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0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90" d="100"/>
          <a:sy n="90" d="100"/>
        </p:scale>
        <p:origin x="398" y="53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753" y="1008063"/>
            <a:ext cx="6947647" cy="2054388"/>
          </a:xfrm>
        </p:spPr>
        <p:txBody>
          <a:bodyPr>
            <a:normAutofit/>
          </a:bodyPr>
          <a:lstStyle/>
          <a:p>
            <a:r>
              <a:rPr lang="en-US" dirty="0"/>
              <a:t>Nile’s </a:t>
            </a:r>
            <a:r>
              <a:rPr lang="en-IN" dirty="0"/>
              <a:t>Customer Service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3AD-740D-5D5C-0199-92E63025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024594"/>
            <a:ext cx="7287768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037A3-B1E9-047E-BE3B-691A1457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/>
          <a:p>
            <a:r>
              <a:rPr lang="en-ZA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54138" y="1726955"/>
            <a:ext cx="8535838" cy="1702045"/>
          </a:xfrm>
        </p:spPr>
        <p:txBody>
          <a:bodyPr>
            <a:normAutofit/>
          </a:bodyPr>
          <a:lstStyle/>
          <a:p>
            <a:r>
              <a:rPr lang="en-US" b="1" dirty="0"/>
              <a:t>Nile</a:t>
            </a:r>
            <a:r>
              <a:rPr lang="en-US" dirty="0"/>
              <a:t> has provided  their </a:t>
            </a:r>
            <a:r>
              <a:rPr lang="en-US" b="1" dirty="0"/>
              <a:t>Customer Service data </a:t>
            </a:r>
            <a:r>
              <a:rPr lang="en-US" dirty="0"/>
              <a:t>to </a:t>
            </a:r>
            <a:r>
              <a:rPr lang="en-US" b="1" dirty="0"/>
              <a:t>optimize customer service processes, enhance customer experience</a:t>
            </a:r>
            <a:r>
              <a:rPr lang="en-US" dirty="0"/>
              <a:t>, and drive overall </a:t>
            </a:r>
            <a:r>
              <a:rPr lang="en-US" b="1" dirty="0"/>
              <a:t>business growth</a:t>
            </a:r>
            <a:r>
              <a:rPr lang="en-US" dirty="0"/>
              <a:t> also they want to </a:t>
            </a:r>
            <a:r>
              <a:rPr lang="en-US" b="1" dirty="0"/>
              <a:t>identify patterns, trends, and opportunities for improvement</a:t>
            </a:r>
            <a:r>
              <a:rPr lang="en-US" dirty="0"/>
              <a:t>, ultimately leading to </a:t>
            </a:r>
            <a:r>
              <a:rPr lang="en-US" b="1" dirty="0"/>
              <a:t>enhanced customer loyalty </a:t>
            </a:r>
            <a:r>
              <a:rPr lang="en-US" dirty="0"/>
              <a:t>and </a:t>
            </a:r>
            <a:r>
              <a:rPr lang="en-US" b="1" dirty="0"/>
              <a:t>increased operational efficiency.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4BF2-C6CA-E179-438F-61A2F559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13D99-5523-B20D-91D6-570B792629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7926" y="1574560"/>
            <a:ext cx="8777885" cy="5014499"/>
          </a:xfrm>
        </p:spPr>
        <p:txBody>
          <a:bodyPr/>
          <a:lstStyle/>
          <a:p>
            <a:r>
              <a:rPr lang="en-US" dirty="0"/>
              <a:t>Let’s see </a:t>
            </a:r>
            <a:r>
              <a:rPr lang="en-US" b="1" dirty="0"/>
              <a:t>what data do we have </a:t>
            </a:r>
            <a:r>
              <a:rPr lang="en-US" dirty="0"/>
              <a:t>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Customer </a:t>
            </a:r>
            <a:r>
              <a:rPr lang="en-IN" b="1" dirty="0"/>
              <a:t>id</a:t>
            </a:r>
            <a:r>
              <a:rPr lang="en-IN" dirty="0"/>
              <a:t>, </a:t>
            </a:r>
            <a:r>
              <a:rPr lang="en-IN" b="1" dirty="0"/>
              <a:t>Name</a:t>
            </a:r>
            <a:r>
              <a:rPr lang="en-IN" dirty="0"/>
              <a:t>, their </a:t>
            </a:r>
            <a:r>
              <a:rPr lang="en-IN" b="1" dirty="0"/>
              <a:t>Sentiments</a:t>
            </a:r>
            <a:r>
              <a:rPr lang="en-IN" dirty="0"/>
              <a:t>, Satisfaction </a:t>
            </a:r>
            <a:r>
              <a:rPr lang="en-IN" b="1" dirty="0"/>
              <a:t>Score</a:t>
            </a:r>
            <a:r>
              <a:rPr lang="en-IN" dirty="0"/>
              <a:t>, </a:t>
            </a:r>
            <a:r>
              <a:rPr lang="en-US" b="1" dirty="0"/>
              <a:t>Date</a:t>
            </a:r>
            <a:r>
              <a:rPr lang="en-US" dirty="0"/>
              <a:t> on which the call was made, </a:t>
            </a:r>
            <a:r>
              <a:rPr lang="en-US" b="1" dirty="0"/>
              <a:t>Reason</a:t>
            </a:r>
            <a:r>
              <a:rPr lang="en-US" dirty="0"/>
              <a:t> why the customer called, </a:t>
            </a:r>
            <a:r>
              <a:rPr lang="en-IN" b="1" dirty="0"/>
              <a:t>City</a:t>
            </a:r>
            <a:r>
              <a:rPr lang="en-IN" dirty="0"/>
              <a:t>, </a:t>
            </a:r>
            <a:r>
              <a:rPr lang="en-IN" b="1" dirty="0"/>
              <a:t>State</a:t>
            </a:r>
            <a:r>
              <a:rPr lang="en-IN" dirty="0"/>
              <a:t>, </a:t>
            </a:r>
            <a:r>
              <a:rPr lang="en-IN" b="1" dirty="0"/>
              <a:t>Mode</a:t>
            </a:r>
            <a:r>
              <a:rPr lang="en-IN" dirty="0"/>
              <a:t> of communication, </a:t>
            </a:r>
            <a:r>
              <a:rPr lang="en-IN" b="1" dirty="0"/>
              <a:t>Response time</a:t>
            </a:r>
            <a:r>
              <a:rPr lang="en-IN" dirty="0"/>
              <a:t>, Call </a:t>
            </a:r>
            <a:r>
              <a:rPr lang="en-IN" b="1" dirty="0"/>
              <a:t>duration</a:t>
            </a:r>
            <a:r>
              <a:rPr lang="en-IN" dirty="0"/>
              <a:t>, Call </a:t>
            </a:r>
            <a:r>
              <a:rPr lang="en-IN" b="1" dirty="0" err="1"/>
              <a:t>Center</a:t>
            </a:r>
            <a:r>
              <a:rPr lang="en-IN" b="1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algn="just"/>
            <a:r>
              <a:rPr lang="en-US" dirty="0"/>
              <a:t> Now, Let’s see </a:t>
            </a:r>
            <a:r>
              <a:rPr lang="en-US" b="1" dirty="0"/>
              <a:t>what More data do we Need </a:t>
            </a:r>
            <a:r>
              <a:rPr lang="en-US" dirty="0"/>
              <a:t>to have for better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Gender</a:t>
            </a:r>
            <a:r>
              <a:rPr lang="en-IN" b="1" dirty="0"/>
              <a:t> </a:t>
            </a:r>
            <a:r>
              <a:rPr lang="en-IN" dirty="0"/>
              <a:t>of Customers,  </a:t>
            </a:r>
            <a:r>
              <a:rPr lang="en-IN" b="1" dirty="0">
                <a:solidFill>
                  <a:srgbClr val="FF0000"/>
                </a:solidFill>
              </a:rPr>
              <a:t>Age</a:t>
            </a:r>
            <a:r>
              <a:rPr lang="en-IN" dirty="0"/>
              <a:t>, </a:t>
            </a:r>
            <a:r>
              <a:rPr lang="en-IN" b="1" dirty="0"/>
              <a:t>Complete Satisfaction Score </a:t>
            </a:r>
            <a:r>
              <a:rPr lang="en-IN" dirty="0"/>
              <a:t>of Customers, </a:t>
            </a:r>
            <a:r>
              <a:rPr lang="en-IN" b="1" dirty="0">
                <a:solidFill>
                  <a:srgbClr val="FF0000"/>
                </a:solidFill>
              </a:rPr>
              <a:t>Profession</a:t>
            </a:r>
            <a:r>
              <a:rPr lang="en-IN" dirty="0"/>
              <a:t> ( If Possible ).</a:t>
            </a:r>
          </a:p>
          <a:p>
            <a:pPr algn="just"/>
            <a:r>
              <a:rPr lang="en-IN" dirty="0"/>
              <a:t>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Format  - Excel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Number of Records – 32,941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E5CBB-38EB-CC48-419A-AAF6B0E5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9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A252-1D21-D57D-75EB-5E93A4A6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5A571-CB9B-FD2B-6C47-827730CAA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470" y="1655242"/>
            <a:ext cx="8830235" cy="5066233"/>
          </a:xfrm>
        </p:spPr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i</a:t>
            </a:r>
            <a:r>
              <a:rPr lang="en-US" dirty="0"/>
              <a:t> organize the data for modeling?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</a:t>
            </a:r>
            <a:r>
              <a:rPr lang="en-US" b="1" dirty="0"/>
              <a:t>Duplicate Data</a:t>
            </a:r>
            <a:r>
              <a:rPr lang="en-US" dirty="0"/>
              <a:t> Entry. ( Found None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Ignored</a:t>
            </a:r>
            <a:r>
              <a:rPr lang="en-US" dirty="0"/>
              <a:t> Customer’s </a:t>
            </a:r>
            <a:r>
              <a:rPr lang="en-US" b="1" dirty="0"/>
              <a:t>Name</a:t>
            </a:r>
            <a:r>
              <a:rPr lang="en-US" dirty="0"/>
              <a:t> , Call </a:t>
            </a:r>
            <a:r>
              <a:rPr lang="en-US" b="1" dirty="0"/>
              <a:t>Timestamp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Ignored </a:t>
            </a:r>
            <a:r>
              <a:rPr lang="en-US" dirty="0"/>
              <a:t>Satisfaction </a:t>
            </a:r>
            <a:r>
              <a:rPr lang="en-US" b="1" dirty="0"/>
              <a:t>Score</a:t>
            </a:r>
            <a:r>
              <a:rPr lang="en-US" dirty="0"/>
              <a:t> because it’s Incomplete.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CFB8-B39D-13FB-2E60-1BF55F35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4B1AE-933D-B791-4C25-D3FAEF45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70" y="3380357"/>
            <a:ext cx="8830235" cy="14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846-8DAC-A014-BBF2-E87FEA20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19B3-20FA-E0A7-48BF-69411A38B9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7929" y="1484914"/>
            <a:ext cx="8795811" cy="51668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FF0000"/>
                </a:solidFill>
              </a:rPr>
              <a:t>Customer Sentiment Analysis </a:t>
            </a:r>
            <a:r>
              <a:rPr lang="en-IN" sz="1800" b="1" dirty="0"/>
              <a:t>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800" b="1" dirty="0"/>
              <a:t>Out of Total Responses , 51.88 %  of customers has given Negative Feedback and just 21.55 &amp; has given Positive Feedback</a:t>
            </a:r>
          </a:p>
          <a:p>
            <a:r>
              <a:rPr lang="en-IN" sz="1800" b="1" dirty="0">
                <a:solidFill>
                  <a:srgbClr val="FF0000"/>
                </a:solidFill>
              </a:rPr>
              <a:t>2.</a:t>
            </a:r>
            <a:r>
              <a:rPr lang="en-IN" sz="1800" b="1" dirty="0"/>
              <a:t>    </a:t>
            </a:r>
            <a:r>
              <a:rPr lang="en-IN" sz="1800" b="1" dirty="0">
                <a:solidFill>
                  <a:srgbClr val="FF0000"/>
                </a:solidFill>
              </a:rPr>
              <a:t>Root Cause Analysis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/>
              <a:t>Data has total Three common customer complaints such as  : Billing Question, Payments,</a:t>
            </a:r>
          </a:p>
          <a:p>
            <a:r>
              <a:rPr lang="en-IN" sz="1800" b="1" dirty="0"/>
              <a:t>       Service Outage.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/>
              <a:t> Also, Most common Recurring Complaint is of Billing related Question. Out of total complaints it has share of 71.22 %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/>
              <a:t>Out of Four Call Centres, LA is getting Maximum Number of billing related calls.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/>
              <a:t>One of the Reason for getting more billing related complaints then others could be  Vast range of Mode of Communication such as : Call, Chatbot, Mail, Web. Where we do not find such range in other complaints.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  <a:endParaRPr lang="en-IN" sz="1800" b="1" dirty="0"/>
          </a:p>
          <a:p>
            <a:endParaRPr lang="en-IN" sz="1800" b="1" dirty="0"/>
          </a:p>
          <a:p>
            <a:endParaRPr lang="en-IN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DD763-F86E-C37B-1EE9-32A5591E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4A9-413C-B7B4-AA8A-02D722A0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/ Evaluation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1E7C-97A7-B114-71A5-5CEFA99931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7313" y="1587999"/>
            <a:ext cx="8793819" cy="5133476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.   </a:t>
            </a:r>
            <a:r>
              <a:rPr lang="en-US" sz="1800" b="1" dirty="0">
                <a:solidFill>
                  <a:srgbClr val="FF0000"/>
                </a:solidFill>
              </a:rPr>
              <a:t>Service Response Time Analysis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Overall  Complaints resolution falls under WITH-IN SLA Category</a:t>
            </a:r>
            <a:r>
              <a:rPr lang="en-US" b="1" dirty="0"/>
              <a:t>.</a:t>
            </a:r>
          </a:p>
          <a:p>
            <a:pPr marL="342900" indent="-342900">
              <a:buAutoNum type="arabicPeriod" startAt="4"/>
            </a:pPr>
            <a:r>
              <a:rPr lang="en-IN" sz="1800" b="1" dirty="0">
                <a:solidFill>
                  <a:srgbClr val="FF0000"/>
                </a:solidFill>
              </a:rPr>
              <a:t>Customer Segmentation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/>
              <a:t> </a:t>
            </a:r>
            <a:r>
              <a:rPr lang="en-IN" sz="1800" dirty="0"/>
              <a:t>Based on Location – Southern States  such as – Texas, California, Florida are complaining more then other States. Possible reason could be more Population, More active in complaining their issues then other states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Based on Behaviour :-  People are giving Negative and Neutral Response more then the Positive response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Based on Preference :- People are preferring Call Centre more to register their complaint then the other modes as following</a:t>
            </a:r>
          </a:p>
          <a:p>
            <a:endParaRPr lang="en-I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3B75C-9C5C-4587-5698-CAA460F9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51BA7-D2FC-51EA-816B-A4C20EC5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99" y="5460958"/>
            <a:ext cx="160033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D10-2A67-1D7B-CD27-6FE4DB16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365125"/>
            <a:ext cx="8390467" cy="1325563"/>
          </a:xfrm>
        </p:spPr>
        <p:txBody>
          <a:bodyPr/>
          <a:lstStyle/>
          <a:p>
            <a:r>
              <a:rPr lang="en-IN" dirty="0"/>
              <a:t>Trends and Patterns Identification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5977-EDD7-6C15-F544-A1469E5325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41131" y="1766840"/>
            <a:ext cx="8932335" cy="3651828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If other things remain constant then </a:t>
            </a:r>
            <a:r>
              <a:rPr lang="en-US" dirty="0">
                <a:solidFill>
                  <a:srgbClr val="FF0000"/>
                </a:solidFill>
              </a:rPr>
              <a:t>Negative Sentiments will grow </a:t>
            </a:r>
            <a:r>
              <a:rPr lang="en-US" dirty="0"/>
              <a:t>like a monster. Which can </a:t>
            </a:r>
            <a:r>
              <a:rPr lang="en-US" dirty="0">
                <a:solidFill>
                  <a:srgbClr val="FF0000"/>
                </a:solidFill>
              </a:rPr>
              <a:t>hamper </a:t>
            </a:r>
            <a:r>
              <a:rPr lang="en-US" dirty="0"/>
              <a:t>Nile’s </a:t>
            </a:r>
            <a:r>
              <a:rPr lang="en-US" dirty="0">
                <a:solidFill>
                  <a:srgbClr val="FF0000"/>
                </a:solidFill>
              </a:rPr>
              <a:t>goodwill </a:t>
            </a:r>
            <a:r>
              <a:rPr lang="en-US" dirty="0"/>
              <a:t>in market.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Billing related quarries amounts more then 70% of complaints which shows there are </a:t>
            </a:r>
            <a:r>
              <a:rPr lang="en-US" dirty="0">
                <a:solidFill>
                  <a:srgbClr val="FF0000"/>
                </a:solidFill>
              </a:rPr>
              <a:t>some problems in billing process or department </a:t>
            </a:r>
            <a:r>
              <a:rPr lang="en-US" dirty="0"/>
              <a:t>or billing software.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People are </a:t>
            </a:r>
            <a:r>
              <a:rPr lang="en-US" dirty="0">
                <a:solidFill>
                  <a:srgbClr val="FF0000"/>
                </a:solidFill>
              </a:rPr>
              <a:t>approaching Call Centre more frequent </a:t>
            </a:r>
            <a:r>
              <a:rPr lang="en-US" dirty="0"/>
              <a:t>to register complaints then other mode of communication. Which shows that </a:t>
            </a:r>
            <a:r>
              <a:rPr lang="en-US" dirty="0">
                <a:solidFill>
                  <a:srgbClr val="FF0000"/>
                </a:solidFill>
              </a:rPr>
              <a:t>customer wants instant resolution </a:t>
            </a:r>
            <a:r>
              <a:rPr lang="en-US" dirty="0"/>
              <a:t>of issue rather following complex and passive mode.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Overall Service Level  Efficiency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under limit </a:t>
            </a:r>
            <a:r>
              <a:rPr lang="en-US" dirty="0"/>
              <a:t>which is </a:t>
            </a:r>
            <a:r>
              <a:rPr lang="en-US" dirty="0">
                <a:solidFill>
                  <a:srgbClr val="FF0000"/>
                </a:solidFill>
              </a:rPr>
              <a:t>good sign </a:t>
            </a:r>
            <a:r>
              <a:rPr lang="en-US" dirty="0"/>
              <a:t>but this can be made better.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FF0000"/>
                </a:solidFill>
              </a:rPr>
              <a:t>Average call Time </a:t>
            </a:r>
            <a:r>
              <a:rPr lang="en-US" dirty="0"/>
              <a:t>taken by Customer Service team to resolve complaint is </a:t>
            </a:r>
            <a:r>
              <a:rPr lang="en-US" dirty="0">
                <a:solidFill>
                  <a:srgbClr val="FF0000"/>
                </a:solidFill>
              </a:rPr>
              <a:t>25 Minute</a:t>
            </a:r>
          </a:p>
          <a:p>
            <a:pPr marL="800100" lvl="1" indent="-342900">
              <a:buFont typeface="+mj-lt"/>
              <a:buAutoNum type="arabicParenR"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9BB1-3786-7602-A408-9E8B70FA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02FD-10A1-6AF7-AE01-88CAD3DA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35" y="365125"/>
            <a:ext cx="8246533" cy="1325563"/>
          </a:xfrm>
        </p:spPr>
        <p:txBody>
          <a:bodyPr/>
          <a:lstStyle/>
          <a:p>
            <a:r>
              <a:rPr lang="en-US" dirty="0"/>
              <a:t>Suggestions For Improvement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672F-7E71-4491-CCD8-8B2000C83E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4980" y="1410199"/>
            <a:ext cx="8844619" cy="5311275"/>
          </a:xfrm>
        </p:spPr>
        <p:txBody>
          <a:bodyPr/>
          <a:lstStyle/>
          <a:p>
            <a:r>
              <a:rPr lang="en-US" dirty="0"/>
              <a:t>Following Suggestions Could be follow to improve  :-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Root Cause Handling</a:t>
            </a:r>
            <a:r>
              <a:rPr lang="en-US" sz="2000" b="1" dirty="0">
                <a:solidFill>
                  <a:srgbClr val="FF0000"/>
                </a:solidFill>
              </a:rPr>
              <a:t> 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/>
              <a:t>Get a </a:t>
            </a:r>
            <a:r>
              <a:rPr lang="en-US" sz="1800" b="1" dirty="0">
                <a:solidFill>
                  <a:srgbClr val="00B0F0"/>
                </a:solidFill>
              </a:rPr>
              <a:t>customer friendly  Billing Software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B0F0"/>
                </a:solidFill>
              </a:rPr>
              <a:t>Train The Finance team </a:t>
            </a:r>
            <a:r>
              <a:rPr lang="en-US" sz="1800" b="1" dirty="0"/>
              <a:t>to register recurring issues </a:t>
            </a:r>
            <a:r>
              <a:rPr lang="en-US" sz="1800" b="1" dirty="0" err="1"/>
              <a:t>wrt</a:t>
            </a:r>
            <a:r>
              <a:rPr lang="en-US" sz="1800" b="1" dirty="0"/>
              <a:t> to billing and ask them to </a:t>
            </a:r>
            <a:r>
              <a:rPr lang="en-US" sz="1800" b="1" dirty="0">
                <a:solidFill>
                  <a:srgbClr val="00B0F0"/>
                </a:solidFill>
              </a:rPr>
              <a:t>coordinate with IT team </a:t>
            </a:r>
            <a:r>
              <a:rPr lang="en-US" sz="1800" b="1" dirty="0"/>
              <a:t>so that team can debug those issues.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/>
              <a:t>Can </a:t>
            </a:r>
            <a:r>
              <a:rPr lang="en-US" sz="1800" b="1" dirty="0">
                <a:solidFill>
                  <a:srgbClr val="00B0F0"/>
                </a:solidFill>
              </a:rPr>
              <a:t>deploy Artificial Intelligence tool </a:t>
            </a:r>
            <a:r>
              <a:rPr lang="en-US" sz="1800" b="1" dirty="0"/>
              <a:t>to oversea the whole billing process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/>
              <a:t>Perform a </a:t>
            </a:r>
            <a:r>
              <a:rPr lang="en-US" sz="1800" b="1" dirty="0">
                <a:solidFill>
                  <a:srgbClr val="00B0F0"/>
                </a:solidFill>
              </a:rPr>
              <a:t>Questionnaire Survey </a:t>
            </a:r>
            <a:r>
              <a:rPr lang="en-US" sz="1800" b="1" dirty="0"/>
              <a:t>in Texas, Florida, NY, LA to get the </a:t>
            </a:r>
            <a:r>
              <a:rPr lang="en-US" sz="1800" b="1" dirty="0">
                <a:solidFill>
                  <a:srgbClr val="00B0F0"/>
                </a:solidFill>
              </a:rPr>
              <a:t>real problem feedback </a:t>
            </a:r>
            <a:r>
              <a:rPr lang="en-US" sz="1800" b="1" dirty="0"/>
              <a:t>and </a:t>
            </a:r>
            <a:r>
              <a:rPr lang="en-US" sz="1800" b="1" dirty="0">
                <a:solidFill>
                  <a:srgbClr val="00B0F0"/>
                </a:solidFill>
              </a:rPr>
              <a:t>suggestions </a:t>
            </a:r>
            <a:r>
              <a:rPr lang="en-US" sz="1800" b="1" dirty="0"/>
              <a:t>how Nile can Improve its functioning and prevent future escalations because  these states have more billing complaints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2)    Efficiency of the customer service team.:-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There is </a:t>
            </a:r>
            <a:r>
              <a:rPr lang="en-US" b="1" dirty="0">
                <a:solidFill>
                  <a:srgbClr val="00B0F0"/>
                </a:solidFill>
              </a:rPr>
              <a:t>Urgent Need of Hiring </a:t>
            </a:r>
            <a:r>
              <a:rPr lang="en-US" b="1" dirty="0"/>
              <a:t>more customer service executives  </a:t>
            </a:r>
            <a:r>
              <a:rPr lang="en-US" b="1" dirty="0">
                <a:solidFill>
                  <a:srgbClr val="00B0F0"/>
                </a:solidFill>
              </a:rPr>
              <a:t>in LA and Baltimore call center </a:t>
            </a:r>
            <a:r>
              <a:rPr lang="en-US" b="1" dirty="0"/>
              <a:t>to handle calls because these call center get around more then </a:t>
            </a:r>
            <a:r>
              <a:rPr lang="en-US" b="1" dirty="0">
                <a:solidFill>
                  <a:srgbClr val="00B0F0"/>
                </a:solidFill>
              </a:rPr>
              <a:t>80% calls.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Also, Need to </a:t>
            </a:r>
            <a:r>
              <a:rPr lang="en-US" b="1" dirty="0">
                <a:solidFill>
                  <a:srgbClr val="00B0F0"/>
                </a:solidFill>
              </a:rPr>
              <a:t>reduce avg call </a:t>
            </a:r>
            <a:r>
              <a:rPr lang="en-US" b="1" dirty="0"/>
              <a:t>Handling time </a:t>
            </a:r>
            <a:r>
              <a:rPr lang="en-US" b="1" dirty="0">
                <a:solidFill>
                  <a:srgbClr val="00B0F0"/>
                </a:solidFill>
              </a:rPr>
              <a:t>i.e. 25 minute</a:t>
            </a:r>
          </a:p>
          <a:p>
            <a:endParaRPr lang="en-IN" sz="1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4384-A2D6-27ED-D545-98DF7784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0B8D-8349-EDD4-28AA-D9F7986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934" y="365125"/>
            <a:ext cx="7287768" cy="1325563"/>
          </a:xfrm>
        </p:spPr>
        <p:txBody>
          <a:bodyPr/>
          <a:lstStyle/>
          <a:p>
            <a:r>
              <a:rPr lang="en-US" dirty="0"/>
              <a:t>Suggestions For Improvement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19690-62A4-A952-94E3-636608A522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1112" y="1249333"/>
            <a:ext cx="8929287" cy="55213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Denver and Chicago call center </a:t>
            </a:r>
            <a:r>
              <a:rPr lang="en-US" dirty="0"/>
              <a:t>can be </a:t>
            </a:r>
            <a:r>
              <a:rPr lang="en-US" dirty="0">
                <a:solidFill>
                  <a:srgbClr val="00B0F0"/>
                </a:solidFill>
              </a:rPr>
              <a:t>merged together </a:t>
            </a:r>
            <a:r>
              <a:rPr lang="en-US" dirty="0"/>
              <a:t>because they get very </a:t>
            </a:r>
            <a:r>
              <a:rPr lang="en-US" dirty="0">
                <a:solidFill>
                  <a:srgbClr val="00B0F0"/>
                </a:solidFill>
              </a:rPr>
              <a:t>less calls </a:t>
            </a:r>
            <a:r>
              <a:rPr lang="en-US" dirty="0"/>
              <a:t>then others also,  this staff can be used in other productive tasks.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Need to </a:t>
            </a:r>
            <a:r>
              <a:rPr lang="en-US" dirty="0">
                <a:solidFill>
                  <a:srgbClr val="00B0F0"/>
                </a:solidFill>
              </a:rPr>
              <a:t>train Customer service team </a:t>
            </a:r>
            <a:r>
              <a:rPr lang="en-US" dirty="0"/>
              <a:t>how they can </a:t>
            </a:r>
            <a:r>
              <a:rPr lang="en-US" dirty="0">
                <a:solidFill>
                  <a:srgbClr val="00B0F0"/>
                </a:solidFill>
              </a:rPr>
              <a:t>promote other mode of communication </a:t>
            </a:r>
            <a:r>
              <a:rPr lang="en-US" dirty="0"/>
              <a:t>for payment and service outrage issues as these two issues are limited to one or two modes only.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Try to </a:t>
            </a:r>
            <a:r>
              <a:rPr lang="en-US" dirty="0">
                <a:solidFill>
                  <a:srgbClr val="00B0F0"/>
                </a:solidFill>
              </a:rPr>
              <a:t>Shuffle staff to one another call centers </a:t>
            </a:r>
            <a:r>
              <a:rPr lang="en-US" dirty="0"/>
              <a:t>so that everyone can </a:t>
            </a:r>
            <a:r>
              <a:rPr lang="en-US" dirty="0">
                <a:solidFill>
                  <a:srgbClr val="00B0F0"/>
                </a:solidFill>
              </a:rPr>
              <a:t>share their experience </a:t>
            </a:r>
            <a:r>
              <a:rPr lang="en-US" dirty="0"/>
              <a:t>and overall  productivity can be enhanced.</a:t>
            </a:r>
          </a:p>
          <a:p>
            <a:pPr marL="342900" indent="-342900">
              <a:buAutoNum type="arabicParenR" startAt="3"/>
            </a:pPr>
            <a:r>
              <a:rPr lang="en-US" sz="1800" b="1" dirty="0">
                <a:solidFill>
                  <a:srgbClr val="FF0000"/>
                </a:solidFill>
              </a:rPr>
              <a:t>Customer Segmentation 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Although  Customer Segmentation could have done In better way if Nile would have </a:t>
            </a:r>
            <a:r>
              <a:rPr lang="en-US" dirty="0">
                <a:solidFill>
                  <a:srgbClr val="00B0F0"/>
                </a:solidFill>
              </a:rPr>
              <a:t>more categorical data </a:t>
            </a:r>
            <a:r>
              <a:rPr lang="en-US" dirty="0"/>
              <a:t>such as – </a:t>
            </a:r>
            <a:r>
              <a:rPr lang="en-US" dirty="0">
                <a:solidFill>
                  <a:srgbClr val="00B0F0"/>
                </a:solidFill>
              </a:rPr>
              <a:t>Age, Gender, Profession</a:t>
            </a:r>
            <a:r>
              <a:rPr lang="en-US" dirty="0"/>
              <a:t>. So it is </a:t>
            </a:r>
            <a:r>
              <a:rPr lang="en-US" dirty="0">
                <a:solidFill>
                  <a:srgbClr val="00B0F0"/>
                </a:solidFill>
              </a:rPr>
              <a:t>advisable to Nile to record these data </a:t>
            </a:r>
            <a:r>
              <a:rPr lang="en-US" dirty="0"/>
              <a:t>as well for future reference.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Preferences :-Customer has chosen MOC in following order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Call Centre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Chatbot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Email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Web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ED48-235B-A908-35B1-84F8F3CB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987E36-3BC4-D2B2-2DB1-6BF0BE3F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441" y="4867800"/>
            <a:ext cx="3047771" cy="19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605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5DE4F-C654-46B5-9D7A-C349B80D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357</TotalTime>
  <Words>841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</vt:lpstr>
      <vt:lpstr>Calibri</vt:lpstr>
      <vt:lpstr>Source Sans Pro Light</vt:lpstr>
      <vt:lpstr>Times New Roman</vt:lpstr>
      <vt:lpstr>Wingdings</vt:lpstr>
      <vt:lpstr>Custom</vt:lpstr>
      <vt:lpstr>Nile’s Customer Service Data Analysis</vt:lpstr>
      <vt:lpstr>Business Understanding</vt:lpstr>
      <vt:lpstr>Data understanding</vt:lpstr>
      <vt:lpstr>Data preparation</vt:lpstr>
      <vt:lpstr>Findings / Evaluation</vt:lpstr>
      <vt:lpstr>Findings / Evaluation</vt:lpstr>
      <vt:lpstr>Trends and Patterns Identification</vt:lpstr>
      <vt:lpstr>Suggestions For Improvement</vt:lpstr>
      <vt:lpstr>Suggestions For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Nile’s Customer Service Data Analysis</dc:title>
  <dc:creator>sumit</dc:creator>
  <cp:lastModifiedBy>sumit</cp:lastModifiedBy>
  <cp:revision>1</cp:revision>
  <dcterms:created xsi:type="dcterms:W3CDTF">2023-11-19T09:11:33Z</dcterms:created>
  <dcterms:modified xsi:type="dcterms:W3CDTF">2023-11-19T15:09:22Z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