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14" r:id="rId7"/>
    <p:sldId id="315" r:id="rId8"/>
    <p:sldId id="316" r:id="rId9"/>
    <p:sldId id="317" r:id="rId10"/>
    <p:sldId id="318" r:id="rId11"/>
    <p:sldId id="320" r:id="rId12"/>
    <p:sldId id="322" r:id="rId13"/>
    <p:sldId id="323" r:id="rId14"/>
    <p:sldId id="334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2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437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969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77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179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7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2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1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6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327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33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459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5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45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684" r:id="rId17"/>
    <p:sldLayoutId id="2147483671" r:id="rId18"/>
    <p:sldLayoutId id="2147483683" r:id="rId19"/>
    <p:sldLayoutId id="2147483667" r:id="rId20"/>
    <p:sldLayoutId id="2147483688" r:id="rId21"/>
    <p:sldLayoutId id="2147483673" r:id="rId22"/>
    <p:sldLayoutId id="2147483672" r:id="rId23"/>
    <p:sldLayoutId id="2147483669" r:id="rId24"/>
    <p:sldLayoutId id="2147483682" r:id="rId25"/>
    <p:sldLayoutId id="2147483663" r:id="rId26"/>
    <p:sldLayoutId id="2147483677" r:id="rId27"/>
    <p:sldLayoutId id="2147483653" r:id="rId28"/>
    <p:sldLayoutId id="2147483678" r:id="rId29"/>
    <p:sldLayoutId id="2147483654" r:id="rId30"/>
    <p:sldLayoutId id="2147483681" r:id="rId31"/>
    <p:sldLayoutId id="2147483686" r:id="rId32"/>
    <p:sldLayoutId id="2147483690" r:id="rId33"/>
    <p:sldLayoutId id="2147483676" r:id="rId34"/>
    <p:sldLayoutId id="2147483680" r:id="rId35"/>
    <p:sldLayoutId id="2147483665" r:id="rId3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753" y="1008063"/>
            <a:ext cx="6947647" cy="2054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 FDA’s</a:t>
            </a:r>
            <a:r>
              <a:rPr lang="en-IN" dirty="0">
                <a:solidFill>
                  <a:schemeClr val="bg1"/>
                </a:solidFill>
              </a:rPr>
              <a:t> Data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5570" y="625690"/>
            <a:ext cx="9076429" cy="1325562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  Drug approvals based on therapeutic classes, Identify classes with the highest number of approvals.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78F08-F248-DF8B-EFA8-70B0C6F8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9" y="1719072"/>
            <a:ext cx="9076429" cy="50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35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6C11-5F05-F6A8-303F-E1AFDCB1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280" y="2523109"/>
            <a:ext cx="7287768" cy="1325563"/>
          </a:xfrm>
        </p:spPr>
        <p:txBody>
          <a:bodyPr/>
          <a:lstStyle/>
          <a:p>
            <a:pPr algn="ctr"/>
            <a:r>
              <a:rPr lang="en-IN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5225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C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90256-5C0F-78D9-6EDF-91573EB0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793113"/>
            <a:ext cx="10639918" cy="32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96861-1013-2B77-ED57-CB71AA7A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DC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87929-1478-A1CD-4E2C-100AAF43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061618"/>
            <a:ext cx="10639918" cy="47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140904-83CB-9577-263B-E90651472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C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76138-A291-1506-E9D6-13DC27EE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952712"/>
            <a:ext cx="10639918" cy="29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563B3-AC98-1D80-8D4A-E845A12A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BB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C80F-E170-F123-5B9C-A0BADE6B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766512"/>
            <a:ext cx="10639918" cy="3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05CBC-A99F-E6FC-09AD-E894A8792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B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D811A-5D9E-3205-593F-4BBC930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706880"/>
            <a:ext cx="10639918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4E2D8-02E5-48CA-B0FF-AE460DF29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3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B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5AC8D-AECD-212C-752D-BBA92EC0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2072640"/>
            <a:ext cx="10639918" cy="24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61D7E-170F-5E9F-C332-75F208E3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BB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953D7-4156-DCB9-43B7-18EC215D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849120"/>
            <a:ext cx="10639918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D6E8F-DE36-5EA3-5FCB-54E6676E0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73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AB918-B5F3-83DD-8FF4-7F731003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2271910"/>
            <a:ext cx="10639918" cy="23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4138" y="1726955"/>
            <a:ext cx="8535838" cy="4180069"/>
          </a:xfrm>
        </p:spPr>
        <p:txBody>
          <a:bodyPr>
            <a:normAutofit/>
          </a:bodyPr>
          <a:lstStyle/>
          <a:p>
            <a:r>
              <a:rPr lang="en-US" sz="2000" dirty="0"/>
              <a:t>U.S. Food and Drug Administration (</a:t>
            </a:r>
            <a:r>
              <a:rPr lang="en-US" sz="2000" b="1" dirty="0"/>
              <a:t>FDA</a:t>
            </a:r>
            <a:r>
              <a:rPr lang="en-US" sz="2000" dirty="0"/>
              <a:t>) is a federal agency responsible for </a:t>
            </a:r>
            <a:r>
              <a:rPr lang="en-US" sz="2000" b="1" dirty="0"/>
              <a:t>safeguarding public health </a:t>
            </a:r>
            <a:r>
              <a:rPr lang="en-US" sz="2000" dirty="0"/>
              <a:t>in the United States.</a:t>
            </a:r>
          </a:p>
          <a:p>
            <a:r>
              <a:rPr lang="en-US" sz="2000" dirty="0"/>
              <a:t>The FDA's </a:t>
            </a:r>
            <a:r>
              <a:rPr lang="en-US" sz="2000" b="1" dirty="0"/>
              <a:t>mission is to protect and promote public health by ensuring the safety and effectiveness</a:t>
            </a:r>
            <a:r>
              <a:rPr lang="en-US" sz="2000" dirty="0"/>
              <a:t> of a wide range of products and substances.</a:t>
            </a:r>
          </a:p>
          <a:p>
            <a:r>
              <a:rPr lang="en-US" sz="2000" dirty="0" err="1"/>
              <a:t>iVision</a:t>
            </a:r>
            <a:r>
              <a:rPr lang="en-US" sz="2000" dirty="0"/>
              <a:t> is </a:t>
            </a:r>
            <a:r>
              <a:rPr lang="en-US" sz="2000" b="1" dirty="0"/>
              <a:t>collaborating with FDA to perform Data analysis </a:t>
            </a:r>
            <a:r>
              <a:rPr lang="en-US" sz="2000" dirty="0"/>
              <a:t>on FDA’s dataset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069F3-34C5-8EFD-DFF0-5B8D2975D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D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CFF84-6B6B-CC30-8EE9-E9550216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2311810"/>
            <a:ext cx="10639918" cy="22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914C5-0DC0-0851-C37F-037708CA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75DC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296F661-2A3F-A5F8-F412-B6AE962C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2285209"/>
            <a:ext cx="10639918" cy="22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4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3AD-740D-5D5C-0199-92E63025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024594"/>
            <a:ext cx="728776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3614938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BF2-C6CA-E179-438F-61A2F559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71370"/>
            <a:ext cx="7287768" cy="1325563"/>
          </a:xfrm>
        </p:spPr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13D99-5523-B20D-91D6-570B792629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7926" y="1825576"/>
            <a:ext cx="8777885" cy="5014499"/>
          </a:xfrm>
        </p:spPr>
        <p:txBody>
          <a:bodyPr/>
          <a:lstStyle/>
          <a:p>
            <a:r>
              <a:rPr lang="en-US" dirty="0"/>
              <a:t>Let’s see </a:t>
            </a:r>
            <a:r>
              <a:rPr lang="en-US" b="1" dirty="0"/>
              <a:t>what data do we have </a:t>
            </a:r>
            <a:r>
              <a:rPr lang="en-US" dirty="0"/>
              <a:t>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Product</a:t>
            </a:r>
            <a:r>
              <a:rPr lang="en-IN" dirty="0"/>
              <a:t> Details</a:t>
            </a:r>
            <a:r>
              <a:rPr lang="en-IN" b="1" dirty="0"/>
              <a:t>, Approval </a:t>
            </a:r>
            <a:r>
              <a:rPr lang="en-IN" dirty="0"/>
              <a:t>Details</a:t>
            </a:r>
            <a:r>
              <a:rPr lang="en-IN" b="1" dirty="0"/>
              <a:t>, Chemical </a:t>
            </a:r>
            <a:r>
              <a:rPr lang="en-IN" dirty="0"/>
              <a:t>Details</a:t>
            </a:r>
            <a:r>
              <a:rPr lang="en-IN" b="1" dirty="0"/>
              <a:t>, Application </a:t>
            </a:r>
            <a:r>
              <a:rPr lang="en-IN" dirty="0"/>
              <a:t>Details</a:t>
            </a:r>
            <a:r>
              <a:rPr lang="en-IN" b="1" dirty="0"/>
              <a:t> </a:t>
            </a:r>
            <a:r>
              <a:rPr lang="en-IN" dirty="0"/>
              <a:t>etc.</a:t>
            </a:r>
          </a:p>
          <a:p>
            <a:pPr algn="just"/>
            <a:r>
              <a:rPr lang="en-IN" dirty="0"/>
              <a:t>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Format  - </a:t>
            </a:r>
            <a:r>
              <a:rPr lang="en-IN" dirty="0" err="1"/>
              <a:t>Sql</a:t>
            </a:r>
            <a:r>
              <a:rPr lang="en-IN" dirty="0"/>
              <a:t> Script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1293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A252-1D21-D57D-75EB-5E93A4A6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535457"/>
            <a:ext cx="7287768" cy="1325563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A571-CB9B-FD2B-6C47-827730CAA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470" y="3233032"/>
            <a:ext cx="8830235" cy="2100970"/>
          </a:xfrm>
        </p:spPr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i</a:t>
            </a:r>
            <a:r>
              <a:rPr lang="en-US" dirty="0"/>
              <a:t> organize the data for modeling?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</a:t>
            </a:r>
            <a:r>
              <a:rPr lang="en-US" b="1" dirty="0"/>
              <a:t>Duplicate Data</a:t>
            </a:r>
            <a:r>
              <a:rPr lang="en-US" dirty="0"/>
              <a:t> Entry. ( Found None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Ignored</a:t>
            </a:r>
            <a:r>
              <a:rPr lang="en-US" dirty="0"/>
              <a:t> Chemical type, doctype, </a:t>
            </a:r>
            <a:r>
              <a:rPr lang="en-US" dirty="0" err="1"/>
              <a:t>appdoc</a:t>
            </a:r>
            <a:r>
              <a:rPr lang="en-US" dirty="0"/>
              <a:t> type tables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608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846-8DAC-A014-BBF2-E87FEA20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094" y="304799"/>
            <a:ext cx="7337074" cy="623888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19B3-20FA-E0A7-48BF-69411A38B9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6613" y="1766047"/>
            <a:ext cx="8857128" cy="7351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Yearly approval trends of drugs</a:t>
            </a: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b="1" dirty="0"/>
              <a:t>:-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  <a:endParaRPr lang="en-IN" sz="1800" b="1" dirty="0"/>
          </a:p>
          <a:p>
            <a:endParaRPr lang="en-IN" sz="1800" b="1" dirty="0"/>
          </a:p>
          <a:p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5B184-1685-F7A9-8587-09D6BF95511D}"/>
              </a:ext>
            </a:extLst>
          </p:cNvPr>
          <p:cNvSpPr/>
          <p:nvPr/>
        </p:nvSpPr>
        <p:spPr>
          <a:xfrm>
            <a:off x="609599" y="183776"/>
            <a:ext cx="1810871" cy="6490447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 anchorCtr="0"/>
          <a:lstStyle/>
          <a:p>
            <a:pPr algn="ctr"/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84208-E5D1-05C9-37D9-808769DE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8" y="1588309"/>
            <a:ext cx="9110472" cy="51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763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4A9-413C-B7B4-AA8A-02D722A0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446639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1E7C-97A7-B114-71A5-5CEFA9993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7478" y="615818"/>
            <a:ext cx="8793819" cy="122230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approval trends over the years based on different sponsors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:-</a:t>
            </a:r>
          </a:p>
          <a:p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D4AB4-AF1A-EF90-ED1F-A19D57DB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63" y="1243584"/>
            <a:ext cx="9031681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39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D10-2A67-1D7B-CD27-6FE4DB1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609" y="-459631"/>
            <a:ext cx="8390467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5977-EDD7-6C15-F544-A1469E5325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131" y="753829"/>
            <a:ext cx="8932335" cy="985326"/>
          </a:xfrm>
        </p:spPr>
        <p:txBody>
          <a:bodyPr/>
          <a:lstStyle/>
          <a:p>
            <a:pPr lvl="1" algn="l"/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3 .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segmentation of products based on Marketing Status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E1BC-FD95-F168-68CF-787A1AB3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82" y="1437403"/>
            <a:ext cx="9072586" cy="54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9295" y="625690"/>
            <a:ext cx="7287768" cy="2565566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 Show the total number of applications for each Marketing Status. Enable users to filter by years and Marketing Status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E5873E-5639-0601-931E-E1A74EAA694A}"/>
              </a:ext>
            </a:extLst>
          </p:cNvPr>
          <p:cNvSpPr/>
          <p:nvPr/>
        </p:nvSpPr>
        <p:spPr>
          <a:xfrm>
            <a:off x="3941064" y="2999232"/>
            <a:ext cx="6473952" cy="22402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Go to Dashboard</a:t>
            </a:r>
          </a:p>
        </p:txBody>
      </p:sp>
    </p:spTree>
    <p:extLst>
      <p:ext uri="{BB962C8B-B14F-4D97-AF65-F5344CB8AC3E}">
        <p14:creationId xmlns:p14="http://schemas.microsoft.com/office/powerpoint/2010/main" val="6203605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41" y="-387913"/>
            <a:ext cx="7287768" cy="1325563"/>
          </a:xfrm>
        </p:spPr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F66A-3A70-2C73-2FFB-3FFE68AF7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9295" y="918298"/>
            <a:ext cx="7287768" cy="987957"/>
          </a:xfrm>
        </p:spPr>
        <p:txBody>
          <a:bodyPr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 grouping of drugs by dosage form, distribution of approvals across different forms, Identify the most successful dosage 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6CFB8-59CA-13BD-1530-199D4832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68" y="2020824"/>
            <a:ext cx="9074999" cy="4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5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1029</TotalTime>
  <Words>240</Words>
  <Application>Microsoft Office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2</vt:lpstr>
      <vt:lpstr>Quotable</vt:lpstr>
      <vt:lpstr>US FDA’s Data Analysis</vt:lpstr>
      <vt:lpstr>Business Understanding</vt:lpstr>
      <vt:lpstr>Data understanding</vt:lpstr>
      <vt:lpstr>Data preparation</vt:lpstr>
      <vt:lpstr>Findings / Evaluation</vt:lpstr>
      <vt:lpstr>Findings / Evaluation</vt:lpstr>
      <vt:lpstr>Findings / Evaluation</vt:lpstr>
      <vt:lpstr>Findings / Evaluation</vt:lpstr>
      <vt:lpstr>Findings / Evaluation</vt:lpstr>
      <vt:lpstr>Findings / Evaluation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Nile’s Customer Service Data Analysis</dc:title>
  <dc:creator>sumit</dc:creator>
  <cp:lastModifiedBy>sumit tiwari</cp:lastModifiedBy>
  <cp:revision>6</cp:revision>
  <dcterms:created xsi:type="dcterms:W3CDTF">2023-11-19T09:11:33Z</dcterms:created>
  <dcterms:modified xsi:type="dcterms:W3CDTF">2024-03-03T05:24:29Z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