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Nunito"/>
      <p:regular r:id="rId29"/>
      <p:bold r:id="rId30"/>
      <p:italic r:id="rId31"/>
      <p:boldItalic r:id="rId32"/>
    </p:embeddedFont>
    <p:embeddedFont>
      <p:font typeface="Maven Pro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19F02E8-426B-41A1-82DE-F5A1071A5036}">
  <a:tblStyle styleId="{D19F02E8-426B-41A1-82DE-F5A1071A50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5.xml"/><Relationship Id="rId33" Type="http://schemas.openxmlformats.org/officeDocument/2006/relationships/font" Target="fonts/MavenPro-regular.fntdata"/><Relationship Id="rId10" Type="http://schemas.openxmlformats.org/officeDocument/2006/relationships/slide" Target="slides/slide4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MavenPr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Shape 54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Shape 58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Shape 59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Shape 59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Shape 47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Shape 14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15" name="Shape 15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6" name="Shape 16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" name="Shape 2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3" name="Shape 23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" name="Shape 27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8" name="Shape 28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Shape 3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" name="Shape 33"/>
          <p:cNvGrpSpPr/>
          <p:nvPr/>
        </p:nvGrpSpPr>
        <p:grpSpPr>
          <a:xfrm>
            <a:off x="6724502" y="0"/>
            <a:ext cx="5085303" cy="5118675"/>
            <a:chOff x="5043503" y="0"/>
            <a:chExt cx="3814072" cy="3839102"/>
          </a:xfrm>
        </p:grpSpPr>
        <p:sp>
          <p:nvSpPr>
            <p:cNvPr id="34" name="Shape 3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" name="Shape 36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7" name="Shape 37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" name="Shape 41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42" name="Shape 4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Shape 4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" name="Shape 4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" name="Shape 50"/>
          <p:cNvSpPr txBox="1"/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Shape 146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147" name="Shape 147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8" name="Shape 14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Shape 149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" name="Shape 152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3" name="Shape 15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Shape 15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Shape 15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" name="Shape 158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9" name="Shape 15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Shape 16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Shape 167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8" name="Shape 168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Shape 169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Shape 170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" name="Shape 17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4" name="Shape 174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Shape 175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" name="Shape 182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3" name="Shape 18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Shape 184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Shape 185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" name="Shape 188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9" name="Shape 189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Shape 190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Shape 19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4" name="Shape 194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Shape 195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2" name="Shape 202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3" name="Shape 20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Shape 204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" name="Shape 207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8" name="Shape 208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Shape 209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" name="Shape 212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3" name="Shape 21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Shape 214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Shape 215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" name="Shape 218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9" name="Shape 219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Shape 220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" name="Shape 227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8" name="Shape 228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Shape 229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Shape 232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3" name="Shape 23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Shape 234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Shape 235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" name="Shape 238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9" name="Shape 239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Shape 240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Shape 247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8" name="Shape 248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Shape 249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Shape 250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Shape 25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4" name="Shape 254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Shape 255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Shape 258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9" name="Shape 259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Shape 260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7" name="Shape 267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8" name="Shape 268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Shape 269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Shape 270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Shape 27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2" name="Shape 272"/>
          <p:cNvSpPr txBox="1"/>
          <p:nvPr>
            <p:ph type="title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 rtl="0" algn="ctr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4" name="Shape 274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/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" name="Shape 28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Shape 28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" name="Shape 288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9" name="Shape 289"/>
          <p:cNvSpPr txBox="1"/>
          <p:nvPr>
            <p:ph type="ctrTitle"/>
          </p:nvPr>
        </p:nvSpPr>
        <p:spPr>
          <a:xfrm>
            <a:off x="680600" y="1676400"/>
            <a:ext cx="10830900" cy="211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0" name="Shape 290"/>
          <p:cNvSpPr txBox="1"/>
          <p:nvPr>
            <p:ph idx="1" type="subTitle"/>
          </p:nvPr>
        </p:nvSpPr>
        <p:spPr>
          <a:xfrm>
            <a:off x="680600" y="4243083"/>
            <a:ext cx="10830900" cy="84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3" name="Shape 293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4" name="Shape 294"/>
          <p:cNvSpPr txBox="1"/>
          <p:nvPr>
            <p:ph type="title"/>
          </p:nvPr>
        </p:nvSpPr>
        <p:spPr>
          <a:xfrm>
            <a:off x="680600" y="2743200"/>
            <a:ext cx="10830900" cy="1038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5" name="Shape 29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4" name="Shape 304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08" name="Shape 30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653667" y="701800"/>
            <a:ext cx="77301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Shape 54"/>
          <p:cNvGrpSpPr/>
          <p:nvPr/>
        </p:nvGrpSpPr>
        <p:grpSpPr>
          <a:xfrm>
            <a:off x="195687" y="4541"/>
            <a:ext cx="1644245" cy="1846001"/>
            <a:chOff x="146769" y="3406"/>
            <a:chExt cx="1233215" cy="1384535"/>
          </a:xfrm>
        </p:grpSpPr>
        <p:grpSp>
          <p:nvGrpSpPr>
            <p:cNvPr id="55" name="Shape 5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6" name="Shape 56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" name="Shape 62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3" name="Shape 6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Shape 64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Shape 6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7" name="Shape 67"/>
          <p:cNvGrpSpPr/>
          <p:nvPr/>
        </p:nvGrpSpPr>
        <p:grpSpPr>
          <a:xfrm>
            <a:off x="9033219" y="3871914"/>
            <a:ext cx="2914791" cy="2985925"/>
            <a:chOff x="6775084" y="2904008"/>
            <a:chExt cx="2186148" cy="2239500"/>
          </a:xfrm>
        </p:grpSpPr>
        <p:grpSp>
          <p:nvGrpSpPr>
            <p:cNvPr id="68" name="Shape 68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9" name="Shape 69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" name="Shape 80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1" name="Shape 81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Shape 8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Shape 84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6" name="Shape 86"/>
          <p:cNvSpPr txBox="1"/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/>
        </p:nvSpPr>
        <p:spPr>
          <a:xfrm>
            <a:off x="6096000" y="10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8" name="Shape 318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9" name="Shape 319"/>
          <p:cNvSpPr txBox="1"/>
          <p:nvPr>
            <p:ph type="title"/>
          </p:nvPr>
        </p:nvSpPr>
        <p:spPr>
          <a:xfrm>
            <a:off x="354000" y="1607767"/>
            <a:ext cx="5393700" cy="2012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20" name="Shape 320"/>
          <p:cNvSpPr txBox="1"/>
          <p:nvPr>
            <p:ph idx="1" type="subTitle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1" name="Shape 321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415600" y="5649100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</a:lstStyle>
          <a:p/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 txBox="1"/>
          <p:nvPr>
            <p:ph type="title"/>
          </p:nvPr>
        </p:nvSpPr>
        <p:spPr>
          <a:xfrm>
            <a:off x="415600" y="1321967"/>
            <a:ext cx="11360700" cy="255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9pPr>
          </a:lstStyle>
          <a:p/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415600" y="4095067"/>
            <a:ext cx="11360700" cy="1202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30" name="Shape 3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Shape 8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0" name="Shape 9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Shape 92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7" name="Shape 9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Shape 99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Shape 10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5" name="Shape 10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Shape 107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Shape 110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11" name="Shape 11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Shape 113"/>
          <p:cNvSpPr txBox="1"/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Shape 117"/>
          <p:cNvGrpSpPr/>
          <p:nvPr/>
        </p:nvGrpSpPr>
        <p:grpSpPr>
          <a:xfrm>
            <a:off x="9155392" y="1742"/>
            <a:ext cx="3023192" cy="3468833"/>
            <a:chOff x="6790514" y="1306"/>
            <a:chExt cx="2267451" cy="2601690"/>
          </a:xfrm>
        </p:grpSpPr>
        <p:grpSp>
          <p:nvGrpSpPr>
            <p:cNvPr id="118" name="Shape 11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9" name="Shape 119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23" name="Shape 123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Shape 12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Shape 126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7" name="Shape 127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Shape 12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9" name="Shape 129"/>
          <p:cNvSpPr txBox="1"/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Shape 132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33" name="Shape 13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Shape 135"/>
          <p:cNvSpPr txBox="1"/>
          <p:nvPr>
            <p:ph type="title"/>
          </p:nvPr>
        </p:nvSpPr>
        <p:spPr>
          <a:xfrm>
            <a:off x="1738400" y="798100"/>
            <a:ext cx="4574100" cy="2653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1" type="subTitle"/>
          </p:nvPr>
        </p:nvSpPr>
        <p:spPr>
          <a:xfrm>
            <a:off x="1738400" y="3657604"/>
            <a:ext cx="4574100" cy="968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x="6538267" y="881333"/>
            <a:ext cx="4574100" cy="5160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/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Shape 140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141" name="Shape 14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Shape 143"/>
          <p:cNvSpPr txBox="1"/>
          <p:nvPr>
            <p:ph idx="1" type="body"/>
          </p:nvPr>
        </p:nvSpPr>
        <p:spPr>
          <a:xfrm>
            <a:off x="1738400" y="5518633"/>
            <a:ext cx="7790700" cy="71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2385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2385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2385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2385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2385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2385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2385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2385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roxima Nova"/>
              <a:buChar char="●"/>
              <a:defRPr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925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○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925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■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925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●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925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○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925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■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925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●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925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○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925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3"/>
              </a:buClr>
              <a:buSzPts val="1900"/>
              <a:buFont typeface="Proxima Nova"/>
              <a:buChar char="■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86" name="Shape 28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ctrTitle"/>
          </p:nvPr>
        </p:nvSpPr>
        <p:spPr>
          <a:xfrm>
            <a:off x="455500" y="517725"/>
            <a:ext cx="8488500" cy="1380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Automatic Concept Map Generation </a:t>
            </a:r>
            <a:r>
              <a:rPr lang="en-US" sz="3600"/>
              <a:t>from Text-based Learning Material</a:t>
            </a:r>
            <a:endParaRPr sz="3600"/>
          </a:p>
        </p:txBody>
      </p:sp>
      <p:sp>
        <p:nvSpPr>
          <p:cNvPr id="338" name="Shape 338"/>
          <p:cNvSpPr txBox="1"/>
          <p:nvPr>
            <p:ph idx="1" type="subTitle"/>
          </p:nvPr>
        </p:nvSpPr>
        <p:spPr>
          <a:xfrm>
            <a:off x="680600" y="4243059"/>
            <a:ext cx="10830900" cy="2448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791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											Under the Guidance of</a:t>
            </a:r>
            <a:r>
              <a:rPr lang="en-US"/>
              <a:t> </a:t>
            </a:r>
            <a:br>
              <a:rPr lang="en-US"/>
            </a:br>
            <a:r>
              <a:rPr lang="en-US" sz="2400"/>
              <a:t>Ekka Laveen Mathias								Prof. Plaban K. Bhowmick                          </a:t>
            </a:r>
            <a:br>
              <a:rPr lang="en-US" sz="2400"/>
            </a:br>
            <a:r>
              <a:rPr lang="en-US" sz="2400"/>
              <a:t>Sumit Verma                           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Umang Chaturvedi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Vikash Kumar Chaurasia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5701" y="825350"/>
            <a:ext cx="1785800" cy="17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>
            <p:ph type="ctrTitle"/>
          </p:nvPr>
        </p:nvSpPr>
        <p:spPr>
          <a:xfrm>
            <a:off x="562875" y="2125775"/>
            <a:ext cx="8488500" cy="830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Language Processing for E - Learning </a:t>
            </a:r>
            <a:r>
              <a:rPr lang="en-US" sz="1800"/>
              <a:t>(ET61002)</a:t>
            </a:r>
            <a:r>
              <a:rPr lang="en-US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Shape 546"/>
          <p:cNvGrpSpPr/>
          <p:nvPr/>
        </p:nvGrpSpPr>
        <p:grpSpPr>
          <a:xfrm>
            <a:off x="825661" y="571730"/>
            <a:ext cx="1891065" cy="1113030"/>
            <a:chOff x="618820" y="2306625"/>
            <a:chExt cx="1418334" cy="834793"/>
          </a:xfrm>
        </p:grpSpPr>
        <p:sp>
          <p:nvSpPr>
            <p:cNvPr id="547" name="Shape 547"/>
            <p:cNvSpPr/>
            <p:nvPr/>
          </p:nvSpPr>
          <p:spPr>
            <a:xfrm flipH="1">
              <a:off x="618820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548" name="Shape 548"/>
            <p:cNvSpPr/>
            <p:nvPr/>
          </p:nvSpPr>
          <p:spPr>
            <a:xfrm>
              <a:off x="619055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 txBox="1"/>
            <p:nvPr/>
          </p:nvSpPr>
          <p:spPr>
            <a:xfrm>
              <a:off x="619046" y="2695018"/>
              <a:ext cx="127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Extraction</a:t>
              </a:r>
              <a:endParaRPr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50" name="Shape 550"/>
          <p:cNvGrpSpPr/>
          <p:nvPr/>
        </p:nvGrpSpPr>
        <p:grpSpPr>
          <a:xfrm>
            <a:off x="2556620" y="569323"/>
            <a:ext cx="1891065" cy="1115446"/>
            <a:chOff x="1917073" y="2306625"/>
            <a:chExt cx="1418334" cy="836605"/>
          </a:xfrm>
        </p:grpSpPr>
        <p:sp>
          <p:nvSpPr>
            <p:cNvPr id="551" name="Shape 551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552" name="Shape 552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 txBox="1"/>
            <p:nvPr/>
          </p:nvSpPr>
          <p:spPr>
            <a:xfrm>
              <a:off x="202156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Similarity</a:t>
              </a:r>
              <a:endParaRPr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54" name="Shape 554"/>
          <p:cNvGrpSpPr/>
          <p:nvPr/>
        </p:nvGrpSpPr>
        <p:grpSpPr>
          <a:xfrm>
            <a:off x="4285971" y="569323"/>
            <a:ext cx="1891065" cy="1115446"/>
            <a:chOff x="3214118" y="2306625"/>
            <a:chExt cx="1418334" cy="836605"/>
          </a:xfrm>
        </p:grpSpPr>
        <p:sp>
          <p:nvSpPr>
            <p:cNvPr id="555" name="Shape 555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556" name="Shape 556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 txBox="1"/>
            <p:nvPr/>
          </p:nvSpPr>
          <p:spPr>
            <a:xfrm>
              <a:off x="332492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Filtering Unrelated Pairs</a:t>
              </a:r>
              <a:endParaRPr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58" name="Shape 558"/>
          <p:cNvGrpSpPr/>
          <p:nvPr/>
        </p:nvGrpSpPr>
        <p:grpSpPr>
          <a:xfrm>
            <a:off x="7745416" y="569323"/>
            <a:ext cx="1891065" cy="1115437"/>
            <a:chOff x="3214118" y="2306625"/>
            <a:chExt cx="1418334" cy="836599"/>
          </a:xfrm>
        </p:grpSpPr>
        <p:sp>
          <p:nvSpPr>
            <p:cNvPr id="559" name="Shape 559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560" name="Shape 560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 txBox="1"/>
            <p:nvPr/>
          </p:nvSpPr>
          <p:spPr>
            <a:xfrm>
              <a:off x="3324921" y="2696824"/>
              <a:ext cx="1307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Computation of Relation Strength</a:t>
              </a:r>
              <a:endParaRPr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62" name="Shape 562"/>
          <p:cNvGrpSpPr/>
          <p:nvPr/>
        </p:nvGrpSpPr>
        <p:grpSpPr>
          <a:xfrm>
            <a:off x="9475274" y="569323"/>
            <a:ext cx="1891065" cy="1104586"/>
            <a:chOff x="4511544" y="2306625"/>
            <a:chExt cx="1418334" cy="828460"/>
          </a:xfrm>
        </p:grpSpPr>
        <p:sp>
          <p:nvSpPr>
            <p:cNvPr id="563" name="Shape 563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564" name="Shape 564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 txBox="1"/>
            <p:nvPr/>
          </p:nvSpPr>
          <p:spPr>
            <a:xfrm>
              <a:off x="4636948" y="2614285"/>
              <a:ext cx="11673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Visualization Interface</a:t>
              </a:r>
              <a:endParaRPr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66" name="Shape 566"/>
          <p:cNvGrpSpPr/>
          <p:nvPr/>
        </p:nvGrpSpPr>
        <p:grpSpPr>
          <a:xfrm>
            <a:off x="6015829" y="569323"/>
            <a:ext cx="1891202" cy="852644"/>
            <a:chOff x="4511544" y="2306625"/>
            <a:chExt cx="1418437" cy="639499"/>
          </a:xfrm>
        </p:grpSpPr>
        <p:sp>
          <p:nvSpPr>
            <p:cNvPr id="567" name="Shape 567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568" name="Shape 568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69" name="Shape 569"/>
            <p:cNvSpPr txBox="1"/>
            <p:nvPr/>
          </p:nvSpPr>
          <p:spPr>
            <a:xfrm>
              <a:off x="4619581" y="2696824"/>
              <a:ext cx="13104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Extract Relations</a:t>
              </a:r>
              <a:endParaRPr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70" name="Shape 570"/>
          <p:cNvSpPr/>
          <p:nvPr/>
        </p:nvSpPr>
        <p:spPr>
          <a:xfrm flipH="1">
            <a:off x="2556552" y="569323"/>
            <a:ext cx="1890900" cy="191100"/>
          </a:xfrm>
          <a:prstGeom prst="parallelogram">
            <a:avLst>
              <a:gd fmla="val 96952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</a:t>
            </a:r>
            <a:endParaRPr sz="1900"/>
          </a:p>
        </p:txBody>
      </p:sp>
      <p:sp>
        <p:nvSpPr>
          <p:cNvPr id="571" name="Shape 571"/>
          <p:cNvSpPr/>
          <p:nvPr/>
        </p:nvSpPr>
        <p:spPr>
          <a:xfrm>
            <a:off x="2556562" y="760417"/>
            <a:ext cx="1890900" cy="191100"/>
          </a:xfrm>
          <a:prstGeom prst="parallelogram">
            <a:avLst>
              <a:gd fmla="val 96952" name="adj"/>
            </a:avLst>
          </a:prstGeom>
          <a:solidFill>
            <a:srgbClr val="43434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572" name="Shape 572"/>
          <p:cNvCxnSpPr/>
          <p:nvPr/>
        </p:nvCxnSpPr>
        <p:spPr>
          <a:xfrm flipH="1" rot="10800000">
            <a:off x="0" y="1935850"/>
            <a:ext cx="12170400" cy="300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3" name="Shape 573"/>
          <p:cNvSpPr txBox="1"/>
          <p:nvPr/>
        </p:nvSpPr>
        <p:spPr>
          <a:xfrm>
            <a:off x="270125" y="2216925"/>
            <a:ext cx="7083000" cy="44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Garphviz - Tool for </a:t>
            </a:r>
            <a:r>
              <a:rPr lang="en-US" sz="1800"/>
              <a:t>visualization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Node - Concept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Edge - Relation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Weight</a:t>
            </a:r>
            <a:r>
              <a:rPr lang="en-US" sz="1800"/>
              <a:t> - </a:t>
            </a:r>
            <a:r>
              <a:rPr lang="en-US" sz="1800"/>
              <a:t>Strength of Relation</a:t>
            </a:r>
            <a:r>
              <a:rPr lang="en-US" sz="1800"/>
              <a:t> 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Example : </a:t>
            </a:r>
            <a:r>
              <a:rPr lang="en-US" sz="1800"/>
              <a:t> “</a:t>
            </a:r>
            <a:r>
              <a:rPr b="1" i="1" lang="en-US" sz="1800"/>
              <a:t>Python is an interpreted high-level programming language.</a:t>
            </a:r>
            <a:r>
              <a:rPr lang="en-US" sz="1800"/>
              <a:t>”</a:t>
            </a:r>
            <a:endParaRPr sz="1800"/>
          </a:p>
        </p:txBody>
      </p:sp>
      <p:pic>
        <p:nvPicPr>
          <p:cNvPr id="574" name="Shape 5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5525" y="2118250"/>
            <a:ext cx="4534075" cy="394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C4587"/>
                </a:solidFill>
              </a:rPr>
              <a:t>Concept Map For Evolution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581" name="Shape 581"/>
          <p:cNvSpPr txBox="1"/>
          <p:nvPr/>
        </p:nvSpPr>
        <p:spPr>
          <a:xfrm>
            <a:off x="909725" y="2186850"/>
            <a:ext cx="10776900" cy="4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  </a:t>
            </a:r>
            <a:endParaRPr sz="24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</a:t>
            </a:r>
            <a:endParaRPr sz="24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   </a:t>
            </a:r>
            <a:endParaRPr sz="24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    </a:t>
            </a:r>
            <a:endParaRPr sz="2400"/>
          </a:p>
        </p:txBody>
      </p:sp>
      <p:pic>
        <p:nvPicPr>
          <p:cNvPr id="582" name="Shape 5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725" y="1906600"/>
            <a:ext cx="9081250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0" i="0" sz="4400" u="none" cap="none" strike="noStrike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8" name="Shape 58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Times New Roman"/>
              <a:buAutoNum type="arabicPeriod"/>
            </a:pPr>
            <a:r>
              <a:rPr lang="en-US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pyspotlight: https://pypi.python.org/pypi/pyspotlight/0.7.1</a:t>
            </a:r>
            <a:endParaRPr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Times New Roman"/>
              <a:buAutoNum type="arabicPeriod"/>
            </a:pPr>
            <a:r>
              <a:rPr lang="en-US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Entry of Charles Darwin</a:t>
            </a:r>
            <a:endParaRPr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Times New Roman"/>
              <a:buAutoNum type="arabicPeriod"/>
            </a:pPr>
            <a:r>
              <a:rPr lang="en-US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Pre-trained word vectors: http://nlp.stanford.edu/data/glove.6B.zip</a:t>
            </a:r>
            <a:endParaRPr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Times New Roman"/>
              <a:buAutoNum type="arabicPeriod"/>
            </a:pPr>
            <a:r>
              <a:rPr lang="en-US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https://pypi.python.org/pypi/GephiStreamer</a:t>
            </a:r>
            <a:endParaRPr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999" l="0" r="0" t="0"/>
          </a:stretch>
        </a:blip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-2999" l="0" r="0" t="-4999"/>
          </a:stretch>
        </a:blipFill>
      </p:bgPr>
    </p:bg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C4587"/>
                </a:solidFill>
              </a:rPr>
              <a:t>Concept Map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1999750" y="2130400"/>
            <a:ext cx="10776900" cy="4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Conceptual diagram to represent relationship between concepts</a:t>
            </a:r>
            <a:endParaRPr sz="24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</a:t>
            </a:r>
            <a:br>
              <a:rPr lang="en-US" sz="2400"/>
            </a:br>
            <a:r>
              <a:rPr lang="en-US" sz="2400"/>
              <a:t>More Formally, It is a graph G = (V, E), where V is a set of all the </a:t>
            </a:r>
            <a:br>
              <a:rPr lang="en-US" sz="2400"/>
            </a:br>
            <a:r>
              <a:rPr lang="en-US" sz="2400"/>
              <a:t>concepts and E is a set of relationship between concepts.</a:t>
            </a:r>
            <a:br>
              <a:rPr lang="en-US" sz="2400"/>
            </a:br>
            <a:endParaRPr sz="24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Presents concise overview of a learning material</a:t>
            </a:r>
            <a:endParaRPr sz="2400"/>
          </a:p>
        </p:txBody>
      </p:sp>
      <p:sp>
        <p:nvSpPr>
          <p:cNvPr id="348" name="Shape 348"/>
          <p:cNvSpPr/>
          <p:nvPr/>
        </p:nvSpPr>
        <p:spPr>
          <a:xfrm>
            <a:off x="1230800" y="2293975"/>
            <a:ext cx="507600" cy="402300"/>
          </a:xfrm>
          <a:prstGeom prst="chevron">
            <a:avLst>
              <a:gd fmla="val 50000" name="adj"/>
            </a:avLst>
          </a:prstGeom>
          <a:solidFill>
            <a:srgbClr val="8DD8D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1230800" y="3385025"/>
            <a:ext cx="507600" cy="402300"/>
          </a:xfrm>
          <a:prstGeom prst="chevron">
            <a:avLst>
              <a:gd fmla="val 50000" name="adj"/>
            </a:avLst>
          </a:prstGeom>
          <a:solidFill>
            <a:srgbClr val="8DD8D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1230800" y="5041950"/>
            <a:ext cx="507600" cy="402300"/>
          </a:xfrm>
          <a:prstGeom prst="chevron">
            <a:avLst>
              <a:gd fmla="val 50000" name="adj"/>
            </a:avLst>
          </a:prstGeom>
          <a:solidFill>
            <a:srgbClr val="8DD8D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C4587"/>
                </a:solidFill>
              </a:rPr>
              <a:t>Concept Map For Evolution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909725" y="2186850"/>
            <a:ext cx="10776900" cy="4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  </a:t>
            </a:r>
            <a:endParaRPr sz="24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</a:t>
            </a:r>
            <a:endParaRPr sz="24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   </a:t>
            </a:r>
            <a:endParaRPr sz="24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    </a:t>
            </a:r>
            <a:endParaRPr sz="2400"/>
          </a:p>
        </p:txBody>
      </p:sp>
      <p:pic>
        <p:nvPicPr>
          <p:cNvPr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725" y="1906600"/>
            <a:ext cx="9081250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354000" y="1607767"/>
            <a:ext cx="5393700" cy="2012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Workflow</a:t>
            </a:r>
            <a:endParaRPr/>
          </a:p>
        </p:txBody>
      </p:sp>
      <p:sp>
        <p:nvSpPr>
          <p:cNvPr id="364" name="Shape 364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457200" lvl="0" marL="6096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Concept Extraction</a:t>
            </a:r>
            <a:endParaRPr/>
          </a:p>
          <a:p>
            <a:pPr indent="-457200" lvl="0" marL="609600" rtl="0">
              <a:spcBef>
                <a:spcPts val="21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Concept Similarity</a:t>
            </a:r>
            <a:endParaRPr/>
          </a:p>
          <a:p>
            <a:pPr indent="-457200" lvl="0" marL="609600" rtl="0">
              <a:spcBef>
                <a:spcPts val="21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Filtering Unrelated Pairs</a:t>
            </a:r>
            <a:endParaRPr/>
          </a:p>
          <a:p>
            <a:pPr indent="-457200" lvl="0" marL="609600" rtl="0">
              <a:spcBef>
                <a:spcPts val="21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Extract Relations</a:t>
            </a:r>
            <a:endParaRPr/>
          </a:p>
          <a:p>
            <a:pPr indent="-457200" lvl="0" marL="609600" rtl="0">
              <a:spcBef>
                <a:spcPts val="21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Computation of Relation Strength</a:t>
            </a:r>
            <a:endParaRPr/>
          </a:p>
          <a:p>
            <a:pPr indent="-457200" lvl="0" marL="609600" rtl="0">
              <a:spcBef>
                <a:spcPts val="2100"/>
              </a:spcBef>
              <a:spcAft>
                <a:spcPts val="2100"/>
              </a:spcAft>
              <a:buSzPts val="2400"/>
              <a:buChar char="●"/>
            </a:pPr>
            <a:r>
              <a:rPr lang="en-US"/>
              <a:t>Visualization Interface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Shape 370"/>
          <p:cNvGrpSpPr/>
          <p:nvPr/>
        </p:nvGrpSpPr>
        <p:grpSpPr>
          <a:xfrm>
            <a:off x="825661" y="571730"/>
            <a:ext cx="1891065" cy="1113030"/>
            <a:chOff x="618820" y="2306625"/>
            <a:chExt cx="1418334" cy="834793"/>
          </a:xfrm>
        </p:grpSpPr>
        <p:sp>
          <p:nvSpPr>
            <p:cNvPr id="371" name="Shape 371"/>
            <p:cNvSpPr/>
            <p:nvPr/>
          </p:nvSpPr>
          <p:spPr>
            <a:xfrm flipH="1">
              <a:off x="618820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619055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 txBox="1"/>
            <p:nvPr/>
          </p:nvSpPr>
          <p:spPr>
            <a:xfrm>
              <a:off x="619046" y="2695018"/>
              <a:ext cx="127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Extraction</a:t>
              </a:r>
              <a:endParaRPr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4" name="Shape 374"/>
          <p:cNvGrpSpPr/>
          <p:nvPr/>
        </p:nvGrpSpPr>
        <p:grpSpPr>
          <a:xfrm>
            <a:off x="2556620" y="569323"/>
            <a:ext cx="1891065" cy="1115446"/>
            <a:chOff x="1917073" y="2306625"/>
            <a:chExt cx="1418334" cy="836605"/>
          </a:xfrm>
        </p:grpSpPr>
        <p:sp>
          <p:nvSpPr>
            <p:cNvPr id="375" name="Shape 375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 txBox="1"/>
            <p:nvPr/>
          </p:nvSpPr>
          <p:spPr>
            <a:xfrm>
              <a:off x="202156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Concept Similarity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8" name="Shape 378"/>
          <p:cNvGrpSpPr/>
          <p:nvPr/>
        </p:nvGrpSpPr>
        <p:grpSpPr>
          <a:xfrm>
            <a:off x="4285971" y="569323"/>
            <a:ext cx="1891065" cy="1115446"/>
            <a:chOff x="3214118" y="2306625"/>
            <a:chExt cx="1418334" cy="836605"/>
          </a:xfrm>
        </p:grpSpPr>
        <p:sp>
          <p:nvSpPr>
            <p:cNvPr id="379" name="Shape 379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 txBox="1"/>
            <p:nvPr/>
          </p:nvSpPr>
          <p:spPr>
            <a:xfrm>
              <a:off x="332492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Filtering Unrelated Pairs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2" name="Shape 382"/>
          <p:cNvGrpSpPr/>
          <p:nvPr/>
        </p:nvGrpSpPr>
        <p:grpSpPr>
          <a:xfrm>
            <a:off x="7745416" y="569323"/>
            <a:ext cx="1891065" cy="1115437"/>
            <a:chOff x="3214118" y="2306625"/>
            <a:chExt cx="1418334" cy="836599"/>
          </a:xfrm>
        </p:grpSpPr>
        <p:sp>
          <p:nvSpPr>
            <p:cNvPr id="383" name="Shape 383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 txBox="1"/>
            <p:nvPr/>
          </p:nvSpPr>
          <p:spPr>
            <a:xfrm>
              <a:off x="3324921" y="2696824"/>
              <a:ext cx="1307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Computation of Relation Strength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6" name="Shape 386"/>
          <p:cNvGrpSpPr/>
          <p:nvPr/>
        </p:nvGrpSpPr>
        <p:grpSpPr>
          <a:xfrm>
            <a:off x="9475274" y="569323"/>
            <a:ext cx="1891065" cy="1104586"/>
            <a:chOff x="4511544" y="2306625"/>
            <a:chExt cx="1418334" cy="828460"/>
          </a:xfrm>
        </p:grpSpPr>
        <p:sp>
          <p:nvSpPr>
            <p:cNvPr id="387" name="Shape 387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 txBox="1"/>
            <p:nvPr/>
          </p:nvSpPr>
          <p:spPr>
            <a:xfrm>
              <a:off x="4636948" y="2614285"/>
              <a:ext cx="11673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Visualization Interface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0" name="Shape 390"/>
          <p:cNvGrpSpPr/>
          <p:nvPr/>
        </p:nvGrpSpPr>
        <p:grpSpPr>
          <a:xfrm>
            <a:off x="6015829" y="569323"/>
            <a:ext cx="1891065" cy="852690"/>
            <a:chOff x="4511544" y="2306625"/>
            <a:chExt cx="1418334" cy="639534"/>
          </a:xfrm>
        </p:grpSpPr>
        <p:sp>
          <p:nvSpPr>
            <p:cNvPr id="391" name="Shape 391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 txBox="1"/>
            <p:nvPr/>
          </p:nvSpPr>
          <p:spPr>
            <a:xfrm>
              <a:off x="4619581" y="2603859"/>
              <a:ext cx="13101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Extract Relations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94" name="Shape 394"/>
          <p:cNvSpPr/>
          <p:nvPr/>
        </p:nvSpPr>
        <p:spPr>
          <a:xfrm flipH="1">
            <a:off x="2556552" y="569323"/>
            <a:ext cx="1890900" cy="191100"/>
          </a:xfrm>
          <a:prstGeom prst="parallelogram">
            <a:avLst>
              <a:gd fmla="val 96952" name="adj"/>
            </a:avLst>
          </a:prstGeom>
          <a:solidFill>
            <a:srgbClr val="C2C2C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</a:t>
            </a:r>
            <a:endParaRPr sz="1900"/>
          </a:p>
        </p:txBody>
      </p:sp>
      <p:sp>
        <p:nvSpPr>
          <p:cNvPr id="395" name="Shape 395"/>
          <p:cNvSpPr/>
          <p:nvPr/>
        </p:nvSpPr>
        <p:spPr>
          <a:xfrm>
            <a:off x="2556562" y="760417"/>
            <a:ext cx="1890900" cy="191100"/>
          </a:xfrm>
          <a:prstGeom prst="parallelogram">
            <a:avLst>
              <a:gd fmla="val 96952" name="adj"/>
            </a:avLst>
          </a:prstGeom>
          <a:solidFill>
            <a:srgbClr val="858585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6" name="Shape 396"/>
          <p:cNvCxnSpPr/>
          <p:nvPr/>
        </p:nvCxnSpPr>
        <p:spPr>
          <a:xfrm flipH="1" rot="10800000">
            <a:off x="0" y="1935850"/>
            <a:ext cx="12170400" cy="300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Shape 397"/>
          <p:cNvSpPr txBox="1"/>
          <p:nvPr/>
        </p:nvSpPr>
        <p:spPr>
          <a:xfrm>
            <a:off x="270125" y="2216925"/>
            <a:ext cx="11765100" cy="44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Dbpedia Spotlight - Tool for automatically annotating mentions of DBpedia resources in a text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Example :</a:t>
            </a:r>
            <a:br>
              <a:rPr lang="en-US" sz="1800"/>
            </a:br>
            <a:r>
              <a:rPr lang="en-US" sz="1800"/>
              <a:t> “</a:t>
            </a:r>
            <a:r>
              <a:rPr b="1" i="1" lang="en-US" sz="1800"/>
              <a:t>Python is an interpreted high-level programming language for general-purpose programming.</a:t>
            </a:r>
            <a:r>
              <a:rPr lang="en-US" sz="1800"/>
              <a:t>”</a:t>
            </a:r>
            <a:endParaRPr sz="1800"/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</a:t>
            </a:r>
            <a:r>
              <a:rPr b="1" lang="en-US" sz="1800"/>
              <a:t>Concepts</a:t>
            </a:r>
            <a:r>
              <a:rPr lang="en-US" sz="1800"/>
              <a:t>:  </a:t>
            </a:r>
            <a:r>
              <a:rPr lang="en-US" sz="1800">
                <a:solidFill>
                  <a:srgbClr val="1C4587"/>
                </a:solidFill>
              </a:rPr>
              <a:t>Python</a:t>
            </a:r>
            <a:r>
              <a:rPr lang="en-US" sz="1800"/>
              <a:t>,  </a:t>
            </a:r>
            <a:r>
              <a:rPr lang="en-US" sz="1800">
                <a:solidFill>
                  <a:srgbClr val="1C4587"/>
                </a:solidFill>
              </a:rPr>
              <a:t>high-level programming language</a:t>
            </a:r>
            <a:r>
              <a:rPr lang="en-US" sz="1800"/>
              <a:t>, </a:t>
            </a:r>
            <a:r>
              <a:rPr lang="en-US" sz="1800">
                <a:solidFill>
                  <a:srgbClr val="1C4587"/>
                </a:solidFill>
              </a:rPr>
              <a:t>general-purpose programming</a:t>
            </a:r>
            <a:endParaRPr sz="1800">
              <a:solidFill>
                <a:srgbClr val="1C4587"/>
              </a:solidFill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REST API Call To “</a:t>
            </a:r>
            <a:r>
              <a:rPr i="1" lang="en-US" sz="1800"/>
              <a:t>http://api.dbpedia-spotlight.org/en/annotate</a:t>
            </a:r>
            <a:r>
              <a:rPr lang="en-US" sz="1800"/>
              <a:t>”</a:t>
            </a:r>
            <a:endParaRPr sz="1800"/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which takes text as parameter</a:t>
            </a:r>
            <a:endParaRPr sz="1800"/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8" name="Shape 398"/>
          <p:cNvSpPr txBox="1"/>
          <p:nvPr/>
        </p:nvSpPr>
        <p:spPr>
          <a:xfrm>
            <a:off x="8850275" y="5785250"/>
            <a:ext cx="1379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Shape 404"/>
          <p:cNvGrpSpPr/>
          <p:nvPr/>
        </p:nvGrpSpPr>
        <p:grpSpPr>
          <a:xfrm>
            <a:off x="825661" y="571730"/>
            <a:ext cx="1891065" cy="1113030"/>
            <a:chOff x="618820" y="2306625"/>
            <a:chExt cx="1418334" cy="834793"/>
          </a:xfrm>
        </p:grpSpPr>
        <p:sp>
          <p:nvSpPr>
            <p:cNvPr id="405" name="Shape 405"/>
            <p:cNvSpPr/>
            <p:nvPr/>
          </p:nvSpPr>
          <p:spPr>
            <a:xfrm flipH="1">
              <a:off x="618820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619055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 txBox="1"/>
            <p:nvPr/>
          </p:nvSpPr>
          <p:spPr>
            <a:xfrm>
              <a:off x="619046" y="2695018"/>
              <a:ext cx="127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Extraction</a:t>
              </a:r>
              <a:endParaRPr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8" name="Shape 408"/>
          <p:cNvGrpSpPr/>
          <p:nvPr/>
        </p:nvGrpSpPr>
        <p:grpSpPr>
          <a:xfrm>
            <a:off x="2556620" y="569323"/>
            <a:ext cx="1891065" cy="1115446"/>
            <a:chOff x="1917073" y="2306625"/>
            <a:chExt cx="1418334" cy="836605"/>
          </a:xfrm>
        </p:grpSpPr>
        <p:sp>
          <p:nvSpPr>
            <p:cNvPr id="409" name="Shape 409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 txBox="1"/>
            <p:nvPr/>
          </p:nvSpPr>
          <p:spPr>
            <a:xfrm>
              <a:off x="202156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Similarity</a:t>
              </a:r>
              <a:endParaRPr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4285971" y="569323"/>
            <a:ext cx="1891065" cy="1115446"/>
            <a:chOff x="3214118" y="2306625"/>
            <a:chExt cx="1418334" cy="836605"/>
          </a:xfrm>
        </p:grpSpPr>
        <p:sp>
          <p:nvSpPr>
            <p:cNvPr id="413" name="Shape 413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 txBox="1"/>
            <p:nvPr/>
          </p:nvSpPr>
          <p:spPr>
            <a:xfrm>
              <a:off x="332492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Filtering Unrelated Pairs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6" name="Shape 416"/>
          <p:cNvGrpSpPr/>
          <p:nvPr/>
        </p:nvGrpSpPr>
        <p:grpSpPr>
          <a:xfrm>
            <a:off x="7745416" y="569323"/>
            <a:ext cx="1891065" cy="1115437"/>
            <a:chOff x="3214118" y="2306625"/>
            <a:chExt cx="1418334" cy="836599"/>
          </a:xfrm>
        </p:grpSpPr>
        <p:sp>
          <p:nvSpPr>
            <p:cNvPr id="417" name="Shape 417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 txBox="1"/>
            <p:nvPr/>
          </p:nvSpPr>
          <p:spPr>
            <a:xfrm>
              <a:off x="3324922" y="2696824"/>
              <a:ext cx="1307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Computation of Relation Strength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0" name="Shape 420"/>
          <p:cNvGrpSpPr/>
          <p:nvPr/>
        </p:nvGrpSpPr>
        <p:grpSpPr>
          <a:xfrm>
            <a:off x="9475274" y="569323"/>
            <a:ext cx="1891065" cy="1104586"/>
            <a:chOff x="4511544" y="2306625"/>
            <a:chExt cx="1418334" cy="828460"/>
          </a:xfrm>
        </p:grpSpPr>
        <p:sp>
          <p:nvSpPr>
            <p:cNvPr id="421" name="Shape 421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422" name="Shape 422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 txBox="1"/>
            <p:nvPr/>
          </p:nvSpPr>
          <p:spPr>
            <a:xfrm>
              <a:off x="4636948" y="2614285"/>
              <a:ext cx="11673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Visualization Interface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4" name="Shape 424"/>
          <p:cNvGrpSpPr/>
          <p:nvPr/>
        </p:nvGrpSpPr>
        <p:grpSpPr>
          <a:xfrm>
            <a:off x="6015829" y="569323"/>
            <a:ext cx="1891202" cy="852644"/>
            <a:chOff x="4511544" y="2306625"/>
            <a:chExt cx="1418437" cy="639499"/>
          </a:xfrm>
        </p:grpSpPr>
        <p:sp>
          <p:nvSpPr>
            <p:cNvPr id="425" name="Shape 425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 txBox="1"/>
            <p:nvPr/>
          </p:nvSpPr>
          <p:spPr>
            <a:xfrm>
              <a:off x="4619581" y="2696824"/>
              <a:ext cx="13104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Extract Relations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8" name="Shape 428"/>
          <p:cNvSpPr/>
          <p:nvPr/>
        </p:nvSpPr>
        <p:spPr>
          <a:xfrm flipH="1">
            <a:off x="2556552" y="569323"/>
            <a:ext cx="1890900" cy="191100"/>
          </a:xfrm>
          <a:prstGeom prst="parallelogram">
            <a:avLst>
              <a:gd fmla="val 96952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</a:t>
            </a:r>
            <a:endParaRPr sz="1900"/>
          </a:p>
        </p:txBody>
      </p:sp>
      <p:sp>
        <p:nvSpPr>
          <p:cNvPr id="429" name="Shape 429"/>
          <p:cNvSpPr/>
          <p:nvPr/>
        </p:nvSpPr>
        <p:spPr>
          <a:xfrm>
            <a:off x="2556562" y="760417"/>
            <a:ext cx="1890900" cy="191100"/>
          </a:xfrm>
          <a:prstGeom prst="parallelogram">
            <a:avLst>
              <a:gd fmla="val 96952" name="adj"/>
            </a:avLst>
          </a:prstGeom>
          <a:solidFill>
            <a:srgbClr val="43434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430" name="Shape 430"/>
          <p:cNvCxnSpPr/>
          <p:nvPr/>
        </p:nvCxnSpPr>
        <p:spPr>
          <a:xfrm flipH="1" rot="10800000">
            <a:off x="0" y="1935850"/>
            <a:ext cx="12170400" cy="300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Shape 431"/>
          <p:cNvSpPr txBox="1"/>
          <p:nvPr/>
        </p:nvSpPr>
        <p:spPr>
          <a:xfrm>
            <a:off x="527500" y="2479725"/>
            <a:ext cx="10100100" cy="44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                                                                     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2" name="Shape 432"/>
          <p:cNvSpPr txBox="1"/>
          <p:nvPr/>
        </p:nvSpPr>
        <p:spPr>
          <a:xfrm>
            <a:off x="5459575" y="5411700"/>
            <a:ext cx="13122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Shape 4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25" y="2254850"/>
            <a:ext cx="6418250" cy="43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Shape 434"/>
          <p:cNvSpPr txBox="1"/>
          <p:nvPr/>
        </p:nvSpPr>
        <p:spPr>
          <a:xfrm>
            <a:off x="6979125" y="2588775"/>
            <a:ext cx="45720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Measures the similarity between concepts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                                                                       For example: To calculate similarity between concept POOR and RICH we first represent this words in vector form and finally compute similarity between them using formula :-</a:t>
            </a:r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6177025" y="2728700"/>
            <a:ext cx="507600" cy="402300"/>
          </a:xfrm>
          <a:prstGeom prst="chevron">
            <a:avLst>
              <a:gd fmla="val 50000" name="adj"/>
            </a:avLst>
          </a:prstGeom>
          <a:solidFill>
            <a:srgbClr val="8DD8D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6" name="Shape 4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7050" y="5007700"/>
            <a:ext cx="4572000" cy="156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Shape 442"/>
          <p:cNvGrpSpPr/>
          <p:nvPr/>
        </p:nvGrpSpPr>
        <p:grpSpPr>
          <a:xfrm>
            <a:off x="825661" y="571730"/>
            <a:ext cx="1891065" cy="1113030"/>
            <a:chOff x="618820" y="2306625"/>
            <a:chExt cx="1418334" cy="834793"/>
          </a:xfrm>
        </p:grpSpPr>
        <p:sp>
          <p:nvSpPr>
            <p:cNvPr id="443" name="Shape 443"/>
            <p:cNvSpPr/>
            <p:nvPr/>
          </p:nvSpPr>
          <p:spPr>
            <a:xfrm flipH="1">
              <a:off x="618820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619055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 txBox="1"/>
            <p:nvPr/>
          </p:nvSpPr>
          <p:spPr>
            <a:xfrm>
              <a:off x="619046" y="2695018"/>
              <a:ext cx="127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Extraction</a:t>
              </a:r>
              <a:endParaRPr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6" name="Shape 446"/>
          <p:cNvGrpSpPr/>
          <p:nvPr/>
        </p:nvGrpSpPr>
        <p:grpSpPr>
          <a:xfrm>
            <a:off x="2556620" y="569323"/>
            <a:ext cx="1891065" cy="1115446"/>
            <a:chOff x="1917073" y="2306625"/>
            <a:chExt cx="1418334" cy="836605"/>
          </a:xfrm>
        </p:grpSpPr>
        <p:sp>
          <p:nvSpPr>
            <p:cNvPr id="447" name="Shape 447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 txBox="1"/>
            <p:nvPr/>
          </p:nvSpPr>
          <p:spPr>
            <a:xfrm>
              <a:off x="202156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Similarity</a:t>
              </a:r>
              <a:endParaRPr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50" name="Shape 450"/>
          <p:cNvGrpSpPr/>
          <p:nvPr/>
        </p:nvGrpSpPr>
        <p:grpSpPr>
          <a:xfrm>
            <a:off x="4285971" y="569323"/>
            <a:ext cx="1891065" cy="1115446"/>
            <a:chOff x="3214118" y="2306625"/>
            <a:chExt cx="1418334" cy="836605"/>
          </a:xfrm>
        </p:grpSpPr>
        <p:sp>
          <p:nvSpPr>
            <p:cNvPr id="451" name="Shape 451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 txBox="1"/>
            <p:nvPr/>
          </p:nvSpPr>
          <p:spPr>
            <a:xfrm>
              <a:off x="332492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Filtering Unrelated Pairs</a:t>
              </a:r>
              <a:endParaRPr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54" name="Shape 454"/>
          <p:cNvGrpSpPr/>
          <p:nvPr/>
        </p:nvGrpSpPr>
        <p:grpSpPr>
          <a:xfrm>
            <a:off x="7745416" y="569323"/>
            <a:ext cx="1891065" cy="1115437"/>
            <a:chOff x="3214118" y="2306625"/>
            <a:chExt cx="1418334" cy="836599"/>
          </a:xfrm>
        </p:grpSpPr>
        <p:sp>
          <p:nvSpPr>
            <p:cNvPr id="455" name="Shape 455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 txBox="1"/>
            <p:nvPr/>
          </p:nvSpPr>
          <p:spPr>
            <a:xfrm>
              <a:off x="3324922" y="2696824"/>
              <a:ext cx="1307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Computation of Relation Strength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58" name="Shape 458"/>
          <p:cNvGrpSpPr/>
          <p:nvPr/>
        </p:nvGrpSpPr>
        <p:grpSpPr>
          <a:xfrm>
            <a:off x="9475274" y="569323"/>
            <a:ext cx="1891065" cy="1104586"/>
            <a:chOff x="4511544" y="2306625"/>
            <a:chExt cx="1418334" cy="828460"/>
          </a:xfrm>
        </p:grpSpPr>
        <p:sp>
          <p:nvSpPr>
            <p:cNvPr id="459" name="Shape 459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 txBox="1"/>
            <p:nvPr/>
          </p:nvSpPr>
          <p:spPr>
            <a:xfrm>
              <a:off x="4636948" y="2614285"/>
              <a:ext cx="11673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Visualization Interface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2" name="Shape 462"/>
          <p:cNvGrpSpPr/>
          <p:nvPr/>
        </p:nvGrpSpPr>
        <p:grpSpPr>
          <a:xfrm>
            <a:off x="6015829" y="569323"/>
            <a:ext cx="1891202" cy="852644"/>
            <a:chOff x="4511544" y="2306625"/>
            <a:chExt cx="1418437" cy="639499"/>
          </a:xfrm>
        </p:grpSpPr>
        <p:sp>
          <p:nvSpPr>
            <p:cNvPr id="463" name="Shape 463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 txBox="1"/>
            <p:nvPr/>
          </p:nvSpPr>
          <p:spPr>
            <a:xfrm>
              <a:off x="4619581" y="2696824"/>
              <a:ext cx="13104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Extract Relations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66" name="Shape 466"/>
          <p:cNvSpPr/>
          <p:nvPr/>
        </p:nvSpPr>
        <p:spPr>
          <a:xfrm flipH="1">
            <a:off x="2556552" y="569323"/>
            <a:ext cx="1890900" cy="191100"/>
          </a:xfrm>
          <a:prstGeom prst="parallelogram">
            <a:avLst>
              <a:gd fmla="val 96952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</a:t>
            </a:r>
            <a:endParaRPr sz="1900"/>
          </a:p>
        </p:txBody>
      </p:sp>
      <p:sp>
        <p:nvSpPr>
          <p:cNvPr id="467" name="Shape 467"/>
          <p:cNvSpPr/>
          <p:nvPr/>
        </p:nvSpPr>
        <p:spPr>
          <a:xfrm>
            <a:off x="2556562" y="760417"/>
            <a:ext cx="1890900" cy="191100"/>
          </a:xfrm>
          <a:prstGeom prst="parallelogram">
            <a:avLst>
              <a:gd fmla="val 96952" name="adj"/>
            </a:avLst>
          </a:prstGeom>
          <a:solidFill>
            <a:srgbClr val="43434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468" name="Shape 468"/>
          <p:cNvCxnSpPr/>
          <p:nvPr/>
        </p:nvCxnSpPr>
        <p:spPr>
          <a:xfrm flipH="1" rot="10800000">
            <a:off x="0" y="1935850"/>
            <a:ext cx="12170400" cy="300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9" name="Shape 469"/>
          <p:cNvSpPr txBox="1"/>
          <p:nvPr/>
        </p:nvSpPr>
        <p:spPr>
          <a:xfrm>
            <a:off x="213450" y="2216925"/>
            <a:ext cx="11765100" cy="44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Filtering out the concept pairs having similarity score below the threshold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470" name="Shape 470"/>
          <p:cNvGraphicFramePr/>
          <p:nvPr/>
        </p:nvGraphicFramePr>
        <p:xfrm>
          <a:off x="636400" y="321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{D19F02E8-426B-41A1-82DE-F5A1071A5036}</a:tableStyleId>
              </a:tblPr>
              <a:tblGrid>
                <a:gridCol w="1332975"/>
                <a:gridCol w="1332975"/>
                <a:gridCol w="13329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concept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concept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concept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concept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concept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concept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71" name="Shape 471"/>
          <p:cNvGraphicFramePr/>
          <p:nvPr/>
        </p:nvGraphicFramePr>
        <p:xfrm>
          <a:off x="6510325" y="36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{D19F02E8-426B-41A1-82DE-F5A1071A5036}</a:tableStyleId>
              </a:tblPr>
              <a:tblGrid>
                <a:gridCol w="1618675"/>
                <a:gridCol w="1618675"/>
                <a:gridCol w="1618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concept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concept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72" name="Shape 472"/>
          <p:cNvCxnSpPr/>
          <p:nvPr/>
        </p:nvCxnSpPr>
        <p:spPr>
          <a:xfrm>
            <a:off x="4813475" y="3800100"/>
            <a:ext cx="1456800" cy="0"/>
          </a:xfrm>
          <a:prstGeom prst="straightConnector1">
            <a:avLst/>
          </a:prstGeom>
          <a:noFill/>
          <a:ln cap="flat" cmpd="sng" w="11430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3" name="Shape 473"/>
          <p:cNvSpPr txBox="1"/>
          <p:nvPr/>
        </p:nvSpPr>
        <p:spPr>
          <a:xfrm>
            <a:off x="4924300" y="3398525"/>
            <a:ext cx="8391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0.05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Shape 479"/>
          <p:cNvGrpSpPr/>
          <p:nvPr/>
        </p:nvGrpSpPr>
        <p:grpSpPr>
          <a:xfrm>
            <a:off x="825661" y="571730"/>
            <a:ext cx="1891065" cy="1113030"/>
            <a:chOff x="618820" y="2306625"/>
            <a:chExt cx="1418334" cy="834793"/>
          </a:xfrm>
        </p:grpSpPr>
        <p:sp>
          <p:nvSpPr>
            <p:cNvPr id="480" name="Shape 480"/>
            <p:cNvSpPr/>
            <p:nvPr/>
          </p:nvSpPr>
          <p:spPr>
            <a:xfrm flipH="1">
              <a:off x="618820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481" name="Shape 481"/>
            <p:cNvSpPr/>
            <p:nvPr/>
          </p:nvSpPr>
          <p:spPr>
            <a:xfrm>
              <a:off x="619055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 txBox="1"/>
            <p:nvPr/>
          </p:nvSpPr>
          <p:spPr>
            <a:xfrm>
              <a:off x="619046" y="2695018"/>
              <a:ext cx="127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Extraction</a:t>
              </a:r>
              <a:endParaRPr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3" name="Shape 483"/>
          <p:cNvGrpSpPr/>
          <p:nvPr/>
        </p:nvGrpSpPr>
        <p:grpSpPr>
          <a:xfrm>
            <a:off x="2556620" y="569323"/>
            <a:ext cx="1891065" cy="1115446"/>
            <a:chOff x="1917073" y="2306625"/>
            <a:chExt cx="1418334" cy="836605"/>
          </a:xfrm>
        </p:grpSpPr>
        <p:sp>
          <p:nvSpPr>
            <p:cNvPr id="484" name="Shape 484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485" name="Shape 485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 txBox="1"/>
            <p:nvPr/>
          </p:nvSpPr>
          <p:spPr>
            <a:xfrm>
              <a:off x="202156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Similarity</a:t>
              </a:r>
              <a:endParaRPr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7" name="Shape 487"/>
          <p:cNvGrpSpPr/>
          <p:nvPr/>
        </p:nvGrpSpPr>
        <p:grpSpPr>
          <a:xfrm>
            <a:off x="4285971" y="569323"/>
            <a:ext cx="1891065" cy="1115446"/>
            <a:chOff x="3214118" y="2306625"/>
            <a:chExt cx="1418334" cy="836605"/>
          </a:xfrm>
        </p:grpSpPr>
        <p:sp>
          <p:nvSpPr>
            <p:cNvPr id="488" name="Shape 488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489" name="Shape 489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 txBox="1"/>
            <p:nvPr/>
          </p:nvSpPr>
          <p:spPr>
            <a:xfrm>
              <a:off x="332492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Filtering Unrelated Pairs</a:t>
              </a:r>
              <a:endParaRPr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1" name="Shape 491"/>
          <p:cNvGrpSpPr/>
          <p:nvPr/>
        </p:nvGrpSpPr>
        <p:grpSpPr>
          <a:xfrm>
            <a:off x="7745416" y="569323"/>
            <a:ext cx="1891065" cy="1115437"/>
            <a:chOff x="3214118" y="2306625"/>
            <a:chExt cx="1418334" cy="836599"/>
          </a:xfrm>
        </p:grpSpPr>
        <p:sp>
          <p:nvSpPr>
            <p:cNvPr id="492" name="Shape 492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493" name="Shape 493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 txBox="1"/>
            <p:nvPr/>
          </p:nvSpPr>
          <p:spPr>
            <a:xfrm>
              <a:off x="3324921" y="2696824"/>
              <a:ext cx="1307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Computation of Relation Strength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5" name="Shape 495"/>
          <p:cNvGrpSpPr/>
          <p:nvPr/>
        </p:nvGrpSpPr>
        <p:grpSpPr>
          <a:xfrm>
            <a:off x="9475274" y="569323"/>
            <a:ext cx="1891065" cy="1104586"/>
            <a:chOff x="4511544" y="2306625"/>
            <a:chExt cx="1418334" cy="828460"/>
          </a:xfrm>
        </p:grpSpPr>
        <p:sp>
          <p:nvSpPr>
            <p:cNvPr id="496" name="Shape 496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497" name="Shape 497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 txBox="1"/>
            <p:nvPr/>
          </p:nvSpPr>
          <p:spPr>
            <a:xfrm>
              <a:off x="4636948" y="2614285"/>
              <a:ext cx="11673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Visualization Interface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6015829" y="569323"/>
            <a:ext cx="1891202" cy="852644"/>
            <a:chOff x="4511544" y="2306625"/>
            <a:chExt cx="1418437" cy="639499"/>
          </a:xfrm>
        </p:grpSpPr>
        <p:sp>
          <p:nvSpPr>
            <p:cNvPr id="500" name="Shape 500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501" name="Shape 501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02" name="Shape 502"/>
            <p:cNvSpPr txBox="1"/>
            <p:nvPr/>
          </p:nvSpPr>
          <p:spPr>
            <a:xfrm>
              <a:off x="4619581" y="2696824"/>
              <a:ext cx="13104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Extract Relations</a:t>
              </a:r>
              <a:endParaRPr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03" name="Shape 503"/>
          <p:cNvSpPr/>
          <p:nvPr/>
        </p:nvSpPr>
        <p:spPr>
          <a:xfrm flipH="1">
            <a:off x="2556552" y="569323"/>
            <a:ext cx="1890900" cy="191100"/>
          </a:xfrm>
          <a:prstGeom prst="parallelogram">
            <a:avLst>
              <a:gd fmla="val 96952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</a:t>
            </a:r>
            <a:endParaRPr sz="1900"/>
          </a:p>
        </p:txBody>
      </p:sp>
      <p:sp>
        <p:nvSpPr>
          <p:cNvPr id="504" name="Shape 504"/>
          <p:cNvSpPr/>
          <p:nvPr/>
        </p:nvSpPr>
        <p:spPr>
          <a:xfrm>
            <a:off x="2556562" y="760417"/>
            <a:ext cx="1890900" cy="191100"/>
          </a:xfrm>
          <a:prstGeom prst="parallelogram">
            <a:avLst>
              <a:gd fmla="val 96952" name="adj"/>
            </a:avLst>
          </a:prstGeom>
          <a:solidFill>
            <a:srgbClr val="43434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505" name="Shape 505"/>
          <p:cNvCxnSpPr/>
          <p:nvPr/>
        </p:nvCxnSpPr>
        <p:spPr>
          <a:xfrm flipH="1" rot="10800000">
            <a:off x="0" y="1935850"/>
            <a:ext cx="12170400" cy="300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6" name="Shape 506"/>
          <p:cNvSpPr txBox="1"/>
          <p:nvPr/>
        </p:nvSpPr>
        <p:spPr>
          <a:xfrm>
            <a:off x="270125" y="2216925"/>
            <a:ext cx="11765100" cy="44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Open IE - Tool for e</a:t>
            </a:r>
            <a:r>
              <a:rPr lang="en-US" sz="1800"/>
              <a:t>xtracting relation tuple (Subject , Relation, Object)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Example :</a:t>
            </a:r>
            <a:endParaRPr sz="1800"/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</a:t>
            </a:r>
            <a:r>
              <a:rPr lang="en-US" sz="1800"/>
              <a:t> “</a:t>
            </a:r>
            <a:r>
              <a:rPr b="1" i="1" lang="en-US" sz="1800"/>
              <a:t>Python is an interpreted high-level programming language.</a:t>
            </a:r>
            <a:r>
              <a:rPr lang="en-US" sz="1800"/>
              <a:t>”</a:t>
            </a:r>
            <a:endParaRPr sz="1800"/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</a:t>
            </a:r>
            <a:r>
              <a:rPr b="1" lang="en-US" sz="1800"/>
              <a:t>Tuple : </a:t>
            </a:r>
            <a:r>
              <a:rPr lang="en-US" sz="1800"/>
              <a:t>(Python; is an; interpreted high-level programming language)</a:t>
            </a:r>
            <a:endParaRPr sz="1800"/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</a:t>
            </a:r>
            <a:r>
              <a:rPr b="1" lang="en-US" sz="1800"/>
              <a:t>Open Domain Relation</a:t>
            </a:r>
            <a:r>
              <a:rPr lang="en-US" sz="1800"/>
              <a:t> : is an(Python,  interpreted high-level programming language)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Shape 512"/>
          <p:cNvGrpSpPr/>
          <p:nvPr/>
        </p:nvGrpSpPr>
        <p:grpSpPr>
          <a:xfrm>
            <a:off x="825661" y="571730"/>
            <a:ext cx="1891065" cy="1113030"/>
            <a:chOff x="618820" y="2306625"/>
            <a:chExt cx="1418334" cy="834793"/>
          </a:xfrm>
        </p:grpSpPr>
        <p:sp>
          <p:nvSpPr>
            <p:cNvPr id="513" name="Shape 513"/>
            <p:cNvSpPr/>
            <p:nvPr/>
          </p:nvSpPr>
          <p:spPr>
            <a:xfrm flipH="1">
              <a:off x="618820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514" name="Shape 514"/>
            <p:cNvSpPr/>
            <p:nvPr/>
          </p:nvSpPr>
          <p:spPr>
            <a:xfrm>
              <a:off x="619055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 txBox="1"/>
            <p:nvPr/>
          </p:nvSpPr>
          <p:spPr>
            <a:xfrm>
              <a:off x="619046" y="2695018"/>
              <a:ext cx="127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Extraction</a:t>
              </a:r>
              <a:endParaRPr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2556620" y="569323"/>
            <a:ext cx="1891065" cy="1115446"/>
            <a:chOff x="1917073" y="2306625"/>
            <a:chExt cx="1418334" cy="836605"/>
          </a:xfrm>
        </p:grpSpPr>
        <p:sp>
          <p:nvSpPr>
            <p:cNvPr id="517" name="Shape 517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518" name="Shape 518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 txBox="1"/>
            <p:nvPr/>
          </p:nvSpPr>
          <p:spPr>
            <a:xfrm>
              <a:off x="202156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Similarity</a:t>
              </a:r>
              <a:endParaRPr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0" name="Shape 520"/>
          <p:cNvGrpSpPr/>
          <p:nvPr/>
        </p:nvGrpSpPr>
        <p:grpSpPr>
          <a:xfrm>
            <a:off x="4285971" y="569323"/>
            <a:ext cx="1891065" cy="1115446"/>
            <a:chOff x="3214118" y="2306625"/>
            <a:chExt cx="1418334" cy="836605"/>
          </a:xfrm>
        </p:grpSpPr>
        <p:sp>
          <p:nvSpPr>
            <p:cNvPr id="521" name="Shape 521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522" name="Shape 522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 txBox="1"/>
            <p:nvPr/>
          </p:nvSpPr>
          <p:spPr>
            <a:xfrm>
              <a:off x="332492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Filtering Unrelated Pairs</a:t>
              </a:r>
              <a:endParaRPr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4" name="Shape 524"/>
          <p:cNvGrpSpPr/>
          <p:nvPr/>
        </p:nvGrpSpPr>
        <p:grpSpPr>
          <a:xfrm>
            <a:off x="7745416" y="569323"/>
            <a:ext cx="1891065" cy="1115437"/>
            <a:chOff x="3214118" y="2306625"/>
            <a:chExt cx="1418334" cy="836599"/>
          </a:xfrm>
        </p:grpSpPr>
        <p:sp>
          <p:nvSpPr>
            <p:cNvPr id="525" name="Shape 525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526" name="Shape 526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 txBox="1"/>
            <p:nvPr/>
          </p:nvSpPr>
          <p:spPr>
            <a:xfrm>
              <a:off x="3324921" y="2696824"/>
              <a:ext cx="1307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Computation of Relation Strength</a:t>
              </a:r>
              <a:endParaRPr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8" name="Shape 528"/>
          <p:cNvGrpSpPr/>
          <p:nvPr/>
        </p:nvGrpSpPr>
        <p:grpSpPr>
          <a:xfrm>
            <a:off x="9475274" y="569323"/>
            <a:ext cx="1891065" cy="1104586"/>
            <a:chOff x="4511544" y="2306625"/>
            <a:chExt cx="1418334" cy="828460"/>
          </a:xfrm>
        </p:grpSpPr>
        <p:sp>
          <p:nvSpPr>
            <p:cNvPr id="529" name="Shape 529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530" name="Shape 530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 txBox="1"/>
            <p:nvPr/>
          </p:nvSpPr>
          <p:spPr>
            <a:xfrm>
              <a:off x="4636948" y="2614285"/>
              <a:ext cx="11673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Visualization Interface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2" name="Shape 532"/>
          <p:cNvGrpSpPr/>
          <p:nvPr/>
        </p:nvGrpSpPr>
        <p:grpSpPr>
          <a:xfrm>
            <a:off x="6015829" y="569323"/>
            <a:ext cx="1891202" cy="852644"/>
            <a:chOff x="4511544" y="2306625"/>
            <a:chExt cx="1418437" cy="639499"/>
          </a:xfrm>
        </p:grpSpPr>
        <p:sp>
          <p:nvSpPr>
            <p:cNvPr id="533" name="Shape 533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534" name="Shape 534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5" name="Shape 535"/>
            <p:cNvSpPr txBox="1"/>
            <p:nvPr/>
          </p:nvSpPr>
          <p:spPr>
            <a:xfrm>
              <a:off x="4619581" y="2696824"/>
              <a:ext cx="13104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Extract Relations</a:t>
              </a:r>
              <a:endParaRPr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36" name="Shape 536"/>
          <p:cNvSpPr/>
          <p:nvPr/>
        </p:nvSpPr>
        <p:spPr>
          <a:xfrm flipH="1">
            <a:off x="2556552" y="569323"/>
            <a:ext cx="1890900" cy="191100"/>
          </a:xfrm>
          <a:prstGeom prst="parallelogram">
            <a:avLst>
              <a:gd fmla="val 96952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</a:t>
            </a:r>
            <a:endParaRPr sz="1900"/>
          </a:p>
        </p:txBody>
      </p:sp>
      <p:sp>
        <p:nvSpPr>
          <p:cNvPr id="537" name="Shape 537"/>
          <p:cNvSpPr/>
          <p:nvPr/>
        </p:nvSpPr>
        <p:spPr>
          <a:xfrm>
            <a:off x="2556562" y="760417"/>
            <a:ext cx="1890900" cy="191100"/>
          </a:xfrm>
          <a:prstGeom prst="parallelogram">
            <a:avLst>
              <a:gd fmla="val 96952" name="adj"/>
            </a:avLst>
          </a:prstGeom>
          <a:solidFill>
            <a:srgbClr val="43434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538" name="Shape 538"/>
          <p:cNvCxnSpPr/>
          <p:nvPr/>
        </p:nvCxnSpPr>
        <p:spPr>
          <a:xfrm flipH="1" rot="10800000">
            <a:off x="0" y="1935850"/>
            <a:ext cx="12170400" cy="300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9" name="Shape 539"/>
          <p:cNvSpPr txBox="1"/>
          <p:nvPr/>
        </p:nvSpPr>
        <p:spPr>
          <a:xfrm>
            <a:off x="270125" y="2216925"/>
            <a:ext cx="11765100" cy="44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               </a:t>
            </a:r>
            <a:endParaRPr sz="1800"/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      Relation Strength - Funtion of cosine similarity between two associated concepts.</a:t>
            </a:r>
            <a:endParaRPr sz="1800"/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0" name="Shape 540"/>
          <p:cNvSpPr/>
          <p:nvPr/>
        </p:nvSpPr>
        <p:spPr>
          <a:xfrm>
            <a:off x="500850" y="3380375"/>
            <a:ext cx="507600" cy="402300"/>
          </a:xfrm>
          <a:prstGeom prst="chevron">
            <a:avLst>
              <a:gd fmla="val 50000" name="adj"/>
            </a:avLst>
          </a:prstGeom>
          <a:solidFill>
            <a:srgbClr val="8DD8D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