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974be9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974be9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74be955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974be955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974be955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974be955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974be955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974be955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974be955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974be955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974be955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974be955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974be955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974be955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974be955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974be955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974be955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974be955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974be95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974be95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974be9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974be9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974be955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974be955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974be955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974be955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974be955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974be955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974be955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974be955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974be955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974be955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974be955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974be955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974be955d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974be955d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974be955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974be955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974be955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974be955d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974be955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974be955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974be95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974be95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974be955d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974be955d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974be955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974be955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974be955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974be955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974be955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974be955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2de66205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2de66205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974be95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974be95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974be955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974be955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974be95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974be95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974be95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974be95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974be95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974be95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Sales &amp; Revenue Strategy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152400" y="2987450"/>
            <a:ext cx="5838900" cy="18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b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Measures how often an average customer places an order.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frequency is low, introduce subscriptions, flash sales, and re-order reminders.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8.Average Purchase Frequency per Customer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910600" cy="19782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800" y="2145358"/>
            <a:ext cx="3231775" cy="12061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152400" y="2987450"/>
            <a:ext cx="5838900" cy="18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Identifies customers who haven’t purchased in 6+ months.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 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 win-back campaigns (discount coupons, special offers).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Personalized emails to re-engage them.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9.Customers at Risk of Churn (no purchase in last 6 months)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908700"/>
            <a:ext cx="5003739" cy="1926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250" y="905900"/>
            <a:ext cx="2847900" cy="33316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Product &amp; Inventory Insights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4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152400" y="2987450"/>
            <a:ext cx="5838900" cy="18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join Orderdetails with Returns and calculate returns ÷ orders per product.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Products with a high return rate should be reviewed for quality issues, wrong product descriptions, or packaging problems.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10.Which products have the highest return rate (returns/orders ratio)?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8767918" cy="1926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049" y="1954074"/>
            <a:ext cx="2377825" cy="2970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52400" y="2987450"/>
            <a:ext cx="5838900" cy="18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self-join Orderdetails on the same order_id to find pairs of products bought together.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Use these bundles for cross-sell offers and combo discounts</a:t>
            </a: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11.What is the most frequently bought product bundle (products often purchased together)?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7098467" cy="1926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488" y="1314638"/>
            <a:ext cx="2524125" cy="3476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152400" y="2987450"/>
            <a:ext cx="5838900" cy="18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Profit margin is calculated as price – discount, multiplied by quantity.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Focus marketing and visibility on high-margin products to maximize profitability.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12.Which products generate the highest profit margins (price – discount)?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601232" cy="1926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300" y="1190525"/>
            <a:ext cx="2847900" cy="29734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>
            <a:off x="152400" y="3973875"/>
            <a:ext cx="5838900" cy="108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categories with below-average sales but above-average returns.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Either fix quality issues or consider discontinuing these categories.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13.Which categories have low sales but high return rates?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590386" cy="2959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461" y="2952000"/>
            <a:ext cx="3096414" cy="7037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152400" y="3973875"/>
            <a:ext cx="5838900" cy="108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Groups sales by category &amp; month to detect seasonal demand trends.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 this to align inventory &amp; marketing campaigns with demand spikes.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14.Are there seasonal spikes in demand for certain categories?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6778399" cy="2550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950" y="1385375"/>
            <a:ext cx="2694375" cy="2990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Returns &amp; Reasons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0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152400" y="3401800"/>
            <a:ext cx="5838900" cy="16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Groups by region (country) and calculates return rate.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high-return regions, check for logistics, delivery delays, or cultural buying patterns.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15.Which regions or customer segments have the highest return rates?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8839201" cy="234069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377" y="2047625"/>
            <a:ext cx="2417450" cy="2900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6134876" cy="2031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75" y="1484125"/>
            <a:ext cx="2287825" cy="347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" name="Google Shape;62;p14"/>
          <p:cNvSpPr/>
          <p:nvPr/>
        </p:nvSpPr>
        <p:spPr>
          <a:xfrm>
            <a:off x="190250" y="3046175"/>
            <a:ext cx="5366700" cy="191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Uses FORMAT to group by year-month.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Sums revenue in Orders.total_amount.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Filters only last 12 months.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Track this as a KPI. If certain months show dips, align promotions or campaigns accordingly.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1.Total revenue generated per month in the last 12 months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152400" y="3401800"/>
            <a:ext cx="5838900" cy="16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Summarizes return reasons from the Returns table.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Address top reasons via better product descriptions, sizing guides, packaging improvements.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16.What are the top 5 reasons for returns?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324475" cy="2238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250" y="1354925"/>
            <a:ext cx="3127525" cy="196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152400" y="3401800"/>
            <a:ext cx="5838900" cy="16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Finds products/brands with the highest refunds.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Work with suppliers or manufacturers to reduce defect rates in these products.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17.Which products or brands are most frequently refunded?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6244485" cy="234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549" y="1179050"/>
            <a:ext cx="2242138" cy="3623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Payment &amp; Order Behavior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34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/>
          <p:nvPr/>
        </p:nvSpPr>
        <p:spPr>
          <a:xfrm>
            <a:off x="152400" y="2670400"/>
            <a:ext cx="5838900" cy="238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Shows how customers pay (Credit Card, UPI, COD).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Recommendations: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Maintain all options - customers value choice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Optimize checkout flow - all methods equally popular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Slight UPI promotion - already leading (17%)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Monitor digital shift - 84% prefer digital over cash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18.Distribution of Payment Methods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8839201" cy="14650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000" y="2526129"/>
            <a:ext cx="3997725" cy="2081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152400" y="2893250"/>
            <a:ext cx="6203100" cy="21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Shows how customers pay (Credit Card, UPI, COD).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Recommendations: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Promote high-value payments - Customers already trust all methods for big purchases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Encourage wallet/UPI - Top performers for high-value orders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low-value strategy - Minimal small transactions across all methods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Maintain all options - All payment methods work well for premium purchases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Strong position: Customers confidently use all payment methods for high-value orders!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19.High-Value vs. Low-Value Payment Methods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7479701" cy="1832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750" y="2571750"/>
            <a:ext cx="2306775" cy="2481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152400" y="2736900"/>
            <a:ext cx="5815500" cy="240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 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Cash on Delivery has the lowest return rate (11%), while UPI has the highest (12.4%)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Recommendations: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Promote Cash on Delivery - Lowest return rate means happier customers.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Incentivize COD for high-risk products - Reduce returns and costs.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Analyze UPI return reasons - Highest return rate needs investigation.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"/>
              <a:buChar char="●"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Maintain payment diversity - All methods within acceptable return range (11-12.4%).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Opportunity: Use Cash on Delivery strategically to minimize returns and increase customer satisfaction!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20.Lowest Return Rate by Payment Method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8839198" cy="15878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450" y="2014848"/>
            <a:ext cx="2912365" cy="2162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Regional / Location-Based Insights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38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152400" y="3328025"/>
            <a:ext cx="6179400" cy="170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Identifies strongest revenue states.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3 states → invest more in ads, warehouses.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21.Highest Sales by Region/State/City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6088531" cy="2266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925" y="891225"/>
            <a:ext cx="2607075" cy="3361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/>
          <p:nvPr/>
        </p:nvSpPr>
        <p:spPr>
          <a:xfrm>
            <a:off x="152400" y="3328025"/>
            <a:ext cx="6179400" cy="170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Compares city-level spending power.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Highlight high-AOV cities → target with premium products.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22.Average Order Value by Location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8650"/>
            <a:ext cx="7741351" cy="1895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9325" y="1878000"/>
            <a:ext cx="2235671" cy="326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/>
          <p:nvPr/>
        </p:nvSpPr>
        <p:spPr>
          <a:xfrm>
            <a:off x="152400" y="3328025"/>
            <a:ext cx="6179400" cy="170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Eg. “Mumbai → Electronics, Jaipur → Fashion”.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Suggest location-based personalization in app.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23.Location-Specific Product Preferences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075111" cy="2266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250" y="908700"/>
            <a:ext cx="3171025" cy="3675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8200" y="3656575"/>
            <a:ext cx="6030600" cy="133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" y="861725"/>
            <a:ext cx="6082700" cy="26894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975" y="1026175"/>
            <a:ext cx="2505500" cy="338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3384375" y="3821225"/>
            <a:ext cx="24192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b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Focus marketing efforts on top contributors; review underperforming categories.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07675" y="3739025"/>
            <a:ext cx="27948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Explanation: 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= quantity × price × (1 – discount).</a:t>
            </a:r>
            <a:b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Groups by category + product.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2.Which products and categories contribute the most to revenue?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/>
        </p:nvSpPr>
        <p:spPr>
          <a:xfrm>
            <a:off x="152400" y="3328025"/>
            <a:ext cx="5956500" cy="170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Some regions may show more return-prone behavior.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Review product quality/logistics partners in high-return states.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Priority: Singapore's 14.41% return rate requires urgent quality/logistics review!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24.Highest Return % by Location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8839199" cy="19288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150" y="2097475"/>
            <a:ext cx="2586750" cy="2933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>
            <a:off x="152400" y="3417500"/>
            <a:ext cx="5956500" cy="161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Tracks where new customers are joining fastest.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-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Double down on marketing in fast-growing regions.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25.Fastest Growing Regions (Customer Growth in 12 Months)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956500" cy="23564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7" name="Google Shape;3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250" y="1225750"/>
            <a:ext cx="3023825" cy="2973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/>
        </p:nvSpPr>
        <p:spPr>
          <a:xfrm>
            <a:off x="0" y="-53925"/>
            <a:ext cx="9079800" cy="51435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Overall Benefit for Business:</a:t>
            </a:r>
            <a:endParaRPr sz="3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Using MS SQL, I transformed raw data into actionable insights that help in:</a:t>
            </a:r>
            <a:endParaRPr sz="17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74BA"/>
              </a:buClr>
              <a:buSzPts val="1800"/>
              <a:buFont typeface="Montserrat"/>
              <a:buChar char="●"/>
            </a:pPr>
            <a:r>
              <a:rPr lang="en-GB" sz="18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Boosting sales &amp; revenue </a:t>
            </a: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74BA"/>
              </a:buClr>
              <a:buSzPts val="1800"/>
              <a:buFont typeface="Montserrat"/>
              <a:buChar char="●"/>
            </a:pPr>
            <a:r>
              <a:rPr lang="en-GB" sz="18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Improving customer loyalty </a:t>
            </a: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74BA"/>
              </a:buClr>
              <a:buSzPts val="1800"/>
              <a:buFont typeface="Montserrat"/>
              <a:buChar char="●"/>
            </a:pPr>
            <a:r>
              <a:rPr lang="en-GB" sz="18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Optimizing inventory &amp; payments </a:t>
            </a: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74BA"/>
              </a:buClr>
              <a:buSzPts val="1800"/>
              <a:buFont typeface="Montserrat"/>
              <a:buChar char="●"/>
            </a:pPr>
            <a:r>
              <a:rPr lang="en-GB" sz="18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Reducing returns &amp; cancellations </a:t>
            </a: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F74BA"/>
              </a:buClr>
              <a:buSzPts val="1800"/>
              <a:buFont typeface="Montserrat"/>
              <a:buChar char="●"/>
            </a:pPr>
            <a:r>
              <a:rPr lang="en-GB" sz="18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Supporting regional growth strategies </a:t>
            </a:r>
            <a:endParaRPr sz="18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4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45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6327925" cy="1867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175" y="1883175"/>
            <a:ext cx="2710525" cy="3041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6"/>
          <p:cNvSpPr/>
          <p:nvPr/>
        </p:nvSpPr>
        <p:spPr>
          <a:xfrm>
            <a:off x="152400" y="2928475"/>
            <a:ext cx="5366700" cy="191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This query calculates AOV (average revenue per order) for each region by joining customers with orders.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Focus upselling in regions with low AOV.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For high AOV regions, expand premium product lines.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3.Average order value (AOV) across different regions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52400" y="3304250"/>
            <a:ext cx="5530500" cy="171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Identifies the top spenders by summing up their order history.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Retain these VIP customers via loyalty programs.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Offer early access, exclusive discounts.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530350" cy="2243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425" y="1064250"/>
            <a:ext cx="3156450" cy="20875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7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4.Who are the top 10 customers by lifetime value?</a:t>
            </a:r>
            <a:endParaRPr sz="21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706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850225"/>
            <a:ext cx="9079800" cy="2794800"/>
          </a:xfrm>
          <a:prstGeom prst="rect">
            <a:avLst/>
          </a:prstGeom>
          <a:noFill/>
          <a:ln w="9525" cap="flat" cmpd="sng">
            <a:solidFill>
              <a:srgbClr val="F8D7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Customer Insights</a:t>
            </a:r>
            <a:endParaRPr sz="4000" b="1">
              <a:solidFill>
                <a:srgbClr val="1F74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8" title="flipkarr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800" y="4060800"/>
            <a:ext cx="19752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152400" y="3304250"/>
            <a:ext cx="5530500" cy="171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Counts customers based on their first join date per month.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Track acquisition trends.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Double down on campaigns in months with high sign-ups.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5.New Customers per Month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514975" cy="217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050" y="908700"/>
            <a:ext cx="2426000" cy="400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152400" y="2928475"/>
            <a:ext cx="5366700" cy="1915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Calculates percentage of one-time vs repeat customers.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Improve retention with email marketing, memberships, cashback offers.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7137523" cy="1867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20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6.Repeat Buyers vs. One-Time Buyers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525" y="2571750"/>
            <a:ext cx="3809250" cy="967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152400" y="3116625"/>
            <a:ext cx="5838900" cy="172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Groups total revenue by gender + location.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sz="12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Target marketing by segment performance.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Run localized campaigns where customers spend more.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0" y="0"/>
            <a:ext cx="9144000" cy="756300"/>
          </a:xfrm>
          <a:prstGeom prst="rect">
            <a:avLst/>
          </a:prstGeom>
          <a:solidFill>
            <a:srgbClr val="F8D706"/>
          </a:solidFill>
          <a:ln w="9525" cap="flat" cmpd="sng">
            <a:solidFill>
              <a:srgbClr val="2C3E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1F74BA"/>
                </a:solidFill>
                <a:latin typeface="Montserrat"/>
                <a:ea typeface="Montserrat"/>
                <a:cs typeface="Montserrat"/>
                <a:sym typeface="Montserrat"/>
              </a:rPr>
              <a:t>7.Revenue by Customer Segment (Gender / Location)</a:t>
            </a:r>
            <a:endParaRPr sz="2100" b="1">
              <a:solidFill>
                <a:srgbClr val="00C9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8700"/>
            <a:ext cx="5910601" cy="2160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400" y="908700"/>
            <a:ext cx="2723475" cy="3537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On-screen Show (16:9)</PresentationFormat>
  <Paragraphs>202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Sumit</dc:creator>
  <cp:lastModifiedBy>Amit Ghodke</cp:lastModifiedBy>
  <cp:revision>1</cp:revision>
  <dcterms:modified xsi:type="dcterms:W3CDTF">2025-08-29T20:39:44Z</dcterms:modified>
</cp:coreProperties>
</file>