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808347c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808347c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808347c1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808347c1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808347c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808347c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808347c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808347c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808347c1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808347c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808347c1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808347c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808347c1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808347c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808347c1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808347c1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Clr>
                <a:schemeClr val="dk1"/>
              </a:buClr>
              <a:buSzPts val="1100"/>
              <a:buFont typeface="Arial"/>
              <a:buNone/>
            </a:pPr>
            <a:r>
              <a:rPr b="1" lang="en" sz="2000">
                <a:highlight>
                  <a:srgbClr val="F7F7F8"/>
                </a:highlight>
                <a:latin typeface="Roboto"/>
                <a:ea typeface="Roboto"/>
                <a:cs typeface="Roboto"/>
                <a:sym typeface="Roboto"/>
              </a:rPr>
              <a:t>Project Title:</a:t>
            </a:r>
            <a:r>
              <a:rPr b="1" lang="en" sz="2000">
                <a:solidFill>
                  <a:srgbClr val="374151"/>
                </a:solidFill>
                <a:highlight>
                  <a:srgbClr val="F7F7F8"/>
                </a:highlight>
                <a:latin typeface="Roboto"/>
                <a:ea typeface="Roboto"/>
                <a:cs typeface="Roboto"/>
                <a:sym typeface="Roboto"/>
              </a:rPr>
              <a:t> Market Basket Insights</a:t>
            </a:r>
            <a:endParaRPr b="1" sz="4200"/>
          </a:p>
        </p:txBody>
      </p:sp>
      <p:sp>
        <p:nvSpPr>
          <p:cNvPr id="55" name="Google Shape;55;p13"/>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b="1" lang="en" sz="1900">
                <a:solidFill>
                  <a:srgbClr val="374151"/>
                </a:solidFill>
                <a:highlight>
                  <a:srgbClr val="F7F7F8"/>
                </a:highlight>
                <a:latin typeface="Roboto"/>
                <a:ea typeface="Roboto"/>
                <a:cs typeface="Roboto"/>
                <a:sym typeface="Roboto"/>
              </a:rPr>
              <a:t>Problem Statement:</a:t>
            </a:r>
            <a:endParaRPr b="1" sz="19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lang="en">
                <a:solidFill>
                  <a:srgbClr val="374151"/>
                </a:solidFill>
                <a:highlight>
                  <a:srgbClr val="F7F7F8"/>
                </a:highlight>
                <a:latin typeface="Roboto"/>
                <a:ea typeface="Roboto"/>
                <a:cs typeface="Roboto"/>
                <a:sym typeface="Roboto"/>
              </a:rPr>
              <a:t>The objective of this project is to conduct market basket analysis on a provided dataset in order to uncover hidden patterns and associations between products. The main goal is to gain insights into customer purchasing behavior and identify potential cross-selling opportunities for a retail business. This project will employ association analysis techniques, specifically the Apriori algorithm, to discover frequently co-occurring products and generate actionable insights for optimizing business strategies.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highlight>
                  <a:srgbClr val="F7F7F8"/>
                </a:highlight>
                <a:latin typeface="Roboto"/>
                <a:ea typeface="Roboto"/>
                <a:cs typeface="Roboto"/>
                <a:sym typeface="Roboto"/>
              </a:rPr>
              <a:t>Data Preprocessing</a:t>
            </a:r>
            <a:endParaRPr b="1" sz="36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Data Preprocessing:</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The initial step involves preparing the transaction data by transforming it into a suitable format for association analysis.</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Tasks:</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Organizing data into transaction-item pairs, ensuring data quality, handling missing values if necessary.</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highlight>
                  <a:srgbClr val="F7F7F8"/>
                </a:highlight>
                <a:latin typeface="Roboto"/>
                <a:ea typeface="Roboto"/>
                <a:cs typeface="Roboto"/>
                <a:sym typeface="Roboto"/>
              </a:rPr>
              <a:t>Association Analysis</a:t>
            </a:r>
            <a:endParaRPr b="1" sz="5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Association Analysis:</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We will leverage the Apriori algorithm, a widely-used technique, to identify frequent itemsets (combinations of products often bought together) and generate association rules (patterns of product associations).</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Benefits:</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This step enables us to uncover valuable insights into customer behavior and preferences.</a:t>
            </a:r>
            <a:endParaRPr b="1" sz="2400">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t/>
            </a:r>
            <a:endParaRPr b="1">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1500"/>
              </a:spcAft>
              <a:buClr>
                <a:schemeClr val="dk1"/>
              </a:buClr>
              <a:buSzPts val="1100"/>
              <a:buFont typeface="Arial"/>
              <a:buNone/>
            </a:pPr>
            <a:r>
              <a:rPr b="1" lang="en" sz="2000">
                <a:highlight>
                  <a:srgbClr val="F7F7F8"/>
                </a:highlight>
                <a:latin typeface="Roboto"/>
                <a:ea typeface="Roboto"/>
                <a:cs typeface="Roboto"/>
                <a:sym typeface="Roboto"/>
              </a:rPr>
              <a:t>Insights Generation</a:t>
            </a:r>
            <a:endParaRPr b="1" sz="45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Insights Generation:</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The heart of the project involves interpreting the association rules to gain a deep understanding of customer behavior.</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Outcomes:</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We will identify products that tend to be purchased together and gauge the strength of these associations, offering insights into customer preferences and tendencies.</a:t>
            </a:r>
            <a:endParaRPr>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b="1">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highlight>
                  <a:srgbClr val="F7F7F8"/>
                </a:highlight>
                <a:latin typeface="Roboto"/>
                <a:ea typeface="Roboto"/>
                <a:cs typeface="Roboto"/>
                <a:sym typeface="Roboto"/>
              </a:rPr>
              <a:t>Visualization</a:t>
            </a:r>
            <a:endParaRPr b="1" sz="36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Visualization:</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We will create compelling visualizations, such as bar charts, network diagrams, or heatmaps, to present the discovered associations and insights.</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Communication: </a:t>
            </a:r>
            <a:endParaRPr b="1">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Visualizations will be essential for effectively communicating our findings.</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highlight>
                  <a:srgbClr val="F7F7F8"/>
                </a:highlight>
                <a:latin typeface="Roboto"/>
                <a:ea typeface="Roboto"/>
                <a:cs typeface="Roboto"/>
                <a:sym typeface="Roboto"/>
              </a:rPr>
              <a:t>Business Recommendations</a:t>
            </a:r>
            <a:endParaRPr b="1" sz="36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Business Recommendations:</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Our final output will include actionable recommendations for the retail business based on the insights obtained from the market basket analysis.</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b="1" lang="en">
                <a:solidFill>
                  <a:srgbClr val="374151"/>
                </a:solidFill>
                <a:highlight>
                  <a:srgbClr val="F7F7F8"/>
                </a:highlight>
                <a:latin typeface="Roboto"/>
                <a:ea typeface="Roboto"/>
                <a:cs typeface="Roboto"/>
                <a:sym typeface="Roboto"/>
              </a:rPr>
              <a:t>Strategies:</a:t>
            </a:r>
            <a:r>
              <a:rPr lang="en">
                <a:solidFill>
                  <a:srgbClr val="374151"/>
                </a:solidFill>
                <a:highlight>
                  <a:srgbClr val="F7F7F8"/>
                </a:highlight>
                <a:latin typeface="Roboto"/>
                <a:ea typeface="Roboto"/>
                <a:cs typeface="Roboto"/>
                <a:sym typeface="Roboto"/>
              </a:rPr>
              <a:t> </a:t>
            </a:r>
            <a:endParaRPr>
              <a:solidFill>
                <a:srgbClr val="374151"/>
              </a:solidFill>
              <a:highlight>
                <a:srgbClr val="F7F7F8"/>
              </a:highlight>
              <a:latin typeface="Roboto"/>
              <a:ea typeface="Roboto"/>
              <a:cs typeface="Roboto"/>
              <a:sym typeface="Roboto"/>
            </a:endParaRPr>
          </a:p>
          <a:p>
            <a:pPr indent="457200" lvl="0" marL="0" rtl="0" algn="l">
              <a:spcBef>
                <a:spcPts val="1500"/>
              </a:spcBef>
              <a:spcAft>
                <a:spcPts val="0"/>
              </a:spcAft>
              <a:buNone/>
            </a:pPr>
            <a:r>
              <a:rPr lang="en">
                <a:solidFill>
                  <a:srgbClr val="374151"/>
                </a:solidFill>
                <a:highlight>
                  <a:srgbClr val="F7F7F8"/>
                </a:highlight>
                <a:latin typeface="Roboto"/>
                <a:ea typeface="Roboto"/>
                <a:cs typeface="Roboto"/>
                <a:sym typeface="Roboto"/>
              </a:rPr>
              <a:t>Recommendations may include strategies for product placement, bundling, or promotions to enhance cross-selling opportunities.</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0000"/>
              <a:buFont typeface="Arial"/>
              <a:buNone/>
            </a:pPr>
            <a:r>
              <a:rPr b="1" lang="en" sz="2200">
                <a:solidFill>
                  <a:srgbClr val="374151"/>
                </a:solidFill>
                <a:highlight>
                  <a:srgbClr val="F7F7F8"/>
                </a:highlight>
                <a:latin typeface="Roboto"/>
                <a:ea typeface="Roboto"/>
                <a:cs typeface="Roboto"/>
                <a:sym typeface="Roboto"/>
              </a:rPr>
              <a:t>Technology Stack</a:t>
            </a:r>
            <a:endParaRPr b="1" sz="2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Pandas , Numpy</a:t>
            </a:r>
            <a:endParaRPr/>
          </a:p>
          <a:p>
            <a:pPr indent="-342900" lvl="0" marL="457200" rtl="0" algn="l">
              <a:spcBef>
                <a:spcPts val="0"/>
              </a:spcBef>
              <a:spcAft>
                <a:spcPts val="0"/>
              </a:spcAft>
              <a:buSzPts val="1800"/>
              <a:buChar char="●"/>
            </a:pPr>
            <a:r>
              <a:rPr lang="en"/>
              <a:t>SQLite</a:t>
            </a:r>
            <a:endParaRPr/>
          </a:p>
          <a:p>
            <a:pPr indent="-342900" lvl="0" marL="457200" rtl="0" algn="l">
              <a:spcBef>
                <a:spcPts val="0"/>
              </a:spcBef>
              <a:spcAft>
                <a:spcPts val="0"/>
              </a:spcAft>
              <a:buSzPts val="1800"/>
              <a:buChar char="●"/>
            </a:pPr>
            <a:r>
              <a:rPr lang="en">
                <a:solidFill>
                  <a:schemeClr val="dk1"/>
                </a:solidFill>
                <a:highlight>
                  <a:srgbClr val="F7F7F8"/>
                </a:highlight>
                <a:latin typeface="Roboto"/>
                <a:ea typeface="Roboto"/>
                <a:cs typeface="Roboto"/>
                <a:sym typeface="Roboto"/>
              </a:rPr>
              <a:t>Scikit-Learn , MLxtend</a:t>
            </a:r>
            <a:endParaRPr>
              <a:solidFill>
                <a:schemeClr val="dk1"/>
              </a:solidFill>
              <a:highlight>
                <a:srgbClr val="F7F7F8"/>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7F7F8"/>
                </a:highlight>
                <a:latin typeface="Roboto"/>
                <a:ea typeface="Roboto"/>
                <a:cs typeface="Roboto"/>
                <a:sym typeface="Roboto"/>
              </a:rPr>
              <a:t>Matplotlib , Seaborn</a:t>
            </a:r>
            <a:endParaRPr>
              <a:solidFill>
                <a:schemeClr val="dk1"/>
              </a:solidFill>
              <a:highlight>
                <a:srgbClr val="F7F7F8"/>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7F7F8"/>
                </a:highlight>
                <a:latin typeface="Roboto"/>
                <a:ea typeface="Roboto"/>
                <a:cs typeface="Roboto"/>
                <a:sym typeface="Roboto"/>
              </a:rPr>
              <a:t>Git and Github</a:t>
            </a:r>
            <a:endParaRPr>
              <a:solidFill>
                <a:schemeClr val="dk1"/>
              </a:solidFill>
              <a:highlight>
                <a:srgbClr val="F7F7F8"/>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Conclusion</a:t>
            </a:r>
            <a:endParaRPr b="1" sz="20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74151"/>
                </a:solidFill>
                <a:highlight>
                  <a:srgbClr val="F7F7F8"/>
                </a:highlight>
                <a:latin typeface="Roboto"/>
                <a:ea typeface="Roboto"/>
                <a:cs typeface="Roboto"/>
                <a:sym typeface="Roboto"/>
              </a:rPr>
              <a:t>In summary, the Market Basket Insights project aims to uncover customer buying patterns and business growth opportunities. By using Python, data tools, and visualization, we'll provide actionable recommendations to enhance our retail business. We're excited to explore insights and contribute to our retail venture's prosperity.</a:t>
            </a:r>
            <a:endParaRPr>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