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73" r:id="rId4"/>
    <p:sldId id="276" r:id="rId5"/>
    <p:sldId id="258" r:id="rId6"/>
    <p:sldId id="259" r:id="rId7"/>
    <p:sldId id="278" r:id="rId8"/>
    <p:sldId id="280" r:id="rId9"/>
    <p:sldId id="279" r:id="rId10"/>
    <p:sldId id="261" r:id="rId11"/>
    <p:sldId id="262" r:id="rId12"/>
    <p:sldId id="263" r:id="rId13"/>
    <p:sldId id="264" r:id="rId14"/>
    <p:sldId id="265" r:id="rId15"/>
    <p:sldId id="266" r:id="rId16"/>
    <p:sldId id="267" r:id="rId17"/>
    <p:sldId id="275" r:id="rId18"/>
    <p:sldId id="271" r:id="rId19"/>
    <p:sldId id="270"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7/15/2021</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51950" y="408057"/>
            <a:ext cx="4616970" cy="707886"/>
          </a:xfrm>
          <a:prstGeom prst="rect">
            <a:avLst/>
          </a:prstGeom>
          <a:noFill/>
        </p:spPr>
        <p:txBody>
          <a:bodyPr wrap="none" rtlCol="0">
            <a:spAutoFit/>
          </a:bodyPr>
          <a:lstStyle/>
          <a:p>
            <a:pPr algn="ctr"/>
            <a:r>
              <a:rPr lang="en-US" sz="4000" dirty="0" smtClean="0">
                <a:latin typeface="Times New Roman" pitchFamily="18" charset="0"/>
                <a:cs typeface="Times New Roman" pitchFamily="18" charset="0"/>
              </a:rPr>
              <a:t>Artificial Intelligence</a:t>
            </a:r>
            <a:endParaRPr lang="en-US" sz="4000" dirty="0">
              <a:latin typeface="Times New Roman" pitchFamily="18" charset="0"/>
              <a:cs typeface="Times New Roman" pitchFamily="18" charset="0"/>
            </a:endParaRPr>
          </a:p>
        </p:txBody>
      </p:sp>
      <p:sp>
        <p:nvSpPr>
          <p:cNvPr id="7" name="TextBox 6"/>
          <p:cNvSpPr txBox="1"/>
          <p:nvPr/>
        </p:nvSpPr>
        <p:spPr>
          <a:xfrm>
            <a:off x="5394256" y="5715000"/>
            <a:ext cx="3749744" cy="830997"/>
          </a:xfrm>
          <a:prstGeom prst="rect">
            <a:avLst/>
          </a:prstGeom>
          <a:noFill/>
        </p:spPr>
        <p:txBody>
          <a:bodyPr wrap="none" rtlCol="0">
            <a:spAutoFit/>
          </a:bodyPr>
          <a:lstStyle/>
          <a:p>
            <a:r>
              <a:rPr lang="en-US" sz="2400" dirty="0" smtClean="0">
                <a:latin typeface="Times New Roman" pitchFamily="18" charset="0"/>
                <a:cs typeface="Times New Roman" pitchFamily="18" charset="0"/>
              </a:rPr>
              <a:t>Presented By</a:t>
            </a:r>
          </a:p>
          <a:p>
            <a:r>
              <a:rPr lang="en-US" sz="2400" dirty="0" err="1" smtClean="0">
                <a:latin typeface="Times New Roman" pitchFamily="18" charset="0"/>
                <a:cs typeface="Times New Roman" pitchFamily="18" charset="0"/>
              </a:rPr>
              <a:t>Sumith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Babu</a:t>
            </a:r>
            <a:r>
              <a:rPr lang="en-US" sz="2400" dirty="0" smtClean="0">
                <a:latin typeface="Times New Roman" pitchFamily="18" charset="0"/>
                <a:cs typeface="Times New Roman" pitchFamily="18" charset="0"/>
              </a:rPr>
              <a:t>(17H61A04D1)</a:t>
            </a:r>
            <a:endParaRPr lang="en-US" sz="2400" dirty="0">
              <a:latin typeface="Times New Roman" pitchFamily="18" charset="0"/>
              <a:cs typeface="Times New Roman" pitchFamily="18" charset="0"/>
            </a:endParaRPr>
          </a:p>
        </p:txBody>
      </p:sp>
      <p:sp>
        <p:nvSpPr>
          <p:cNvPr id="2" name="TextBox 1"/>
          <p:cNvSpPr txBox="1"/>
          <p:nvPr/>
        </p:nvSpPr>
        <p:spPr>
          <a:xfrm>
            <a:off x="685800" y="5831342"/>
            <a:ext cx="2866490" cy="523220"/>
          </a:xfrm>
          <a:prstGeom prst="rect">
            <a:avLst/>
          </a:prstGeom>
          <a:noFill/>
        </p:spPr>
        <p:txBody>
          <a:bodyPr wrap="none" rtlCol="0">
            <a:spAutoFit/>
          </a:bodyPr>
          <a:lstStyle/>
          <a:p>
            <a:r>
              <a:rPr lang="en-US" sz="2800" b="1" dirty="0" smtClean="0"/>
              <a:t>Department of ECE</a:t>
            </a:r>
            <a:endParaRPr lang="en-US" sz="28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6267" y="1457324"/>
            <a:ext cx="6620934" cy="3724276"/>
          </a:xfrm>
          <a:prstGeom prst="rect">
            <a:avLst/>
          </a:prstGeom>
        </p:spPr>
      </p:pic>
    </p:spTree>
    <p:extLst>
      <p:ext uri="{BB962C8B-B14F-4D97-AF65-F5344CB8AC3E}">
        <p14:creationId xmlns:p14="http://schemas.microsoft.com/office/powerpoint/2010/main" val="64192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239014" y="1932538"/>
            <a:ext cx="6436995" cy="4058920"/>
          </a:xfrm>
          <a:prstGeom prst="rect">
            <a:avLst/>
          </a:prstGeom>
        </p:spPr>
        <p:txBody>
          <a:bodyPr vert="horz" wrap="square" lIns="0" tIns="1143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3990" marR="1808480" indent="-161925">
              <a:lnSpc>
                <a:spcPct val="116700"/>
              </a:lnSpc>
              <a:spcBef>
                <a:spcPts val="90"/>
              </a:spcBef>
              <a:buClr>
                <a:srgbClr val="2CA1BE"/>
              </a:buClr>
              <a:buSzPct val="67500"/>
              <a:buFont typeface="Wingdings"/>
              <a:buChar char=""/>
              <a:tabLst>
                <a:tab pos="269240" algn="l"/>
              </a:tabLst>
            </a:pPr>
            <a:r>
              <a:rPr sz="2000" spc="45" dirty="0">
                <a:latin typeface="Arial"/>
                <a:cs typeface="Arial"/>
              </a:rPr>
              <a:t>A </a:t>
            </a:r>
            <a:r>
              <a:rPr sz="2000" spc="90" dirty="0">
                <a:latin typeface="Arial"/>
                <a:cs typeface="Arial"/>
              </a:rPr>
              <a:t>medical clinic </a:t>
            </a:r>
            <a:r>
              <a:rPr sz="2000" spc="45" dirty="0">
                <a:latin typeface="Arial"/>
                <a:cs typeface="Arial"/>
              </a:rPr>
              <a:t>can </a:t>
            </a:r>
            <a:r>
              <a:rPr sz="2000" spc="50" dirty="0">
                <a:latin typeface="Arial"/>
                <a:cs typeface="Arial"/>
              </a:rPr>
              <a:t>use </a:t>
            </a:r>
            <a:r>
              <a:rPr sz="2000" spc="35" dirty="0">
                <a:latin typeface="Arial"/>
                <a:cs typeface="Arial"/>
              </a:rPr>
              <a:t>AI </a:t>
            </a:r>
            <a:r>
              <a:rPr sz="2000" spc="70" dirty="0">
                <a:latin typeface="Arial"/>
                <a:cs typeface="Arial"/>
              </a:rPr>
              <a:t>systems  </a:t>
            </a:r>
            <a:r>
              <a:rPr sz="2000" spc="150" dirty="0">
                <a:latin typeface="Arial"/>
                <a:cs typeface="Arial"/>
              </a:rPr>
              <a:t>to </a:t>
            </a:r>
            <a:r>
              <a:rPr sz="2000" spc="100" dirty="0">
                <a:latin typeface="Arial"/>
                <a:cs typeface="Arial"/>
              </a:rPr>
              <a:t>organize </a:t>
            </a:r>
            <a:r>
              <a:rPr sz="2000" spc="95" dirty="0">
                <a:latin typeface="Arial"/>
                <a:cs typeface="Arial"/>
              </a:rPr>
              <a:t>bed </a:t>
            </a:r>
            <a:r>
              <a:rPr sz="2000" spc="70" dirty="0">
                <a:latin typeface="Arial"/>
                <a:cs typeface="Arial"/>
              </a:rPr>
              <a:t>schedules, </a:t>
            </a:r>
            <a:r>
              <a:rPr sz="2000" spc="95" dirty="0">
                <a:latin typeface="Arial"/>
                <a:cs typeface="Arial"/>
              </a:rPr>
              <a:t>make </a:t>
            </a:r>
            <a:r>
              <a:rPr sz="2000" spc="-5" dirty="0">
                <a:latin typeface="Arial"/>
                <a:cs typeface="Arial"/>
              </a:rPr>
              <a:t>a  </a:t>
            </a:r>
            <a:r>
              <a:rPr sz="2000" spc="105" dirty="0">
                <a:latin typeface="Arial"/>
                <a:cs typeface="Arial"/>
              </a:rPr>
              <a:t>staff </a:t>
            </a:r>
            <a:r>
              <a:rPr sz="2000" spc="120" dirty="0">
                <a:latin typeface="Arial"/>
                <a:cs typeface="Arial"/>
              </a:rPr>
              <a:t>rotation </a:t>
            </a:r>
            <a:r>
              <a:rPr sz="2000" spc="85" dirty="0">
                <a:latin typeface="Arial"/>
                <a:cs typeface="Arial"/>
              </a:rPr>
              <a:t>and </a:t>
            </a:r>
            <a:r>
              <a:rPr sz="2000" spc="100" dirty="0">
                <a:latin typeface="Arial"/>
                <a:cs typeface="Arial"/>
              </a:rPr>
              <a:t>provide </a:t>
            </a:r>
            <a:r>
              <a:rPr sz="2000" spc="90" dirty="0">
                <a:latin typeface="Arial"/>
                <a:cs typeface="Arial"/>
              </a:rPr>
              <a:t>medical  </a:t>
            </a:r>
            <a:r>
              <a:rPr sz="2000" spc="125" dirty="0">
                <a:latin typeface="Arial"/>
                <a:cs typeface="Arial"/>
              </a:rPr>
              <a:t>information.</a:t>
            </a:r>
            <a:endParaRPr sz="2000">
              <a:latin typeface="Arial"/>
              <a:cs typeface="Arial"/>
            </a:endParaRPr>
          </a:p>
          <a:p>
            <a:pPr>
              <a:lnSpc>
                <a:spcPct val="100000"/>
              </a:lnSpc>
              <a:spcBef>
                <a:spcPts val="10"/>
              </a:spcBef>
              <a:buClr>
                <a:srgbClr val="2CA1BE"/>
              </a:buClr>
              <a:buFont typeface="Wingdings"/>
              <a:buChar char=""/>
            </a:pPr>
            <a:endParaRPr sz="3250">
              <a:latin typeface="Arial"/>
              <a:cs typeface="Arial"/>
            </a:endParaRPr>
          </a:p>
          <a:p>
            <a:pPr marL="173990" marR="78740" indent="-161925">
              <a:lnSpc>
                <a:spcPct val="116799"/>
              </a:lnSpc>
              <a:buClr>
                <a:srgbClr val="2CA1BE"/>
              </a:buClr>
              <a:buSzPct val="67500"/>
              <a:buFont typeface="Wingdings"/>
              <a:buChar char=""/>
              <a:tabLst>
                <a:tab pos="269240" algn="l"/>
              </a:tabLst>
            </a:pPr>
            <a:r>
              <a:rPr sz="2000" spc="35" dirty="0">
                <a:latin typeface="Arial"/>
                <a:cs typeface="Arial"/>
              </a:rPr>
              <a:t>AI </a:t>
            </a:r>
            <a:r>
              <a:rPr sz="2000" spc="50" dirty="0">
                <a:latin typeface="Arial"/>
                <a:cs typeface="Arial"/>
              </a:rPr>
              <a:t>has </a:t>
            </a:r>
            <a:r>
              <a:rPr sz="2000" spc="60" dirty="0">
                <a:latin typeface="Arial"/>
                <a:cs typeface="Arial"/>
              </a:rPr>
              <a:t>also </a:t>
            </a:r>
            <a:r>
              <a:rPr sz="2000" spc="100" dirty="0">
                <a:latin typeface="Arial"/>
                <a:cs typeface="Arial"/>
              </a:rPr>
              <a:t>application </a:t>
            </a:r>
            <a:r>
              <a:rPr sz="2000" spc="130" dirty="0">
                <a:latin typeface="Arial"/>
                <a:cs typeface="Arial"/>
              </a:rPr>
              <a:t>in </a:t>
            </a:r>
            <a:r>
              <a:rPr sz="2000" spc="95" dirty="0">
                <a:latin typeface="Arial"/>
                <a:cs typeface="Arial"/>
              </a:rPr>
              <a:t>fields </a:t>
            </a:r>
            <a:r>
              <a:rPr sz="2000" spc="145" dirty="0">
                <a:latin typeface="Arial"/>
                <a:cs typeface="Arial"/>
              </a:rPr>
              <a:t>of </a:t>
            </a:r>
            <a:r>
              <a:rPr sz="2000" spc="95" dirty="0">
                <a:latin typeface="Arial"/>
                <a:cs typeface="Arial"/>
              </a:rPr>
              <a:t>cardiology  </a:t>
            </a:r>
            <a:r>
              <a:rPr sz="2000" spc="-50" dirty="0">
                <a:latin typeface="Arial"/>
                <a:cs typeface="Arial"/>
              </a:rPr>
              <a:t>(CRG), </a:t>
            </a:r>
            <a:r>
              <a:rPr sz="2000" spc="105" dirty="0">
                <a:latin typeface="Arial"/>
                <a:cs typeface="Arial"/>
              </a:rPr>
              <a:t>neurology </a:t>
            </a:r>
            <a:r>
              <a:rPr sz="2000" spc="-15" dirty="0">
                <a:latin typeface="Arial"/>
                <a:cs typeface="Arial"/>
              </a:rPr>
              <a:t>(MRI), </a:t>
            </a:r>
            <a:r>
              <a:rPr sz="2000" spc="105" dirty="0">
                <a:latin typeface="Arial"/>
                <a:cs typeface="Arial"/>
              </a:rPr>
              <a:t>embryology </a:t>
            </a:r>
            <a:r>
              <a:rPr sz="2000" spc="75" dirty="0">
                <a:latin typeface="Arial"/>
                <a:cs typeface="Arial"/>
              </a:rPr>
              <a:t>(sonography),  </a:t>
            </a:r>
            <a:r>
              <a:rPr sz="2000" spc="120" dirty="0">
                <a:latin typeface="Arial"/>
                <a:cs typeface="Arial"/>
              </a:rPr>
              <a:t>complex </a:t>
            </a:r>
            <a:r>
              <a:rPr sz="2000" spc="95" dirty="0">
                <a:latin typeface="Arial"/>
                <a:cs typeface="Arial"/>
              </a:rPr>
              <a:t>operations </a:t>
            </a:r>
            <a:r>
              <a:rPr sz="2000" spc="145" dirty="0">
                <a:latin typeface="Arial"/>
                <a:cs typeface="Arial"/>
              </a:rPr>
              <a:t>of </a:t>
            </a:r>
            <a:r>
              <a:rPr sz="2000" spc="105" dirty="0">
                <a:latin typeface="Arial"/>
                <a:cs typeface="Arial"/>
              </a:rPr>
              <a:t>internal </a:t>
            </a:r>
            <a:r>
              <a:rPr sz="2000" spc="85" dirty="0">
                <a:latin typeface="Arial"/>
                <a:cs typeface="Arial"/>
              </a:rPr>
              <a:t>organs,</a:t>
            </a:r>
            <a:r>
              <a:rPr sz="2000" spc="-195" dirty="0">
                <a:latin typeface="Arial"/>
                <a:cs typeface="Arial"/>
              </a:rPr>
              <a:t> </a:t>
            </a:r>
            <a:r>
              <a:rPr sz="2000" spc="65" dirty="0">
                <a:latin typeface="Arial"/>
                <a:cs typeface="Arial"/>
              </a:rPr>
              <a:t>etc</a:t>
            </a:r>
            <a:endParaRPr sz="2000">
              <a:latin typeface="Arial"/>
              <a:cs typeface="Arial"/>
            </a:endParaRPr>
          </a:p>
          <a:p>
            <a:pPr>
              <a:lnSpc>
                <a:spcPct val="100000"/>
              </a:lnSpc>
              <a:spcBef>
                <a:spcPts val="45"/>
              </a:spcBef>
              <a:buClr>
                <a:srgbClr val="2CA1BE"/>
              </a:buClr>
              <a:buFont typeface="Wingdings"/>
              <a:buChar char=""/>
            </a:pPr>
            <a:endParaRPr sz="2400">
              <a:latin typeface="Arial"/>
              <a:cs typeface="Arial"/>
            </a:endParaRPr>
          </a:p>
          <a:p>
            <a:pPr marL="269240" marR="5080" indent="-269240">
              <a:lnSpc>
                <a:spcPct val="116599"/>
              </a:lnSpc>
              <a:buClr>
                <a:srgbClr val="2CA1BE"/>
              </a:buClr>
              <a:buSzPct val="67500"/>
              <a:buFont typeface="Wingdings"/>
              <a:buChar char=""/>
              <a:tabLst>
                <a:tab pos="269240" algn="l"/>
              </a:tabLst>
            </a:pPr>
            <a:r>
              <a:rPr sz="2000" spc="105" dirty="0">
                <a:latin typeface="Arial"/>
                <a:cs typeface="Arial"/>
              </a:rPr>
              <a:t>It </a:t>
            </a:r>
            <a:r>
              <a:rPr sz="2000" spc="60" dirty="0">
                <a:latin typeface="Arial"/>
                <a:cs typeface="Arial"/>
              </a:rPr>
              <a:t>also </a:t>
            </a:r>
            <a:r>
              <a:rPr sz="2000" spc="45" dirty="0">
                <a:latin typeface="Arial"/>
                <a:cs typeface="Arial"/>
              </a:rPr>
              <a:t>has </a:t>
            </a:r>
            <a:r>
              <a:rPr sz="2000" spc="60" dirty="0">
                <a:latin typeface="Arial"/>
                <a:cs typeface="Arial"/>
              </a:rPr>
              <a:t>an </a:t>
            </a:r>
            <a:r>
              <a:rPr sz="2000" spc="100" dirty="0">
                <a:latin typeface="Arial"/>
                <a:cs typeface="Arial"/>
              </a:rPr>
              <a:t>application </a:t>
            </a:r>
            <a:r>
              <a:rPr sz="2000" spc="130" dirty="0">
                <a:latin typeface="Arial"/>
                <a:cs typeface="Arial"/>
              </a:rPr>
              <a:t>in </a:t>
            </a:r>
            <a:r>
              <a:rPr sz="2000" spc="65" dirty="0">
                <a:latin typeface="Arial"/>
                <a:cs typeface="Arial"/>
              </a:rPr>
              <a:t>Image </a:t>
            </a:r>
            <a:r>
              <a:rPr sz="2000" spc="114" dirty="0">
                <a:latin typeface="Arial"/>
                <a:cs typeface="Arial"/>
              </a:rPr>
              <a:t>guided</a:t>
            </a:r>
            <a:r>
              <a:rPr sz="2000" spc="-60" dirty="0">
                <a:latin typeface="Arial"/>
                <a:cs typeface="Arial"/>
              </a:rPr>
              <a:t> </a:t>
            </a:r>
            <a:r>
              <a:rPr sz="2000" spc="90" dirty="0">
                <a:latin typeface="Arial"/>
                <a:cs typeface="Arial"/>
              </a:rPr>
              <a:t>surgery  </a:t>
            </a:r>
            <a:r>
              <a:rPr sz="2000" spc="85" dirty="0">
                <a:latin typeface="Arial"/>
                <a:cs typeface="Arial"/>
              </a:rPr>
              <a:t>and </a:t>
            </a:r>
            <a:r>
              <a:rPr sz="2000" spc="90" dirty="0">
                <a:latin typeface="Arial"/>
                <a:cs typeface="Arial"/>
              </a:rPr>
              <a:t>image </a:t>
            </a:r>
            <a:r>
              <a:rPr sz="2000" spc="55" dirty="0">
                <a:latin typeface="Arial"/>
                <a:cs typeface="Arial"/>
              </a:rPr>
              <a:t>analysis </a:t>
            </a:r>
            <a:r>
              <a:rPr sz="2000" spc="85" dirty="0">
                <a:latin typeface="Arial"/>
                <a:cs typeface="Arial"/>
              </a:rPr>
              <a:t>and</a:t>
            </a:r>
            <a:r>
              <a:rPr sz="2000" spc="25" dirty="0">
                <a:latin typeface="Arial"/>
                <a:cs typeface="Arial"/>
              </a:rPr>
              <a:t> </a:t>
            </a:r>
            <a:r>
              <a:rPr sz="2000" spc="80" dirty="0">
                <a:latin typeface="Arial"/>
                <a:cs typeface="Arial"/>
              </a:rPr>
              <a:t>enhancement.</a:t>
            </a:r>
            <a:endParaRPr sz="2000">
              <a:latin typeface="Arial"/>
              <a:cs typeface="Arial"/>
            </a:endParaRPr>
          </a:p>
        </p:txBody>
      </p:sp>
      <p:sp>
        <p:nvSpPr>
          <p:cNvPr id="12" name="object 4"/>
          <p:cNvSpPr/>
          <p:nvPr/>
        </p:nvSpPr>
        <p:spPr>
          <a:xfrm>
            <a:off x="508508" y="885592"/>
            <a:ext cx="6934200" cy="914400"/>
          </a:xfrm>
          <a:custGeom>
            <a:avLst/>
            <a:gdLst/>
            <a:ahLst/>
            <a:cxnLst/>
            <a:rect l="l" t="t" r="r" b="b"/>
            <a:pathLst>
              <a:path w="6934200" h="914400">
                <a:moveTo>
                  <a:pt x="0" y="914400"/>
                </a:moveTo>
                <a:lnTo>
                  <a:pt x="6934200" y="914400"/>
                </a:lnTo>
                <a:lnTo>
                  <a:pt x="6934200" y="0"/>
                </a:lnTo>
                <a:lnTo>
                  <a:pt x="0" y="0"/>
                </a:lnTo>
                <a:lnTo>
                  <a:pt x="0" y="914400"/>
                </a:lnTo>
                <a:close/>
              </a:path>
            </a:pathLst>
          </a:custGeom>
          <a:ln w="381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latin typeface="Times New Roman" pitchFamily="18" charset="0"/>
                <a:cs typeface="Times New Roman" pitchFamily="18" charset="0"/>
              </a:rPr>
              <a:t>Application of AI in Medicine</a:t>
            </a:r>
            <a:endParaRPr sz="4400" dirty="0">
              <a:latin typeface="Times New Roman" pitchFamily="18" charset="0"/>
              <a:cs typeface="Times New Roman" pitchFamily="18" charset="0"/>
            </a:endParaRPr>
          </a:p>
        </p:txBody>
      </p:sp>
      <p:grpSp>
        <p:nvGrpSpPr>
          <p:cNvPr id="8" name="object 6"/>
          <p:cNvGrpSpPr/>
          <p:nvPr/>
        </p:nvGrpSpPr>
        <p:grpSpPr>
          <a:xfrm>
            <a:off x="6588505" y="2180231"/>
            <a:ext cx="2316479" cy="3677412"/>
            <a:chOff x="6537959" y="1676400"/>
            <a:chExt cx="2316479" cy="3677412"/>
          </a:xfrm>
        </p:grpSpPr>
        <p:sp>
          <p:nvSpPr>
            <p:cNvPr id="9" name="object 7"/>
            <p:cNvSpPr/>
            <p:nvPr/>
          </p:nvSpPr>
          <p:spPr>
            <a:xfrm>
              <a:off x="6537959" y="3494532"/>
              <a:ext cx="2316479" cy="1859280"/>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8"/>
            <p:cNvSpPr/>
            <p:nvPr/>
          </p:nvSpPr>
          <p:spPr>
            <a:xfrm>
              <a:off x="6553199" y="1676400"/>
              <a:ext cx="2286000" cy="1828800"/>
            </a:xfrm>
            <a:custGeom>
              <a:avLst/>
              <a:gdLst/>
              <a:ahLst/>
              <a:cxnLst/>
              <a:rect l="l" t="t" r="r" b="b"/>
              <a:pathLst>
                <a:path w="2286000" h="1828800">
                  <a:moveTo>
                    <a:pt x="2128774" y="0"/>
                  </a:moveTo>
                  <a:lnTo>
                    <a:pt x="157225" y="0"/>
                  </a:lnTo>
                  <a:lnTo>
                    <a:pt x="107517" y="8012"/>
                  </a:lnTo>
                  <a:lnTo>
                    <a:pt x="64355" y="30325"/>
                  </a:lnTo>
                  <a:lnTo>
                    <a:pt x="30325" y="64355"/>
                  </a:lnTo>
                  <a:lnTo>
                    <a:pt x="8012" y="107517"/>
                  </a:lnTo>
                  <a:lnTo>
                    <a:pt x="0" y="157225"/>
                  </a:lnTo>
                  <a:lnTo>
                    <a:pt x="0" y="1671574"/>
                  </a:lnTo>
                  <a:lnTo>
                    <a:pt x="8012" y="1721282"/>
                  </a:lnTo>
                  <a:lnTo>
                    <a:pt x="30325" y="1764444"/>
                  </a:lnTo>
                  <a:lnTo>
                    <a:pt x="64355" y="1798474"/>
                  </a:lnTo>
                  <a:lnTo>
                    <a:pt x="107517" y="1820787"/>
                  </a:lnTo>
                  <a:lnTo>
                    <a:pt x="157225" y="1828800"/>
                  </a:lnTo>
                  <a:lnTo>
                    <a:pt x="2128774" y="1828800"/>
                  </a:lnTo>
                  <a:lnTo>
                    <a:pt x="2178482" y="1820787"/>
                  </a:lnTo>
                  <a:lnTo>
                    <a:pt x="2221644" y="1798474"/>
                  </a:lnTo>
                  <a:lnTo>
                    <a:pt x="2255674" y="1764444"/>
                  </a:lnTo>
                  <a:lnTo>
                    <a:pt x="2277987" y="1721282"/>
                  </a:lnTo>
                  <a:lnTo>
                    <a:pt x="2286000" y="1671574"/>
                  </a:lnTo>
                  <a:lnTo>
                    <a:pt x="2286000" y="157225"/>
                  </a:lnTo>
                  <a:lnTo>
                    <a:pt x="2277987" y="107517"/>
                  </a:lnTo>
                  <a:lnTo>
                    <a:pt x="2255674" y="64355"/>
                  </a:lnTo>
                  <a:lnTo>
                    <a:pt x="2221644" y="30325"/>
                  </a:lnTo>
                  <a:lnTo>
                    <a:pt x="2178482" y="8012"/>
                  </a:lnTo>
                  <a:lnTo>
                    <a:pt x="2128774" y="0"/>
                  </a:lnTo>
                  <a:close/>
                </a:path>
              </a:pathLst>
            </a:custGeom>
            <a:solidFill>
              <a:srgbClr val="ECECEC"/>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9"/>
            <p:cNvSpPr/>
            <p:nvPr/>
          </p:nvSpPr>
          <p:spPr>
            <a:xfrm>
              <a:off x="6553199" y="1676400"/>
              <a:ext cx="2286000" cy="182880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392240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p:nvPr/>
        </p:nvSpPr>
        <p:spPr>
          <a:xfrm>
            <a:off x="619761" y="2527215"/>
            <a:ext cx="5158740" cy="2976245"/>
          </a:xfrm>
          <a:prstGeom prst="rect">
            <a:avLst/>
          </a:prstGeom>
        </p:spPr>
        <p:txBody>
          <a:bodyPr vert="horz" wrap="square" lIns="0" tIns="1143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99109" marR="5080" indent="-487045">
              <a:lnSpc>
                <a:spcPct val="116599"/>
              </a:lnSpc>
              <a:spcBef>
                <a:spcPts val="90"/>
              </a:spcBef>
              <a:buClr>
                <a:srgbClr val="2CA1BE"/>
              </a:buClr>
              <a:buSzPct val="67500"/>
              <a:buFont typeface="Wingdings"/>
              <a:buChar char=""/>
              <a:tabLst>
                <a:tab pos="527685" algn="l"/>
                <a:tab pos="528320" algn="l"/>
              </a:tabLst>
            </a:pPr>
            <a:r>
              <a:rPr dirty="0"/>
              <a:t>	</a:t>
            </a:r>
            <a:r>
              <a:rPr sz="2000" spc="50" dirty="0">
                <a:latin typeface="Arial"/>
                <a:cs typeface="Arial"/>
              </a:rPr>
              <a:t>Many </a:t>
            </a:r>
            <a:r>
              <a:rPr sz="2000" spc="100" dirty="0">
                <a:latin typeface="Arial"/>
                <a:cs typeface="Arial"/>
              </a:rPr>
              <a:t>telecommunications</a:t>
            </a:r>
            <a:r>
              <a:rPr sz="2000" spc="20" dirty="0">
                <a:latin typeface="Arial"/>
                <a:cs typeface="Arial"/>
              </a:rPr>
              <a:t> </a:t>
            </a:r>
            <a:r>
              <a:rPr sz="2000" spc="85" dirty="0">
                <a:latin typeface="Arial"/>
                <a:cs typeface="Arial"/>
              </a:rPr>
              <a:t>companies  </a:t>
            </a:r>
            <a:r>
              <a:rPr sz="2000" spc="95" dirty="0">
                <a:latin typeface="Arial"/>
                <a:cs typeface="Arial"/>
              </a:rPr>
              <a:t>make </a:t>
            </a:r>
            <a:r>
              <a:rPr sz="2000" spc="50" dirty="0">
                <a:latin typeface="Arial"/>
                <a:cs typeface="Arial"/>
              </a:rPr>
              <a:t>use </a:t>
            </a:r>
            <a:r>
              <a:rPr sz="2000" spc="145" dirty="0">
                <a:latin typeface="Arial"/>
                <a:cs typeface="Arial"/>
              </a:rPr>
              <a:t>of </a:t>
            </a:r>
            <a:r>
              <a:rPr sz="2000" spc="100" dirty="0">
                <a:latin typeface="Arial"/>
                <a:cs typeface="Arial"/>
              </a:rPr>
              <a:t>heuristic </a:t>
            </a:r>
            <a:r>
              <a:rPr sz="2000" spc="50" dirty="0">
                <a:latin typeface="Arial"/>
                <a:cs typeface="Arial"/>
              </a:rPr>
              <a:t>search </a:t>
            </a:r>
            <a:r>
              <a:rPr sz="2000" spc="130" dirty="0">
                <a:latin typeface="Arial"/>
                <a:cs typeface="Arial"/>
              </a:rPr>
              <a:t>in </a:t>
            </a:r>
            <a:r>
              <a:rPr sz="2000" spc="105" dirty="0">
                <a:latin typeface="Arial"/>
                <a:cs typeface="Arial"/>
              </a:rPr>
              <a:t>the  </a:t>
            </a:r>
            <a:r>
              <a:rPr sz="2000" spc="95" dirty="0">
                <a:latin typeface="Arial"/>
                <a:cs typeface="Arial"/>
              </a:rPr>
              <a:t>management </a:t>
            </a:r>
            <a:r>
              <a:rPr sz="2000" spc="145" dirty="0">
                <a:latin typeface="Arial"/>
                <a:cs typeface="Arial"/>
              </a:rPr>
              <a:t>of </a:t>
            </a:r>
            <a:r>
              <a:rPr sz="2000" spc="120" dirty="0">
                <a:latin typeface="Arial"/>
                <a:cs typeface="Arial"/>
              </a:rPr>
              <a:t>their</a:t>
            </a:r>
            <a:r>
              <a:rPr sz="2000" spc="-65" dirty="0">
                <a:latin typeface="Arial"/>
                <a:cs typeface="Arial"/>
              </a:rPr>
              <a:t> </a:t>
            </a:r>
            <a:r>
              <a:rPr sz="2000" spc="95" dirty="0">
                <a:latin typeface="Arial"/>
                <a:cs typeface="Arial"/>
              </a:rPr>
              <a:t>workforces.</a:t>
            </a:r>
            <a:endParaRPr sz="2000">
              <a:latin typeface="Arial"/>
              <a:cs typeface="Arial"/>
            </a:endParaRPr>
          </a:p>
          <a:p>
            <a:pPr>
              <a:lnSpc>
                <a:spcPct val="100000"/>
              </a:lnSpc>
              <a:spcBef>
                <a:spcPts val="20"/>
              </a:spcBef>
              <a:buClr>
                <a:srgbClr val="2CA1BE"/>
              </a:buClr>
              <a:buFont typeface="Wingdings"/>
              <a:buChar char=""/>
            </a:pPr>
            <a:endParaRPr sz="3150">
              <a:latin typeface="Arial"/>
              <a:cs typeface="Arial"/>
            </a:endParaRPr>
          </a:p>
          <a:p>
            <a:pPr marL="499109" marR="153035" indent="-487045">
              <a:lnSpc>
                <a:spcPct val="116700"/>
              </a:lnSpc>
              <a:spcBef>
                <a:spcPts val="5"/>
              </a:spcBef>
              <a:buClr>
                <a:srgbClr val="2CA1BE"/>
              </a:buClr>
              <a:buSzPct val="67500"/>
              <a:buFont typeface="Wingdings"/>
              <a:buChar char=""/>
              <a:tabLst>
                <a:tab pos="527685" algn="l"/>
                <a:tab pos="528320" algn="l"/>
              </a:tabLst>
            </a:pPr>
            <a:r>
              <a:rPr dirty="0"/>
              <a:t>	</a:t>
            </a:r>
            <a:r>
              <a:rPr sz="2000" spc="40" dirty="0">
                <a:latin typeface="Arial"/>
                <a:cs typeface="Arial"/>
              </a:rPr>
              <a:t>For </a:t>
            </a:r>
            <a:r>
              <a:rPr sz="2000" spc="100" dirty="0">
                <a:latin typeface="Arial"/>
                <a:cs typeface="Arial"/>
              </a:rPr>
              <a:t>example </a:t>
            </a:r>
            <a:r>
              <a:rPr sz="2000" spc="-75" dirty="0">
                <a:latin typeface="Arial"/>
                <a:cs typeface="Arial"/>
              </a:rPr>
              <a:t>BT </a:t>
            </a:r>
            <a:r>
              <a:rPr sz="2000" spc="85" dirty="0">
                <a:latin typeface="Arial"/>
                <a:cs typeface="Arial"/>
              </a:rPr>
              <a:t>Group </a:t>
            </a:r>
            <a:r>
              <a:rPr sz="2000" spc="45" dirty="0">
                <a:latin typeface="Arial"/>
                <a:cs typeface="Arial"/>
              </a:rPr>
              <a:t>has </a:t>
            </a:r>
            <a:r>
              <a:rPr sz="2000" spc="85" dirty="0">
                <a:latin typeface="Arial"/>
                <a:cs typeface="Arial"/>
              </a:rPr>
              <a:t>deployed  </a:t>
            </a:r>
            <a:r>
              <a:rPr sz="2000" spc="100" dirty="0">
                <a:latin typeface="Arial"/>
                <a:cs typeface="Arial"/>
              </a:rPr>
              <a:t>heuristic </a:t>
            </a:r>
            <a:r>
              <a:rPr sz="2000" spc="50" dirty="0">
                <a:latin typeface="Arial"/>
                <a:cs typeface="Arial"/>
              </a:rPr>
              <a:t>search </a:t>
            </a:r>
            <a:r>
              <a:rPr sz="2000" spc="130" dirty="0">
                <a:latin typeface="Arial"/>
                <a:cs typeface="Arial"/>
              </a:rPr>
              <a:t>in </a:t>
            </a:r>
            <a:r>
              <a:rPr sz="2000" spc="-10" dirty="0">
                <a:latin typeface="Arial"/>
                <a:cs typeface="Arial"/>
              </a:rPr>
              <a:t>a </a:t>
            </a:r>
            <a:r>
              <a:rPr sz="2000" spc="95" dirty="0">
                <a:latin typeface="Arial"/>
                <a:cs typeface="Arial"/>
              </a:rPr>
              <a:t>scheduling  </a:t>
            </a:r>
            <a:r>
              <a:rPr sz="2000" spc="100" dirty="0">
                <a:latin typeface="Arial"/>
                <a:cs typeface="Arial"/>
              </a:rPr>
              <a:t>application </a:t>
            </a:r>
            <a:r>
              <a:rPr sz="2000" spc="125" dirty="0">
                <a:latin typeface="Arial"/>
                <a:cs typeface="Arial"/>
              </a:rPr>
              <a:t>that </a:t>
            </a:r>
            <a:r>
              <a:rPr sz="2000" spc="90" dirty="0">
                <a:latin typeface="Arial"/>
                <a:cs typeface="Arial"/>
              </a:rPr>
              <a:t>provides </a:t>
            </a:r>
            <a:r>
              <a:rPr sz="2000" spc="105" dirty="0">
                <a:latin typeface="Arial"/>
                <a:cs typeface="Arial"/>
              </a:rPr>
              <a:t>the </a:t>
            </a:r>
            <a:r>
              <a:rPr sz="2000" spc="130" dirty="0">
                <a:latin typeface="Arial"/>
                <a:cs typeface="Arial"/>
              </a:rPr>
              <a:t>work  </a:t>
            </a:r>
            <a:r>
              <a:rPr sz="2000" spc="65" dirty="0">
                <a:latin typeface="Arial"/>
                <a:cs typeface="Arial"/>
              </a:rPr>
              <a:t>schedules </a:t>
            </a:r>
            <a:r>
              <a:rPr sz="2000" spc="145" dirty="0">
                <a:latin typeface="Arial"/>
                <a:cs typeface="Arial"/>
              </a:rPr>
              <a:t>of </a:t>
            </a:r>
            <a:r>
              <a:rPr sz="2000" spc="150" dirty="0">
                <a:latin typeface="Arial"/>
                <a:cs typeface="Arial"/>
              </a:rPr>
              <a:t>20000</a:t>
            </a:r>
            <a:r>
              <a:rPr sz="2000" spc="-55" dirty="0">
                <a:latin typeface="Arial"/>
                <a:cs typeface="Arial"/>
              </a:rPr>
              <a:t> </a:t>
            </a:r>
            <a:r>
              <a:rPr sz="2000" spc="75" dirty="0">
                <a:latin typeface="Arial"/>
                <a:cs typeface="Arial"/>
              </a:rPr>
              <a:t>engineers.</a:t>
            </a:r>
            <a:endParaRPr sz="2000">
              <a:latin typeface="Arial"/>
              <a:cs typeface="Arial"/>
            </a:endParaRPr>
          </a:p>
        </p:txBody>
      </p:sp>
      <p:sp>
        <p:nvSpPr>
          <p:cNvPr id="12" name="object 4"/>
          <p:cNvSpPr/>
          <p:nvPr/>
        </p:nvSpPr>
        <p:spPr>
          <a:xfrm>
            <a:off x="432055" y="1373589"/>
            <a:ext cx="8229600" cy="944880"/>
          </a:xfrm>
          <a:custGeom>
            <a:avLst/>
            <a:gdLst/>
            <a:ahLst/>
            <a:cxnLst/>
            <a:rect l="l" t="t" r="r" b="b"/>
            <a:pathLst>
              <a:path w="8229600" h="944880">
                <a:moveTo>
                  <a:pt x="0" y="944880"/>
                </a:moveTo>
                <a:lnTo>
                  <a:pt x="8229600" y="944880"/>
                </a:lnTo>
                <a:lnTo>
                  <a:pt x="8229600" y="0"/>
                </a:lnTo>
                <a:lnTo>
                  <a:pt x="0" y="0"/>
                </a:lnTo>
                <a:lnTo>
                  <a:pt x="0" y="944880"/>
                </a:lnTo>
                <a:close/>
              </a:path>
            </a:pathLst>
          </a:custGeom>
          <a:ln w="381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t>Application of AI in Telecommunications</a:t>
            </a:r>
            <a:endParaRPr sz="4000" dirty="0"/>
          </a:p>
        </p:txBody>
      </p:sp>
      <p:sp>
        <p:nvSpPr>
          <p:cNvPr id="11" name="object 6"/>
          <p:cNvSpPr/>
          <p:nvPr/>
        </p:nvSpPr>
        <p:spPr>
          <a:xfrm>
            <a:off x="5158740" y="2781003"/>
            <a:ext cx="3572255" cy="2660904"/>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79045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221738" y="1851303"/>
            <a:ext cx="4805680" cy="3277870"/>
          </a:xfrm>
          <a:prstGeom prst="rect">
            <a:avLst/>
          </a:prstGeom>
        </p:spPr>
        <p:txBody>
          <a:bodyPr vert="horz" wrap="square" lIns="0" tIns="2286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635" marR="5080" indent="-242570">
              <a:lnSpc>
                <a:spcPct val="96700"/>
              </a:lnSpc>
              <a:spcBef>
                <a:spcPts val="180"/>
              </a:spcBef>
              <a:buClr>
                <a:srgbClr val="2CA1BE"/>
              </a:buClr>
              <a:buSzPct val="67500"/>
              <a:buFont typeface="Wingdings"/>
              <a:buChar char=""/>
              <a:tabLst>
                <a:tab pos="269240" algn="l"/>
              </a:tabLst>
            </a:pPr>
            <a:r>
              <a:rPr sz="2000" spc="45" dirty="0">
                <a:latin typeface="Arial"/>
                <a:cs typeface="Arial"/>
              </a:rPr>
              <a:t>A </a:t>
            </a:r>
            <a:r>
              <a:rPr sz="2000" spc="-65" dirty="0">
                <a:latin typeface="Arial"/>
                <a:cs typeface="Arial"/>
              </a:rPr>
              <a:t>ROBOT </a:t>
            </a:r>
            <a:r>
              <a:rPr sz="2000" spc="75" dirty="0">
                <a:latin typeface="Arial"/>
                <a:cs typeface="Arial"/>
              </a:rPr>
              <a:t>is </a:t>
            </a:r>
            <a:r>
              <a:rPr sz="2000" spc="-10" dirty="0">
                <a:latin typeface="Arial"/>
                <a:cs typeface="Arial"/>
              </a:rPr>
              <a:t>a </a:t>
            </a:r>
            <a:r>
              <a:rPr sz="2000" spc="70" dirty="0">
                <a:latin typeface="Arial"/>
                <a:cs typeface="Arial"/>
              </a:rPr>
              <a:t>mechanical </a:t>
            </a:r>
            <a:r>
              <a:rPr sz="2000" spc="130" dirty="0">
                <a:latin typeface="Arial"/>
                <a:cs typeface="Arial"/>
              </a:rPr>
              <a:t>or </a:t>
            </a:r>
            <a:r>
              <a:rPr sz="2000" spc="105" dirty="0">
                <a:latin typeface="Arial"/>
                <a:cs typeface="Arial"/>
              </a:rPr>
              <a:t>virtual  </a:t>
            </a:r>
            <a:r>
              <a:rPr sz="2000" spc="100" dirty="0">
                <a:latin typeface="Arial"/>
                <a:cs typeface="Arial"/>
              </a:rPr>
              <a:t>artificial </a:t>
            </a:r>
            <a:r>
              <a:rPr sz="2000" spc="80" dirty="0">
                <a:latin typeface="Arial"/>
                <a:cs typeface="Arial"/>
              </a:rPr>
              <a:t>agent, </a:t>
            </a:r>
            <a:r>
              <a:rPr sz="2000" spc="85" dirty="0">
                <a:latin typeface="Arial"/>
                <a:cs typeface="Arial"/>
              </a:rPr>
              <a:t>usually </a:t>
            </a:r>
            <a:r>
              <a:rPr sz="2000" spc="60" dirty="0">
                <a:latin typeface="Arial"/>
                <a:cs typeface="Arial"/>
              </a:rPr>
              <a:t>an </a:t>
            </a:r>
            <a:r>
              <a:rPr sz="2000" spc="85" dirty="0">
                <a:latin typeface="Arial"/>
                <a:cs typeface="Arial"/>
              </a:rPr>
              <a:t>electro  </a:t>
            </a:r>
            <a:r>
              <a:rPr sz="2000" spc="75" dirty="0">
                <a:latin typeface="Arial"/>
                <a:cs typeface="Arial"/>
              </a:rPr>
              <a:t>mechanical </a:t>
            </a:r>
            <a:r>
              <a:rPr sz="2000" spc="85" dirty="0">
                <a:latin typeface="Arial"/>
                <a:cs typeface="Arial"/>
              </a:rPr>
              <a:t>machine </a:t>
            </a:r>
            <a:r>
              <a:rPr sz="2000" spc="125" dirty="0">
                <a:latin typeface="Arial"/>
                <a:cs typeface="Arial"/>
              </a:rPr>
              <a:t>that </a:t>
            </a:r>
            <a:r>
              <a:rPr sz="2000" spc="75" dirty="0">
                <a:latin typeface="Arial"/>
                <a:cs typeface="Arial"/>
              </a:rPr>
              <a:t>is </a:t>
            </a:r>
            <a:r>
              <a:rPr sz="2000" spc="114" dirty="0">
                <a:latin typeface="Arial"/>
                <a:cs typeface="Arial"/>
              </a:rPr>
              <a:t>guided  </a:t>
            </a:r>
            <a:r>
              <a:rPr sz="2000" spc="95" dirty="0">
                <a:latin typeface="Arial"/>
                <a:cs typeface="Arial"/>
              </a:rPr>
              <a:t>by </a:t>
            </a:r>
            <a:r>
              <a:rPr sz="2000" spc="-10" dirty="0">
                <a:latin typeface="Arial"/>
                <a:cs typeface="Arial"/>
              </a:rPr>
              <a:t>a </a:t>
            </a:r>
            <a:r>
              <a:rPr sz="2000" spc="120" dirty="0">
                <a:latin typeface="Arial"/>
                <a:cs typeface="Arial"/>
              </a:rPr>
              <a:t>computer </a:t>
            </a:r>
            <a:r>
              <a:rPr sz="2000" spc="125" dirty="0">
                <a:latin typeface="Arial"/>
                <a:cs typeface="Arial"/>
              </a:rPr>
              <a:t>program </a:t>
            </a:r>
            <a:r>
              <a:rPr sz="2000" spc="130" dirty="0">
                <a:latin typeface="Arial"/>
                <a:cs typeface="Arial"/>
              </a:rPr>
              <a:t>or</a:t>
            </a:r>
            <a:r>
              <a:rPr sz="2000" spc="-60" dirty="0">
                <a:latin typeface="Arial"/>
                <a:cs typeface="Arial"/>
              </a:rPr>
              <a:t> </a:t>
            </a:r>
            <a:r>
              <a:rPr sz="2000" spc="85" dirty="0">
                <a:latin typeface="Arial"/>
                <a:cs typeface="Arial"/>
              </a:rPr>
              <a:t>electronic  </a:t>
            </a:r>
            <a:r>
              <a:rPr sz="2000" spc="100" dirty="0">
                <a:latin typeface="Arial"/>
                <a:cs typeface="Arial"/>
              </a:rPr>
              <a:t>circuitry.</a:t>
            </a:r>
            <a:endParaRPr sz="2000">
              <a:latin typeface="Arial"/>
              <a:cs typeface="Arial"/>
            </a:endParaRPr>
          </a:p>
          <a:p>
            <a:pPr marL="268605" indent="-256540">
              <a:lnSpc>
                <a:spcPts val="2360"/>
              </a:lnSpc>
              <a:spcBef>
                <a:spcPts val="2245"/>
              </a:spcBef>
              <a:buClr>
                <a:srgbClr val="2CA1BE"/>
              </a:buClr>
              <a:buSzPct val="67500"/>
              <a:buFont typeface="Wingdings"/>
              <a:buChar char=""/>
              <a:tabLst>
                <a:tab pos="269240" algn="l"/>
              </a:tabLst>
            </a:pPr>
            <a:r>
              <a:rPr sz="2000" spc="65" dirty="0">
                <a:latin typeface="Arial"/>
                <a:cs typeface="Arial"/>
              </a:rPr>
              <a:t>Robots </a:t>
            </a:r>
            <a:r>
              <a:rPr sz="2000" spc="45" dirty="0">
                <a:latin typeface="Arial"/>
                <a:cs typeface="Arial"/>
              </a:rPr>
              <a:t>can </a:t>
            </a:r>
            <a:r>
              <a:rPr sz="2000" spc="70" dirty="0">
                <a:latin typeface="Arial"/>
                <a:cs typeface="Arial"/>
              </a:rPr>
              <a:t>be </a:t>
            </a:r>
            <a:r>
              <a:rPr sz="2000" spc="110" dirty="0">
                <a:latin typeface="Arial"/>
                <a:cs typeface="Arial"/>
              </a:rPr>
              <a:t>autonomous</a:t>
            </a:r>
            <a:r>
              <a:rPr sz="2000" spc="50" dirty="0">
                <a:latin typeface="Arial"/>
                <a:cs typeface="Arial"/>
              </a:rPr>
              <a:t> </a:t>
            </a:r>
            <a:r>
              <a:rPr sz="2000" spc="130" dirty="0">
                <a:latin typeface="Arial"/>
                <a:cs typeface="Arial"/>
              </a:rPr>
              <a:t>or</a:t>
            </a:r>
            <a:endParaRPr sz="2000">
              <a:latin typeface="Arial"/>
              <a:cs typeface="Arial"/>
            </a:endParaRPr>
          </a:p>
          <a:p>
            <a:pPr marL="335280">
              <a:lnSpc>
                <a:spcPts val="2360"/>
              </a:lnSpc>
            </a:pPr>
            <a:r>
              <a:rPr sz="2000" spc="125" dirty="0">
                <a:latin typeface="Arial"/>
                <a:cs typeface="Arial"/>
              </a:rPr>
              <a:t>semi-autonomous.</a:t>
            </a:r>
            <a:endParaRPr sz="2000">
              <a:latin typeface="Arial"/>
              <a:cs typeface="Arial"/>
            </a:endParaRPr>
          </a:p>
          <a:p>
            <a:pPr marL="254635" marR="219075" indent="-242570">
              <a:lnSpc>
                <a:spcPts val="2320"/>
              </a:lnSpc>
              <a:spcBef>
                <a:spcPts val="2390"/>
              </a:spcBef>
              <a:buClr>
                <a:srgbClr val="2CA1BE"/>
              </a:buClr>
              <a:buSzPct val="67500"/>
              <a:buFont typeface="Wingdings"/>
              <a:buChar char=""/>
              <a:tabLst>
                <a:tab pos="269240" algn="l"/>
              </a:tabLst>
            </a:pPr>
            <a:r>
              <a:rPr sz="2000" spc="45" dirty="0">
                <a:latin typeface="Arial"/>
                <a:cs typeface="Arial"/>
              </a:rPr>
              <a:t>A </a:t>
            </a:r>
            <a:r>
              <a:rPr sz="2000" spc="140" dirty="0">
                <a:latin typeface="Arial"/>
                <a:cs typeface="Arial"/>
              </a:rPr>
              <a:t>robot </a:t>
            </a:r>
            <a:r>
              <a:rPr sz="2000" spc="80" dirty="0">
                <a:latin typeface="Arial"/>
                <a:cs typeface="Arial"/>
              </a:rPr>
              <a:t>may </a:t>
            </a:r>
            <a:r>
              <a:rPr sz="2000" spc="60" dirty="0">
                <a:latin typeface="Arial"/>
                <a:cs typeface="Arial"/>
              </a:rPr>
              <a:t>convey </a:t>
            </a:r>
            <a:r>
              <a:rPr sz="2000" spc="-10" dirty="0">
                <a:latin typeface="Arial"/>
                <a:cs typeface="Arial"/>
              </a:rPr>
              <a:t>a </a:t>
            </a:r>
            <a:r>
              <a:rPr sz="2000" spc="35" dirty="0">
                <a:latin typeface="Arial"/>
                <a:cs typeface="Arial"/>
              </a:rPr>
              <a:t>sense </a:t>
            </a:r>
            <a:r>
              <a:rPr sz="2000" spc="150" dirty="0">
                <a:latin typeface="Arial"/>
                <a:cs typeface="Arial"/>
              </a:rPr>
              <a:t>of  </a:t>
            </a:r>
            <a:r>
              <a:rPr sz="2000" spc="90" dirty="0">
                <a:latin typeface="Arial"/>
                <a:cs typeface="Arial"/>
              </a:rPr>
              <a:t>intelligence </a:t>
            </a:r>
            <a:r>
              <a:rPr sz="2000" spc="130" dirty="0">
                <a:latin typeface="Arial"/>
                <a:cs typeface="Arial"/>
              </a:rPr>
              <a:t>or thoughts </a:t>
            </a:r>
            <a:r>
              <a:rPr sz="2000" spc="145" dirty="0">
                <a:latin typeface="Arial"/>
                <a:cs typeface="Arial"/>
              </a:rPr>
              <a:t>of </a:t>
            </a:r>
            <a:r>
              <a:rPr sz="2000" spc="110" dirty="0">
                <a:latin typeface="Arial"/>
                <a:cs typeface="Arial"/>
              </a:rPr>
              <a:t>its</a:t>
            </a:r>
            <a:r>
              <a:rPr sz="2000" spc="-180" dirty="0">
                <a:latin typeface="Arial"/>
                <a:cs typeface="Arial"/>
              </a:rPr>
              <a:t> </a:t>
            </a:r>
            <a:r>
              <a:rPr sz="2000" spc="105" dirty="0">
                <a:latin typeface="Arial"/>
                <a:cs typeface="Arial"/>
              </a:rPr>
              <a:t>own.</a:t>
            </a:r>
            <a:endParaRPr sz="2000">
              <a:latin typeface="Arial"/>
              <a:cs typeface="Arial"/>
            </a:endParaRPr>
          </a:p>
        </p:txBody>
      </p:sp>
      <p:sp>
        <p:nvSpPr>
          <p:cNvPr id="12" name="object 4"/>
          <p:cNvSpPr/>
          <p:nvPr/>
        </p:nvSpPr>
        <p:spPr>
          <a:xfrm>
            <a:off x="338832" y="694078"/>
            <a:ext cx="5867400" cy="1021080"/>
          </a:xfrm>
          <a:custGeom>
            <a:avLst/>
            <a:gdLst/>
            <a:ahLst/>
            <a:cxnLst/>
            <a:rect l="l" t="t" r="r" b="b"/>
            <a:pathLst>
              <a:path w="5867400" h="1021080">
                <a:moveTo>
                  <a:pt x="0" y="1021080"/>
                </a:moveTo>
                <a:lnTo>
                  <a:pt x="5867400" y="1021080"/>
                </a:lnTo>
                <a:lnTo>
                  <a:pt x="5867400" y="0"/>
                </a:lnTo>
                <a:lnTo>
                  <a:pt x="0" y="0"/>
                </a:lnTo>
                <a:lnTo>
                  <a:pt x="0" y="1021080"/>
                </a:lnTo>
                <a:close/>
              </a:path>
            </a:pathLst>
          </a:custGeom>
          <a:ln w="381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8" name="object 6"/>
          <p:cNvGrpSpPr/>
          <p:nvPr/>
        </p:nvGrpSpPr>
        <p:grpSpPr>
          <a:xfrm>
            <a:off x="5394203" y="1894182"/>
            <a:ext cx="3527533" cy="4288628"/>
            <a:chOff x="5513333" y="1475185"/>
            <a:chExt cx="3527533" cy="4288628"/>
          </a:xfrm>
        </p:grpSpPr>
        <p:sp>
          <p:nvSpPr>
            <p:cNvPr id="9" name="object 7"/>
            <p:cNvSpPr/>
            <p:nvPr/>
          </p:nvSpPr>
          <p:spPr>
            <a:xfrm>
              <a:off x="5513333" y="1475185"/>
              <a:ext cx="3527533" cy="4288628"/>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8"/>
            <p:cNvSpPr/>
            <p:nvPr/>
          </p:nvSpPr>
          <p:spPr>
            <a:xfrm>
              <a:off x="5791200" y="1752600"/>
              <a:ext cx="2971800" cy="373380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9"/>
            <p:cNvSpPr/>
            <p:nvPr/>
          </p:nvSpPr>
          <p:spPr>
            <a:xfrm>
              <a:off x="5747004" y="1708404"/>
              <a:ext cx="3060700" cy="3822700"/>
            </a:xfrm>
            <a:custGeom>
              <a:avLst/>
              <a:gdLst/>
              <a:ahLst/>
              <a:cxnLst/>
              <a:rect l="l" t="t" r="r" b="b"/>
              <a:pathLst>
                <a:path w="3060700" h="3822700">
                  <a:moveTo>
                    <a:pt x="538480" y="0"/>
                  </a:moveTo>
                  <a:lnTo>
                    <a:pt x="3060192" y="0"/>
                  </a:lnTo>
                  <a:lnTo>
                    <a:pt x="3060192" y="3283712"/>
                  </a:lnTo>
                  <a:lnTo>
                    <a:pt x="3057652" y="3337941"/>
                  </a:lnTo>
                  <a:lnTo>
                    <a:pt x="3049397" y="3391662"/>
                  </a:lnTo>
                  <a:lnTo>
                    <a:pt x="3036062" y="3443097"/>
                  </a:lnTo>
                  <a:lnTo>
                    <a:pt x="3017901" y="3492754"/>
                  </a:lnTo>
                  <a:lnTo>
                    <a:pt x="2995422" y="3539998"/>
                  </a:lnTo>
                  <a:lnTo>
                    <a:pt x="2968117" y="3584575"/>
                  </a:lnTo>
                  <a:lnTo>
                    <a:pt x="2937129" y="3625850"/>
                  </a:lnTo>
                  <a:lnTo>
                    <a:pt x="2902457" y="3664458"/>
                  </a:lnTo>
                  <a:lnTo>
                    <a:pt x="2863850" y="3699129"/>
                  </a:lnTo>
                  <a:lnTo>
                    <a:pt x="2822575" y="3730117"/>
                  </a:lnTo>
                  <a:lnTo>
                    <a:pt x="2777998" y="3757422"/>
                  </a:lnTo>
                  <a:lnTo>
                    <a:pt x="2730754" y="3779901"/>
                  </a:lnTo>
                  <a:lnTo>
                    <a:pt x="2681097" y="3798062"/>
                  </a:lnTo>
                  <a:lnTo>
                    <a:pt x="2629662" y="3811397"/>
                  </a:lnTo>
                  <a:lnTo>
                    <a:pt x="2575941" y="3819652"/>
                  </a:lnTo>
                  <a:lnTo>
                    <a:pt x="2521712" y="3822192"/>
                  </a:lnTo>
                  <a:lnTo>
                    <a:pt x="0" y="3822192"/>
                  </a:lnTo>
                  <a:lnTo>
                    <a:pt x="0" y="538480"/>
                  </a:lnTo>
                  <a:lnTo>
                    <a:pt x="2540" y="484250"/>
                  </a:lnTo>
                  <a:lnTo>
                    <a:pt x="10795" y="430911"/>
                  </a:lnTo>
                  <a:lnTo>
                    <a:pt x="24130" y="379095"/>
                  </a:lnTo>
                  <a:lnTo>
                    <a:pt x="42291" y="329311"/>
                  </a:lnTo>
                  <a:lnTo>
                    <a:pt x="65278" y="282194"/>
                  </a:lnTo>
                  <a:lnTo>
                    <a:pt x="92075" y="237744"/>
                  </a:lnTo>
                  <a:lnTo>
                    <a:pt x="123317" y="196087"/>
                  </a:lnTo>
                  <a:lnTo>
                    <a:pt x="158115" y="158115"/>
                  </a:lnTo>
                  <a:lnTo>
                    <a:pt x="196087" y="123317"/>
                  </a:lnTo>
                  <a:lnTo>
                    <a:pt x="237744" y="92075"/>
                  </a:lnTo>
                  <a:lnTo>
                    <a:pt x="282194" y="65278"/>
                  </a:lnTo>
                  <a:lnTo>
                    <a:pt x="329311" y="42291"/>
                  </a:lnTo>
                  <a:lnTo>
                    <a:pt x="379095" y="24130"/>
                  </a:lnTo>
                  <a:lnTo>
                    <a:pt x="430911" y="10795"/>
                  </a:lnTo>
                  <a:lnTo>
                    <a:pt x="484250" y="2540"/>
                  </a:lnTo>
                  <a:lnTo>
                    <a:pt x="538480" y="0"/>
                  </a:lnTo>
                  <a:close/>
                </a:path>
              </a:pathLst>
            </a:custGeom>
            <a:ln w="88391">
              <a:solidFill>
                <a:srgbClr val="FFFFFF"/>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extBox 1"/>
          <p:cNvSpPr txBox="1"/>
          <p:nvPr/>
        </p:nvSpPr>
        <p:spPr>
          <a:xfrm>
            <a:off x="838200" y="880150"/>
            <a:ext cx="4183838" cy="830997"/>
          </a:xfrm>
          <a:prstGeom prst="rect">
            <a:avLst/>
          </a:prstGeom>
          <a:noFill/>
        </p:spPr>
        <p:txBody>
          <a:bodyPr wrap="none" rtlCol="0">
            <a:spAutoFit/>
          </a:bodyPr>
          <a:lstStyle/>
          <a:p>
            <a:r>
              <a:rPr lang="en-US" sz="4800" dirty="0" smtClean="0">
                <a:latin typeface="Times New Roman" pitchFamily="18" charset="0"/>
                <a:cs typeface="Times New Roman" pitchFamily="18" charset="0"/>
              </a:rPr>
              <a:t>Robotics and AI</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361100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295403" y="1114401"/>
            <a:ext cx="5892165" cy="4648835"/>
          </a:xfrm>
          <a:prstGeom prst="rect">
            <a:avLst/>
          </a:prstGeom>
        </p:spPr>
        <p:txBody>
          <a:bodyPr vert="horz" wrap="square" lIns="0" tIns="628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8605" indent="-256540">
              <a:lnSpc>
                <a:spcPct val="100000"/>
              </a:lnSpc>
              <a:spcBef>
                <a:spcPts val="495"/>
              </a:spcBef>
              <a:buClr>
                <a:srgbClr val="2CA1BE"/>
              </a:buClr>
              <a:buSzPct val="67500"/>
              <a:buFont typeface="Wingdings"/>
              <a:buChar char=""/>
              <a:tabLst>
                <a:tab pos="268605" algn="l"/>
                <a:tab pos="269240" algn="l"/>
              </a:tabLst>
            </a:pPr>
            <a:r>
              <a:rPr sz="2000" spc="95" dirty="0">
                <a:latin typeface="Arial"/>
                <a:cs typeface="Arial"/>
              </a:rPr>
              <a:t>Credit</a:t>
            </a:r>
            <a:r>
              <a:rPr sz="2000" spc="60" dirty="0">
                <a:latin typeface="Arial"/>
                <a:cs typeface="Arial"/>
              </a:rPr>
              <a:t> </a:t>
            </a:r>
            <a:r>
              <a:rPr sz="2000" spc="120" dirty="0">
                <a:latin typeface="Arial"/>
                <a:cs typeface="Arial"/>
              </a:rPr>
              <a:t>granting</a:t>
            </a:r>
            <a:endParaRPr sz="2000" dirty="0">
              <a:latin typeface="Arial"/>
              <a:cs typeface="Arial"/>
            </a:endParaRPr>
          </a:p>
          <a:p>
            <a:pPr marL="268605" indent="-256540">
              <a:lnSpc>
                <a:spcPct val="100000"/>
              </a:lnSpc>
              <a:spcBef>
                <a:spcPts val="395"/>
              </a:spcBef>
              <a:buClr>
                <a:srgbClr val="2CA1BE"/>
              </a:buClr>
              <a:buSzPct val="67500"/>
              <a:buFont typeface="Wingdings"/>
              <a:buChar char=""/>
              <a:tabLst>
                <a:tab pos="268605" algn="l"/>
                <a:tab pos="269240" algn="l"/>
              </a:tabLst>
            </a:pPr>
            <a:r>
              <a:rPr sz="2000" spc="120" dirty="0">
                <a:latin typeface="Arial"/>
                <a:cs typeface="Arial"/>
              </a:rPr>
              <a:t>Information </a:t>
            </a:r>
            <a:r>
              <a:rPr sz="2000" spc="95" dirty="0">
                <a:latin typeface="Arial"/>
                <a:cs typeface="Arial"/>
              </a:rPr>
              <a:t>management </a:t>
            </a:r>
            <a:r>
              <a:rPr sz="2000" spc="85" dirty="0">
                <a:latin typeface="Arial"/>
                <a:cs typeface="Arial"/>
              </a:rPr>
              <a:t>and</a:t>
            </a:r>
            <a:r>
              <a:rPr sz="2000" spc="-80" dirty="0">
                <a:latin typeface="Arial"/>
                <a:cs typeface="Arial"/>
              </a:rPr>
              <a:t> </a:t>
            </a:r>
            <a:r>
              <a:rPr sz="2000" spc="80" dirty="0">
                <a:latin typeface="Arial"/>
                <a:cs typeface="Arial"/>
              </a:rPr>
              <a:t>retrieval</a:t>
            </a:r>
            <a:endParaRPr sz="2000" dirty="0">
              <a:latin typeface="Arial"/>
              <a:cs typeface="Arial"/>
            </a:endParaRPr>
          </a:p>
          <a:p>
            <a:pPr marL="268605" indent="-256540">
              <a:lnSpc>
                <a:spcPct val="100000"/>
              </a:lnSpc>
              <a:spcBef>
                <a:spcPts val="395"/>
              </a:spcBef>
              <a:buClr>
                <a:srgbClr val="2CA1BE"/>
              </a:buClr>
              <a:buSzPct val="67500"/>
              <a:buFont typeface="Wingdings"/>
              <a:buChar char=""/>
              <a:tabLst>
                <a:tab pos="268605" algn="l"/>
                <a:tab pos="269240" algn="l"/>
              </a:tabLst>
            </a:pPr>
            <a:r>
              <a:rPr sz="2000" spc="35" dirty="0">
                <a:latin typeface="Arial"/>
                <a:cs typeface="Arial"/>
              </a:rPr>
              <a:t>AI </a:t>
            </a:r>
            <a:r>
              <a:rPr sz="2000" spc="85" dirty="0">
                <a:latin typeface="Arial"/>
                <a:cs typeface="Arial"/>
              </a:rPr>
              <a:t>and </a:t>
            </a:r>
            <a:r>
              <a:rPr sz="2000" spc="114" dirty="0">
                <a:latin typeface="Arial"/>
                <a:cs typeface="Arial"/>
              </a:rPr>
              <a:t>expert </a:t>
            </a:r>
            <a:r>
              <a:rPr sz="2000" spc="70" dirty="0">
                <a:latin typeface="Arial"/>
                <a:cs typeface="Arial"/>
              </a:rPr>
              <a:t>systems </a:t>
            </a:r>
            <a:r>
              <a:rPr sz="2000" spc="95" dirty="0">
                <a:latin typeface="Arial"/>
                <a:cs typeface="Arial"/>
              </a:rPr>
              <a:t>embedded </a:t>
            </a:r>
            <a:r>
              <a:rPr sz="2000" spc="130" dirty="0">
                <a:latin typeface="Arial"/>
                <a:cs typeface="Arial"/>
              </a:rPr>
              <a:t>in</a:t>
            </a:r>
            <a:r>
              <a:rPr sz="2000" spc="20" dirty="0">
                <a:latin typeface="Arial"/>
                <a:cs typeface="Arial"/>
              </a:rPr>
              <a:t> </a:t>
            </a:r>
            <a:r>
              <a:rPr sz="2000" spc="110" dirty="0">
                <a:latin typeface="Arial"/>
                <a:cs typeface="Arial"/>
              </a:rPr>
              <a:t>products</a:t>
            </a:r>
            <a:endParaRPr sz="2000" dirty="0">
              <a:latin typeface="Arial"/>
              <a:cs typeface="Arial"/>
            </a:endParaRPr>
          </a:p>
          <a:p>
            <a:pPr marL="268605" indent="-256540">
              <a:lnSpc>
                <a:spcPct val="100000"/>
              </a:lnSpc>
              <a:spcBef>
                <a:spcPts val="409"/>
              </a:spcBef>
              <a:buClr>
                <a:srgbClr val="2CA1BE"/>
              </a:buClr>
              <a:buSzPct val="67500"/>
              <a:buFont typeface="Wingdings"/>
              <a:buChar char=""/>
              <a:tabLst>
                <a:tab pos="268605" algn="l"/>
                <a:tab pos="269240" algn="l"/>
              </a:tabLst>
            </a:pPr>
            <a:r>
              <a:rPr sz="2000" spc="40" dirty="0">
                <a:latin typeface="Arial"/>
                <a:cs typeface="Arial"/>
              </a:rPr>
              <a:t>Plant</a:t>
            </a:r>
            <a:r>
              <a:rPr sz="2000" spc="55" dirty="0">
                <a:latin typeface="Arial"/>
                <a:cs typeface="Arial"/>
              </a:rPr>
              <a:t> </a:t>
            </a:r>
            <a:r>
              <a:rPr sz="2000" spc="100" dirty="0">
                <a:latin typeface="Arial"/>
                <a:cs typeface="Arial"/>
              </a:rPr>
              <a:t>layout</a:t>
            </a:r>
            <a:endParaRPr sz="2000" dirty="0">
              <a:latin typeface="Arial"/>
              <a:cs typeface="Arial"/>
            </a:endParaRPr>
          </a:p>
          <a:p>
            <a:pPr marL="268605" indent="-256540">
              <a:lnSpc>
                <a:spcPct val="100000"/>
              </a:lnSpc>
              <a:spcBef>
                <a:spcPts val="400"/>
              </a:spcBef>
              <a:buClr>
                <a:srgbClr val="2CA1BE"/>
              </a:buClr>
              <a:buSzPct val="67500"/>
              <a:buFont typeface="Wingdings"/>
              <a:buChar char=""/>
              <a:tabLst>
                <a:tab pos="268605" algn="l"/>
                <a:tab pos="269240" algn="l"/>
              </a:tabLst>
            </a:pPr>
            <a:r>
              <a:rPr sz="2000" spc="75" dirty="0">
                <a:latin typeface="Arial"/>
                <a:cs typeface="Arial"/>
              </a:rPr>
              <a:t>Help </a:t>
            </a:r>
            <a:r>
              <a:rPr sz="2000" spc="80" dirty="0">
                <a:latin typeface="Arial"/>
                <a:cs typeface="Arial"/>
              </a:rPr>
              <a:t>desk </a:t>
            </a:r>
            <a:r>
              <a:rPr sz="2000" spc="85" dirty="0">
                <a:latin typeface="Arial"/>
                <a:cs typeface="Arial"/>
              </a:rPr>
              <a:t>and</a:t>
            </a:r>
            <a:r>
              <a:rPr sz="2000" spc="60" dirty="0">
                <a:latin typeface="Arial"/>
                <a:cs typeface="Arial"/>
              </a:rPr>
              <a:t> </a:t>
            </a:r>
            <a:r>
              <a:rPr sz="2000" spc="45" dirty="0">
                <a:latin typeface="Arial"/>
                <a:cs typeface="Arial"/>
              </a:rPr>
              <a:t>assistance</a:t>
            </a:r>
            <a:endParaRPr sz="2000" dirty="0">
              <a:latin typeface="Arial"/>
              <a:cs typeface="Arial"/>
            </a:endParaRPr>
          </a:p>
          <a:p>
            <a:pPr marL="268605" indent="-256540">
              <a:lnSpc>
                <a:spcPct val="100000"/>
              </a:lnSpc>
              <a:spcBef>
                <a:spcPts val="395"/>
              </a:spcBef>
              <a:buClr>
                <a:srgbClr val="2CA1BE"/>
              </a:buClr>
              <a:buSzPct val="67500"/>
              <a:buFont typeface="Wingdings"/>
              <a:buChar char=""/>
              <a:tabLst>
                <a:tab pos="268605" algn="l"/>
                <a:tab pos="269240" algn="l"/>
              </a:tabLst>
            </a:pPr>
            <a:r>
              <a:rPr sz="2000" spc="45" dirty="0">
                <a:latin typeface="Arial"/>
                <a:cs typeface="Arial"/>
              </a:rPr>
              <a:t>Employee </a:t>
            </a:r>
            <a:r>
              <a:rPr sz="2000" spc="95" dirty="0">
                <a:latin typeface="Arial"/>
                <a:cs typeface="Arial"/>
              </a:rPr>
              <a:t>performance</a:t>
            </a:r>
            <a:r>
              <a:rPr sz="2000" spc="40" dirty="0">
                <a:latin typeface="Arial"/>
                <a:cs typeface="Arial"/>
              </a:rPr>
              <a:t> </a:t>
            </a:r>
            <a:r>
              <a:rPr sz="2000" spc="80" dirty="0">
                <a:latin typeface="Arial"/>
                <a:cs typeface="Arial"/>
              </a:rPr>
              <a:t>evaluation</a:t>
            </a:r>
            <a:endParaRPr sz="2000" dirty="0">
              <a:latin typeface="Arial"/>
              <a:cs typeface="Arial"/>
            </a:endParaRPr>
          </a:p>
          <a:p>
            <a:pPr marL="268605" indent="-256540">
              <a:lnSpc>
                <a:spcPct val="100000"/>
              </a:lnSpc>
              <a:spcBef>
                <a:spcPts val="405"/>
              </a:spcBef>
              <a:buClr>
                <a:srgbClr val="2CA1BE"/>
              </a:buClr>
              <a:buSzPct val="67500"/>
              <a:buFont typeface="Wingdings"/>
              <a:buChar char=""/>
              <a:tabLst>
                <a:tab pos="268605" algn="l"/>
                <a:tab pos="269240" algn="l"/>
              </a:tabLst>
            </a:pPr>
            <a:r>
              <a:rPr sz="2000" spc="85" dirty="0">
                <a:latin typeface="Arial"/>
                <a:cs typeface="Arial"/>
              </a:rPr>
              <a:t>Shipping</a:t>
            </a:r>
            <a:endParaRPr sz="2000" dirty="0">
              <a:latin typeface="Arial"/>
              <a:cs typeface="Arial"/>
            </a:endParaRPr>
          </a:p>
          <a:p>
            <a:pPr marL="268605" indent="-256540">
              <a:lnSpc>
                <a:spcPct val="100000"/>
              </a:lnSpc>
              <a:spcBef>
                <a:spcPts val="400"/>
              </a:spcBef>
              <a:buClr>
                <a:srgbClr val="2CA1BE"/>
              </a:buClr>
              <a:buSzPct val="67500"/>
              <a:buFont typeface="Wingdings"/>
              <a:buChar char=""/>
              <a:tabLst>
                <a:tab pos="268605" algn="l"/>
                <a:tab pos="269240" algn="l"/>
              </a:tabLst>
            </a:pPr>
            <a:r>
              <a:rPr sz="2000" spc="100" dirty="0">
                <a:latin typeface="Arial"/>
                <a:cs typeface="Arial"/>
              </a:rPr>
              <a:t>Marketing</a:t>
            </a:r>
            <a:endParaRPr sz="2000" dirty="0">
              <a:latin typeface="Arial"/>
              <a:cs typeface="Arial"/>
            </a:endParaRPr>
          </a:p>
          <a:p>
            <a:pPr marL="268605" indent="-256540">
              <a:lnSpc>
                <a:spcPct val="100000"/>
              </a:lnSpc>
              <a:spcBef>
                <a:spcPts val="395"/>
              </a:spcBef>
              <a:buClr>
                <a:srgbClr val="2CA1BE"/>
              </a:buClr>
              <a:buSzPct val="67500"/>
              <a:buFont typeface="Wingdings"/>
              <a:buChar char=""/>
              <a:tabLst>
                <a:tab pos="268605" algn="l"/>
                <a:tab pos="269240" algn="l"/>
              </a:tabLst>
            </a:pPr>
            <a:r>
              <a:rPr sz="2000" spc="35" dirty="0">
                <a:latin typeface="Arial"/>
                <a:cs typeface="Arial"/>
              </a:rPr>
              <a:t>Warehouse</a:t>
            </a:r>
            <a:r>
              <a:rPr sz="2000" spc="30" dirty="0">
                <a:latin typeface="Arial"/>
                <a:cs typeface="Arial"/>
              </a:rPr>
              <a:t> </a:t>
            </a:r>
            <a:r>
              <a:rPr sz="2000" spc="130" dirty="0">
                <a:latin typeface="Arial"/>
                <a:cs typeface="Arial"/>
              </a:rPr>
              <a:t>optimization</a:t>
            </a:r>
            <a:endParaRPr sz="2000" dirty="0">
              <a:latin typeface="Arial"/>
              <a:cs typeface="Arial"/>
            </a:endParaRPr>
          </a:p>
          <a:p>
            <a:pPr marL="268605" indent="-256540">
              <a:lnSpc>
                <a:spcPct val="100000"/>
              </a:lnSpc>
              <a:spcBef>
                <a:spcPts val="409"/>
              </a:spcBef>
              <a:buClr>
                <a:srgbClr val="2CA1BE"/>
              </a:buClr>
              <a:buSzPct val="67500"/>
              <a:buFont typeface="Wingdings"/>
              <a:buChar char=""/>
              <a:tabLst>
                <a:tab pos="268605" algn="l"/>
                <a:tab pos="269240" algn="l"/>
              </a:tabLst>
            </a:pPr>
            <a:r>
              <a:rPr sz="2000" spc="70" dirty="0">
                <a:latin typeface="Arial"/>
                <a:cs typeface="Arial"/>
              </a:rPr>
              <a:t>In </a:t>
            </a:r>
            <a:r>
              <a:rPr sz="2000" spc="35" dirty="0">
                <a:latin typeface="Arial"/>
                <a:cs typeface="Arial"/>
              </a:rPr>
              <a:t>space </a:t>
            </a:r>
            <a:r>
              <a:rPr sz="2000" spc="114" dirty="0">
                <a:latin typeface="Arial"/>
                <a:cs typeface="Arial"/>
              </a:rPr>
              <a:t>workstation</a:t>
            </a:r>
            <a:r>
              <a:rPr sz="2000" spc="80" dirty="0">
                <a:latin typeface="Arial"/>
                <a:cs typeface="Arial"/>
              </a:rPr>
              <a:t> </a:t>
            </a:r>
            <a:r>
              <a:rPr sz="2000" spc="85" dirty="0">
                <a:latin typeface="Arial"/>
                <a:cs typeface="Arial"/>
              </a:rPr>
              <a:t>maintainance</a:t>
            </a:r>
            <a:endParaRPr sz="2000" dirty="0">
              <a:latin typeface="Arial"/>
              <a:cs typeface="Arial"/>
            </a:endParaRPr>
          </a:p>
          <a:p>
            <a:pPr marL="268605" indent="-256540">
              <a:lnSpc>
                <a:spcPct val="100000"/>
              </a:lnSpc>
              <a:spcBef>
                <a:spcPts val="395"/>
              </a:spcBef>
              <a:buClr>
                <a:srgbClr val="2CA1BE"/>
              </a:buClr>
              <a:buSzPct val="67500"/>
              <a:buFont typeface="Wingdings"/>
              <a:buChar char=""/>
              <a:tabLst>
                <a:tab pos="268605" algn="l"/>
                <a:tab pos="269240" algn="l"/>
              </a:tabLst>
            </a:pPr>
            <a:r>
              <a:rPr sz="2000" spc="55" dirty="0">
                <a:latin typeface="Arial"/>
                <a:cs typeface="Arial"/>
              </a:rPr>
              <a:t>Satellite</a:t>
            </a:r>
            <a:r>
              <a:rPr sz="2000" spc="70" dirty="0">
                <a:latin typeface="Arial"/>
                <a:cs typeface="Arial"/>
              </a:rPr>
              <a:t> </a:t>
            </a:r>
            <a:r>
              <a:rPr sz="2000" spc="105" dirty="0">
                <a:latin typeface="Arial"/>
                <a:cs typeface="Arial"/>
              </a:rPr>
              <a:t>controls</a:t>
            </a:r>
            <a:endParaRPr sz="2000" dirty="0">
              <a:latin typeface="Arial"/>
              <a:cs typeface="Arial"/>
            </a:endParaRPr>
          </a:p>
          <a:p>
            <a:pPr marL="268605" indent="-256540">
              <a:lnSpc>
                <a:spcPct val="100000"/>
              </a:lnSpc>
              <a:spcBef>
                <a:spcPts val="400"/>
              </a:spcBef>
              <a:buClr>
                <a:srgbClr val="2CA1BE"/>
              </a:buClr>
              <a:buSzPct val="67500"/>
              <a:buFont typeface="Wingdings"/>
              <a:buChar char=""/>
              <a:tabLst>
                <a:tab pos="268605" algn="l"/>
                <a:tab pos="269240" algn="l"/>
              </a:tabLst>
            </a:pPr>
            <a:r>
              <a:rPr sz="2000" spc="105" dirty="0">
                <a:latin typeface="Arial"/>
                <a:cs typeface="Arial"/>
              </a:rPr>
              <a:t>Network</a:t>
            </a:r>
            <a:r>
              <a:rPr sz="2000" spc="50" dirty="0">
                <a:latin typeface="Arial"/>
                <a:cs typeface="Arial"/>
              </a:rPr>
              <a:t> </a:t>
            </a:r>
            <a:r>
              <a:rPr sz="2000" spc="90" dirty="0">
                <a:latin typeface="Arial"/>
                <a:cs typeface="Arial"/>
              </a:rPr>
              <a:t>developments</a:t>
            </a:r>
            <a:endParaRPr sz="2000" dirty="0">
              <a:latin typeface="Arial"/>
              <a:cs typeface="Arial"/>
            </a:endParaRPr>
          </a:p>
          <a:p>
            <a:pPr marL="268605" indent="-256540">
              <a:lnSpc>
                <a:spcPct val="100000"/>
              </a:lnSpc>
              <a:spcBef>
                <a:spcPts val="405"/>
              </a:spcBef>
              <a:buClr>
                <a:srgbClr val="2CA1BE"/>
              </a:buClr>
              <a:buSzPct val="67500"/>
              <a:buFont typeface="Wingdings"/>
              <a:buChar char=""/>
              <a:tabLst>
                <a:tab pos="268605" algn="l"/>
                <a:tab pos="269240" algn="l"/>
              </a:tabLst>
            </a:pPr>
            <a:r>
              <a:rPr sz="2000" spc="65" dirty="0">
                <a:latin typeface="Arial"/>
                <a:cs typeface="Arial"/>
              </a:rPr>
              <a:t>Nuclear</a:t>
            </a:r>
            <a:r>
              <a:rPr sz="2000" spc="45" dirty="0">
                <a:latin typeface="Arial"/>
                <a:cs typeface="Arial"/>
              </a:rPr>
              <a:t> </a:t>
            </a:r>
            <a:r>
              <a:rPr sz="2000" spc="95" dirty="0">
                <a:latin typeface="Arial"/>
                <a:cs typeface="Arial"/>
              </a:rPr>
              <a:t>management</a:t>
            </a:r>
            <a:endParaRPr sz="2000" dirty="0">
              <a:latin typeface="Arial"/>
              <a:cs typeface="Arial"/>
            </a:endParaRPr>
          </a:p>
        </p:txBody>
      </p:sp>
      <p:sp>
        <p:nvSpPr>
          <p:cNvPr id="7" name="object 4"/>
          <p:cNvSpPr/>
          <p:nvPr/>
        </p:nvSpPr>
        <p:spPr>
          <a:xfrm>
            <a:off x="412497" y="147067"/>
            <a:ext cx="7772400" cy="868680"/>
          </a:xfrm>
          <a:custGeom>
            <a:avLst/>
            <a:gdLst/>
            <a:ahLst/>
            <a:cxnLst/>
            <a:rect l="l" t="t" r="r" b="b"/>
            <a:pathLst>
              <a:path w="7772400" h="868680">
                <a:moveTo>
                  <a:pt x="0" y="868680"/>
                </a:moveTo>
                <a:lnTo>
                  <a:pt x="7772400" y="868680"/>
                </a:lnTo>
                <a:lnTo>
                  <a:pt x="7772400" y="0"/>
                </a:lnTo>
                <a:lnTo>
                  <a:pt x="0" y="0"/>
                </a:lnTo>
                <a:lnTo>
                  <a:pt x="0" y="868680"/>
                </a:lnTo>
                <a:close/>
              </a:path>
            </a:pathLst>
          </a:custGeom>
          <a:ln w="381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p:nvPr/>
        </p:nvSpPr>
        <p:spPr>
          <a:xfrm>
            <a:off x="5157470" y="2496313"/>
            <a:ext cx="3691127" cy="4233671"/>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extBox 1"/>
          <p:cNvSpPr txBox="1"/>
          <p:nvPr/>
        </p:nvSpPr>
        <p:spPr>
          <a:xfrm>
            <a:off x="1371600" y="246306"/>
            <a:ext cx="5308184" cy="769441"/>
          </a:xfrm>
          <a:prstGeom prst="rect">
            <a:avLst/>
          </a:prstGeom>
          <a:noFill/>
        </p:spPr>
        <p:txBody>
          <a:bodyPr wrap="none" rtlCol="0">
            <a:spAutoFit/>
          </a:bodyPr>
          <a:lstStyle/>
          <a:p>
            <a:r>
              <a:rPr lang="en-US" sz="4400" dirty="0" smtClean="0"/>
              <a:t>Some other Applications:</a:t>
            </a:r>
            <a:endParaRPr lang="en-US" sz="4400" dirty="0"/>
          </a:p>
        </p:txBody>
      </p:sp>
    </p:spTree>
    <p:extLst>
      <p:ext uri="{BB962C8B-B14F-4D97-AF65-F5344CB8AC3E}">
        <p14:creationId xmlns:p14="http://schemas.microsoft.com/office/powerpoint/2010/main" val="344416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nvSpPr>
        <p:spPr>
          <a:xfrm>
            <a:off x="284290" y="993712"/>
            <a:ext cx="2157730" cy="391160"/>
          </a:xfrm>
          <a:prstGeom prst="rect">
            <a:avLst/>
          </a:prstGeom>
        </p:spPr>
        <p:txBody>
          <a:bodyPr vert="horz" wrap="square" lIns="0" tIns="12700" rIns="0" bIns="0" rtlCol="0">
            <a:spAutoFit/>
          </a:bodyPr>
          <a:lstStyle>
            <a:lvl1pPr>
              <a:defRPr sz="2000" b="0" i="0">
                <a:solidFill>
                  <a:schemeClr val="tx1"/>
                </a:solidFill>
                <a:latin typeface="Arial"/>
                <a:ea typeface="+mj-ea"/>
                <a:cs typeface="Arial"/>
              </a:defRPr>
            </a:lvl1pPr>
          </a:lstStyle>
          <a:p>
            <a:pPr marL="12700">
              <a:lnSpc>
                <a:spcPct val="100000"/>
              </a:lnSpc>
              <a:spcBef>
                <a:spcPts val="100"/>
              </a:spcBef>
              <a:tabLst>
                <a:tab pos="268605" algn="l"/>
              </a:tabLst>
            </a:pPr>
            <a:r>
              <a:rPr sz="1600" spc="-450" dirty="0">
                <a:solidFill>
                  <a:srgbClr val="2CA1BE"/>
                </a:solidFill>
              </a:rPr>
              <a:t>	</a:t>
            </a:r>
            <a:r>
              <a:rPr sz="2400" u="heavy" spc="80" dirty="0">
                <a:uFill>
                  <a:solidFill>
                    <a:srgbClr val="000000"/>
                  </a:solidFill>
                </a:uFill>
              </a:rPr>
              <a:t>Advantages</a:t>
            </a:r>
            <a:r>
              <a:rPr sz="2400" spc="-95" dirty="0"/>
              <a:t> </a:t>
            </a:r>
            <a:r>
              <a:rPr spc="75" dirty="0"/>
              <a:t>:</a:t>
            </a:r>
            <a:endParaRPr sz="2400"/>
          </a:p>
        </p:txBody>
      </p:sp>
      <p:sp>
        <p:nvSpPr>
          <p:cNvPr id="7" name="object 3"/>
          <p:cNvSpPr txBox="1">
            <a:spLocks noGrp="1"/>
          </p:cNvSpPr>
          <p:nvPr/>
        </p:nvSpPr>
        <p:spPr>
          <a:xfrm>
            <a:off x="540322" y="1644460"/>
            <a:ext cx="3789679" cy="3754120"/>
          </a:xfrm>
          <a:prstGeom prst="rect">
            <a:avLst/>
          </a:prstGeom>
        </p:spPr>
        <p:txBody>
          <a:bodyPr vert="horz" wrap="square" lIns="0" tIns="67310" rIns="0" bIns="0" rtlCol="0">
            <a:spAutoFit/>
          </a:bodyPr>
          <a:lstStyle>
            <a:lvl1pPr marL="0">
              <a:defRPr sz="1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69900" marR="575945" indent="-457834">
              <a:lnSpc>
                <a:spcPct val="80000"/>
              </a:lnSpc>
              <a:spcBef>
                <a:spcPts val="530"/>
              </a:spcBef>
              <a:buClr>
                <a:srgbClr val="2CA1BE"/>
              </a:buClr>
              <a:buFont typeface="Wingdings"/>
              <a:buChar char=""/>
              <a:tabLst>
                <a:tab pos="469900" algn="l"/>
                <a:tab pos="470534" algn="l"/>
              </a:tabLst>
            </a:pPr>
            <a:r>
              <a:rPr spc="65" dirty="0"/>
              <a:t>More </a:t>
            </a:r>
            <a:r>
              <a:rPr spc="100" dirty="0"/>
              <a:t>powerful </a:t>
            </a:r>
            <a:r>
              <a:rPr spc="75" dirty="0"/>
              <a:t>and </a:t>
            </a:r>
            <a:r>
              <a:rPr spc="100" dirty="0"/>
              <a:t>more  </a:t>
            </a:r>
            <a:r>
              <a:rPr spc="85" dirty="0"/>
              <a:t>useful</a:t>
            </a:r>
            <a:r>
              <a:rPr spc="55" dirty="0"/>
              <a:t> </a:t>
            </a:r>
            <a:r>
              <a:rPr spc="90" dirty="0"/>
              <a:t>computers.</a:t>
            </a:r>
          </a:p>
          <a:p>
            <a:pPr marL="469900" indent="-457834">
              <a:lnSpc>
                <a:spcPct val="100000"/>
              </a:lnSpc>
              <a:spcBef>
                <a:spcPts val="1895"/>
              </a:spcBef>
              <a:buClr>
                <a:srgbClr val="2CA1BE"/>
              </a:buClr>
              <a:buFont typeface="Wingdings"/>
              <a:buChar char=""/>
              <a:tabLst>
                <a:tab pos="469900" algn="l"/>
                <a:tab pos="470534" algn="l"/>
              </a:tabLst>
            </a:pPr>
            <a:r>
              <a:rPr spc="40" dirty="0"/>
              <a:t>New </a:t>
            </a:r>
            <a:r>
              <a:rPr spc="75" dirty="0"/>
              <a:t>and </a:t>
            </a:r>
            <a:r>
              <a:rPr spc="100" dirty="0"/>
              <a:t>improved</a:t>
            </a:r>
            <a:r>
              <a:rPr spc="40" dirty="0"/>
              <a:t> </a:t>
            </a:r>
            <a:r>
              <a:rPr spc="70" dirty="0"/>
              <a:t>interfaces.</a:t>
            </a:r>
          </a:p>
          <a:p>
            <a:pPr marL="542925" indent="-530860">
              <a:lnSpc>
                <a:spcPct val="100000"/>
              </a:lnSpc>
              <a:spcBef>
                <a:spcPts val="1900"/>
              </a:spcBef>
              <a:buClr>
                <a:srgbClr val="2CA1BE"/>
              </a:buClr>
              <a:buFont typeface="Wingdings"/>
              <a:buChar char=""/>
              <a:tabLst>
                <a:tab pos="542925" algn="l"/>
                <a:tab pos="543560" algn="l"/>
              </a:tabLst>
            </a:pPr>
            <a:r>
              <a:rPr spc="50" dirty="0"/>
              <a:t>Solving </a:t>
            </a:r>
            <a:r>
              <a:rPr spc="65" dirty="0"/>
              <a:t>new</a:t>
            </a:r>
            <a:r>
              <a:rPr spc="85" dirty="0"/>
              <a:t> </a:t>
            </a:r>
            <a:r>
              <a:rPr spc="90" dirty="0"/>
              <a:t>problems.</a:t>
            </a:r>
          </a:p>
          <a:p>
            <a:pPr marL="469900" marR="1319530" indent="-457834">
              <a:lnSpc>
                <a:spcPct val="80000"/>
              </a:lnSpc>
              <a:spcBef>
                <a:spcPts val="2330"/>
              </a:spcBef>
              <a:buClr>
                <a:srgbClr val="2CA1BE"/>
              </a:buClr>
              <a:buFont typeface="Wingdings"/>
              <a:buChar char=""/>
              <a:tabLst>
                <a:tab pos="469900" algn="l"/>
                <a:tab pos="470534" algn="l"/>
              </a:tabLst>
            </a:pPr>
            <a:r>
              <a:rPr spc="50" dirty="0"/>
              <a:t>Better </a:t>
            </a:r>
            <a:r>
              <a:rPr spc="100" dirty="0"/>
              <a:t>handling</a:t>
            </a:r>
            <a:r>
              <a:rPr spc="25" dirty="0"/>
              <a:t> </a:t>
            </a:r>
            <a:r>
              <a:rPr spc="125" dirty="0"/>
              <a:t>of  </a:t>
            </a:r>
            <a:r>
              <a:rPr spc="110" dirty="0"/>
              <a:t>information.</a:t>
            </a:r>
          </a:p>
          <a:p>
            <a:pPr marL="469900" marR="974725" indent="-457834">
              <a:lnSpc>
                <a:spcPct val="80000"/>
              </a:lnSpc>
              <a:spcBef>
                <a:spcPts val="2330"/>
              </a:spcBef>
              <a:buClr>
                <a:srgbClr val="2CA1BE"/>
              </a:buClr>
              <a:buFont typeface="Wingdings"/>
              <a:buChar char=""/>
              <a:tabLst>
                <a:tab pos="542925" algn="l"/>
                <a:tab pos="543560" algn="l"/>
              </a:tabLst>
            </a:pPr>
            <a:r>
              <a:rPr dirty="0"/>
              <a:t>	</a:t>
            </a:r>
            <a:r>
              <a:rPr spc="10" dirty="0"/>
              <a:t>Relieves </a:t>
            </a:r>
            <a:r>
              <a:rPr spc="114" dirty="0"/>
              <a:t>information  </a:t>
            </a:r>
            <a:r>
              <a:rPr spc="70" dirty="0"/>
              <a:t>overload.</a:t>
            </a:r>
          </a:p>
          <a:p>
            <a:pPr marL="469900" marR="328930" indent="-457834">
              <a:lnSpc>
                <a:spcPct val="80000"/>
              </a:lnSpc>
              <a:spcBef>
                <a:spcPts val="2325"/>
              </a:spcBef>
              <a:buClr>
                <a:srgbClr val="2CA1BE"/>
              </a:buClr>
              <a:buFont typeface="Wingdings"/>
              <a:buChar char=""/>
              <a:tabLst>
                <a:tab pos="542925" algn="l"/>
                <a:tab pos="543560" algn="l"/>
              </a:tabLst>
            </a:pPr>
            <a:r>
              <a:rPr dirty="0"/>
              <a:t>	</a:t>
            </a:r>
            <a:r>
              <a:rPr spc="65" dirty="0"/>
              <a:t>Conversion </a:t>
            </a:r>
            <a:r>
              <a:rPr spc="130" dirty="0"/>
              <a:t>of</a:t>
            </a:r>
            <a:r>
              <a:rPr spc="30" dirty="0"/>
              <a:t> </a:t>
            </a:r>
            <a:r>
              <a:rPr spc="110" dirty="0"/>
              <a:t>information  </a:t>
            </a:r>
            <a:r>
              <a:rPr spc="120" dirty="0"/>
              <a:t>into</a:t>
            </a:r>
            <a:r>
              <a:rPr spc="60" dirty="0"/>
              <a:t> </a:t>
            </a:r>
            <a:r>
              <a:rPr spc="90" dirty="0"/>
              <a:t>knowledge.</a:t>
            </a:r>
          </a:p>
        </p:txBody>
      </p:sp>
      <p:sp>
        <p:nvSpPr>
          <p:cNvPr id="9" name="object 5"/>
          <p:cNvSpPr txBox="1"/>
          <p:nvPr/>
        </p:nvSpPr>
        <p:spPr>
          <a:xfrm>
            <a:off x="4777676" y="1048577"/>
            <a:ext cx="2621915" cy="39116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tabLst>
                <a:tab pos="268605" algn="l"/>
              </a:tabLst>
            </a:pPr>
            <a:r>
              <a:rPr sz="1600" spc="-450" dirty="0">
                <a:solidFill>
                  <a:srgbClr val="2CA1BE"/>
                </a:solidFill>
                <a:latin typeface="Arial"/>
                <a:cs typeface="Arial"/>
              </a:rPr>
              <a:t>	</a:t>
            </a:r>
            <a:r>
              <a:rPr sz="2400" u="heavy" spc="70" dirty="0">
                <a:uFill>
                  <a:solidFill>
                    <a:srgbClr val="000000"/>
                  </a:solidFill>
                </a:uFill>
                <a:latin typeface="Arial"/>
                <a:cs typeface="Arial"/>
              </a:rPr>
              <a:t>Disadvantages</a:t>
            </a:r>
            <a:r>
              <a:rPr sz="2400" spc="70" dirty="0">
                <a:latin typeface="Arial"/>
                <a:cs typeface="Arial"/>
              </a:rPr>
              <a:t> </a:t>
            </a:r>
            <a:r>
              <a:rPr sz="2400" spc="90" dirty="0">
                <a:latin typeface="Arial"/>
                <a:cs typeface="Arial"/>
              </a:rPr>
              <a:t>:</a:t>
            </a:r>
            <a:endParaRPr sz="2400" dirty="0">
              <a:latin typeface="Arial"/>
              <a:cs typeface="Arial"/>
            </a:endParaRPr>
          </a:p>
        </p:txBody>
      </p:sp>
      <p:sp>
        <p:nvSpPr>
          <p:cNvPr id="10" name="object 6"/>
          <p:cNvSpPr txBox="1"/>
          <p:nvPr/>
        </p:nvSpPr>
        <p:spPr>
          <a:xfrm>
            <a:off x="5061141" y="1828865"/>
            <a:ext cx="3413125" cy="3272154"/>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14325" indent="-302260">
              <a:lnSpc>
                <a:spcPct val="100000"/>
              </a:lnSpc>
              <a:spcBef>
                <a:spcPts val="100"/>
              </a:spcBef>
              <a:buClr>
                <a:srgbClr val="2CA1BE"/>
              </a:buClr>
              <a:buFont typeface="Wingdings"/>
              <a:buChar char=""/>
              <a:tabLst>
                <a:tab pos="314325" algn="l"/>
                <a:tab pos="314960" algn="l"/>
              </a:tabLst>
            </a:pPr>
            <a:r>
              <a:rPr sz="1800" spc="40" dirty="0">
                <a:latin typeface="Arial"/>
                <a:cs typeface="Arial"/>
              </a:rPr>
              <a:t>Increased</a:t>
            </a:r>
            <a:r>
              <a:rPr sz="1800" spc="60" dirty="0">
                <a:latin typeface="Arial"/>
                <a:cs typeface="Arial"/>
              </a:rPr>
              <a:t> </a:t>
            </a:r>
            <a:r>
              <a:rPr sz="1800" spc="65" dirty="0">
                <a:latin typeface="Arial"/>
                <a:cs typeface="Arial"/>
              </a:rPr>
              <a:t>costs</a:t>
            </a:r>
            <a:endParaRPr sz="1800">
              <a:latin typeface="Arial"/>
              <a:cs typeface="Arial"/>
            </a:endParaRPr>
          </a:p>
          <a:p>
            <a:pPr>
              <a:lnSpc>
                <a:spcPct val="100000"/>
              </a:lnSpc>
              <a:buClr>
                <a:srgbClr val="2CA1BE"/>
              </a:buClr>
              <a:buFont typeface="Wingdings"/>
              <a:buChar char=""/>
            </a:pPr>
            <a:endParaRPr sz="2400">
              <a:latin typeface="Arial"/>
              <a:cs typeface="Arial"/>
            </a:endParaRPr>
          </a:p>
          <a:p>
            <a:pPr marL="241300" marR="467359" indent="-228600" algn="just">
              <a:lnSpc>
                <a:spcPct val="100000"/>
              </a:lnSpc>
              <a:buClr>
                <a:srgbClr val="2CA1BE"/>
              </a:buClr>
              <a:buFont typeface="Wingdings"/>
              <a:buChar char=""/>
              <a:tabLst>
                <a:tab pos="314960" algn="l"/>
              </a:tabLst>
            </a:pPr>
            <a:r>
              <a:rPr dirty="0"/>
              <a:t>	</a:t>
            </a:r>
            <a:r>
              <a:rPr sz="1800" spc="100" dirty="0">
                <a:latin typeface="Arial"/>
                <a:cs typeface="Arial"/>
              </a:rPr>
              <a:t>Difficulty </a:t>
            </a:r>
            <a:r>
              <a:rPr sz="1800" spc="120" dirty="0">
                <a:latin typeface="Arial"/>
                <a:cs typeface="Arial"/>
              </a:rPr>
              <a:t>with </a:t>
            </a:r>
            <a:r>
              <a:rPr sz="1800" spc="80" dirty="0">
                <a:latin typeface="Arial"/>
                <a:cs typeface="Arial"/>
              </a:rPr>
              <a:t>software  </a:t>
            </a:r>
            <a:r>
              <a:rPr sz="1800" spc="85" dirty="0">
                <a:latin typeface="Arial"/>
                <a:cs typeface="Arial"/>
              </a:rPr>
              <a:t>development </a:t>
            </a:r>
            <a:r>
              <a:rPr sz="1800" spc="440" dirty="0">
                <a:latin typeface="Arial"/>
                <a:cs typeface="Arial"/>
              </a:rPr>
              <a:t>-</a:t>
            </a:r>
            <a:r>
              <a:rPr sz="1800" spc="-5" dirty="0">
                <a:latin typeface="Arial"/>
                <a:cs typeface="Arial"/>
              </a:rPr>
              <a:t> </a:t>
            </a:r>
            <a:r>
              <a:rPr sz="1800" spc="75" dirty="0">
                <a:latin typeface="Arial"/>
                <a:cs typeface="Arial"/>
              </a:rPr>
              <a:t>slow and  </a:t>
            </a:r>
            <a:r>
              <a:rPr sz="1800" spc="60" dirty="0">
                <a:latin typeface="Arial"/>
                <a:cs typeface="Arial"/>
              </a:rPr>
              <a:t>expensive</a:t>
            </a:r>
            <a:endParaRPr sz="1800">
              <a:latin typeface="Arial"/>
              <a:cs typeface="Arial"/>
            </a:endParaRPr>
          </a:p>
          <a:p>
            <a:pPr>
              <a:lnSpc>
                <a:spcPct val="100000"/>
              </a:lnSpc>
              <a:buClr>
                <a:srgbClr val="2CA1BE"/>
              </a:buClr>
              <a:buFont typeface="Wingdings"/>
              <a:buChar char=""/>
            </a:pPr>
            <a:endParaRPr sz="2400">
              <a:latin typeface="Arial"/>
              <a:cs typeface="Arial"/>
            </a:endParaRPr>
          </a:p>
          <a:p>
            <a:pPr marL="314325" indent="-302260">
              <a:lnSpc>
                <a:spcPct val="100000"/>
              </a:lnSpc>
              <a:buClr>
                <a:srgbClr val="2CA1BE"/>
              </a:buClr>
              <a:buFont typeface="Wingdings"/>
              <a:buChar char=""/>
              <a:tabLst>
                <a:tab pos="314325" algn="l"/>
                <a:tab pos="314960" algn="l"/>
              </a:tabLst>
            </a:pPr>
            <a:r>
              <a:rPr sz="1800" spc="-20" dirty="0">
                <a:latin typeface="Arial"/>
                <a:cs typeface="Arial"/>
              </a:rPr>
              <a:t>Few</a:t>
            </a:r>
            <a:r>
              <a:rPr sz="1800" spc="60" dirty="0">
                <a:latin typeface="Arial"/>
                <a:cs typeface="Arial"/>
              </a:rPr>
              <a:t> </a:t>
            </a:r>
            <a:r>
              <a:rPr sz="1800" spc="75" dirty="0">
                <a:latin typeface="Arial"/>
                <a:cs typeface="Arial"/>
              </a:rPr>
              <a:t>experienced</a:t>
            </a:r>
            <a:endParaRPr sz="1800">
              <a:latin typeface="Arial"/>
              <a:cs typeface="Arial"/>
            </a:endParaRPr>
          </a:p>
          <a:p>
            <a:pPr marL="241300">
              <a:lnSpc>
                <a:spcPct val="100000"/>
              </a:lnSpc>
            </a:pPr>
            <a:r>
              <a:rPr sz="1800" spc="100" dirty="0">
                <a:latin typeface="Arial"/>
                <a:cs typeface="Arial"/>
              </a:rPr>
              <a:t>programmers</a:t>
            </a:r>
            <a:endParaRPr sz="1800">
              <a:latin typeface="Arial"/>
              <a:cs typeface="Arial"/>
            </a:endParaRPr>
          </a:p>
          <a:p>
            <a:pPr>
              <a:lnSpc>
                <a:spcPct val="100000"/>
              </a:lnSpc>
              <a:spcBef>
                <a:spcPts val="5"/>
              </a:spcBef>
            </a:pPr>
            <a:endParaRPr sz="2400">
              <a:latin typeface="Arial"/>
              <a:cs typeface="Arial"/>
            </a:endParaRPr>
          </a:p>
          <a:p>
            <a:pPr marL="241300" marR="5080" indent="-228600">
              <a:lnSpc>
                <a:spcPct val="100000"/>
              </a:lnSpc>
              <a:buClr>
                <a:srgbClr val="2CA1BE"/>
              </a:buClr>
              <a:buFont typeface="Wingdings"/>
              <a:buChar char=""/>
              <a:tabLst>
                <a:tab pos="314325" algn="l"/>
                <a:tab pos="314960" algn="l"/>
              </a:tabLst>
            </a:pPr>
            <a:r>
              <a:rPr dirty="0"/>
              <a:t>	</a:t>
            </a:r>
            <a:r>
              <a:rPr sz="1800" spc="-20" dirty="0">
                <a:latin typeface="Arial"/>
                <a:cs typeface="Arial"/>
              </a:rPr>
              <a:t>Few </a:t>
            </a:r>
            <a:r>
              <a:rPr sz="1800" spc="70" dirty="0">
                <a:latin typeface="Arial"/>
                <a:cs typeface="Arial"/>
              </a:rPr>
              <a:t>practical </a:t>
            </a:r>
            <a:r>
              <a:rPr sz="1800" spc="100" dirty="0">
                <a:latin typeface="Arial"/>
                <a:cs typeface="Arial"/>
              </a:rPr>
              <a:t>products </a:t>
            </a:r>
            <a:r>
              <a:rPr sz="1800" spc="35" dirty="0">
                <a:latin typeface="Arial"/>
                <a:cs typeface="Arial"/>
              </a:rPr>
              <a:t>have  </a:t>
            </a:r>
            <a:r>
              <a:rPr sz="1800" spc="55" dirty="0">
                <a:latin typeface="Arial"/>
                <a:cs typeface="Arial"/>
              </a:rPr>
              <a:t>reached </a:t>
            </a:r>
            <a:r>
              <a:rPr sz="1800" spc="90" dirty="0">
                <a:latin typeface="Arial"/>
                <a:cs typeface="Arial"/>
              </a:rPr>
              <a:t>the </a:t>
            </a:r>
            <a:r>
              <a:rPr sz="1800" spc="105" dirty="0">
                <a:latin typeface="Arial"/>
                <a:cs typeface="Arial"/>
              </a:rPr>
              <a:t>market </a:t>
            </a:r>
            <a:r>
              <a:rPr sz="1800" dirty="0">
                <a:latin typeface="Arial"/>
                <a:cs typeface="Arial"/>
              </a:rPr>
              <a:t>as</a:t>
            </a:r>
            <a:r>
              <a:rPr sz="1800" spc="-20" dirty="0">
                <a:latin typeface="Arial"/>
                <a:cs typeface="Arial"/>
              </a:rPr>
              <a:t> </a:t>
            </a:r>
            <a:r>
              <a:rPr sz="1800" spc="65" dirty="0">
                <a:latin typeface="Arial"/>
                <a:cs typeface="Arial"/>
              </a:rPr>
              <a:t>yet.</a:t>
            </a:r>
            <a:endParaRPr sz="1800">
              <a:latin typeface="Arial"/>
              <a:cs typeface="Arial"/>
            </a:endParaRPr>
          </a:p>
        </p:txBody>
      </p:sp>
    </p:spTree>
    <p:extLst>
      <p:ext uri="{BB962C8B-B14F-4D97-AF65-F5344CB8AC3E}">
        <p14:creationId xmlns:p14="http://schemas.microsoft.com/office/powerpoint/2010/main" val="2914704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219200" y="152400"/>
            <a:ext cx="7010400" cy="879475"/>
          </a:xfrm>
        </p:spPr>
        <p:txBody>
          <a:bodyPr/>
          <a:lstStyle/>
          <a:p>
            <a:pPr algn="ctr"/>
            <a:r>
              <a:rPr lang="en-US" sz="5400" dirty="0"/>
              <a:t>State of the art</a:t>
            </a:r>
          </a:p>
        </p:txBody>
      </p:sp>
      <p:sp>
        <p:nvSpPr>
          <p:cNvPr id="8" name="Rectangle 3"/>
          <p:cNvSpPr txBox="1">
            <a:spLocks noChangeArrowheads="1"/>
          </p:cNvSpPr>
          <p:nvPr/>
        </p:nvSpPr>
        <p:spPr>
          <a:xfrm>
            <a:off x="533400" y="1143000"/>
            <a:ext cx="8001000" cy="48006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80000"/>
              </a:lnSpc>
            </a:pPr>
            <a:r>
              <a:rPr lang="en-US" sz="1800" dirty="0" smtClean="0"/>
              <a:t>Deep Blue defeated the reigning world chess champion Garry Kasparov in 1997 </a:t>
            </a:r>
          </a:p>
          <a:p>
            <a:pPr>
              <a:lnSpc>
                <a:spcPct val="80000"/>
              </a:lnSpc>
            </a:pPr>
            <a:r>
              <a:rPr lang="en-US" sz="1800" dirty="0" smtClean="0"/>
              <a:t>Proved a mathematical conjecture (Robbins conjecture) unsolved for decades </a:t>
            </a:r>
          </a:p>
          <a:p>
            <a:pPr>
              <a:lnSpc>
                <a:spcPct val="80000"/>
              </a:lnSpc>
            </a:pPr>
            <a:r>
              <a:rPr lang="en-US" sz="1800" dirty="0" smtClean="0"/>
              <a:t>No hands across America (driving autonomously 98% of the time from Pittsburgh to San Diego) </a:t>
            </a:r>
          </a:p>
          <a:p>
            <a:pPr>
              <a:lnSpc>
                <a:spcPct val="80000"/>
              </a:lnSpc>
            </a:pPr>
            <a:r>
              <a:rPr lang="en-US" sz="1800" dirty="0" smtClean="0"/>
              <a:t>During the 1991 Gulf War, US forces deployed an AI logistics planning and scheduling program that involved up to 50,000 vehicles, cargo, and people </a:t>
            </a:r>
          </a:p>
          <a:p>
            <a:pPr>
              <a:lnSpc>
                <a:spcPct val="80000"/>
              </a:lnSpc>
            </a:pPr>
            <a:r>
              <a:rPr lang="en-US" sz="1800" dirty="0" smtClean="0"/>
              <a:t>NASA's on-board autonomous planning program controlled the scheduling of operations for a spacecraft </a:t>
            </a:r>
          </a:p>
          <a:p>
            <a:pPr>
              <a:lnSpc>
                <a:spcPct val="80000"/>
              </a:lnSpc>
            </a:pPr>
            <a:r>
              <a:rPr lang="en-US" sz="1800" dirty="0" smtClean="0">
                <a:latin typeface="Courier New" pitchFamily="49" charset="0"/>
              </a:rPr>
              <a:t>Proverb</a:t>
            </a:r>
            <a:r>
              <a:rPr lang="en-US" sz="1800" dirty="0" smtClean="0"/>
              <a:t> solves crossword puzzles better than most humans</a:t>
            </a:r>
          </a:p>
          <a:p>
            <a:pPr>
              <a:lnSpc>
                <a:spcPct val="80000"/>
              </a:lnSpc>
            </a:pPr>
            <a:r>
              <a:rPr lang="en-US" sz="1800" dirty="0" smtClean="0"/>
              <a:t>DARPA grand challenge 2003-2005, </a:t>
            </a:r>
            <a:r>
              <a:rPr lang="en-US" sz="1800" dirty="0" err="1" smtClean="0"/>
              <a:t>Robocup</a:t>
            </a:r>
            <a:r>
              <a:rPr lang="en-US" sz="1800" dirty="0" smtClean="0"/>
              <a:t>.</a:t>
            </a:r>
          </a:p>
          <a:p>
            <a:r>
              <a:rPr lang="en-US" sz="1800" b="1" dirty="0"/>
              <a:t>Bixby</a:t>
            </a:r>
            <a:r>
              <a:rPr lang="en-US" sz="1800" dirty="0"/>
              <a:t> is an open artificial intelligence platform for assisting the human for any minor works in mobile.</a:t>
            </a:r>
          </a:p>
          <a:p>
            <a:r>
              <a:rPr lang="en-US" sz="1800" dirty="0"/>
              <a:t>SIRI and </a:t>
            </a:r>
            <a:r>
              <a:rPr lang="en-US" sz="1800" dirty="0" err="1"/>
              <a:t>Alexa</a:t>
            </a:r>
            <a:r>
              <a:rPr lang="en-US" sz="1800" dirty="0"/>
              <a:t> are similar Ai based voice assistants   used in Apple mobiles and Amazon.</a:t>
            </a:r>
          </a:p>
          <a:p>
            <a:r>
              <a:rPr lang="en-US" sz="1800" dirty="0"/>
              <a:t>Tesla is a company to include AI in self driving </a:t>
            </a:r>
            <a:r>
              <a:rPr lang="en-US" sz="1800" dirty="0" err="1"/>
              <a:t>vechiles</a:t>
            </a:r>
            <a:endParaRPr lang="en-US" sz="1800" dirty="0"/>
          </a:p>
          <a:p>
            <a:endParaRPr lang="en-US" sz="1800" dirty="0"/>
          </a:p>
          <a:p>
            <a:pPr>
              <a:lnSpc>
                <a:spcPct val="80000"/>
              </a:lnSpc>
            </a:pPr>
            <a:endParaRPr lang="en-US" sz="1800" dirty="0"/>
          </a:p>
        </p:txBody>
      </p:sp>
    </p:spTree>
    <p:extLst>
      <p:ext uri="{BB962C8B-B14F-4D97-AF65-F5344CB8AC3E}">
        <p14:creationId xmlns:p14="http://schemas.microsoft.com/office/powerpoint/2010/main" val="320045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2743200" y="4335019"/>
            <a:ext cx="6048756" cy="2286000"/>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3"/>
          <p:cNvSpPr txBox="1"/>
          <p:nvPr/>
        </p:nvSpPr>
        <p:spPr>
          <a:xfrm>
            <a:off x="569468" y="1455928"/>
            <a:ext cx="7710170" cy="2689225"/>
          </a:xfrm>
          <a:prstGeom prst="rect">
            <a:avLst/>
          </a:prstGeom>
        </p:spPr>
        <p:txBody>
          <a:bodyPr vert="horz" wrap="square" lIns="0" tIns="419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8605" marR="481330" indent="-256540">
              <a:lnSpc>
                <a:spcPts val="1839"/>
              </a:lnSpc>
              <a:spcBef>
                <a:spcPts val="330"/>
              </a:spcBef>
              <a:buClr>
                <a:srgbClr val="2CA1BE"/>
              </a:buClr>
              <a:buSzPct val="67647"/>
              <a:buChar char=""/>
              <a:tabLst>
                <a:tab pos="268605" algn="l"/>
                <a:tab pos="269240" algn="l"/>
              </a:tabLst>
            </a:pPr>
            <a:r>
              <a:rPr sz="1700" spc="30" dirty="0">
                <a:latin typeface="Arial"/>
                <a:cs typeface="Arial"/>
              </a:rPr>
              <a:t>Sophia </a:t>
            </a:r>
            <a:r>
              <a:rPr sz="1700" spc="60" dirty="0">
                <a:latin typeface="Arial"/>
                <a:cs typeface="Arial"/>
              </a:rPr>
              <a:t>is </a:t>
            </a:r>
            <a:r>
              <a:rPr sz="1700" spc="-5" dirty="0">
                <a:latin typeface="Arial"/>
                <a:cs typeface="Arial"/>
              </a:rPr>
              <a:t>a </a:t>
            </a:r>
            <a:r>
              <a:rPr sz="1700" spc="55" dirty="0">
                <a:latin typeface="Arial"/>
                <a:cs typeface="Arial"/>
              </a:rPr>
              <a:t>social </a:t>
            </a:r>
            <a:r>
              <a:rPr sz="1700" spc="100" dirty="0">
                <a:latin typeface="Arial"/>
                <a:cs typeface="Arial"/>
              </a:rPr>
              <a:t>humanoid </a:t>
            </a:r>
            <a:r>
              <a:rPr sz="1700" spc="120" dirty="0">
                <a:latin typeface="Arial"/>
                <a:cs typeface="Arial"/>
              </a:rPr>
              <a:t>robot </a:t>
            </a:r>
            <a:r>
              <a:rPr sz="1700" spc="65" dirty="0">
                <a:latin typeface="Arial"/>
                <a:cs typeface="Arial"/>
              </a:rPr>
              <a:t>developed </a:t>
            </a:r>
            <a:r>
              <a:rPr sz="1700" spc="80" dirty="0">
                <a:latin typeface="Arial"/>
                <a:cs typeface="Arial"/>
              </a:rPr>
              <a:t>by </a:t>
            </a:r>
            <a:r>
              <a:rPr sz="1700" spc="85" dirty="0">
                <a:latin typeface="Arial"/>
                <a:cs typeface="Arial"/>
              </a:rPr>
              <a:t>Hong </a:t>
            </a:r>
            <a:r>
              <a:rPr sz="1700" spc="70" dirty="0">
                <a:latin typeface="Arial"/>
                <a:cs typeface="Arial"/>
              </a:rPr>
              <a:t>Kong </a:t>
            </a:r>
            <a:r>
              <a:rPr sz="1700" spc="45" dirty="0">
                <a:latin typeface="Arial"/>
                <a:cs typeface="Arial"/>
              </a:rPr>
              <a:t>based  </a:t>
            </a:r>
            <a:r>
              <a:rPr sz="1700" spc="75" dirty="0">
                <a:latin typeface="Arial"/>
                <a:cs typeface="Arial"/>
              </a:rPr>
              <a:t>company </a:t>
            </a:r>
            <a:r>
              <a:rPr sz="1700" spc="55" dirty="0">
                <a:latin typeface="Arial"/>
                <a:cs typeface="Arial"/>
              </a:rPr>
              <a:t>Hanson</a:t>
            </a:r>
            <a:r>
              <a:rPr sz="1700" spc="35" dirty="0">
                <a:latin typeface="Arial"/>
                <a:cs typeface="Arial"/>
              </a:rPr>
              <a:t> </a:t>
            </a:r>
            <a:r>
              <a:rPr sz="1700" spc="55" dirty="0">
                <a:latin typeface="Arial"/>
                <a:cs typeface="Arial"/>
              </a:rPr>
              <a:t>Robotics.</a:t>
            </a:r>
            <a:endParaRPr sz="1700">
              <a:latin typeface="Arial"/>
              <a:cs typeface="Arial"/>
            </a:endParaRPr>
          </a:p>
          <a:p>
            <a:pPr>
              <a:lnSpc>
                <a:spcPct val="100000"/>
              </a:lnSpc>
              <a:spcBef>
                <a:spcPts val="35"/>
              </a:spcBef>
              <a:buClr>
                <a:srgbClr val="2CA1BE"/>
              </a:buClr>
              <a:buFont typeface="Arial"/>
              <a:buChar char=""/>
            </a:pPr>
            <a:endParaRPr sz="2050">
              <a:latin typeface="Arial"/>
              <a:cs typeface="Arial"/>
            </a:endParaRPr>
          </a:p>
          <a:p>
            <a:pPr marL="268605" indent="-256540">
              <a:lnSpc>
                <a:spcPct val="100000"/>
              </a:lnSpc>
              <a:spcBef>
                <a:spcPts val="5"/>
              </a:spcBef>
              <a:buClr>
                <a:srgbClr val="2CA1BE"/>
              </a:buClr>
              <a:buSzPct val="67647"/>
              <a:buChar char=""/>
              <a:tabLst>
                <a:tab pos="268605" algn="l"/>
                <a:tab pos="269240" algn="l"/>
              </a:tabLst>
            </a:pPr>
            <a:r>
              <a:rPr sz="1700" spc="30" dirty="0">
                <a:latin typeface="Arial"/>
                <a:cs typeface="Arial"/>
              </a:rPr>
              <a:t>Sophia </a:t>
            </a:r>
            <a:r>
              <a:rPr sz="1700" spc="25" dirty="0">
                <a:latin typeface="Arial"/>
                <a:cs typeface="Arial"/>
              </a:rPr>
              <a:t>was </a:t>
            </a:r>
            <a:r>
              <a:rPr sz="1700" spc="60" dirty="0">
                <a:latin typeface="Arial"/>
                <a:cs typeface="Arial"/>
              </a:rPr>
              <a:t>activated </a:t>
            </a:r>
            <a:r>
              <a:rPr sz="1700" spc="100" dirty="0">
                <a:latin typeface="Arial"/>
                <a:cs typeface="Arial"/>
              </a:rPr>
              <a:t>on </a:t>
            </a:r>
            <a:r>
              <a:rPr sz="1700" spc="105" dirty="0">
                <a:latin typeface="Arial"/>
                <a:cs typeface="Arial"/>
              </a:rPr>
              <a:t>April</a:t>
            </a:r>
            <a:r>
              <a:rPr sz="1700" spc="100" dirty="0">
                <a:latin typeface="Arial"/>
                <a:cs typeface="Arial"/>
              </a:rPr>
              <a:t> </a:t>
            </a:r>
            <a:r>
              <a:rPr sz="1700" spc="114" dirty="0">
                <a:latin typeface="Arial"/>
                <a:cs typeface="Arial"/>
              </a:rPr>
              <a:t>19,2015.</a:t>
            </a:r>
            <a:endParaRPr sz="1700">
              <a:latin typeface="Arial"/>
              <a:cs typeface="Arial"/>
            </a:endParaRPr>
          </a:p>
          <a:p>
            <a:pPr>
              <a:lnSpc>
                <a:spcPct val="100000"/>
              </a:lnSpc>
              <a:spcBef>
                <a:spcPts val="15"/>
              </a:spcBef>
              <a:buClr>
                <a:srgbClr val="2CA1BE"/>
              </a:buClr>
              <a:buFont typeface="Arial"/>
              <a:buChar char=""/>
            </a:pPr>
            <a:endParaRPr sz="2300">
              <a:latin typeface="Arial"/>
              <a:cs typeface="Arial"/>
            </a:endParaRPr>
          </a:p>
          <a:p>
            <a:pPr marL="268605" marR="21590" indent="-256540">
              <a:lnSpc>
                <a:spcPts val="1839"/>
              </a:lnSpc>
              <a:buClr>
                <a:srgbClr val="2CA1BE"/>
              </a:buClr>
              <a:buSzPct val="67647"/>
              <a:buChar char=""/>
              <a:tabLst>
                <a:tab pos="268605" algn="l"/>
                <a:tab pos="269240" algn="l"/>
              </a:tabLst>
            </a:pPr>
            <a:r>
              <a:rPr sz="1700" spc="-40" dirty="0">
                <a:latin typeface="Arial"/>
                <a:cs typeface="Arial"/>
              </a:rPr>
              <a:t>She </a:t>
            </a:r>
            <a:r>
              <a:rPr sz="1700" spc="70" dirty="0">
                <a:latin typeface="Arial"/>
                <a:cs typeface="Arial"/>
              </a:rPr>
              <a:t>made </a:t>
            </a:r>
            <a:r>
              <a:rPr sz="1700" spc="80" dirty="0">
                <a:latin typeface="Arial"/>
                <a:cs typeface="Arial"/>
              </a:rPr>
              <a:t>her </a:t>
            </a:r>
            <a:r>
              <a:rPr sz="1700" spc="110" dirty="0">
                <a:latin typeface="Arial"/>
                <a:cs typeface="Arial"/>
              </a:rPr>
              <a:t>first </a:t>
            </a:r>
            <a:r>
              <a:rPr sz="1700" spc="95" dirty="0">
                <a:latin typeface="Arial"/>
                <a:cs typeface="Arial"/>
              </a:rPr>
              <a:t>public </a:t>
            </a:r>
            <a:r>
              <a:rPr sz="1700" spc="45" dirty="0">
                <a:latin typeface="Arial"/>
                <a:cs typeface="Arial"/>
              </a:rPr>
              <a:t>appearance </a:t>
            </a:r>
            <a:r>
              <a:rPr sz="1700" spc="75" dirty="0">
                <a:latin typeface="Arial"/>
                <a:cs typeface="Arial"/>
              </a:rPr>
              <a:t>at </a:t>
            </a:r>
            <a:r>
              <a:rPr sz="1700" spc="50" dirty="0">
                <a:latin typeface="Arial"/>
                <a:cs typeface="Arial"/>
              </a:rPr>
              <a:t>South </a:t>
            </a:r>
            <a:r>
              <a:rPr sz="1700" spc="80" dirty="0">
                <a:latin typeface="Arial"/>
                <a:cs typeface="Arial"/>
              </a:rPr>
              <a:t>by </a:t>
            </a:r>
            <a:r>
              <a:rPr sz="1700" spc="55" dirty="0">
                <a:latin typeface="Arial"/>
                <a:cs typeface="Arial"/>
              </a:rPr>
              <a:t>Southwest </a:t>
            </a:r>
            <a:r>
              <a:rPr sz="1700" spc="35" dirty="0">
                <a:latin typeface="Arial"/>
                <a:cs typeface="Arial"/>
              </a:rPr>
              <a:t>Festival </a:t>
            </a:r>
            <a:r>
              <a:rPr sz="1700" spc="105" dirty="0">
                <a:latin typeface="Arial"/>
                <a:cs typeface="Arial"/>
              </a:rPr>
              <a:t>in  </a:t>
            </a:r>
            <a:r>
              <a:rPr sz="1700" spc="120" dirty="0">
                <a:latin typeface="Arial"/>
                <a:cs typeface="Arial"/>
              </a:rPr>
              <a:t>mid-March </a:t>
            </a:r>
            <a:r>
              <a:rPr sz="1700" spc="125" dirty="0">
                <a:latin typeface="Arial"/>
                <a:cs typeface="Arial"/>
              </a:rPr>
              <a:t>2016 </a:t>
            </a:r>
            <a:r>
              <a:rPr sz="1700" spc="110" dirty="0">
                <a:latin typeface="Arial"/>
                <a:cs typeface="Arial"/>
              </a:rPr>
              <a:t>in </a:t>
            </a:r>
            <a:r>
              <a:rPr sz="1700" spc="75" dirty="0">
                <a:latin typeface="Arial"/>
                <a:cs typeface="Arial"/>
              </a:rPr>
              <a:t>United</a:t>
            </a:r>
            <a:r>
              <a:rPr sz="1700" spc="-155" dirty="0">
                <a:latin typeface="Arial"/>
                <a:cs typeface="Arial"/>
              </a:rPr>
              <a:t> </a:t>
            </a:r>
            <a:r>
              <a:rPr sz="1700" spc="20" dirty="0">
                <a:latin typeface="Arial"/>
                <a:cs typeface="Arial"/>
              </a:rPr>
              <a:t>States.</a:t>
            </a:r>
            <a:endParaRPr sz="1700">
              <a:latin typeface="Arial"/>
              <a:cs typeface="Arial"/>
            </a:endParaRPr>
          </a:p>
          <a:p>
            <a:pPr>
              <a:lnSpc>
                <a:spcPct val="100000"/>
              </a:lnSpc>
              <a:spcBef>
                <a:spcPts val="50"/>
              </a:spcBef>
              <a:buClr>
                <a:srgbClr val="2CA1BE"/>
              </a:buClr>
              <a:buFont typeface="Arial"/>
              <a:buChar char=""/>
            </a:pPr>
            <a:endParaRPr sz="2250">
              <a:latin typeface="Arial"/>
              <a:cs typeface="Arial"/>
            </a:endParaRPr>
          </a:p>
          <a:p>
            <a:pPr marL="268605" marR="5080" indent="-256540">
              <a:lnSpc>
                <a:spcPts val="1839"/>
              </a:lnSpc>
              <a:buClr>
                <a:srgbClr val="2CA1BE"/>
              </a:buClr>
              <a:buSzPct val="67647"/>
              <a:buChar char=""/>
              <a:tabLst>
                <a:tab pos="268605" algn="l"/>
                <a:tab pos="269240" algn="l"/>
              </a:tabLst>
            </a:pPr>
            <a:r>
              <a:rPr sz="1700" spc="60" dirty="0">
                <a:latin typeface="Arial"/>
                <a:cs typeface="Arial"/>
              </a:rPr>
              <a:t>In </a:t>
            </a:r>
            <a:r>
              <a:rPr sz="1700" spc="75" dirty="0">
                <a:latin typeface="Arial"/>
                <a:cs typeface="Arial"/>
              </a:rPr>
              <a:t>October </a:t>
            </a:r>
            <a:r>
              <a:rPr sz="1700" spc="130" dirty="0">
                <a:latin typeface="Arial"/>
                <a:cs typeface="Arial"/>
              </a:rPr>
              <a:t>2017 </a:t>
            </a:r>
            <a:r>
              <a:rPr sz="1700" spc="30" dirty="0">
                <a:latin typeface="Arial"/>
                <a:cs typeface="Arial"/>
              </a:rPr>
              <a:t>Sophia </a:t>
            </a:r>
            <a:r>
              <a:rPr sz="1700" spc="50" dirty="0">
                <a:latin typeface="Arial"/>
                <a:cs typeface="Arial"/>
              </a:rPr>
              <a:t>became </a:t>
            </a:r>
            <a:r>
              <a:rPr sz="1700" spc="-5" dirty="0">
                <a:latin typeface="Arial"/>
                <a:cs typeface="Arial"/>
              </a:rPr>
              <a:t>a </a:t>
            </a:r>
            <a:r>
              <a:rPr sz="1700" spc="20" dirty="0">
                <a:latin typeface="Arial"/>
                <a:cs typeface="Arial"/>
              </a:rPr>
              <a:t>Saudi </a:t>
            </a:r>
            <a:r>
              <a:rPr sz="1700" spc="70" dirty="0">
                <a:latin typeface="Arial"/>
                <a:cs typeface="Arial"/>
              </a:rPr>
              <a:t>Arabian </a:t>
            </a:r>
            <a:r>
              <a:rPr sz="1700" spc="85" dirty="0">
                <a:latin typeface="Arial"/>
                <a:cs typeface="Arial"/>
              </a:rPr>
              <a:t>citizen, </a:t>
            </a:r>
            <a:r>
              <a:rPr sz="1700" spc="90" dirty="0">
                <a:latin typeface="Arial"/>
                <a:cs typeface="Arial"/>
              </a:rPr>
              <a:t>the </a:t>
            </a:r>
            <a:r>
              <a:rPr sz="1700" spc="114" dirty="0">
                <a:latin typeface="Arial"/>
                <a:cs typeface="Arial"/>
              </a:rPr>
              <a:t>first </a:t>
            </a:r>
            <a:r>
              <a:rPr sz="1700" spc="120" dirty="0">
                <a:latin typeface="Arial"/>
                <a:cs typeface="Arial"/>
              </a:rPr>
              <a:t>robot  </a:t>
            </a:r>
            <a:r>
              <a:rPr sz="1700" spc="130" dirty="0">
                <a:latin typeface="Arial"/>
                <a:cs typeface="Arial"/>
              </a:rPr>
              <a:t>to </a:t>
            </a:r>
            <a:r>
              <a:rPr sz="1700" spc="35" dirty="0">
                <a:latin typeface="Arial"/>
                <a:cs typeface="Arial"/>
              </a:rPr>
              <a:t>receive </a:t>
            </a:r>
            <a:r>
              <a:rPr sz="1700" spc="85" dirty="0">
                <a:latin typeface="Arial"/>
                <a:cs typeface="Arial"/>
              </a:rPr>
              <a:t>citizenship </a:t>
            </a:r>
            <a:r>
              <a:rPr sz="1700" spc="110" dirty="0">
                <a:latin typeface="Arial"/>
                <a:cs typeface="Arial"/>
              </a:rPr>
              <a:t>in </a:t>
            </a:r>
            <a:r>
              <a:rPr sz="1700" spc="45" dirty="0">
                <a:latin typeface="Arial"/>
                <a:cs typeface="Arial"/>
              </a:rPr>
              <a:t>any</a:t>
            </a:r>
            <a:r>
              <a:rPr sz="1700" spc="-70" dirty="0">
                <a:latin typeface="Arial"/>
                <a:cs typeface="Arial"/>
              </a:rPr>
              <a:t> </a:t>
            </a:r>
            <a:r>
              <a:rPr sz="1700" spc="85" dirty="0">
                <a:latin typeface="Arial"/>
                <a:cs typeface="Arial"/>
              </a:rPr>
              <a:t>country.</a:t>
            </a:r>
            <a:endParaRPr sz="1700">
              <a:latin typeface="Arial"/>
              <a:cs typeface="Arial"/>
            </a:endParaRPr>
          </a:p>
        </p:txBody>
      </p:sp>
      <p:sp>
        <p:nvSpPr>
          <p:cNvPr id="9" name="object 5"/>
          <p:cNvSpPr/>
          <p:nvPr/>
        </p:nvSpPr>
        <p:spPr>
          <a:xfrm>
            <a:off x="381000" y="265938"/>
            <a:ext cx="8229600" cy="944880"/>
          </a:xfrm>
          <a:custGeom>
            <a:avLst/>
            <a:gdLst/>
            <a:ahLst/>
            <a:cxnLst/>
            <a:rect l="l" t="t" r="r" b="b"/>
            <a:pathLst>
              <a:path w="8229600" h="944880">
                <a:moveTo>
                  <a:pt x="0" y="944879"/>
                </a:moveTo>
                <a:lnTo>
                  <a:pt x="8229600" y="944879"/>
                </a:lnTo>
                <a:lnTo>
                  <a:pt x="8229600" y="0"/>
                </a:lnTo>
                <a:lnTo>
                  <a:pt x="0" y="0"/>
                </a:lnTo>
                <a:lnTo>
                  <a:pt x="0" y="944879"/>
                </a:lnTo>
                <a:close/>
              </a:path>
            </a:pathLst>
          </a:custGeom>
          <a:ln w="57912">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TextBox 1"/>
          <p:cNvSpPr txBox="1"/>
          <p:nvPr/>
        </p:nvSpPr>
        <p:spPr>
          <a:xfrm>
            <a:off x="1014663" y="322879"/>
            <a:ext cx="6407203" cy="830997"/>
          </a:xfrm>
          <a:prstGeom prst="rect">
            <a:avLst/>
          </a:prstGeom>
          <a:noFill/>
        </p:spPr>
        <p:txBody>
          <a:bodyPr wrap="none" rtlCol="0">
            <a:spAutoFit/>
          </a:bodyPr>
          <a:lstStyle/>
          <a:p>
            <a:r>
              <a:rPr lang="en-US" sz="4800" dirty="0" smtClean="0">
                <a:latin typeface="Times New Roman" pitchFamily="18" charset="0"/>
                <a:cs typeface="Times New Roman" pitchFamily="18" charset="0"/>
              </a:rPr>
              <a:t>Humanoid  Robot and AI</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263004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37185" y="1809242"/>
            <a:ext cx="8469630" cy="417195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8605" marR="5080" indent="-256540">
              <a:lnSpc>
                <a:spcPct val="100000"/>
              </a:lnSpc>
              <a:spcBef>
                <a:spcPts val="100"/>
              </a:spcBef>
              <a:buClr>
                <a:srgbClr val="2CA1BE"/>
              </a:buClr>
              <a:buSzPct val="66666"/>
              <a:buChar char=""/>
              <a:tabLst>
                <a:tab pos="268605" algn="l"/>
                <a:tab pos="269240" algn="l"/>
              </a:tabLst>
            </a:pPr>
            <a:r>
              <a:rPr sz="1800" spc="90" dirty="0">
                <a:latin typeface="Arial"/>
                <a:cs typeface="Arial"/>
              </a:rPr>
              <a:t>Looking </a:t>
            </a:r>
            <a:r>
              <a:rPr sz="1800" spc="80" dirty="0">
                <a:latin typeface="Arial"/>
                <a:cs typeface="Arial"/>
              </a:rPr>
              <a:t>at </a:t>
            </a:r>
            <a:r>
              <a:rPr sz="1800" spc="90" dirty="0">
                <a:latin typeface="Arial"/>
                <a:cs typeface="Arial"/>
              </a:rPr>
              <a:t>the </a:t>
            </a:r>
            <a:r>
              <a:rPr sz="1800" spc="75" dirty="0">
                <a:latin typeface="Arial"/>
                <a:cs typeface="Arial"/>
              </a:rPr>
              <a:t>features and </a:t>
            </a:r>
            <a:r>
              <a:rPr sz="1800" spc="95" dirty="0">
                <a:latin typeface="Arial"/>
                <a:cs typeface="Arial"/>
              </a:rPr>
              <a:t>its </a:t>
            </a:r>
            <a:r>
              <a:rPr sz="1800" spc="85" dirty="0">
                <a:latin typeface="Arial"/>
                <a:cs typeface="Arial"/>
              </a:rPr>
              <a:t>wide application </a:t>
            </a:r>
            <a:r>
              <a:rPr sz="1800" spc="40" dirty="0">
                <a:latin typeface="Arial"/>
                <a:cs typeface="Arial"/>
              </a:rPr>
              <a:t>we </a:t>
            </a:r>
            <a:r>
              <a:rPr sz="1800" spc="65" dirty="0">
                <a:latin typeface="Arial"/>
                <a:cs typeface="Arial"/>
              </a:rPr>
              <a:t>may </a:t>
            </a:r>
            <a:r>
              <a:rPr sz="1800" spc="90" dirty="0">
                <a:latin typeface="Arial"/>
                <a:cs typeface="Arial"/>
              </a:rPr>
              <a:t>definitely stick </a:t>
            </a:r>
            <a:r>
              <a:rPr sz="1800" spc="130" dirty="0">
                <a:latin typeface="Arial"/>
                <a:cs typeface="Arial"/>
              </a:rPr>
              <a:t>to  </a:t>
            </a:r>
            <a:r>
              <a:rPr sz="1800" spc="90" dirty="0">
                <a:latin typeface="Arial"/>
                <a:cs typeface="Arial"/>
              </a:rPr>
              <a:t>artificial </a:t>
            </a:r>
            <a:r>
              <a:rPr sz="1800" spc="80" dirty="0">
                <a:latin typeface="Arial"/>
                <a:cs typeface="Arial"/>
              </a:rPr>
              <a:t>intelligence. </a:t>
            </a:r>
            <a:r>
              <a:rPr sz="1800" spc="20" dirty="0">
                <a:latin typeface="Arial"/>
                <a:cs typeface="Arial"/>
              </a:rPr>
              <a:t>Seeing </a:t>
            </a:r>
            <a:r>
              <a:rPr sz="1800" spc="80" dirty="0">
                <a:latin typeface="Arial"/>
                <a:cs typeface="Arial"/>
              </a:rPr>
              <a:t>at </a:t>
            </a:r>
            <a:r>
              <a:rPr sz="1800" spc="90" dirty="0">
                <a:latin typeface="Arial"/>
                <a:cs typeface="Arial"/>
              </a:rPr>
              <a:t>the </a:t>
            </a:r>
            <a:r>
              <a:rPr sz="1800" spc="85" dirty="0">
                <a:latin typeface="Arial"/>
                <a:cs typeface="Arial"/>
              </a:rPr>
              <a:t>development </a:t>
            </a:r>
            <a:r>
              <a:rPr sz="1800" spc="130" dirty="0">
                <a:latin typeface="Arial"/>
                <a:cs typeface="Arial"/>
              </a:rPr>
              <a:t>of </a:t>
            </a:r>
            <a:r>
              <a:rPr sz="1800" spc="80" dirty="0">
                <a:latin typeface="Arial"/>
                <a:cs typeface="Arial"/>
              </a:rPr>
              <a:t>Al </a:t>
            </a:r>
            <a:r>
              <a:rPr sz="1800" spc="65" dirty="0">
                <a:latin typeface="Arial"/>
                <a:cs typeface="Arial"/>
              </a:rPr>
              <a:t>is </a:t>
            </a:r>
            <a:r>
              <a:rPr sz="1800" spc="140" dirty="0">
                <a:latin typeface="Arial"/>
                <a:cs typeface="Arial"/>
              </a:rPr>
              <a:t>it </a:t>
            </a:r>
            <a:r>
              <a:rPr sz="1800" spc="110" dirty="0">
                <a:latin typeface="Arial"/>
                <a:cs typeface="Arial"/>
              </a:rPr>
              <a:t>that </a:t>
            </a:r>
            <a:r>
              <a:rPr sz="1800" spc="90" dirty="0">
                <a:latin typeface="Arial"/>
                <a:cs typeface="Arial"/>
              </a:rPr>
              <a:t>the </a:t>
            </a:r>
            <a:r>
              <a:rPr sz="1800" spc="110" dirty="0">
                <a:latin typeface="Arial"/>
                <a:cs typeface="Arial"/>
              </a:rPr>
              <a:t>future  </a:t>
            </a:r>
            <a:r>
              <a:rPr sz="1800" spc="114" dirty="0">
                <a:latin typeface="Arial"/>
                <a:cs typeface="Arial"/>
              </a:rPr>
              <a:t>world </a:t>
            </a:r>
            <a:r>
              <a:rPr sz="1800" spc="65" dirty="0">
                <a:latin typeface="Arial"/>
                <a:cs typeface="Arial"/>
              </a:rPr>
              <a:t>is </a:t>
            </a:r>
            <a:r>
              <a:rPr sz="1800" spc="95" dirty="0">
                <a:latin typeface="Arial"/>
                <a:cs typeface="Arial"/>
              </a:rPr>
              <a:t>becoming</a:t>
            </a:r>
            <a:r>
              <a:rPr sz="1800" spc="35" dirty="0">
                <a:latin typeface="Arial"/>
                <a:cs typeface="Arial"/>
              </a:rPr>
              <a:t> </a:t>
            </a:r>
            <a:r>
              <a:rPr sz="1800" spc="85" dirty="0">
                <a:latin typeface="Arial"/>
                <a:cs typeface="Arial"/>
              </a:rPr>
              <a:t>artificial.</a:t>
            </a:r>
            <a:endParaRPr sz="1800">
              <a:latin typeface="Arial"/>
              <a:cs typeface="Arial"/>
            </a:endParaRPr>
          </a:p>
          <a:p>
            <a:pPr>
              <a:lnSpc>
                <a:spcPct val="100000"/>
              </a:lnSpc>
              <a:spcBef>
                <a:spcPts val="30"/>
              </a:spcBef>
              <a:buClr>
                <a:srgbClr val="2CA1BE"/>
              </a:buClr>
              <a:buFont typeface="Arial"/>
              <a:buChar char=""/>
            </a:pPr>
            <a:endParaRPr sz="2550">
              <a:latin typeface="Arial"/>
              <a:cs typeface="Arial"/>
            </a:endParaRPr>
          </a:p>
          <a:p>
            <a:pPr marL="268605" marR="90170" indent="-256540">
              <a:lnSpc>
                <a:spcPct val="100000"/>
              </a:lnSpc>
              <a:spcBef>
                <a:spcPts val="5"/>
              </a:spcBef>
              <a:buClr>
                <a:srgbClr val="2CA1BE"/>
              </a:buClr>
              <a:buSzPct val="66666"/>
              <a:buChar char=""/>
              <a:tabLst>
                <a:tab pos="268605" algn="l"/>
                <a:tab pos="269240" algn="l"/>
              </a:tabLst>
            </a:pPr>
            <a:r>
              <a:rPr sz="1800" spc="60" dirty="0">
                <a:latin typeface="Arial"/>
                <a:cs typeface="Arial"/>
              </a:rPr>
              <a:t>Biological </a:t>
            </a:r>
            <a:r>
              <a:rPr sz="1800" spc="80" dirty="0">
                <a:latin typeface="Arial"/>
                <a:cs typeface="Arial"/>
              </a:rPr>
              <a:t>intelligence </a:t>
            </a:r>
            <a:r>
              <a:rPr sz="1800" spc="65" dirty="0">
                <a:latin typeface="Arial"/>
                <a:cs typeface="Arial"/>
              </a:rPr>
              <a:t>is </a:t>
            </a:r>
            <a:r>
              <a:rPr sz="1800" spc="110" dirty="0">
                <a:latin typeface="Arial"/>
                <a:cs typeface="Arial"/>
              </a:rPr>
              <a:t>fixed, </a:t>
            </a:r>
            <a:r>
              <a:rPr sz="1800" spc="35" dirty="0">
                <a:latin typeface="Arial"/>
                <a:cs typeface="Arial"/>
              </a:rPr>
              <a:t>because </a:t>
            </a:r>
            <a:r>
              <a:rPr sz="1800" spc="140" dirty="0">
                <a:latin typeface="Arial"/>
                <a:cs typeface="Arial"/>
              </a:rPr>
              <a:t>it </a:t>
            </a:r>
            <a:r>
              <a:rPr sz="1800" spc="65" dirty="0">
                <a:latin typeface="Arial"/>
                <a:cs typeface="Arial"/>
              </a:rPr>
              <a:t>is </a:t>
            </a:r>
            <a:r>
              <a:rPr sz="1800" spc="50" dirty="0">
                <a:latin typeface="Arial"/>
                <a:cs typeface="Arial"/>
              </a:rPr>
              <a:t>an </a:t>
            </a:r>
            <a:r>
              <a:rPr sz="1800" spc="100" dirty="0">
                <a:latin typeface="Arial"/>
                <a:cs typeface="Arial"/>
              </a:rPr>
              <a:t>old, </a:t>
            </a:r>
            <a:r>
              <a:rPr sz="1800" spc="95" dirty="0">
                <a:latin typeface="Arial"/>
                <a:cs typeface="Arial"/>
              </a:rPr>
              <a:t>mature paradigm </a:t>
            </a:r>
            <a:r>
              <a:rPr sz="1800" spc="135" dirty="0">
                <a:latin typeface="Arial"/>
                <a:cs typeface="Arial"/>
              </a:rPr>
              <a:t>but  </a:t>
            </a:r>
            <a:r>
              <a:rPr sz="1800" spc="90" dirty="0">
                <a:latin typeface="Arial"/>
                <a:cs typeface="Arial"/>
              </a:rPr>
              <a:t>the </a:t>
            </a:r>
            <a:r>
              <a:rPr sz="1800" spc="65" dirty="0">
                <a:latin typeface="Arial"/>
                <a:cs typeface="Arial"/>
              </a:rPr>
              <a:t>new </a:t>
            </a:r>
            <a:r>
              <a:rPr sz="1800" spc="95" dirty="0">
                <a:latin typeface="Arial"/>
                <a:cs typeface="Arial"/>
              </a:rPr>
              <a:t>paradigm </a:t>
            </a:r>
            <a:r>
              <a:rPr sz="1800" spc="130" dirty="0">
                <a:latin typeface="Arial"/>
                <a:cs typeface="Arial"/>
              </a:rPr>
              <a:t>of </a:t>
            </a:r>
            <a:r>
              <a:rPr sz="1800" spc="120" dirty="0">
                <a:latin typeface="Arial"/>
                <a:cs typeface="Arial"/>
              </a:rPr>
              <a:t>non-biological </a:t>
            </a:r>
            <a:r>
              <a:rPr sz="1800" spc="105" dirty="0">
                <a:latin typeface="Arial"/>
                <a:cs typeface="Arial"/>
              </a:rPr>
              <a:t>computation </a:t>
            </a:r>
            <a:r>
              <a:rPr sz="1800" spc="75" dirty="0">
                <a:latin typeface="Arial"/>
                <a:cs typeface="Arial"/>
              </a:rPr>
              <a:t>and </a:t>
            </a:r>
            <a:r>
              <a:rPr sz="1800" spc="80" dirty="0">
                <a:latin typeface="Arial"/>
                <a:cs typeface="Arial"/>
              </a:rPr>
              <a:t>intelligence </a:t>
            </a:r>
            <a:r>
              <a:rPr sz="1800" spc="60" dirty="0">
                <a:latin typeface="Arial"/>
                <a:cs typeface="Arial"/>
              </a:rPr>
              <a:t>is  </a:t>
            </a:r>
            <a:r>
              <a:rPr sz="1800" spc="114" dirty="0">
                <a:latin typeface="Arial"/>
                <a:cs typeface="Arial"/>
              </a:rPr>
              <a:t>growing</a:t>
            </a:r>
            <a:r>
              <a:rPr sz="1800" spc="70" dirty="0">
                <a:latin typeface="Arial"/>
                <a:cs typeface="Arial"/>
              </a:rPr>
              <a:t> </a:t>
            </a:r>
            <a:r>
              <a:rPr sz="1800" spc="85" dirty="0">
                <a:latin typeface="Arial"/>
                <a:cs typeface="Arial"/>
              </a:rPr>
              <a:t>exponentially.</a:t>
            </a:r>
            <a:endParaRPr sz="1800">
              <a:latin typeface="Arial"/>
              <a:cs typeface="Arial"/>
            </a:endParaRPr>
          </a:p>
          <a:p>
            <a:pPr>
              <a:lnSpc>
                <a:spcPct val="100000"/>
              </a:lnSpc>
              <a:spcBef>
                <a:spcPts val="30"/>
              </a:spcBef>
              <a:buClr>
                <a:srgbClr val="2CA1BE"/>
              </a:buClr>
              <a:buFont typeface="Arial"/>
              <a:buChar char=""/>
            </a:pPr>
            <a:endParaRPr sz="2550">
              <a:latin typeface="Arial"/>
              <a:cs typeface="Arial"/>
            </a:endParaRPr>
          </a:p>
          <a:p>
            <a:pPr marL="268605" marR="65405" indent="-256540">
              <a:lnSpc>
                <a:spcPct val="100000"/>
              </a:lnSpc>
              <a:buClr>
                <a:srgbClr val="2CA1BE"/>
              </a:buClr>
              <a:buSzPct val="66666"/>
              <a:buChar char=""/>
              <a:tabLst>
                <a:tab pos="268605" algn="l"/>
                <a:tab pos="269240" algn="l"/>
              </a:tabLst>
            </a:pPr>
            <a:r>
              <a:rPr sz="1800" spc="50" dirty="0">
                <a:latin typeface="Arial"/>
                <a:cs typeface="Arial"/>
              </a:rPr>
              <a:t>The </a:t>
            </a:r>
            <a:r>
              <a:rPr sz="1800" spc="100" dirty="0">
                <a:latin typeface="Arial"/>
                <a:cs typeface="Arial"/>
              </a:rPr>
              <a:t>memory </a:t>
            </a:r>
            <a:r>
              <a:rPr sz="1800" spc="55" dirty="0">
                <a:latin typeface="Arial"/>
                <a:cs typeface="Arial"/>
              </a:rPr>
              <a:t>capacity </a:t>
            </a:r>
            <a:r>
              <a:rPr sz="1800" spc="130" dirty="0">
                <a:latin typeface="Arial"/>
                <a:cs typeface="Arial"/>
              </a:rPr>
              <a:t>of </a:t>
            </a:r>
            <a:r>
              <a:rPr sz="1800" spc="90" dirty="0">
                <a:latin typeface="Arial"/>
                <a:cs typeface="Arial"/>
              </a:rPr>
              <a:t>the </a:t>
            </a:r>
            <a:r>
              <a:rPr sz="1800" spc="100" dirty="0">
                <a:latin typeface="Arial"/>
                <a:cs typeface="Arial"/>
              </a:rPr>
              <a:t>human </a:t>
            </a:r>
            <a:r>
              <a:rPr sz="1800" spc="90" dirty="0">
                <a:latin typeface="Arial"/>
                <a:cs typeface="Arial"/>
              </a:rPr>
              <a:t>brain </a:t>
            </a:r>
            <a:r>
              <a:rPr sz="1800" spc="65" dirty="0">
                <a:latin typeface="Arial"/>
                <a:cs typeface="Arial"/>
              </a:rPr>
              <a:t>is </a:t>
            </a:r>
            <a:r>
              <a:rPr sz="1800" spc="90" dirty="0">
                <a:latin typeface="Arial"/>
                <a:cs typeface="Arial"/>
              </a:rPr>
              <a:t>probably </a:t>
            </a:r>
            <a:r>
              <a:rPr sz="1800" spc="130" dirty="0">
                <a:latin typeface="Arial"/>
                <a:cs typeface="Arial"/>
              </a:rPr>
              <a:t>of </a:t>
            </a:r>
            <a:r>
              <a:rPr sz="1800" spc="90" dirty="0">
                <a:latin typeface="Arial"/>
                <a:cs typeface="Arial"/>
              </a:rPr>
              <a:t>the </a:t>
            </a:r>
            <a:r>
              <a:rPr sz="1800" spc="95" dirty="0">
                <a:latin typeface="Arial"/>
                <a:cs typeface="Arial"/>
              </a:rPr>
              <a:t>order </a:t>
            </a:r>
            <a:r>
              <a:rPr sz="1800" spc="105" dirty="0">
                <a:latin typeface="Arial"/>
                <a:cs typeface="Arial"/>
              </a:rPr>
              <a:t>often  </a:t>
            </a:r>
            <a:r>
              <a:rPr sz="1800" spc="90" dirty="0">
                <a:latin typeface="Arial"/>
                <a:cs typeface="Arial"/>
              </a:rPr>
              <a:t>thousand </a:t>
            </a:r>
            <a:r>
              <a:rPr sz="1800" spc="120" dirty="0">
                <a:latin typeface="Arial"/>
                <a:cs typeface="Arial"/>
              </a:rPr>
              <a:t>million </a:t>
            </a:r>
            <a:r>
              <a:rPr sz="1800" spc="85" dirty="0">
                <a:latin typeface="Arial"/>
                <a:cs typeface="Arial"/>
              </a:rPr>
              <a:t>binary </a:t>
            </a:r>
            <a:r>
              <a:rPr sz="1800" spc="100" dirty="0">
                <a:latin typeface="Arial"/>
                <a:cs typeface="Arial"/>
              </a:rPr>
              <a:t>digits. </a:t>
            </a:r>
            <a:r>
              <a:rPr sz="1800" spc="35" dirty="0">
                <a:latin typeface="Arial"/>
                <a:cs typeface="Arial"/>
              </a:rPr>
              <a:t>But </a:t>
            </a:r>
            <a:r>
              <a:rPr sz="1800" spc="114" dirty="0">
                <a:latin typeface="Arial"/>
                <a:cs typeface="Arial"/>
              </a:rPr>
              <a:t>most </a:t>
            </a:r>
            <a:r>
              <a:rPr sz="1800" spc="130" dirty="0">
                <a:latin typeface="Arial"/>
                <a:cs typeface="Arial"/>
              </a:rPr>
              <a:t>of </a:t>
            </a:r>
            <a:r>
              <a:rPr sz="1800" spc="105" dirty="0">
                <a:latin typeface="Arial"/>
                <a:cs typeface="Arial"/>
              </a:rPr>
              <a:t>this </a:t>
            </a:r>
            <a:r>
              <a:rPr sz="1800" spc="65" dirty="0">
                <a:latin typeface="Arial"/>
                <a:cs typeface="Arial"/>
              </a:rPr>
              <a:t>is </a:t>
            </a:r>
            <a:r>
              <a:rPr sz="1800" spc="90" dirty="0">
                <a:latin typeface="Arial"/>
                <a:cs typeface="Arial"/>
              </a:rPr>
              <a:t>probably </a:t>
            </a:r>
            <a:r>
              <a:rPr sz="1800" spc="60" dirty="0">
                <a:latin typeface="Arial"/>
                <a:cs typeface="Arial"/>
              </a:rPr>
              <a:t>used </a:t>
            </a:r>
            <a:r>
              <a:rPr sz="1800" spc="110" dirty="0">
                <a:latin typeface="Arial"/>
                <a:cs typeface="Arial"/>
              </a:rPr>
              <a:t>in  </a:t>
            </a:r>
            <a:r>
              <a:rPr sz="1800" spc="95" dirty="0">
                <a:latin typeface="Arial"/>
                <a:cs typeface="Arial"/>
              </a:rPr>
              <a:t>remembering </a:t>
            </a:r>
            <a:r>
              <a:rPr sz="1800" spc="60" dirty="0">
                <a:latin typeface="Arial"/>
                <a:cs typeface="Arial"/>
              </a:rPr>
              <a:t>visual </a:t>
            </a:r>
            <a:r>
              <a:rPr sz="1800" spc="80" dirty="0">
                <a:latin typeface="Arial"/>
                <a:cs typeface="Arial"/>
              </a:rPr>
              <a:t>impressions, </a:t>
            </a:r>
            <a:r>
              <a:rPr sz="1800" spc="75" dirty="0">
                <a:latin typeface="Arial"/>
                <a:cs typeface="Arial"/>
              </a:rPr>
              <a:t>and </a:t>
            </a:r>
            <a:r>
              <a:rPr sz="1800" spc="100" dirty="0">
                <a:latin typeface="Arial"/>
                <a:cs typeface="Arial"/>
              </a:rPr>
              <a:t>other </a:t>
            </a:r>
            <a:r>
              <a:rPr sz="1800" spc="75" dirty="0">
                <a:latin typeface="Arial"/>
                <a:cs typeface="Arial"/>
              </a:rPr>
              <a:t>comparatively </a:t>
            </a:r>
            <a:r>
              <a:rPr sz="1800" spc="80" dirty="0">
                <a:latin typeface="Arial"/>
                <a:cs typeface="Arial"/>
              </a:rPr>
              <a:t>wasteful</a:t>
            </a:r>
            <a:r>
              <a:rPr sz="1800" spc="110" dirty="0">
                <a:latin typeface="Arial"/>
                <a:cs typeface="Arial"/>
              </a:rPr>
              <a:t> </a:t>
            </a:r>
            <a:r>
              <a:rPr sz="1800" spc="35" dirty="0">
                <a:latin typeface="Arial"/>
                <a:cs typeface="Arial"/>
              </a:rPr>
              <a:t>ways.</a:t>
            </a:r>
            <a:endParaRPr sz="1800">
              <a:latin typeface="Arial"/>
              <a:cs typeface="Arial"/>
            </a:endParaRPr>
          </a:p>
          <a:p>
            <a:pPr>
              <a:lnSpc>
                <a:spcPct val="100000"/>
              </a:lnSpc>
              <a:spcBef>
                <a:spcPts val="20"/>
              </a:spcBef>
              <a:buClr>
                <a:srgbClr val="2CA1BE"/>
              </a:buClr>
              <a:buFont typeface="Arial"/>
              <a:buChar char=""/>
            </a:pPr>
            <a:endParaRPr sz="2550">
              <a:latin typeface="Arial"/>
              <a:cs typeface="Arial"/>
            </a:endParaRPr>
          </a:p>
          <a:p>
            <a:pPr marL="268605" indent="-256540">
              <a:lnSpc>
                <a:spcPct val="100000"/>
              </a:lnSpc>
              <a:buClr>
                <a:srgbClr val="2CA1BE"/>
              </a:buClr>
              <a:buSzPct val="66666"/>
              <a:buChar char=""/>
              <a:tabLst>
                <a:tab pos="268605" algn="l"/>
                <a:tab pos="269240" algn="l"/>
              </a:tabLst>
            </a:pPr>
            <a:r>
              <a:rPr sz="1800" spc="30" dirty="0">
                <a:latin typeface="Arial"/>
                <a:cs typeface="Arial"/>
              </a:rPr>
              <a:t>Hence </a:t>
            </a:r>
            <a:r>
              <a:rPr sz="1800" spc="40" dirty="0">
                <a:latin typeface="Arial"/>
                <a:cs typeface="Arial"/>
              </a:rPr>
              <a:t>we can </a:t>
            </a:r>
            <a:r>
              <a:rPr sz="1800" spc="10" dirty="0">
                <a:latin typeface="Arial"/>
                <a:cs typeface="Arial"/>
              </a:rPr>
              <a:t>say </a:t>
            </a:r>
            <a:r>
              <a:rPr sz="1800" spc="110" dirty="0">
                <a:latin typeface="Arial"/>
                <a:cs typeface="Arial"/>
              </a:rPr>
              <a:t>that </a:t>
            </a:r>
            <a:r>
              <a:rPr sz="1800" dirty="0">
                <a:latin typeface="Arial"/>
                <a:cs typeface="Arial"/>
              </a:rPr>
              <a:t>as </a:t>
            </a:r>
            <a:r>
              <a:rPr sz="1800" spc="90" dirty="0">
                <a:latin typeface="Arial"/>
                <a:cs typeface="Arial"/>
              </a:rPr>
              <a:t>natural </a:t>
            </a:r>
            <a:r>
              <a:rPr sz="1800" spc="80" dirty="0">
                <a:latin typeface="Arial"/>
                <a:cs typeface="Arial"/>
              </a:rPr>
              <a:t>intelligence </a:t>
            </a:r>
            <a:r>
              <a:rPr sz="1800" spc="65" dirty="0">
                <a:latin typeface="Arial"/>
                <a:cs typeface="Arial"/>
              </a:rPr>
              <a:t>is </a:t>
            </a:r>
            <a:r>
              <a:rPr sz="1800" spc="114" dirty="0">
                <a:latin typeface="Arial"/>
                <a:cs typeface="Arial"/>
              </a:rPr>
              <a:t>limited </a:t>
            </a:r>
            <a:r>
              <a:rPr sz="1800" spc="75" dirty="0">
                <a:latin typeface="Arial"/>
                <a:cs typeface="Arial"/>
              </a:rPr>
              <a:t>and volatile</a:t>
            </a:r>
            <a:r>
              <a:rPr sz="1800" spc="360" dirty="0">
                <a:latin typeface="Arial"/>
                <a:cs typeface="Arial"/>
              </a:rPr>
              <a:t> </a:t>
            </a:r>
            <a:r>
              <a:rPr sz="1800" spc="120" dirty="0">
                <a:latin typeface="Arial"/>
                <a:cs typeface="Arial"/>
              </a:rPr>
              <a:t>too</a:t>
            </a:r>
            <a:endParaRPr sz="1800">
              <a:latin typeface="Arial"/>
              <a:cs typeface="Arial"/>
            </a:endParaRPr>
          </a:p>
          <a:p>
            <a:pPr marL="268605">
              <a:lnSpc>
                <a:spcPct val="100000"/>
              </a:lnSpc>
            </a:pPr>
            <a:r>
              <a:rPr sz="1800" spc="114" dirty="0">
                <a:latin typeface="Arial"/>
                <a:cs typeface="Arial"/>
              </a:rPr>
              <a:t>world </a:t>
            </a:r>
            <a:r>
              <a:rPr sz="1800" spc="70" dirty="0">
                <a:latin typeface="Arial"/>
                <a:cs typeface="Arial"/>
              </a:rPr>
              <a:t>may </a:t>
            </a:r>
            <a:r>
              <a:rPr sz="1800" spc="100" dirty="0">
                <a:latin typeface="Arial"/>
                <a:cs typeface="Arial"/>
              </a:rPr>
              <a:t>now </a:t>
            </a:r>
            <a:r>
              <a:rPr sz="1800" spc="80" dirty="0">
                <a:latin typeface="Arial"/>
                <a:cs typeface="Arial"/>
              </a:rPr>
              <a:t>depend </a:t>
            </a:r>
            <a:r>
              <a:rPr sz="1800" spc="110" dirty="0">
                <a:latin typeface="Arial"/>
                <a:cs typeface="Arial"/>
              </a:rPr>
              <a:t>upon </a:t>
            </a:r>
            <a:r>
              <a:rPr sz="1800" spc="95" dirty="0">
                <a:latin typeface="Arial"/>
                <a:cs typeface="Arial"/>
              </a:rPr>
              <a:t>computers </a:t>
            </a:r>
            <a:r>
              <a:rPr sz="1800" spc="130" dirty="0">
                <a:latin typeface="Arial"/>
                <a:cs typeface="Arial"/>
              </a:rPr>
              <a:t>for </a:t>
            </a:r>
            <a:r>
              <a:rPr sz="1800" spc="110" dirty="0">
                <a:latin typeface="Arial"/>
                <a:cs typeface="Arial"/>
              </a:rPr>
              <a:t>smooth</a:t>
            </a:r>
            <a:r>
              <a:rPr sz="1800" spc="-190" dirty="0">
                <a:latin typeface="Arial"/>
                <a:cs typeface="Arial"/>
              </a:rPr>
              <a:t> </a:t>
            </a:r>
            <a:r>
              <a:rPr sz="1800" spc="110" dirty="0">
                <a:latin typeface="Arial"/>
                <a:cs typeface="Arial"/>
              </a:rPr>
              <a:t>working.</a:t>
            </a:r>
            <a:endParaRPr sz="1800">
              <a:latin typeface="Arial"/>
              <a:cs typeface="Arial"/>
            </a:endParaRPr>
          </a:p>
        </p:txBody>
      </p:sp>
      <p:sp>
        <p:nvSpPr>
          <p:cNvPr id="6" name="object 4"/>
          <p:cNvSpPr/>
          <p:nvPr/>
        </p:nvSpPr>
        <p:spPr>
          <a:xfrm>
            <a:off x="1749678" y="895857"/>
            <a:ext cx="6096000" cy="716280"/>
          </a:xfrm>
          <a:custGeom>
            <a:avLst/>
            <a:gdLst/>
            <a:ahLst/>
            <a:cxnLst/>
            <a:rect l="l" t="t" r="r" b="b"/>
            <a:pathLst>
              <a:path w="6096000" h="716280">
                <a:moveTo>
                  <a:pt x="0" y="716280"/>
                </a:moveTo>
                <a:lnTo>
                  <a:pt x="6095999" y="716280"/>
                </a:lnTo>
                <a:lnTo>
                  <a:pt x="6095999" y="0"/>
                </a:lnTo>
                <a:lnTo>
                  <a:pt x="0" y="0"/>
                </a:lnTo>
                <a:lnTo>
                  <a:pt x="0" y="716280"/>
                </a:lnTo>
                <a:close/>
              </a:path>
            </a:pathLst>
          </a:custGeom>
          <a:ln w="381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TextBox 7"/>
          <p:cNvSpPr txBox="1"/>
          <p:nvPr/>
        </p:nvSpPr>
        <p:spPr>
          <a:xfrm>
            <a:off x="2743200" y="934665"/>
            <a:ext cx="3098220" cy="769441"/>
          </a:xfrm>
          <a:prstGeom prst="rect">
            <a:avLst/>
          </a:prstGeom>
          <a:noFill/>
        </p:spPr>
        <p:txBody>
          <a:bodyPr wrap="none" rtlCol="0">
            <a:spAutoFit/>
          </a:bodyPr>
          <a:lstStyle/>
          <a:p>
            <a:r>
              <a:rPr lang="en-US" sz="4400" dirty="0" smtClean="0">
                <a:latin typeface="Times New Roman" pitchFamily="18" charset="0"/>
                <a:cs typeface="Times New Roman" pitchFamily="18" charset="0"/>
              </a:rPr>
              <a:t>Future Of AI</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398287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cap="none" dirty="0" smtClean="0">
                <a:latin typeface="Times New Roman" pitchFamily="18" charset="0"/>
                <a:cs typeface="Times New Roman" pitchFamily="18" charset="0"/>
              </a:rPr>
              <a:t>Conclusion</a:t>
            </a:r>
            <a:endParaRPr lang="en-US" sz="5400" cap="none"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fontScale="62500" lnSpcReduction="20000"/>
          </a:bodyPr>
          <a:lstStyle/>
          <a:p>
            <a:pPr marL="268605" indent="-256540">
              <a:spcBef>
                <a:spcPts val="105"/>
              </a:spcBef>
              <a:buClr>
                <a:srgbClr val="2CA1BE"/>
              </a:buClr>
              <a:buSzPct val="67500"/>
              <a:buChar char=""/>
              <a:tabLst>
                <a:tab pos="268605" algn="l"/>
                <a:tab pos="269240" algn="l"/>
              </a:tabLst>
            </a:pPr>
            <a:r>
              <a:rPr lang="en-US" sz="2800" spc="105" dirty="0">
                <a:latin typeface="Arial"/>
                <a:cs typeface="Arial"/>
              </a:rPr>
              <a:t>Till </a:t>
            </a:r>
            <a:r>
              <a:rPr lang="en-US" sz="2800" spc="114" dirty="0">
                <a:latin typeface="Arial"/>
                <a:cs typeface="Arial"/>
              </a:rPr>
              <a:t>now </a:t>
            </a:r>
            <a:r>
              <a:rPr lang="en-US" sz="2800" spc="50" dirty="0">
                <a:latin typeface="Arial"/>
                <a:cs typeface="Arial"/>
              </a:rPr>
              <a:t>we </a:t>
            </a:r>
            <a:r>
              <a:rPr lang="en-US" sz="2800" spc="40" dirty="0">
                <a:latin typeface="Arial"/>
                <a:cs typeface="Arial"/>
              </a:rPr>
              <a:t>have </a:t>
            </a:r>
            <a:r>
              <a:rPr lang="en-US" sz="2800" spc="70" dirty="0">
                <a:latin typeface="Arial"/>
                <a:cs typeface="Arial"/>
              </a:rPr>
              <a:t>discussed </a:t>
            </a:r>
            <a:r>
              <a:rPr lang="en-US" sz="2800" spc="130" dirty="0">
                <a:latin typeface="Arial"/>
                <a:cs typeface="Arial"/>
              </a:rPr>
              <a:t>in </a:t>
            </a:r>
            <a:r>
              <a:rPr lang="en-US" sz="2800" spc="114" dirty="0">
                <a:latin typeface="Arial"/>
                <a:cs typeface="Arial"/>
              </a:rPr>
              <a:t>brief </a:t>
            </a:r>
            <a:r>
              <a:rPr lang="en-US" sz="2800" spc="110" dirty="0">
                <a:latin typeface="Arial"/>
                <a:cs typeface="Arial"/>
              </a:rPr>
              <a:t>about </a:t>
            </a:r>
            <a:r>
              <a:rPr lang="en-US" sz="2800" spc="105" dirty="0">
                <a:latin typeface="Arial"/>
                <a:cs typeface="Arial"/>
              </a:rPr>
              <a:t>Artificial</a:t>
            </a:r>
            <a:r>
              <a:rPr lang="en-US" sz="2800" spc="-100" dirty="0">
                <a:latin typeface="Arial"/>
                <a:cs typeface="Arial"/>
              </a:rPr>
              <a:t> </a:t>
            </a:r>
            <a:r>
              <a:rPr lang="en-US" sz="2800" spc="80" dirty="0">
                <a:latin typeface="Arial"/>
                <a:cs typeface="Arial"/>
              </a:rPr>
              <a:t>Intelligence.</a:t>
            </a:r>
            <a:endParaRPr lang="en-US" sz="2800" dirty="0">
              <a:latin typeface="Arial"/>
              <a:cs typeface="Arial"/>
            </a:endParaRPr>
          </a:p>
          <a:p>
            <a:pPr>
              <a:spcBef>
                <a:spcPts val="30"/>
              </a:spcBef>
              <a:buClr>
                <a:srgbClr val="2CA1BE"/>
              </a:buClr>
              <a:buFont typeface="Arial"/>
              <a:buChar char=""/>
            </a:pPr>
            <a:endParaRPr lang="en-US" sz="3600" dirty="0">
              <a:latin typeface="Arial"/>
              <a:cs typeface="Arial"/>
            </a:endParaRPr>
          </a:p>
          <a:p>
            <a:pPr marL="268605" marR="546735" indent="-256540">
              <a:buClr>
                <a:srgbClr val="2CA1BE"/>
              </a:buClr>
              <a:buSzPct val="67500"/>
              <a:buFont typeface="Arial"/>
              <a:buChar char=""/>
              <a:tabLst>
                <a:tab pos="349250" algn="l"/>
                <a:tab pos="349885" algn="l"/>
              </a:tabLst>
            </a:pPr>
            <a:r>
              <a:rPr lang="en-US" sz="2800" dirty="0"/>
              <a:t>	</a:t>
            </a:r>
            <a:r>
              <a:rPr lang="en-US" sz="2800" spc="-90" dirty="0">
                <a:latin typeface="Arial"/>
                <a:cs typeface="Arial"/>
              </a:rPr>
              <a:t>We </a:t>
            </a:r>
            <a:r>
              <a:rPr lang="en-US" sz="2800" spc="35" dirty="0">
                <a:latin typeface="Arial"/>
                <a:cs typeface="Arial"/>
              </a:rPr>
              <a:t>have </a:t>
            </a:r>
            <a:r>
              <a:rPr lang="en-US" sz="2800" spc="65" dirty="0">
                <a:latin typeface="Arial"/>
                <a:cs typeface="Arial"/>
              </a:rPr>
              <a:t>discussed </a:t>
            </a:r>
            <a:r>
              <a:rPr lang="en-US" sz="2800" spc="85" dirty="0">
                <a:latin typeface="Arial"/>
                <a:cs typeface="Arial"/>
              </a:rPr>
              <a:t>some </a:t>
            </a:r>
            <a:r>
              <a:rPr lang="en-US" sz="2800" spc="145" dirty="0">
                <a:latin typeface="Arial"/>
                <a:cs typeface="Arial"/>
              </a:rPr>
              <a:t>of </a:t>
            </a:r>
            <a:r>
              <a:rPr lang="en-US" sz="2800" spc="110" dirty="0">
                <a:latin typeface="Arial"/>
                <a:cs typeface="Arial"/>
              </a:rPr>
              <a:t>its </a:t>
            </a:r>
            <a:r>
              <a:rPr lang="en-US" sz="2800" spc="95" dirty="0">
                <a:latin typeface="Arial"/>
                <a:cs typeface="Arial"/>
              </a:rPr>
              <a:t>principles, </a:t>
            </a:r>
            <a:r>
              <a:rPr lang="en-US" sz="2800" spc="110" dirty="0">
                <a:latin typeface="Arial"/>
                <a:cs typeface="Arial"/>
              </a:rPr>
              <a:t>its </a:t>
            </a:r>
            <a:r>
              <a:rPr lang="en-US" sz="2800" spc="90" dirty="0">
                <a:latin typeface="Arial"/>
                <a:cs typeface="Arial"/>
              </a:rPr>
              <a:t>applications, </a:t>
            </a:r>
            <a:r>
              <a:rPr lang="en-US" sz="2800" spc="110" dirty="0">
                <a:latin typeface="Arial"/>
                <a:cs typeface="Arial"/>
              </a:rPr>
              <a:t>its  </a:t>
            </a:r>
            <a:r>
              <a:rPr lang="en-US" sz="2800" spc="65" dirty="0">
                <a:latin typeface="Arial"/>
                <a:cs typeface="Arial"/>
              </a:rPr>
              <a:t>achievements</a:t>
            </a:r>
            <a:r>
              <a:rPr lang="en-US" sz="2800" spc="40" dirty="0">
                <a:latin typeface="Arial"/>
                <a:cs typeface="Arial"/>
              </a:rPr>
              <a:t> </a:t>
            </a:r>
            <a:r>
              <a:rPr lang="en-US" sz="2800" spc="70" dirty="0">
                <a:latin typeface="Arial"/>
                <a:cs typeface="Arial"/>
              </a:rPr>
              <a:t>etc.</a:t>
            </a:r>
            <a:endParaRPr lang="en-US" sz="2800" dirty="0">
              <a:latin typeface="Arial"/>
              <a:cs typeface="Arial"/>
            </a:endParaRPr>
          </a:p>
          <a:p>
            <a:pPr>
              <a:spcBef>
                <a:spcPts val="40"/>
              </a:spcBef>
              <a:buClr>
                <a:srgbClr val="2CA1BE"/>
              </a:buClr>
              <a:buFont typeface="Arial"/>
              <a:buChar char=""/>
            </a:pPr>
            <a:endParaRPr lang="en-US" sz="3600" dirty="0">
              <a:latin typeface="Arial"/>
              <a:cs typeface="Arial"/>
            </a:endParaRPr>
          </a:p>
          <a:p>
            <a:pPr marL="268605" marR="5080" indent="-256540">
              <a:buClr>
                <a:srgbClr val="2CA1BE"/>
              </a:buClr>
              <a:buSzPct val="67500"/>
              <a:buChar char=""/>
              <a:tabLst>
                <a:tab pos="268605" algn="l"/>
                <a:tab pos="269240" algn="l"/>
              </a:tabLst>
            </a:pPr>
            <a:r>
              <a:rPr lang="en-US" sz="2800" spc="60" dirty="0">
                <a:latin typeface="Arial"/>
                <a:cs typeface="Arial"/>
              </a:rPr>
              <a:t>The </a:t>
            </a:r>
            <a:r>
              <a:rPr lang="en-US" sz="2800" spc="120" dirty="0">
                <a:latin typeface="Arial"/>
                <a:cs typeface="Arial"/>
              </a:rPr>
              <a:t>ultimate </a:t>
            </a:r>
            <a:r>
              <a:rPr lang="en-US" sz="2800" spc="95" dirty="0">
                <a:latin typeface="Arial"/>
                <a:cs typeface="Arial"/>
              </a:rPr>
              <a:t>goal </a:t>
            </a:r>
            <a:r>
              <a:rPr lang="en-US" sz="2800" spc="145" dirty="0">
                <a:latin typeface="Arial"/>
                <a:cs typeface="Arial"/>
              </a:rPr>
              <a:t>of </a:t>
            </a:r>
            <a:r>
              <a:rPr lang="en-US" sz="2800" spc="125" dirty="0">
                <a:latin typeface="Arial"/>
                <a:cs typeface="Arial"/>
              </a:rPr>
              <a:t>institutions </a:t>
            </a:r>
            <a:r>
              <a:rPr lang="en-US" sz="2800" spc="85" dirty="0">
                <a:latin typeface="Arial"/>
                <a:cs typeface="Arial"/>
              </a:rPr>
              <a:t>and scientists </a:t>
            </a:r>
            <a:r>
              <a:rPr lang="en-US" sz="2800" spc="130" dirty="0">
                <a:latin typeface="Arial"/>
                <a:cs typeface="Arial"/>
              </a:rPr>
              <a:t>working </a:t>
            </a:r>
            <a:r>
              <a:rPr lang="en-US" sz="2800" spc="120" dirty="0">
                <a:latin typeface="Arial"/>
                <a:cs typeface="Arial"/>
              </a:rPr>
              <a:t>on </a:t>
            </a:r>
            <a:r>
              <a:rPr lang="en-US" sz="2800" spc="90" dirty="0">
                <a:latin typeface="Arial"/>
                <a:cs typeface="Arial"/>
              </a:rPr>
              <a:t>Al </a:t>
            </a:r>
            <a:r>
              <a:rPr lang="en-US" sz="2800" spc="70" dirty="0">
                <a:latin typeface="Arial"/>
                <a:cs typeface="Arial"/>
              </a:rPr>
              <a:t>is</a:t>
            </a:r>
            <a:r>
              <a:rPr lang="en-US" sz="2800" spc="-340" dirty="0">
                <a:latin typeface="Arial"/>
                <a:cs typeface="Arial"/>
              </a:rPr>
              <a:t> </a:t>
            </a:r>
            <a:r>
              <a:rPr lang="en-US" sz="2800" spc="150" dirty="0">
                <a:latin typeface="Arial"/>
                <a:cs typeface="Arial"/>
              </a:rPr>
              <a:t>to  </a:t>
            </a:r>
            <a:r>
              <a:rPr lang="en-US" sz="2800" spc="60" dirty="0">
                <a:latin typeface="Arial"/>
                <a:cs typeface="Arial"/>
              </a:rPr>
              <a:t>solve </a:t>
            </a:r>
            <a:r>
              <a:rPr lang="en-US" sz="2800" spc="125" dirty="0">
                <a:latin typeface="Arial"/>
                <a:cs typeface="Arial"/>
              </a:rPr>
              <a:t>majority </a:t>
            </a:r>
            <a:r>
              <a:rPr lang="en-US" sz="2800" spc="145" dirty="0">
                <a:latin typeface="Arial"/>
                <a:cs typeface="Arial"/>
              </a:rPr>
              <a:t>of </a:t>
            </a:r>
            <a:r>
              <a:rPr lang="en-US" sz="2800" spc="105" dirty="0">
                <a:latin typeface="Arial"/>
                <a:cs typeface="Arial"/>
              </a:rPr>
              <a:t>the </a:t>
            </a:r>
            <a:r>
              <a:rPr lang="en-US" sz="2800" spc="110" dirty="0">
                <a:latin typeface="Arial"/>
                <a:cs typeface="Arial"/>
              </a:rPr>
              <a:t>problems </a:t>
            </a:r>
            <a:r>
              <a:rPr lang="en-US" sz="2800" spc="135" dirty="0">
                <a:latin typeface="Arial"/>
                <a:cs typeface="Arial"/>
              </a:rPr>
              <a:t>or </a:t>
            </a:r>
            <a:r>
              <a:rPr lang="en-US" sz="2800" spc="150" dirty="0">
                <a:latin typeface="Arial"/>
                <a:cs typeface="Arial"/>
              </a:rPr>
              <a:t>to </a:t>
            </a:r>
            <a:r>
              <a:rPr lang="en-US" sz="2800" spc="40" dirty="0">
                <a:latin typeface="Arial"/>
                <a:cs typeface="Arial"/>
              </a:rPr>
              <a:t>achieve </a:t>
            </a:r>
            <a:r>
              <a:rPr lang="en-US" sz="2800" spc="105" dirty="0">
                <a:latin typeface="Arial"/>
                <a:cs typeface="Arial"/>
              </a:rPr>
              <a:t>the </a:t>
            </a:r>
            <a:r>
              <a:rPr lang="en-US" sz="2800" spc="75" dirty="0">
                <a:latin typeface="Arial"/>
                <a:cs typeface="Arial"/>
              </a:rPr>
              <a:t>tasks </a:t>
            </a:r>
            <a:r>
              <a:rPr lang="en-US" sz="2800" spc="105" dirty="0">
                <a:latin typeface="Arial"/>
                <a:cs typeface="Arial"/>
              </a:rPr>
              <a:t>which </a:t>
            </a:r>
            <a:r>
              <a:rPr lang="en-US" sz="2800" spc="50" dirty="0">
                <a:latin typeface="Arial"/>
                <a:cs typeface="Arial"/>
              </a:rPr>
              <a:t>we  </a:t>
            </a:r>
            <a:r>
              <a:rPr lang="en-US" sz="2800" spc="100" dirty="0">
                <a:latin typeface="Arial"/>
                <a:cs typeface="Arial"/>
              </a:rPr>
              <a:t>humans directly </a:t>
            </a:r>
            <a:r>
              <a:rPr lang="en-US" sz="2800" spc="80" dirty="0">
                <a:latin typeface="Arial"/>
                <a:cs typeface="Arial"/>
              </a:rPr>
              <a:t>can't</a:t>
            </a:r>
            <a:r>
              <a:rPr lang="en-US" sz="2800" spc="-20" dirty="0">
                <a:latin typeface="Arial"/>
                <a:cs typeface="Arial"/>
              </a:rPr>
              <a:t> </a:t>
            </a:r>
            <a:r>
              <a:rPr lang="en-US" sz="2800" spc="85" dirty="0">
                <a:latin typeface="Arial"/>
                <a:cs typeface="Arial"/>
              </a:rPr>
              <a:t>accomplish.</a:t>
            </a:r>
            <a:endParaRPr lang="en-US" sz="2800" dirty="0">
              <a:latin typeface="Arial"/>
              <a:cs typeface="Arial"/>
            </a:endParaRPr>
          </a:p>
          <a:p>
            <a:pPr>
              <a:spcBef>
                <a:spcPts val="45"/>
              </a:spcBef>
              <a:buClr>
                <a:srgbClr val="2CA1BE"/>
              </a:buClr>
              <a:buFont typeface="Arial"/>
              <a:buChar char=""/>
            </a:pPr>
            <a:endParaRPr lang="en-US" sz="3600" dirty="0">
              <a:latin typeface="Arial"/>
              <a:cs typeface="Arial"/>
            </a:endParaRPr>
          </a:p>
          <a:p>
            <a:pPr marL="268605" marR="283210" indent="-256540">
              <a:buClr>
                <a:srgbClr val="2CA1BE"/>
              </a:buClr>
              <a:buSzPct val="67500"/>
              <a:buFont typeface="Arial"/>
              <a:buChar char=""/>
              <a:tabLst>
                <a:tab pos="349250" algn="l"/>
                <a:tab pos="349885" algn="l"/>
              </a:tabLst>
            </a:pPr>
            <a:r>
              <a:rPr lang="en-US" sz="2800" dirty="0"/>
              <a:t>	</a:t>
            </a:r>
            <a:r>
              <a:rPr lang="en-US" sz="2800" spc="105" dirty="0">
                <a:latin typeface="Arial"/>
                <a:cs typeface="Arial"/>
              </a:rPr>
              <a:t>It </a:t>
            </a:r>
            <a:r>
              <a:rPr lang="en-US" sz="2800" spc="75" dirty="0">
                <a:latin typeface="Arial"/>
                <a:cs typeface="Arial"/>
              </a:rPr>
              <a:t>is </a:t>
            </a:r>
            <a:r>
              <a:rPr lang="en-US" sz="2800" spc="145" dirty="0">
                <a:latin typeface="Arial"/>
                <a:cs typeface="Arial"/>
              </a:rPr>
              <a:t>for </a:t>
            </a:r>
            <a:r>
              <a:rPr lang="en-US" sz="2800" spc="75" dirty="0">
                <a:latin typeface="Arial"/>
                <a:cs typeface="Arial"/>
              </a:rPr>
              <a:t>sure </a:t>
            </a:r>
            <a:r>
              <a:rPr lang="en-US" sz="2800" spc="125" dirty="0">
                <a:latin typeface="Arial"/>
                <a:cs typeface="Arial"/>
              </a:rPr>
              <a:t>that </a:t>
            </a:r>
            <a:r>
              <a:rPr lang="en-US" sz="2800" spc="95" dirty="0">
                <a:latin typeface="Arial"/>
                <a:cs typeface="Arial"/>
              </a:rPr>
              <a:t>development </a:t>
            </a:r>
            <a:r>
              <a:rPr lang="en-US" sz="2800" spc="130" dirty="0">
                <a:latin typeface="Arial"/>
                <a:cs typeface="Arial"/>
              </a:rPr>
              <a:t>in </a:t>
            </a:r>
            <a:r>
              <a:rPr lang="en-US" sz="2800" spc="114" dirty="0">
                <a:latin typeface="Arial"/>
                <a:cs typeface="Arial"/>
              </a:rPr>
              <a:t>this </a:t>
            </a:r>
            <a:r>
              <a:rPr lang="en-US" sz="2800" spc="110" dirty="0">
                <a:latin typeface="Arial"/>
                <a:cs typeface="Arial"/>
              </a:rPr>
              <a:t>field </a:t>
            </a:r>
            <a:r>
              <a:rPr lang="en-US" sz="2800" spc="150" dirty="0">
                <a:latin typeface="Arial"/>
                <a:cs typeface="Arial"/>
              </a:rPr>
              <a:t>of </a:t>
            </a:r>
            <a:r>
              <a:rPr lang="en-US" sz="2800" spc="120" dirty="0">
                <a:latin typeface="Arial"/>
                <a:cs typeface="Arial"/>
              </a:rPr>
              <a:t>computer</a:t>
            </a:r>
            <a:r>
              <a:rPr lang="en-US" sz="2800" spc="-360" dirty="0">
                <a:latin typeface="Arial"/>
                <a:cs typeface="Arial"/>
              </a:rPr>
              <a:t> </a:t>
            </a:r>
            <a:r>
              <a:rPr lang="en-US" sz="2800" spc="50" dirty="0">
                <a:latin typeface="Arial"/>
                <a:cs typeface="Arial"/>
              </a:rPr>
              <a:t>science  </a:t>
            </a:r>
            <a:r>
              <a:rPr lang="en-US" sz="2800" spc="125" dirty="0">
                <a:latin typeface="Arial"/>
                <a:cs typeface="Arial"/>
              </a:rPr>
              <a:t>will </a:t>
            </a:r>
            <a:r>
              <a:rPr lang="en-US" sz="2800" spc="65" dirty="0">
                <a:latin typeface="Arial"/>
                <a:cs typeface="Arial"/>
              </a:rPr>
              <a:t>change </a:t>
            </a:r>
            <a:r>
              <a:rPr lang="en-US" sz="2800" spc="105" dirty="0">
                <a:latin typeface="Arial"/>
                <a:cs typeface="Arial"/>
              </a:rPr>
              <a:t>the </a:t>
            </a:r>
            <a:r>
              <a:rPr lang="en-US" sz="2800" spc="100" dirty="0">
                <a:latin typeface="Arial"/>
                <a:cs typeface="Arial"/>
              </a:rPr>
              <a:t>complete </a:t>
            </a:r>
            <a:r>
              <a:rPr lang="en-US" sz="2800" spc="70" dirty="0">
                <a:latin typeface="Arial"/>
                <a:cs typeface="Arial"/>
              </a:rPr>
              <a:t>scenario </a:t>
            </a:r>
            <a:r>
              <a:rPr lang="en-US" sz="2800" spc="145" dirty="0">
                <a:latin typeface="Arial"/>
                <a:cs typeface="Arial"/>
              </a:rPr>
              <a:t>of </a:t>
            </a:r>
            <a:r>
              <a:rPr lang="en-US" sz="2800" spc="105" dirty="0">
                <a:latin typeface="Arial"/>
                <a:cs typeface="Arial"/>
              </a:rPr>
              <a:t>the </a:t>
            </a:r>
            <a:r>
              <a:rPr lang="en-US" sz="2800" spc="120" dirty="0">
                <a:latin typeface="Arial"/>
                <a:cs typeface="Arial"/>
              </a:rPr>
              <a:t>world. </a:t>
            </a:r>
            <a:r>
              <a:rPr lang="en-US" sz="2800" spc="80" dirty="0">
                <a:latin typeface="Arial"/>
                <a:cs typeface="Arial"/>
              </a:rPr>
              <a:t>Now </a:t>
            </a:r>
            <a:r>
              <a:rPr lang="en-US" sz="2800" spc="155" dirty="0">
                <a:latin typeface="Arial"/>
                <a:cs typeface="Arial"/>
              </a:rPr>
              <a:t>it </a:t>
            </a:r>
            <a:r>
              <a:rPr lang="en-US" sz="2800" spc="75" dirty="0">
                <a:latin typeface="Arial"/>
                <a:cs typeface="Arial"/>
              </a:rPr>
              <a:t>is </a:t>
            </a:r>
            <a:r>
              <a:rPr lang="en-US" sz="2800" spc="100" dirty="0">
                <a:latin typeface="Arial"/>
                <a:cs typeface="Arial"/>
              </a:rPr>
              <a:t>the  </a:t>
            </a:r>
            <a:r>
              <a:rPr lang="en-US" sz="2800" spc="105" dirty="0">
                <a:latin typeface="Arial"/>
                <a:cs typeface="Arial"/>
              </a:rPr>
              <a:t>responsibility </a:t>
            </a:r>
            <a:r>
              <a:rPr lang="en-US" sz="2800" spc="150" dirty="0">
                <a:latin typeface="Arial"/>
                <a:cs typeface="Arial"/>
              </a:rPr>
              <a:t>of </a:t>
            </a:r>
            <a:r>
              <a:rPr lang="en-US" sz="2800" spc="65" dirty="0">
                <a:latin typeface="Arial"/>
                <a:cs typeface="Arial"/>
              </a:rPr>
              <a:t>creamy </a:t>
            </a:r>
            <a:r>
              <a:rPr lang="en-US" sz="2800" spc="60" dirty="0">
                <a:latin typeface="Arial"/>
                <a:cs typeface="Arial"/>
              </a:rPr>
              <a:t>layer </a:t>
            </a:r>
            <a:r>
              <a:rPr lang="en-US" sz="2800" spc="145" dirty="0">
                <a:latin typeface="Arial"/>
                <a:cs typeface="Arial"/>
              </a:rPr>
              <a:t>of </a:t>
            </a:r>
            <a:r>
              <a:rPr lang="en-US" sz="2800" spc="75" dirty="0">
                <a:latin typeface="Arial"/>
                <a:cs typeface="Arial"/>
              </a:rPr>
              <a:t>engineers </a:t>
            </a:r>
            <a:r>
              <a:rPr lang="en-US" sz="2800" spc="150" dirty="0">
                <a:latin typeface="Arial"/>
                <a:cs typeface="Arial"/>
              </a:rPr>
              <a:t>to </a:t>
            </a:r>
            <a:r>
              <a:rPr lang="en-US" sz="2800" spc="80" dirty="0">
                <a:latin typeface="Arial"/>
                <a:cs typeface="Arial"/>
              </a:rPr>
              <a:t>develop </a:t>
            </a:r>
            <a:r>
              <a:rPr lang="en-US" sz="2800" spc="114" dirty="0">
                <a:latin typeface="Arial"/>
                <a:cs typeface="Arial"/>
              </a:rPr>
              <a:t>this</a:t>
            </a:r>
            <a:r>
              <a:rPr lang="en-US" sz="2800" spc="-229" dirty="0">
                <a:latin typeface="Arial"/>
                <a:cs typeface="Arial"/>
              </a:rPr>
              <a:t> </a:t>
            </a:r>
            <a:r>
              <a:rPr lang="en-US" sz="2800" spc="105" dirty="0">
                <a:latin typeface="Arial"/>
                <a:cs typeface="Arial"/>
              </a:rPr>
              <a:t>field.</a:t>
            </a:r>
            <a:endParaRPr lang="en-US" sz="2800" dirty="0">
              <a:latin typeface="Arial"/>
              <a:cs typeface="Arial"/>
            </a:endParaRPr>
          </a:p>
        </p:txBody>
      </p:sp>
    </p:spTree>
    <p:extLst>
      <p:ext uri="{BB962C8B-B14F-4D97-AF65-F5344CB8AC3E}">
        <p14:creationId xmlns:p14="http://schemas.microsoft.com/office/powerpoint/2010/main" val="760259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7" y="-28832"/>
            <a:ext cx="914400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258335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1).jpg"/>
          <p:cNvPicPr>
            <a:picLocks noChangeAspect="1"/>
          </p:cNvPicPr>
          <p:nvPr/>
        </p:nvPicPr>
        <p:blipFill>
          <a:blip r:embed="rId2" cstate="print"/>
          <a:stretch>
            <a:fillRect/>
          </a:stretch>
        </p:blipFill>
        <p:spPr>
          <a:xfrm>
            <a:off x="0" y="-292616"/>
            <a:ext cx="9379973" cy="7150616"/>
          </a:xfrm>
          <a:prstGeom prst="rect">
            <a:avLst/>
          </a:prstGeom>
        </p:spPr>
      </p:pic>
      <p:pic>
        <p:nvPicPr>
          <p:cNvPr id="5" name="Picture 4" descr="images (1).jpg"/>
          <p:cNvPicPr>
            <a:picLocks noChangeAspect="1"/>
          </p:cNvPicPr>
          <p:nvPr/>
        </p:nvPicPr>
        <p:blipFill>
          <a:blip r:embed="rId2" cstate="print"/>
          <a:stretch>
            <a:fillRect/>
          </a:stretch>
        </p:blipFill>
        <p:spPr>
          <a:xfrm>
            <a:off x="37070" y="-304800"/>
            <a:ext cx="9379973" cy="7150616"/>
          </a:xfrm>
          <a:prstGeom prst="rect">
            <a:avLst/>
          </a:prstGeom>
        </p:spPr>
      </p:pic>
      <p:sp>
        <p:nvSpPr>
          <p:cNvPr id="6" name="Title 14"/>
          <p:cNvSpPr>
            <a:spLocks noGrp="1"/>
          </p:cNvSpPr>
          <p:nvPr>
            <p:ph type="title"/>
          </p:nvPr>
        </p:nvSpPr>
        <p:spPr>
          <a:xfrm>
            <a:off x="457200" y="274638"/>
            <a:ext cx="8229600" cy="1143000"/>
          </a:xfrm>
        </p:spPr>
        <p:txBody>
          <a:bodyPr>
            <a:normAutofit/>
          </a:bodyPr>
          <a:lstStyle/>
          <a:p>
            <a:r>
              <a:rPr lang="en-US" sz="6000" dirty="0" smtClean="0"/>
              <a:t>Table of Contents</a:t>
            </a:r>
            <a:endParaRPr lang="en-US" sz="6000" dirty="0"/>
          </a:p>
        </p:txBody>
      </p:sp>
      <p:sp>
        <p:nvSpPr>
          <p:cNvPr id="7" name="Content Placeholder 15"/>
          <p:cNvSpPr>
            <a:spLocks noGrp="1"/>
          </p:cNvSpPr>
          <p:nvPr>
            <p:ph idx="4294967295"/>
          </p:nvPr>
        </p:nvSpPr>
        <p:spPr>
          <a:xfrm>
            <a:off x="3429000" y="1905000"/>
            <a:ext cx="5334000" cy="4297363"/>
          </a:xfrm>
          <a:prstGeom prst="rect">
            <a:avLst/>
          </a:prstGeom>
        </p:spPr>
        <p:txBody>
          <a:bodyPr>
            <a:normAutofit/>
          </a:bodyPr>
          <a:lstStyle/>
          <a:p>
            <a:pPr marL="354965">
              <a:spcBef>
                <a:spcPts val="500"/>
              </a:spcBef>
              <a:buClr>
                <a:srgbClr val="2CA1BE"/>
              </a:buClr>
              <a:buSzPct val="66666"/>
              <a:buFont typeface="Wingdings" pitchFamily="2" charset="2"/>
              <a:buChar char="v"/>
              <a:tabLst>
                <a:tab pos="268605" algn="l"/>
                <a:tab pos="269240" algn="l"/>
              </a:tabLst>
            </a:pPr>
            <a:r>
              <a:rPr lang="en-US" sz="2000" spc="165" dirty="0">
                <a:solidFill>
                  <a:schemeClr val="bg1"/>
                </a:solidFill>
                <a:latin typeface="Arial"/>
                <a:cs typeface="Arial"/>
              </a:rPr>
              <a:t>Introduction</a:t>
            </a:r>
            <a:endParaRPr lang="en-US" sz="2000" dirty="0">
              <a:solidFill>
                <a:schemeClr val="bg1"/>
              </a:solidFill>
              <a:latin typeface="Arial"/>
              <a:cs typeface="Arial"/>
            </a:endParaRPr>
          </a:p>
          <a:p>
            <a:pPr marL="354965">
              <a:spcBef>
                <a:spcPts val="395"/>
              </a:spcBef>
              <a:buClr>
                <a:srgbClr val="2CA1BE"/>
              </a:buClr>
              <a:buSzPct val="66666"/>
              <a:buFont typeface="Wingdings" pitchFamily="2" charset="2"/>
              <a:buChar char="v"/>
              <a:tabLst>
                <a:tab pos="268605" algn="l"/>
                <a:tab pos="269240" algn="l"/>
              </a:tabLst>
            </a:pPr>
            <a:r>
              <a:rPr lang="en-US" sz="2000" spc="155" dirty="0">
                <a:solidFill>
                  <a:schemeClr val="bg1"/>
                </a:solidFill>
                <a:latin typeface="Arial"/>
                <a:cs typeface="Arial"/>
              </a:rPr>
              <a:t>Definition</a:t>
            </a:r>
            <a:endParaRPr lang="en-US" sz="2000" dirty="0">
              <a:solidFill>
                <a:schemeClr val="bg1"/>
              </a:solidFill>
              <a:latin typeface="Arial"/>
              <a:cs typeface="Arial"/>
            </a:endParaRPr>
          </a:p>
          <a:p>
            <a:pPr marL="354965">
              <a:spcBef>
                <a:spcPts val="400"/>
              </a:spcBef>
              <a:buClr>
                <a:srgbClr val="2CA1BE"/>
              </a:buClr>
              <a:buSzPct val="66666"/>
              <a:buFont typeface="Wingdings" pitchFamily="2" charset="2"/>
              <a:buChar char="v"/>
              <a:tabLst>
                <a:tab pos="268605" algn="l"/>
                <a:tab pos="269240" algn="l"/>
              </a:tabLst>
            </a:pPr>
            <a:r>
              <a:rPr lang="en-US" sz="2000" spc="130" dirty="0">
                <a:solidFill>
                  <a:schemeClr val="bg1"/>
                </a:solidFill>
                <a:latin typeface="Arial"/>
                <a:cs typeface="Arial"/>
              </a:rPr>
              <a:t>Applications </a:t>
            </a:r>
            <a:r>
              <a:rPr lang="en-US" sz="2000" spc="195" dirty="0">
                <a:solidFill>
                  <a:schemeClr val="bg1"/>
                </a:solidFill>
                <a:latin typeface="Arial"/>
                <a:cs typeface="Arial"/>
              </a:rPr>
              <a:t>of</a:t>
            </a:r>
            <a:r>
              <a:rPr lang="en-US" sz="2000" spc="45" dirty="0">
                <a:solidFill>
                  <a:schemeClr val="bg1"/>
                </a:solidFill>
                <a:latin typeface="Arial"/>
                <a:cs typeface="Arial"/>
              </a:rPr>
              <a:t> </a:t>
            </a:r>
            <a:r>
              <a:rPr lang="en-US" sz="2000" spc="40" dirty="0">
                <a:solidFill>
                  <a:schemeClr val="bg1"/>
                </a:solidFill>
                <a:latin typeface="Arial"/>
                <a:cs typeface="Arial"/>
              </a:rPr>
              <a:t>AI</a:t>
            </a:r>
            <a:endParaRPr lang="en-US" sz="2000" dirty="0">
              <a:solidFill>
                <a:schemeClr val="bg1"/>
              </a:solidFill>
              <a:latin typeface="Arial"/>
              <a:cs typeface="Arial"/>
            </a:endParaRPr>
          </a:p>
          <a:p>
            <a:pPr marL="354965">
              <a:spcBef>
                <a:spcPts val="405"/>
              </a:spcBef>
              <a:buClr>
                <a:srgbClr val="2CA1BE"/>
              </a:buClr>
              <a:buSzPct val="66666"/>
              <a:buFont typeface="Wingdings" pitchFamily="2" charset="2"/>
              <a:buChar char="v"/>
              <a:tabLst>
                <a:tab pos="268605" algn="l"/>
                <a:tab pos="269240" algn="l"/>
              </a:tabLst>
            </a:pPr>
            <a:r>
              <a:rPr lang="en-US" sz="2000" spc="90" dirty="0">
                <a:solidFill>
                  <a:schemeClr val="bg1"/>
                </a:solidFill>
                <a:latin typeface="Arial"/>
                <a:cs typeface="Arial"/>
              </a:rPr>
              <a:t>Advantages </a:t>
            </a:r>
            <a:r>
              <a:rPr lang="en-US" sz="2000" spc="114" dirty="0">
                <a:solidFill>
                  <a:schemeClr val="bg1"/>
                </a:solidFill>
                <a:latin typeface="Arial"/>
                <a:cs typeface="Arial"/>
              </a:rPr>
              <a:t>and</a:t>
            </a:r>
            <a:r>
              <a:rPr lang="en-US" sz="2000" spc="65" dirty="0">
                <a:solidFill>
                  <a:schemeClr val="bg1"/>
                </a:solidFill>
                <a:latin typeface="Arial"/>
                <a:cs typeface="Arial"/>
              </a:rPr>
              <a:t> </a:t>
            </a:r>
            <a:r>
              <a:rPr lang="en-US" sz="2000" spc="85" dirty="0">
                <a:solidFill>
                  <a:schemeClr val="bg1"/>
                </a:solidFill>
                <a:latin typeface="Arial"/>
                <a:cs typeface="Arial"/>
              </a:rPr>
              <a:t>Disadvantages</a:t>
            </a:r>
            <a:endParaRPr lang="en-US" sz="2000" dirty="0">
              <a:solidFill>
                <a:schemeClr val="bg1"/>
              </a:solidFill>
              <a:latin typeface="Arial"/>
              <a:cs typeface="Arial"/>
            </a:endParaRPr>
          </a:p>
          <a:p>
            <a:pPr marL="354965">
              <a:spcBef>
                <a:spcPts val="395"/>
              </a:spcBef>
              <a:buClr>
                <a:srgbClr val="2CA1BE"/>
              </a:buClr>
              <a:buSzPct val="66666"/>
              <a:buFont typeface="Wingdings" pitchFamily="2" charset="2"/>
              <a:buChar char="v"/>
              <a:tabLst>
                <a:tab pos="268605" algn="l"/>
                <a:tab pos="269240" algn="l"/>
              </a:tabLst>
            </a:pPr>
            <a:r>
              <a:rPr lang="en-US" sz="2000" spc="130" dirty="0">
                <a:solidFill>
                  <a:schemeClr val="bg1"/>
                </a:solidFill>
                <a:latin typeface="Arial"/>
                <a:cs typeface="Arial"/>
              </a:rPr>
              <a:t>Growth </a:t>
            </a:r>
            <a:r>
              <a:rPr lang="en-US" sz="2000" spc="114" dirty="0">
                <a:solidFill>
                  <a:schemeClr val="bg1"/>
                </a:solidFill>
                <a:latin typeface="Arial"/>
                <a:cs typeface="Arial"/>
              </a:rPr>
              <a:t>and </a:t>
            </a:r>
            <a:r>
              <a:rPr lang="en-US" sz="2000" spc="100" dirty="0">
                <a:solidFill>
                  <a:schemeClr val="bg1"/>
                </a:solidFill>
                <a:latin typeface="Arial"/>
                <a:cs typeface="Arial"/>
              </a:rPr>
              <a:t>Future </a:t>
            </a:r>
            <a:r>
              <a:rPr lang="en-US" sz="2000" spc="195" dirty="0">
                <a:solidFill>
                  <a:schemeClr val="bg1"/>
                </a:solidFill>
                <a:latin typeface="Arial"/>
                <a:cs typeface="Arial"/>
              </a:rPr>
              <a:t>of</a:t>
            </a:r>
            <a:r>
              <a:rPr lang="en-US" sz="2000" spc="10" dirty="0">
                <a:solidFill>
                  <a:schemeClr val="bg1"/>
                </a:solidFill>
                <a:latin typeface="Arial"/>
                <a:cs typeface="Arial"/>
              </a:rPr>
              <a:t> </a:t>
            </a:r>
            <a:r>
              <a:rPr lang="en-US" sz="2000" spc="45" dirty="0">
                <a:solidFill>
                  <a:schemeClr val="bg1"/>
                </a:solidFill>
                <a:latin typeface="Arial"/>
                <a:cs typeface="Arial"/>
              </a:rPr>
              <a:t>AI</a:t>
            </a:r>
            <a:endParaRPr lang="en-US" sz="2000" dirty="0">
              <a:solidFill>
                <a:schemeClr val="bg1"/>
              </a:solidFill>
              <a:latin typeface="Arial"/>
              <a:cs typeface="Arial"/>
            </a:endParaRPr>
          </a:p>
          <a:p>
            <a:pPr marL="354965">
              <a:spcBef>
                <a:spcPts val="400"/>
              </a:spcBef>
              <a:buClr>
                <a:srgbClr val="2CA1BE"/>
              </a:buClr>
              <a:buSzPct val="66666"/>
              <a:buFont typeface="Wingdings" pitchFamily="2" charset="2"/>
              <a:buChar char="v"/>
              <a:tabLst>
                <a:tab pos="268605" algn="l"/>
                <a:tab pos="269240" algn="l"/>
              </a:tabLst>
            </a:pPr>
            <a:r>
              <a:rPr lang="en-US" sz="2000" spc="114" dirty="0">
                <a:solidFill>
                  <a:schemeClr val="bg1"/>
                </a:solidFill>
                <a:latin typeface="Arial"/>
                <a:cs typeface="Arial"/>
              </a:rPr>
              <a:t>Conclusion</a:t>
            </a:r>
            <a:endParaRPr lang="en-US" sz="2000" dirty="0">
              <a:solidFill>
                <a:schemeClr val="bg1"/>
              </a:solidFill>
              <a:latin typeface="Arial"/>
              <a:cs typeface="Arial"/>
            </a:endParaRPr>
          </a:p>
          <a:p>
            <a:endParaRPr lang="en-US" sz="2000" b="1"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pPr>
              <a:buNone/>
            </a:pPr>
            <a:endParaRPr lang="en-US" sz="2000" dirty="0" smtClean="0"/>
          </a:p>
          <a:p>
            <a:pPr>
              <a:buNone/>
            </a:pPr>
            <a:endParaRPr lang="en-US" sz="2000" dirty="0" smtClean="0"/>
          </a:p>
        </p:txBody>
      </p:sp>
    </p:spTree>
    <p:extLst>
      <p:ext uri="{BB962C8B-B14F-4D97-AF65-F5344CB8AC3E}">
        <p14:creationId xmlns:p14="http://schemas.microsoft.com/office/powerpoint/2010/main" val="378244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2362200"/>
            <a:ext cx="5791200" cy="1200329"/>
          </a:xfrm>
          <a:prstGeom prst="rect">
            <a:avLst/>
          </a:prstGeom>
          <a:noFill/>
        </p:spPr>
        <p:txBody>
          <a:bodyPr wrap="square" rtlCol="0">
            <a:spAutoFit/>
          </a:bodyPr>
          <a:lstStyle/>
          <a:p>
            <a:pPr algn="ctr"/>
            <a:r>
              <a:rPr lang="en-US" sz="7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Thank You</a:t>
            </a:r>
            <a:endParaRPr lang="en-US" sz="7200" dirty="0"/>
          </a:p>
        </p:txBody>
      </p:sp>
    </p:spTree>
    <p:extLst>
      <p:ext uri="{BB962C8B-B14F-4D97-AF65-F5344CB8AC3E}">
        <p14:creationId xmlns:p14="http://schemas.microsoft.com/office/powerpoint/2010/main" val="248358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629400" y="6248400"/>
            <a:ext cx="1905000" cy="457200"/>
          </a:xfrm>
        </p:spPr>
        <p:txBody>
          <a:bodyPr/>
          <a:lstStyle/>
          <a:p>
            <a:r>
              <a:rPr lang="en-US"/>
              <a:t>271- Fall 2006</a:t>
            </a:r>
          </a:p>
        </p:txBody>
      </p:sp>
      <p:sp>
        <p:nvSpPr>
          <p:cNvPr id="5" name="Rectangle 2"/>
          <p:cNvSpPr>
            <a:spLocks noGrp="1" noChangeArrowheads="1"/>
          </p:cNvSpPr>
          <p:nvPr>
            <p:ph type="title"/>
          </p:nvPr>
        </p:nvSpPr>
        <p:spPr>
          <a:xfrm>
            <a:off x="1524000" y="190500"/>
            <a:ext cx="7010400" cy="1527175"/>
          </a:xfrm>
        </p:spPr>
        <p:txBody>
          <a:bodyPr/>
          <a:lstStyle/>
          <a:p>
            <a:r>
              <a:rPr lang="en-US" sz="3800" b="1"/>
              <a:t>The Birthplace of </a:t>
            </a:r>
            <a:br>
              <a:rPr lang="en-US" sz="3800" b="1"/>
            </a:br>
            <a:r>
              <a:rPr lang="en-US" sz="3800" b="1"/>
              <a:t>“Artificial Intelligence”, 1956</a:t>
            </a:r>
          </a:p>
        </p:txBody>
      </p:sp>
      <p:sp>
        <p:nvSpPr>
          <p:cNvPr id="6" name="Rectangle 3"/>
          <p:cNvSpPr txBox="1">
            <a:spLocks noChangeArrowheads="1"/>
          </p:cNvSpPr>
          <p:nvPr/>
        </p:nvSpPr>
        <p:spPr>
          <a:xfrm>
            <a:off x="1524000" y="1905000"/>
            <a:ext cx="7010400" cy="41148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80000"/>
              </a:lnSpc>
            </a:pPr>
            <a:r>
              <a:rPr lang="en-US" sz="1900" b="1" dirty="0" err="1" smtClean="0">
                <a:solidFill>
                  <a:srgbClr val="0070C0"/>
                </a:solidFill>
                <a:latin typeface="Times New Roman" pitchFamily="18" charset="0"/>
              </a:rPr>
              <a:t>Darmouth</a:t>
            </a:r>
            <a:r>
              <a:rPr lang="en-US" sz="1900" b="1" dirty="0" smtClean="0">
                <a:solidFill>
                  <a:srgbClr val="0070C0"/>
                </a:solidFill>
                <a:latin typeface="Times New Roman" pitchFamily="18" charset="0"/>
              </a:rPr>
              <a:t> workshop, 1956</a:t>
            </a:r>
            <a:r>
              <a:rPr lang="en-US" sz="1900" b="1" dirty="0" smtClean="0">
                <a:solidFill>
                  <a:schemeClr val="hlink"/>
                </a:solidFill>
                <a:latin typeface="Times New Roman" pitchFamily="18" charset="0"/>
              </a:rPr>
              <a:t>:</a:t>
            </a:r>
            <a:r>
              <a:rPr lang="en-US" sz="1900" b="1" dirty="0" smtClean="0">
                <a:latin typeface="Times New Roman" pitchFamily="18" charset="0"/>
              </a:rPr>
              <a:t> historical meeting of the </a:t>
            </a:r>
            <a:r>
              <a:rPr lang="en-US" sz="1900" b="1" dirty="0" err="1" smtClean="0">
                <a:latin typeface="Times New Roman" pitchFamily="18" charset="0"/>
              </a:rPr>
              <a:t>precieved</a:t>
            </a:r>
            <a:r>
              <a:rPr lang="en-US" sz="1900" b="1" dirty="0" smtClean="0">
                <a:latin typeface="Times New Roman" pitchFamily="18" charset="0"/>
              </a:rPr>
              <a:t> founders of AI met: John McCarthy,  Marvin </a:t>
            </a:r>
            <a:r>
              <a:rPr lang="en-US" sz="1900" b="1" dirty="0" err="1" smtClean="0">
                <a:latin typeface="Times New Roman" pitchFamily="18" charset="0"/>
              </a:rPr>
              <a:t>Minsky</a:t>
            </a:r>
            <a:r>
              <a:rPr lang="en-US" sz="1900" b="1" dirty="0" smtClean="0">
                <a:latin typeface="Times New Roman" pitchFamily="18" charset="0"/>
              </a:rPr>
              <a:t>, Alan Newell,   and Herbert Simon.</a:t>
            </a:r>
          </a:p>
          <a:p>
            <a:pPr>
              <a:lnSpc>
                <a:spcPct val="80000"/>
              </a:lnSpc>
            </a:pPr>
            <a:r>
              <a:rPr lang="en-US" sz="1900" b="1" dirty="0" smtClean="0">
                <a:latin typeface="Times New Roman" pitchFamily="18" charset="0"/>
              </a:rPr>
              <a:t>A Proposal for the Dartmouth Summer Research Project on Artificial Intelligence. J. McCarthy, M. L. </a:t>
            </a:r>
            <a:r>
              <a:rPr lang="en-US" sz="1900" b="1" dirty="0" err="1" smtClean="0">
                <a:latin typeface="Times New Roman" pitchFamily="18" charset="0"/>
              </a:rPr>
              <a:t>Minsky</a:t>
            </a:r>
            <a:r>
              <a:rPr lang="en-US" sz="1900" b="1" dirty="0" smtClean="0">
                <a:latin typeface="Times New Roman" pitchFamily="18" charset="0"/>
              </a:rPr>
              <a:t>, N. Rochester, and C.E. Shannon. August 31, 1955. "We propose that a 2 month, 10 man study of artificial intelligence be carried out during the summer of 1956 at Dartmouth College in Hanover, New Hampshire. The study is to proceed on the basis of the conjecture that every aspect of learning or any other feature of intelligence can in principle be so precisely described that a machine can be made to simulate it." </a:t>
            </a:r>
            <a:r>
              <a:rPr lang="en-US" sz="1900" b="1" i="1" dirty="0" smtClean="0">
                <a:latin typeface="Times New Roman" pitchFamily="18" charset="0"/>
              </a:rPr>
              <a:t>And this marks the debut of the term </a:t>
            </a:r>
            <a:r>
              <a:rPr lang="en-US" sz="1900" b="1" dirty="0" smtClean="0">
                <a:latin typeface="Times New Roman" pitchFamily="18" charset="0"/>
              </a:rPr>
              <a:t>"artificial intelligence.“</a:t>
            </a:r>
          </a:p>
          <a:p>
            <a:pPr>
              <a:lnSpc>
                <a:spcPct val="80000"/>
              </a:lnSpc>
            </a:pPr>
            <a:r>
              <a:rPr lang="en-US" sz="1900" b="1" dirty="0" smtClean="0">
                <a:latin typeface="Times New Roman" pitchFamily="18" charset="0"/>
              </a:rPr>
              <a:t>50 </a:t>
            </a:r>
            <a:r>
              <a:rPr lang="en-US" sz="1900" b="1" dirty="0" err="1" smtClean="0">
                <a:latin typeface="Times New Roman" pitchFamily="18" charset="0"/>
              </a:rPr>
              <a:t>anniversery</a:t>
            </a:r>
            <a:r>
              <a:rPr lang="en-US" sz="1900" b="1" dirty="0" smtClean="0">
                <a:latin typeface="Times New Roman" pitchFamily="18" charset="0"/>
              </a:rPr>
              <a:t> of </a:t>
            </a:r>
            <a:r>
              <a:rPr lang="en-US" sz="1900" b="1" dirty="0" err="1" smtClean="0">
                <a:latin typeface="Times New Roman" pitchFamily="18" charset="0"/>
              </a:rPr>
              <a:t>Darmouth</a:t>
            </a:r>
            <a:r>
              <a:rPr lang="en-US" sz="1900" b="1" dirty="0" smtClean="0">
                <a:latin typeface="Times New Roman" pitchFamily="18" charset="0"/>
              </a:rPr>
              <a:t> workshop</a:t>
            </a:r>
            <a:endParaRPr lang="en-US" sz="1900" dirty="0" smtClean="0">
              <a:latin typeface="Times New Roman" pitchFamily="18" charset="0"/>
            </a:endParaRPr>
          </a:p>
          <a:p>
            <a:pPr>
              <a:lnSpc>
                <a:spcPct val="80000"/>
              </a:lnSpc>
            </a:pPr>
            <a:endParaRPr lang="en-US" sz="1900" b="1" dirty="0"/>
          </a:p>
        </p:txBody>
      </p:sp>
    </p:spTree>
    <p:extLst>
      <p:ext uri="{BB962C8B-B14F-4D97-AF65-F5344CB8AC3E}">
        <p14:creationId xmlns:p14="http://schemas.microsoft.com/office/powerpoint/2010/main" val="170956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838200" y="685800"/>
            <a:ext cx="7467600" cy="4953000"/>
          </a:xfrm>
          <a:prstGeom prst="rect">
            <a:avLst/>
          </a:prstGeom>
        </p:spPr>
      </p:pic>
    </p:spTree>
    <p:extLst>
      <p:ext uri="{BB962C8B-B14F-4D97-AF65-F5344CB8AC3E}">
        <p14:creationId xmlns:p14="http://schemas.microsoft.com/office/powerpoint/2010/main" val="30584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2"/>
          <p:cNvSpPr/>
          <p:nvPr/>
        </p:nvSpPr>
        <p:spPr>
          <a:xfrm>
            <a:off x="723900" y="1524000"/>
            <a:ext cx="7696200" cy="4555093"/>
          </a:xfrm>
          <a:prstGeom prst="rect">
            <a:avLst/>
          </a:prstGeom>
        </p:spPr>
        <p:txBody>
          <a:bodyPr wrap="square">
            <a:spAutoFit/>
          </a:bodyPr>
          <a:lstStyle/>
          <a:p>
            <a:pPr marL="268605" indent="-256540">
              <a:lnSpc>
                <a:spcPct val="100000"/>
              </a:lnSpc>
              <a:spcBef>
                <a:spcPts val="105"/>
              </a:spcBef>
              <a:buClr>
                <a:srgbClr val="2CA1BE"/>
              </a:buClr>
              <a:buSzPct val="67500"/>
              <a:buFont typeface="Wingdings"/>
              <a:buChar char=""/>
              <a:tabLst>
                <a:tab pos="269240" algn="l"/>
              </a:tabLst>
            </a:pPr>
            <a:r>
              <a:rPr lang="en-US" sz="2000" spc="80" dirty="0">
                <a:latin typeface="Arial"/>
                <a:cs typeface="Arial"/>
              </a:rPr>
              <a:t>Intelligence </a:t>
            </a:r>
            <a:r>
              <a:rPr lang="en-US" sz="2000" spc="75" dirty="0">
                <a:latin typeface="Arial"/>
                <a:cs typeface="Arial"/>
              </a:rPr>
              <a:t>: </a:t>
            </a:r>
            <a:r>
              <a:rPr lang="en-US" sz="2000" spc="65" dirty="0">
                <a:latin typeface="Arial"/>
                <a:cs typeface="Arial"/>
              </a:rPr>
              <a:t>“The capacity </a:t>
            </a:r>
            <a:r>
              <a:rPr lang="en-US" sz="2000" spc="150" dirty="0">
                <a:latin typeface="Arial"/>
                <a:cs typeface="Arial"/>
              </a:rPr>
              <a:t>to </a:t>
            </a:r>
            <a:r>
              <a:rPr lang="en-US" sz="2000" spc="75" dirty="0">
                <a:latin typeface="Arial"/>
                <a:cs typeface="Arial"/>
              </a:rPr>
              <a:t>learn </a:t>
            </a:r>
            <a:r>
              <a:rPr lang="en-US" sz="2000" spc="85" dirty="0">
                <a:latin typeface="Arial"/>
                <a:cs typeface="Arial"/>
              </a:rPr>
              <a:t>and </a:t>
            </a:r>
            <a:r>
              <a:rPr lang="en-US" sz="2000" spc="60" dirty="0">
                <a:latin typeface="Arial"/>
                <a:cs typeface="Arial"/>
              </a:rPr>
              <a:t>solve</a:t>
            </a:r>
            <a:r>
              <a:rPr lang="en-US" sz="2000" spc="-40" dirty="0">
                <a:latin typeface="Arial"/>
                <a:cs typeface="Arial"/>
              </a:rPr>
              <a:t> </a:t>
            </a:r>
            <a:r>
              <a:rPr lang="en-US" sz="2000" spc="100" dirty="0">
                <a:latin typeface="Arial"/>
                <a:cs typeface="Arial"/>
              </a:rPr>
              <a:t>problems.”</a:t>
            </a:r>
            <a:endParaRPr lang="en-US" sz="2000" dirty="0">
              <a:latin typeface="Arial"/>
              <a:cs typeface="Arial"/>
            </a:endParaRPr>
          </a:p>
          <a:p>
            <a:pPr marL="268605" indent="-256540">
              <a:lnSpc>
                <a:spcPts val="2160"/>
              </a:lnSpc>
              <a:spcBef>
                <a:spcPts val="2035"/>
              </a:spcBef>
              <a:buClr>
                <a:srgbClr val="2CA1BE"/>
              </a:buClr>
              <a:buSzPct val="67500"/>
              <a:buFont typeface="Wingdings"/>
              <a:buChar char=""/>
              <a:tabLst>
                <a:tab pos="269240" algn="l"/>
              </a:tabLst>
            </a:pPr>
            <a:r>
              <a:rPr lang="en-US" sz="2000" spc="105" dirty="0">
                <a:latin typeface="Arial"/>
                <a:cs typeface="Arial"/>
              </a:rPr>
              <a:t>Artificial </a:t>
            </a:r>
            <a:r>
              <a:rPr lang="en-US" sz="2000" spc="80" dirty="0">
                <a:latin typeface="Arial"/>
                <a:cs typeface="Arial"/>
              </a:rPr>
              <a:t>Intelligence </a:t>
            </a:r>
            <a:r>
              <a:rPr lang="en-US" sz="2000" spc="75" dirty="0">
                <a:latin typeface="Arial"/>
                <a:cs typeface="Arial"/>
              </a:rPr>
              <a:t>: </a:t>
            </a:r>
            <a:r>
              <a:rPr lang="en-US" sz="2000" spc="105" dirty="0">
                <a:latin typeface="Arial"/>
                <a:cs typeface="Arial"/>
              </a:rPr>
              <a:t>Artificial </a:t>
            </a:r>
            <a:r>
              <a:rPr lang="en-US" sz="2000" spc="80" dirty="0">
                <a:latin typeface="Arial"/>
                <a:cs typeface="Arial"/>
              </a:rPr>
              <a:t>Intelligence </a:t>
            </a:r>
            <a:r>
              <a:rPr lang="en-US" sz="2000" spc="5" dirty="0">
                <a:latin typeface="Arial"/>
                <a:cs typeface="Arial"/>
              </a:rPr>
              <a:t>(AI) </a:t>
            </a:r>
            <a:r>
              <a:rPr lang="en-US" sz="2000" spc="70" dirty="0">
                <a:latin typeface="Arial"/>
                <a:cs typeface="Arial"/>
              </a:rPr>
              <a:t>is </a:t>
            </a:r>
            <a:r>
              <a:rPr lang="en-US" sz="2000" spc="105" dirty="0">
                <a:latin typeface="Arial"/>
                <a:cs typeface="Arial"/>
              </a:rPr>
              <a:t>the </a:t>
            </a:r>
            <a:r>
              <a:rPr lang="en-US" sz="2000" spc="114" dirty="0">
                <a:latin typeface="Arial"/>
                <a:cs typeface="Arial"/>
              </a:rPr>
              <a:t>simulation</a:t>
            </a:r>
            <a:r>
              <a:rPr lang="en-US" sz="2000" spc="35" dirty="0">
                <a:latin typeface="Arial"/>
                <a:cs typeface="Arial"/>
              </a:rPr>
              <a:t> </a:t>
            </a:r>
            <a:r>
              <a:rPr lang="en-US" sz="2000" spc="145" dirty="0">
                <a:latin typeface="Arial"/>
                <a:cs typeface="Arial"/>
              </a:rPr>
              <a:t>of</a:t>
            </a:r>
            <a:endParaRPr lang="en-US" sz="2000" dirty="0">
              <a:latin typeface="Arial"/>
              <a:cs typeface="Arial"/>
            </a:endParaRPr>
          </a:p>
          <a:p>
            <a:pPr marL="268605">
              <a:lnSpc>
                <a:spcPts val="2155"/>
              </a:lnSpc>
            </a:pPr>
            <a:r>
              <a:rPr lang="en-US" sz="2000" spc="114" dirty="0">
                <a:latin typeface="Arial"/>
                <a:cs typeface="Arial"/>
              </a:rPr>
              <a:t>human </a:t>
            </a:r>
            <a:r>
              <a:rPr lang="en-US" sz="2000" spc="90" dirty="0">
                <a:latin typeface="Arial"/>
                <a:cs typeface="Arial"/>
              </a:rPr>
              <a:t>intelligence </a:t>
            </a:r>
            <a:r>
              <a:rPr lang="en-US" sz="2000" spc="95" dirty="0">
                <a:latin typeface="Arial"/>
                <a:cs typeface="Arial"/>
              </a:rPr>
              <a:t>by</a:t>
            </a:r>
            <a:r>
              <a:rPr lang="en-US" sz="2000" spc="-45" dirty="0">
                <a:latin typeface="Arial"/>
                <a:cs typeface="Arial"/>
              </a:rPr>
              <a:t> </a:t>
            </a:r>
            <a:r>
              <a:rPr lang="en-US" sz="2000" spc="75" dirty="0">
                <a:latin typeface="Arial"/>
                <a:cs typeface="Arial"/>
              </a:rPr>
              <a:t>machines.</a:t>
            </a:r>
            <a:endParaRPr lang="en-US" sz="2000" dirty="0">
              <a:latin typeface="Arial"/>
              <a:cs typeface="Arial"/>
            </a:endParaRPr>
          </a:p>
          <a:p>
            <a:pPr marL="741680" lvl="1" indent="-292735">
              <a:lnSpc>
                <a:spcPts val="2140"/>
              </a:lnSpc>
              <a:buAutoNum type="arabicParenR"/>
              <a:tabLst>
                <a:tab pos="742315" algn="l"/>
              </a:tabLst>
            </a:pPr>
            <a:r>
              <a:rPr lang="en-US" spc="45" dirty="0">
                <a:latin typeface="Arial"/>
                <a:cs typeface="Arial"/>
              </a:rPr>
              <a:t>The </a:t>
            </a:r>
            <a:r>
              <a:rPr lang="en-US" spc="90" dirty="0">
                <a:latin typeface="Arial"/>
                <a:cs typeface="Arial"/>
              </a:rPr>
              <a:t>ability </a:t>
            </a:r>
            <a:r>
              <a:rPr lang="en-US" spc="135" dirty="0">
                <a:latin typeface="Arial"/>
                <a:cs typeface="Arial"/>
              </a:rPr>
              <a:t>to </a:t>
            </a:r>
            <a:r>
              <a:rPr lang="en-US" spc="50" dirty="0">
                <a:latin typeface="Arial"/>
                <a:cs typeface="Arial"/>
              </a:rPr>
              <a:t>solve </a:t>
            </a:r>
            <a:r>
              <a:rPr lang="en-US" spc="90" dirty="0">
                <a:latin typeface="Arial"/>
                <a:cs typeface="Arial"/>
              </a:rPr>
              <a:t>problems.</a:t>
            </a:r>
            <a:endParaRPr lang="en-US" dirty="0">
              <a:latin typeface="Arial"/>
              <a:cs typeface="Arial"/>
            </a:endParaRPr>
          </a:p>
          <a:p>
            <a:pPr marL="741680" lvl="1" indent="-292735">
              <a:lnSpc>
                <a:spcPts val="2095"/>
              </a:lnSpc>
              <a:buAutoNum type="arabicParenR"/>
              <a:tabLst>
                <a:tab pos="742315" algn="l"/>
              </a:tabLst>
            </a:pPr>
            <a:r>
              <a:rPr lang="en-US" spc="45" dirty="0">
                <a:latin typeface="Arial"/>
                <a:cs typeface="Arial"/>
              </a:rPr>
              <a:t>The </a:t>
            </a:r>
            <a:r>
              <a:rPr lang="en-US" spc="90" dirty="0">
                <a:latin typeface="Arial"/>
                <a:cs typeface="Arial"/>
              </a:rPr>
              <a:t>ability </a:t>
            </a:r>
            <a:r>
              <a:rPr lang="en-US" spc="135" dirty="0">
                <a:latin typeface="Arial"/>
                <a:cs typeface="Arial"/>
              </a:rPr>
              <a:t>to </a:t>
            </a:r>
            <a:r>
              <a:rPr lang="en-US" spc="55" dirty="0">
                <a:latin typeface="Arial"/>
                <a:cs typeface="Arial"/>
              </a:rPr>
              <a:t>act </a:t>
            </a:r>
            <a:r>
              <a:rPr lang="en-US" spc="80" dirty="0">
                <a:latin typeface="Arial"/>
                <a:cs typeface="Arial"/>
              </a:rPr>
              <a:t>rationally.</a:t>
            </a:r>
            <a:endParaRPr lang="en-US" dirty="0">
              <a:latin typeface="Arial"/>
              <a:cs typeface="Arial"/>
            </a:endParaRPr>
          </a:p>
          <a:p>
            <a:pPr marL="741680" lvl="1" indent="-292735">
              <a:lnSpc>
                <a:spcPts val="2350"/>
              </a:lnSpc>
              <a:buAutoNum type="arabicParenR"/>
              <a:tabLst>
                <a:tab pos="742315" algn="l"/>
              </a:tabLst>
            </a:pPr>
            <a:r>
              <a:rPr lang="en-US" spc="45" dirty="0">
                <a:latin typeface="Arial"/>
                <a:cs typeface="Arial"/>
              </a:rPr>
              <a:t>The </a:t>
            </a:r>
            <a:r>
              <a:rPr lang="en-US" spc="90" dirty="0">
                <a:latin typeface="Arial"/>
                <a:cs typeface="Arial"/>
              </a:rPr>
              <a:t>ability </a:t>
            </a:r>
            <a:r>
              <a:rPr lang="en-US" spc="135" dirty="0">
                <a:latin typeface="Arial"/>
                <a:cs typeface="Arial"/>
              </a:rPr>
              <a:t>to </a:t>
            </a:r>
            <a:r>
              <a:rPr lang="en-US" spc="55" dirty="0">
                <a:latin typeface="Arial"/>
                <a:cs typeface="Arial"/>
              </a:rPr>
              <a:t>act </a:t>
            </a:r>
            <a:r>
              <a:rPr lang="en-US" spc="90" dirty="0">
                <a:latin typeface="Arial"/>
                <a:cs typeface="Arial"/>
              </a:rPr>
              <a:t>like</a:t>
            </a:r>
            <a:r>
              <a:rPr lang="en-US" spc="85" dirty="0">
                <a:latin typeface="Arial"/>
                <a:cs typeface="Arial"/>
              </a:rPr>
              <a:t> humans</a:t>
            </a:r>
            <a:r>
              <a:rPr lang="en-US" sz="2000" spc="85" dirty="0">
                <a:latin typeface="Arial"/>
                <a:cs typeface="Arial"/>
              </a:rPr>
              <a:t>.</a:t>
            </a:r>
            <a:endParaRPr lang="en-US" sz="2000" dirty="0">
              <a:latin typeface="Arial"/>
              <a:cs typeface="Arial"/>
            </a:endParaRPr>
          </a:p>
          <a:p>
            <a:pPr marL="469900" indent="-457200">
              <a:lnSpc>
                <a:spcPts val="2390"/>
              </a:lnSpc>
              <a:spcBef>
                <a:spcPts val="2055"/>
              </a:spcBef>
              <a:buClr>
                <a:srgbClr val="2CA1BE"/>
              </a:buClr>
              <a:buSzPct val="67500"/>
              <a:buFont typeface="Wingdings"/>
              <a:buChar char=""/>
              <a:tabLst>
                <a:tab pos="469265" algn="l"/>
                <a:tab pos="469900" algn="l"/>
              </a:tabLst>
            </a:pPr>
            <a:r>
              <a:rPr lang="en-US" sz="2000" spc="60" dirty="0">
                <a:latin typeface="Arial"/>
                <a:cs typeface="Arial"/>
              </a:rPr>
              <a:t>The </a:t>
            </a:r>
            <a:r>
              <a:rPr lang="en-US" sz="2000" spc="85" dirty="0">
                <a:latin typeface="Arial"/>
                <a:cs typeface="Arial"/>
              </a:rPr>
              <a:t>central </a:t>
            </a:r>
            <a:r>
              <a:rPr lang="en-US" sz="2000" spc="100" dirty="0">
                <a:latin typeface="Arial"/>
                <a:cs typeface="Arial"/>
              </a:rPr>
              <a:t>principles </a:t>
            </a:r>
            <a:r>
              <a:rPr lang="en-US" sz="2000" spc="145" dirty="0">
                <a:latin typeface="Arial"/>
                <a:cs typeface="Arial"/>
              </a:rPr>
              <a:t>of </a:t>
            </a:r>
            <a:r>
              <a:rPr lang="en-US" sz="2000" spc="90" dirty="0">
                <a:latin typeface="Arial"/>
                <a:cs typeface="Arial"/>
              </a:rPr>
              <a:t>Al </a:t>
            </a:r>
            <a:r>
              <a:rPr lang="en-US" sz="2000" spc="95" dirty="0">
                <a:latin typeface="Arial"/>
                <a:cs typeface="Arial"/>
              </a:rPr>
              <a:t>include</a:t>
            </a:r>
            <a:r>
              <a:rPr lang="en-US" sz="2000" spc="-105" dirty="0">
                <a:latin typeface="Arial"/>
                <a:cs typeface="Arial"/>
              </a:rPr>
              <a:t> </a:t>
            </a:r>
            <a:r>
              <a:rPr lang="en-US" spc="65" dirty="0">
                <a:latin typeface="Arial"/>
                <a:cs typeface="Arial"/>
              </a:rPr>
              <a:t>:</a:t>
            </a:r>
            <a:endParaRPr lang="en-US" dirty="0">
              <a:latin typeface="Arial"/>
              <a:cs typeface="Arial"/>
            </a:endParaRPr>
          </a:p>
          <a:p>
            <a:pPr marL="669290" lvl="1" indent="-290830">
              <a:lnSpc>
                <a:spcPts val="2135"/>
              </a:lnSpc>
              <a:buAutoNum type="arabicParenR"/>
              <a:tabLst>
                <a:tab pos="669290" algn="l"/>
              </a:tabLst>
            </a:pPr>
            <a:r>
              <a:rPr lang="en-US" spc="45" dirty="0">
                <a:latin typeface="Arial"/>
                <a:cs typeface="Arial"/>
              </a:rPr>
              <a:t>Reasoning, </a:t>
            </a:r>
            <a:r>
              <a:rPr lang="en-US" spc="85" dirty="0">
                <a:latin typeface="Arial"/>
                <a:cs typeface="Arial"/>
              </a:rPr>
              <a:t>knowledge, </a:t>
            </a:r>
            <a:r>
              <a:rPr lang="en-US" spc="95" dirty="0">
                <a:latin typeface="Arial"/>
                <a:cs typeface="Arial"/>
              </a:rPr>
              <a:t>planning, </a:t>
            </a:r>
            <a:r>
              <a:rPr lang="en-US" spc="85" dirty="0">
                <a:latin typeface="Arial"/>
                <a:cs typeface="Arial"/>
              </a:rPr>
              <a:t>learning </a:t>
            </a:r>
            <a:r>
              <a:rPr lang="en-US" spc="75" dirty="0">
                <a:latin typeface="Arial"/>
                <a:cs typeface="Arial"/>
              </a:rPr>
              <a:t>and</a:t>
            </a:r>
            <a:r>
              <a:rPr lang="en-US" spc="80" dirty="0">
                <a:latin typeface="Arial"/>
                <a:cs typeface="Arial"/>
              </a:rPr>
              <a:t> </a:t>
            </a:r>
            <a:r>
              <a:rPr lang="en-US" spc="95" dirty="0">
                <a:latin typeface="Arial"/>
                <a:cs typeface="Arial"/>
              </a:rPr>
              <a:t>communication.</a:t>
            </a:r>
            <a:endParaRPr lang="en-US" dirty="0">
              <a:latin typeface="Arial"/>
              <a:cs typeface="Arial"/>
            </a:endParaRPr>
          </a:p>
          <a:p>
            <a:pPr marL="669290" lvl="1" indent="-290830">
              <a:lnSpc>
                <a:spcPts val="2130"/>
              </a:lnSpc>
              <a:buAutoNum type="arabicParenR"/>
              <a:tabLst>
                <a:tab pos="669290" algn="l"/>
                <a:tab pos="1985010" algn="l"/>
              </a:tabLst>
            </a:pPr>
            <a:r>
              <a:rPr lang="en-US" spc="55" dirty="0">
                <a:latin typeface="Arial"/>
                <a:cs typeface="Arial"/>
              </a:rPr>
              <a:t>Perception	</a:t>
            </a:r>
            <a:r>
              <a:rPr lang="en-US" spc="75" dirty="0">
                <a:latin typeface="Arial"/>
                <a:cs typeface="Arial"/>
              </a:rPr>
              <a:t>and </a:t>
            </a:r>
            <a:r>
              <a:rPr lang="en-US" spc="90" dirty="0">
                <a:latin typeface="Arial"/>
                <a:cs typeface="Arial"/>
              </a:rPr>
              <a:t>the ability </a:t>
            </a:r>
            <a:r>
              <a:rPr lang="en-US" spc="135" dirty="0">
                <a:latin typeface="Arial"/>
                <a:cs typeface="Arial"/>
              </a:rPr>
              <a:t>to </a:t>
            </a:r>
            <a:r>
              <a:rPr lang="en-US" spc="75" dirty="0">
                <a:latin typeface="Arial"/>
                <a:cs typeface="Arial"/>
              </a:rPr>
              <a:t>move and </a:t>
            </a:r>
            <a:r>
              <a:rPr lang="en-US" spc="90" dirty="0">
                <a:latin typeface="Arial"/>
                <a:cs typeface="Arial"/>
              </a:rPr>
              <a:t>manipulate</a:t>
            </a:r>
            <a:r>
              <a:rPr lang="en-US" spc="10" dirty="0">
                <a:latin typeface="Arial"/>
                <a:cs typeface="Arial"/>
              </a:rPr>
              <a:t> </a:t>
            </a:r>
            <a:r>
              <a:rPr lang="en-US" spc="75" dirty="0">
                <a:latin typeface="Arial"/>
                <a:cs typeface="Arial"/>
              </a:rPr>
              <a:t>objects.</a:t>
            </a:r>
            <a:endParaRPr lang="en-US" dirty="0">
              <a:latin typeface="Arial"/>
              <a:cs typeface="Arial"/>
            </a:endParaRPr>
          </a:p>
          <a:p>
            <a:pPr marL="742950" marR="1799589" lvl="1" indent="-365125">
              <a:lnSpc>
                <a:spcPts val="2120"/>
              </a:lnSpc>
              <a:spcBef>
                <a:spcPts val="95"/>
              </a:spcBef>
              <a:buAutoNum type="arabicParenR"/>
              <a:tabLst>
                <a:tab pos="741680" algn="l"/>
                <a:tab pos="742315" algn="l"/>
              </a:tabLst>
            </a:pPr>
            <a:r>
              <a:rPr lang="en-US" spc="90" dirty="0">
                <a:latin typeface="Arial"/>
                <a:cs typeface="Arial"/>
              </a:rPr>
              <a:t>It </a:t>
            </a:r>
            <a:r>
              <a:rPr lang="en-US" spc="65" dirty="0">
                <a:latin typeface="Arial"/>
                <a:cs typeface="Arial"/>
              </a:rPr>
              <a:t>is </a:t>
            </a:r>
            <a:r>
              <a:rPr lang="en-US" spc="90" dirty="0">
                <a:latin typeface="Arial"/>
                <a:cs typeface="Arial"/>
              </a:rPr>
              <a:t>the </a:t>
            </a:r>
            <a:r>
              <a:rPr lang="en-US" spc="35" dirty="0">
                <a:latin typeface="Arial"/>
                <a:cs typeface="Arial"/>
              </a:rPr>
              <a:t>science </a:t>
            </a:r>
            <a:r>
              <a:rPr lang="en-US" spc="75" dirty="0">
                <a:latin typeface="Arial"/>
                <a:cs typeface="Arial"/>
              </a:rPr>
              <a:t>and </a:t>
            </a:r>
            <a:r>
              <a:rPr lang="en-US" spc="85" dirty="0">
                <a:latin typeface="Arial"/>
                <a:cs typeface="Arial"/>
              </a:rPr>
              <a:t>engineering </a:t>
            </a:r>
            <a:r>
              <a:rPr lang="en-US" spc="130" dirty="0">
                <a:latin typeface="Arial"/>
                <a:cs typeface="Arial"/>
              </a:rPr>
              <a:t>of </a:t>
            </a:r>
            <a:r>
              <a:rPr lang="en-US" spc="110" dirty="0">
                <a:latin typeface="Arial"/>
                <a:cs typeface="Arial"/>
              </a:rPr>
              <a:t>making </a:t>
            </a:r>
            <a:r>
              <a:rPr lang="en-US" spc="105" dirty="0">
                <a:latin typeface="Arial"/>
                <a:cs typeface="Arial"/>
              </a:rPr>
              <a:t>intelligent  </a:t>
            </a:r>
            <a:r>
              <a:rPr lang="en-US" spc="70" dirty="0">
                <a:latin typeface="Arial"/>
                <a:cs typeface="Arial"/>
              </a:rPr>
              <a:t>machines, </a:t>
            </a:r>
            <a:r>
              <a:rPr lang="en-US" spc="50" dirty="0">
                <a:latin typeface="Arial"/>
                <a:cs typeface="Arial"/>
              </a:rPr>
              <a:t>especially </a:t>
            </a:r>
            <a:r>
              <a:rPr lang="en-US" spc="105" dirty="0">
                <a:latin typeface="Arial"/>
                <a:cs typeface="Arial"/>
              </a:rPr>
              <a:t>intelligent </a:t>
            </a:r>
            <a:r>
              <a:rPr lang="en-US" spc="100" dirty="0">
                <a:latin typeface="Arial"/>
                <a:cs typeface="Arial"/>
              </a:rPr>
              <a:t>computer</a:t>
            </a:r>
            <a:r>
              <a:rPr lang="en-US" spc="80" dirty="0">
                <a:latin typeface="Arial"/>
                <a:cs typeface="Arial"/>
              </a:rPr>
              <a:t> </a:t>
            </a:r>
            <a:r>
              <a:rPr lang="en-US" spc="95" dirty="0">
                <a:latin typeface="Arial"/>
                <a:cs typeface="Arial"/>
              </a:rPr>
              <a:t>programs</a:t>
            </a:r>
            <a:endParaRPr lang="en-US" dirty="0">
              <a:latin typeface="Arial"/>
              <a:cs typeface="Arial"/>
            </a:endParaRPr>
          </a:p>
        </p:txBody>
      </p:sp>
      <p:sp>
        <p:nvSpPr>
          <p:cNvPr id="4" name="TextBox 3"/>
          <p:cNvSpPr txBox="1"/>
          <p:nvPr/>
        </p:nvSpPr>
        <p:spPr>
          <a:xfrm>
            <a:off x="2590800" y="398638"/>
            <a:ext cx="3228769" cy="830997"/>
          </a:xfrm>
          <a:prstGeom prst="rect">
            <a:avLst/>
          </a:prstGeom>
          <a:noFill/>
        </p:spPr>
        <p:txBody>
          <a:bodyPr wrap="none" rtlCol="0">
            <a:spAutoFit/>
          </a:bodyPr>
          <a:lstStyle/>
          <a:p>
            <a:r>
              <a:rPr lang="en-US" sz="4800" dirty="0" smtClean="0">
                <a:latin typeface="Times New Roman" pitchFamily="18" charset="0"/>
                <a:cs typeface="Times New Roman" pitchFamily="18" charset="0"/>
              </a:rPr>
              <a:t>Introduction</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233527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2"/>
          <p:cNvSpPr txBox="1"/>
          <p:nvPr/>
        </p:nvSpPr>
        <p:spPr>
          <a:xfrm>
            <a:off x="426719" y="1981200"/>
            <a:ext cx="8290559" cy="297307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8605" marR="5080" indent="-256540">
              <a:lnSpc>
                <a:spcPct val="100000"/>
              </a:lnSpc>
              <a:spcBef>
                <a:spcPts val="105"/>
              </a:spcBef>
              <a:buClr>
                <a:srgbClr val="2CA1BE"/>
              </a:buClr>
              <a:buSzPct val="67500"/>
              <a:buChar char=""/>
              <a:tabLst>
                <a:tab pos="268605" algn="l"/>
                <a:tab pos="269240" algn="l"/>
              </a:tabLst>
            </a:pPr>
            <a:r>
              <a:rPr sz="2000" spc="100" dirty="0">
                <a:latin typeface="Arial"/>
                <a:cs typeface="Arial"/>
              </a:rPr>
              <a:t>Computers</a:t>
            </a:r>
            <a:r>
              <a:rPr sz="2000" spc="50" dirty="0">
                <a:latin typeface="Arial"/>
                <a:cs typeface="Arial"/>
              </a:rPr>
              <a:t> </a:t>
            </a:r>
            <a:r>
              <a:rPr sz="2000" spc="140" dirty="0">
                <a:latin typeface="Arial"/>
                <a:cs typeface="Arial"/>
              </a:rPr>
              <a:t>with</a:t>
            </a:r>
            <a:r>
              <a:rPr sz="2000" spc="65" dirty="0">
                <a:latin typeface="Arial"/>
                <a:cs typeface="Arial"/>
              </a:rPr>
              <a:t> </a:t>
            </a:r>
            <a:r>
              <a:rPr sz="2000" spc="105" dirty="0">
                <a:latin typeface="Arial"/>
                <a:cs typeface="Arial"/>
              </a:rPr>
              <a:t>the</a:t>
            </a:r>
            <a:r>
              <a:rPr sz="2000" spc="70" dirty="0">
                <a:latin typeface="Arial"/>
                <a:cs typeface="Arial"/>
              </a:rPr>
              <a:t> </a:t>
            </a:r>
            <a:r>
              <a:rPr sz="2000" spc="105" dirty="0">
                <a:latin typeface="Arial"/>
                <a:cs typeface="Arial"/>
              </a:rPr>
              <a:t>ability</a:t>
            </a:r>
            <a:r>
              <a:rPr sz="2000" spc="85" dirty="0">
                <a:latin typeface="Arial"/>
                <a:cs typeface="Arial"/>
              </a:rPr>
              <a:t> </a:t>
            </a:r>
            <a:r>
              <a:rPr sz="2000" spc="150" dirty="0">
                <a:latin typeface="Arial"/>
                <a:cs typeface="Arial"/>
              </a:rPr>
              <a:t>to</a:t>
            </a:r>
            <a:r>
              <a:rPr sz="2000" spc="65" dirty="0">
                <a:latin typeface="Arial"/>
                <a:cs typeface="Arial"/>
              </a:rPr>
              <a:t> </a:t>
            </a:r>
            <a:r>
              <a:rPr sz="2000" spc="140" dirty="0">
                <a:latin typeface="Arial"/>
                <a:cs typeface="Arial"/>
              </a:rPr>
              <a:t>mimic</a:t>
            </a:r>
            <a:r>
              <a:rPr sz="2000" spc="60" dirty="0">
                <a:latin typeface="Arial"/>
                <a:cs typeface="Arial"/>
              </a:rPr>
              <a:t> </a:t>
            </a:r>
            <a:r>
              <a:rPr sz="2000" spc="130" dirty="0">
                <a:latin typeface="Arial"/>
                <a:cs typeface="Arial"/>
              </a:rPr>
              <a:t>or</a:t>
            </a:r>
            <a:r>
              <a:rPr sz="2000" spc="65" dirty="0">
                <a:latin typeface="Arial"/>
                <a:cs typeface="Arial"/>
              </a:rPr>
              <a:t> </a:t>
            </a:r>
            <a:r>
              <a:rPr sz="2000" spc="95" dirty="0">
                <a:latin typeface="Arial"/>
                <a:cs typeface="Arial"/>
              </a:rPr>
              <a:t>duplicate</a:t>
            </a:r>
            <a:r>
              <a:rPr sz="2000" spc="60" dirty="0">
                <a:latin typeface="Arial"/>
                <a:cs typeface="Arial"/>
              </a:rPr>
              <a:t> </a:t>
            </a:r>
            <a:r>
              <a:rPr sz="2000" spc="105" dirty="0">
                <a:latin typeface="Arial"/>
                <a:cs typeface="Arial"/>
              </a:rPr>
              <a:t>the</a:t>
            </a:r>
            <a:r>
              <a:rPr sz="2000" spc="70" dirty="0">
                <a:latin typeface="Arial"/>
                <a:cs typeface="Arial"/>
              </a:rPr>
              <a:t> </a:t>
            </a:r>
            <a:r>
              <a:rPr sz="2000" spc="114" dirty="0">
                <a:latin typeface="Arial"/>
                <a:cs typeface="Arial"/>
              </a:rPr>
              <a:t>functions</a:t>
            </a:r>
            <a:r>
              <a:rPr sz="2000" spc="50" dirty="0">
                <a:latin typeface="Arial"/>
                <a:cs typeface="Arial"/>
              </a:rPr>
              <a:t> </a:t>
            </a:r>
            <a:r>
              <a:rPr sz="2000" spc="140" dirty="0">
                <a:latin typeface="Arial"/>
                <a:cs typeface="Arial"/>
              </a:rPr>
              <a:t>of  </a:t>
            </a:r>
            <a:r>
              <a:rPr sz="2000" spc="105" dirty="0">
                <a:latin typeface="Arial"/>
                <a:cs typeface="Arial"/>
              </a:rPr>
              <a:t>the </a:t>
            </a:r>
            <a:r>
              <a:rPr sz="2000" spc="114" dirty="0">
                <a:latin typeface="Arial"/>
                <a:cs typeface="Arial"/>
              </a:rPr>
              <a:t>human</a:t>
            </a:r>
            <a:r>
              <a:rPr sz="2000" dirty="0">
                <a:latin typeface="Arial"/>
                <a:cs typeface="Arial"/>
              </a:rPr>
              <a:t> </a:t>
            </a:r>
            <a:r>
              <a:rPr sz="2000" spc="100" dirty="0">
                <a:latin typeface="Arial"/>
                <a:cs typeface="Arial"/>
              </a:rPr>
              <a:t>brain.</a:t>
            </a:r>
            <a:endParaRPr sz="2000" dirty="0">
              <a:latin typeface="Arial"/>
              <a:cs typeface="Arial"/>
            </a:endParaRPr>
          </a:p>
          <a:p>
            <a:pPr>
              <a:lnSpc>
                <a:spcPct val="100000"/>
              </a:lnSpc>
              <a:spcBef>
                <a:spcPts val="30"/>
              </a:spcBef>
              <a:buClr>
                <a:srgbClr val="2CA1BE"/>
              </a:buClr>
              <a:buFont typeface="Arial"/>
              <a:buChar char=""/>
            </a:pPr>
            <a:endParaRPr sz="2750" dirty="0">
              <a:latin typeface="Arial"/>
              <a:cs typeface="Arial"/>
            </a:endParaRPr>
          </a:p>
          <a:p>
            <a:pPr marL="268605" marR="645795" indent="-256540">
              <a:lnSpc>
                <a:spcPct val="100000"/>
              </a:lnSpc>
              <a:buClr>
                <a:srgbClr val="2CA1BE"/>
              </a:buClr>
              <a:buSzPct val="67500"/>
              <a:buChar char=""/>
              <a:tabLst>
                <a:tab pos="268605" algn="l"/>
                <a:tab pos="269240" algn="l"/>
              </a:tabLst>
            </a:pPr>
            <a:r>
              <a:rPr sz="2000" spc="105" dirty="0">
                <a:latin typeface="Arial"/>
                <a:cs typeface="Arial"/>
              </a:rPr>
              <a:t>Artificial </a:t>
            </a:r>
            <a:r>
              <a:rPr sz="2000" spc="80" dirty="0">
                <a:latin typeface="Arial"/>
                <a:cs typeface="Arial"/>
              </a:rPr>
              <a:t>Intelligence </a:t>
            </a:r>
            <a:r>
              <a:rPr sz="2000" spc="75" dirty="0">
                <a:latin typeface="Arial"/>
                <a:cs typeface="Arial"/>
              </a:rPr>
              <a:t>is </a:t>
            </a:r>
            <a:r>
              <a:rPr sz="2000" spc="105" dirty="0">
                <a:latin typeface="Arial"/>
                <a:cs typeface="Arial"/>
              </a:rPr>
              <a:t>the </a:t>
            </a:r>
            <a:r>
              <a:rPr sz="2000" spc="90" dirty="0">
                <a:latin typeface="Arial"/>
                <a:cs typeface="Arial"/>
              </a:rPr>
              <a:t>intelligence </a:t>
            </a:r>
            <a:r>
              <a:rPr sz="2000" spc="145" dirty="0">
                <a:latin typeface="Arial"/>
                <a:cs typeface="Arial"/>
              </a:rPr>
              <a:t>of </a:t>
            </a:r>
            <a:r>
              <a:rPr sz="2000" spc="75" dirty="0">
                <a:latin typeface="Arial"/>
                <a:cs typeface="Arial"/>
              </a:rPr>
              <a:t>machines </a:t>
            </a:r>
            <a:r>
              <a:rPr sz="2000" spc="85" dirty="0">
                <a:latin typeface="Arial"/>
                <a:cs typeface="Arial"/>
              </a:rPr>
              <a:t>and </a:t>
            </a:r>
            <a:r>
              <a:rPr sz="2000" spc="100" dirty="0">
                <a:latin typeface="Arial"/>
                <a:cs typeface="Arial"/>
              </a:rPr>
              <a:t>the  </a:t>
            </a:r>
            <a:r>
              <a:rPr sz="2000" spc="95" dirty="0">
                <a:latin typeface="Arial"/>
                <a:cs typeface="Arial"/>
              </a:rPr>
              <a:t>branch </a:t>
            </a:r>
            <a:r>
              <a:rPr sz="2000" spc="145" dirty="0">
                <a:latin typeface="Arial"/>
                <a:cs typeface="Arial"/>
              </a:rPr>
              <a:t>of </a:t>
            </a:r>
            <a:r>
              <a:rPr sz="2000" spc="120" dirty="0">
                <a:latin typeface="Arial"/>
                <a:cs typeface="Arial"/>
              </a:rPr>
              <a:t>computer </a:t>
            </a:r>
            <a:r>
              <a:rPr sz="2000" spc="50" dirty="0">
                <a:latin typeface="Arial"/>
                <a:cs typeface="Arial"/>
              </a:rPr>
              <a:t>science </a:t>
            </a:r>
            <a:r>
              <a:rPr sz="2000" spc="100" dirty="0">
                <a:latin typeface="Arial"/>
                <a:cs typeface="Arial"/>
              </a:rPr>
              <a:t>which </a:t>
            </a:r>
            <a:r>
              <a:rPr sz="2000" spc="85" dirty="0">
                <a:latin typeface="Arial"/>
                <a:cs typeface="Arial"/>
              </a:rPr>
              <a:t>aims </a:t>
            </a:r>
            <a:r>
              <a:rPr sz="2000" spc="150" dirty="0">
                <a:latin typeface="Arial"/>
                <a:cs typeface="Arial"/>
              </a:rPr>
              <a:t>to </a:t>
            </a:r>
            <a:r>
              <a:rPr sz="2000" spc="55" dirty="0">
                <a:latin typeface="Arial"/>
                <a:cs typeface="Arial"/>
              </a:rPr>
              <a:t>create</a:t>
            </a:r>
            <a:r>
              <a:rPr sz="2000" spc="-315" dirty="0">
                <a:latin typeface="Arial"/>
                <a:cs typeface="Arial"/>
              </a:rPr>
              <a:t> </a:t>
            </a:r>
            <a:r>
              <a:rPr sz="2000" spc="130" dirty="0">
                <a:latin typeface="Arial"/>
                <a:cs typeface="Arial"/>
              </a:rPr>
              <a:t>it.</a:t>
            </a:r>
            <a:endParaRPr sz="2000" dirty="0">
              <a:latin typeface="Arial"/>
              <a:cs typeface="Arial"/>
            </a:endParaRPr>
          </a:p>
          <a:p>
            <a:pPr>
              <a:lnSpc>
                <a:spcPct val="100000"/>
              </a:lnSpc>
              <a:spcBef>
                <a:spcPts val="40"/>
              </a:spcBef>
              <a:buClr>
                <a:srgbClr val="2CA1BE"/>
              </a:buClr>
              <a:buFont typeface="Arial"/>
              <a:buChar char=""/>
            </a:pPr>
            <a:endParaRPr sz="2750" dirty="0">
              <a:latin typeface="Arial"/>
              <a:cs typeface="Arial"/>
            </a:endParaRPr>
          </a:p>
          <a:p>
            <a:pPr marL="268605" marR="535305" indent="-256540">
              <a:lnSpc>
                <a:spcPct val="100000"/>
              </a:lnSpc>
              <a:buClr>
                <a:srgbClr val="2CA1BE"/>
              </a:buClr>
              <a:buSzPct val="67500"/>
              <a:buChar char=""/>
              <a:tabLst>
                <a:tab pos="268605" algn="l"/>
                <a:tab pos="269240" algn="l"/>
              </a:tabLst>
            </a:pPr>
            <a:r>
              <a:rPr sz="2000" spc="50" dirty="0">
                <a:latin typeface="Arial"/>
                <a:cs typeface="Arial"/>
              </a:rPr>
              <a:t>"The </a:t>
            </a:r>
            <a:r>
              <a:rPr sz="2000" spc="90" dirty="0">
                <a:latin typeface="Arial"/>
                <a:cs typeface="Arial"/>
              </a:rPr>
              <a:t>branch </a:t>
            </a:r>
            <a:r>
              <a:rPr sz="2000" spc="145" dirty="0">
                <a:latin typeface="Arial"/>
                <a:cs typeface="Arial"/>
              </a:rPr>
              <a:t>of </a:t>
            </a:r>
            <a:r>
              <a:rPr sz="2000" spc="120" dirty="0">
                <a:latin typeface="Arial"/>
                <a:cs typeface="Arial"/>
              </a:rPr>
              <a:t>computer </a:t>
            </a:r>
            <a:r>
              <a:rPr sz="2000" spc="50" dirty="0">
                <a:latin typeface="Arial"/>
                <a:cs typeface="Arial"/>
              </a:rPr>
              <a:t>science </a:t>
            </a:r>
            <a:r>
              <a:rPr sz="2000" spc="125" dirty="0">
                <a:latin typeface="Arial"/>
                <a:cs typeface="Arial"/>
              </a:rPr>
              <a:t>that </a:t>
            </a:r>
            <a:r>
              <a:rPr sz="2000" spc="75" dirty="0">
                <a:latin typeface="Arial"/>
                <a:cs typeface="Arial"/>
              </a:rPr>
              <a:t>is concerned </a:t>
            </a:r>
            <a:r>
              <a:rPr sz="2000" spc="135" dirty="0">
                <a:latin typeface="Arial"/>
                <a:cs typeface="Arial"/>
              </a:rPr>
              <a:t>with </a:t>
            </a:r>
            <a:r>
              <a:rPr sz="2000" spc="105" dirty="0">
                <a:latin typeface="Arial"/>
                <a:cs typeface="Arial"/>
              </a:rPr>
              <a:t>the  </a:t>
            </a:r>
            <a:r>
              <a:rPr sz="2000" spc="114" dirty="0">
                <a:latin typeface="Arial"/>
                <a:cs typeface="Arial"/>
              </a:rPr>
              <a:t>automation </a:t>
            </a:r>
            <a:r>
              <a:rPr sz="2000" spc="145" dirty="0">
                <a:latin typeface="Arial"/>
                <a:cs typeface="Arial"/>
              </a:rPr>
              <a:t>of </a:t>
            </a:r>
            <a:r>
              <a:rPr sz="2000" spc="114" dirty="0">
                <a:latin typeface="Arial"/>
                <a:cs typeface="Arial"/>
              </a:rPr>
              <a:t>intelligent </a:t>
            </a:r>
            <a:r>
              <a:rPr sz="2000" spc="85" dirty="0">
                <a:latin typeface="Arial"/>
                <a:cs typeface="Arial"/>
              </a:rPr>
              <a:t>behaviour" </a:t>
            </a:r>
            <a:r>
              <a:rPr sz="2000" spc="55" dirty="0">
                <a:latin typeface="Arial"/>
                <a:cs typeface="Arial"/>
              </a:rPr>
              <a:t>(Luger </a:t>
            </a:r>
            <a:r>
              <a:rPr sz="2000" spc="85" dirty="0">
                <a:latin typeface="Arial"/>
                <a:cs typeface="Arial"/>
              </a:rPr>
              <a:t>and</a:t>
            </a:r>
            <a:r>
              <a:rPr sz="2000" spc="-190" dirty="0">
                <a:latin typeface="Arial"/>
                <a:cs typeface="Arial"/>
              </a:rPr>
              <a:t> </a:t>
            </a:r>
            <a:r>
              <a:rPr sz="2000" spc="90" dirty="0">
                <a:latin typeface="Arial"/>
                <a:cs typeface="Arial"/>
              </a:rPr>
              <a:t>Stubblefield.  </a:t>
            </a:r>
            <a:r>
              <a:rPr sz="2000" spc="110" dirty="0">
                <a:latin typeface="Arial"/>
                <a:cs typeface="Arial"/>
              </a:rPr>
              <a:t>1993).</a:t>
            </a:r>
            <a:endParaRPr sz="2000" dirty="0">
              <a:latin typeface="Arial"/>
              <a:cs typeface="Arial"/>
            </a:endParaRPr>
          </a:p>
        </p:txBody>
      </p:sp>
      <p:grpSp>
        <p:nvGrpSpPr>
          <p:cNvPr id="13" name="object 3"/>
          <p:cNvGrpSpPr/>
          <p:nvPr/>
        </p:nvGrpSpPr>
        <p:grpSpPr>
          <a:xfrm>
            <a:off x="1828800" y="382777"/>
            <a:ext cx="5715000" cy="944880"/>
            <a:chOff x="1905761" y="229361"/>
            <a:chExt cx="5715000" cy="944880"/>
          </a:xfrm>
        </p:grpSpPr>
        <p:sp>
          <p:nvSpPr>
            <p:cNvPr id="14" name="object 4"/>
            <p:cNvSpPr/>
            <p:nvPr/>
          </p:nvSpPr>
          <p:spPr>
            <a:xfrm>
              <a:off x="1905761" y="229361"/>
              <a:ext cx="5715000" cy="944880"/>
            </a:xfrm>
            <a:custGeom>
              <a:avLst/>
              <a:gdLst/>
              <a:ahLst/>
              <a:cxnLst/>
              <a:rect l="l" t="t" r="r" b="b"/>
              <a:pathLst>
                <a:path w="5715000" h="944880">
                  <a:moveTo>
                    <a:pt x="0" y="944880"/>
                  </a:moveTo>
                  <a:lnTo>
                    <a:pt x="5714999" y="944880"/>
                  </a:lnTo>
                  <a:lnTo>
                    <a:pt x="5714999" y="0"/>
                  </a:lnTo>
                  <a:lnTo>
                    <a:pt x="0" y="0"/>
                  </a:lnTo>
                  <a:lnTo>
                    <a:pt x="0" y="944880"/>
                  </a:lnTo>
                  <a:close/>
                </a:path>
              </a:pathLst>
            </a:custGeom>
            <a:ln w="38100">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p:nvPr/>
          </p:nvSpPr>
          <p:spPr>
            <a:xfrm>
              <a:off x="3548263" y="417575"/>
              <a:ext cx="2431521" cy="452151"/>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1491800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4173" y="294503"/>
            <a:ext cx="4790094" cy="769441"/>
          </a:xfrm>
          <a:prstGeom prst="rect">
            <a:avLst/>
          </a:prstGeom>
          <a:noFill/>
        </p:spPr>
        <p:txBody>
          <a:bodyPr wrap="none" rtlCol="0">
            <a:spAutoFit/>
          </a:bodyPr>
          <a:lstStyle/>
          <a:p>
            <a:r>
              <a:rPr lang="en-US" sz="4400" dirty="0" smtClean="0"/>
              <a:t>How do we measure ?</a:t>
            </a:r>
            <a:endParaRPr lang="en-US" sz="4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390650"/>
            <a:ext cx="5715000" cy="4076700"/>
          </a:xfrm>
          <a:prstGeom prst="rect">
            <a:avLst/>
          </a:prstGeom>
        </p:spPr>
      </p:pic>
    </p:spTree>
    <p:extLst>
      <p:ext uri="{BB962C8B-B14F-4D97-AF65-F5344CB8AC3E}">
        <p14:creationId xmlns:p14="http://schemas.microsoft.com/office/powerpoint/2010/main" val="218777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47800" y="457200"/>
            <a:ext cx="6095999" cy="5257800"/>
          </a:xfrm>
        </p:spPr>
      </p:pic>
    </p:spTree>
    <p:extLst>
      <p:ext uri="{BB962C8B-B14F-4D97-AF65-F5344CB8AC3E}">
        <p14:creationId xmlns:p14="http://schemas.microsoft.com/office/powerpoint/2010/main" val="2133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Research areas in AI</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61260" y="1756410"/>
            <a:ext cx="4221480" cy="3802380"/>
          </a:xfrm>
        </p:spPr>
      </p:pic>
    </p:spTree>
    <p:extLst>
      <p:ext uri="{BB962C8B-B14F-4D97-AF65-F5344CB8AC3E}">
        <p14:creationId xmlns:p14="http://schemas.microsoft.com/office/powerpoint/2010/main" val="43642536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235</TotalTime>
  <Words>802</Words>
  <Application>Microsoft Office PowerPoint</Application>
  <PresentationFormat>On-screen Show (4:3)</PresentationFormat>
  <Paragraphs>119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Horizon</vt:lpstr>
      <vt:lpstr>PowerPoint Presentation</vt:lpstr>
      <vt:lpstr>Table of Contents</vt:lpstr>
      <vt:lpstr>The Birthplace of  “Artificial Intelligence”, 1956</vt:lpstr>
      <vt:lpstr>PowerPoint Presentation</vt:lpstr>
      <vt:lpstr>PowerPoint Presentation</vt:lpstr>
      <vt:lpstr>PowerPoint Presentation</vt:lpstr>
      <vt:lpstr>PowerPoint Presentation</vt:lpstr>
      <vt:lpstr>PowerPoint Presentation</vt:lpstr>
      <vt:lpstr>Research areas in AI</vt:lpstr>
      <vt:lpstr>PowerPoint Presentation</vt:lpstr>
      <vt:lpstr>PowerPoint Presentation</vt:lpstr>
      <vt:lpstr>PowerPoint Presentation</vt:lpstr>
      <vt:lpstr>PowerPoint Presentation</vt:lpstr>
      <vt:lpstr>PowerPoint Presentation</vt:lpstr>
      <vt:lpstr>State of the art</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cp:revision>
  <dcterms:created xsi:type="dcterms:W3CDTF">2021-06-14T16:48:45Z</dcterms:created>
  <dcterms:modified xsi:type="dcterms:W3CDTF">2021-07-15T14:27:00Z</dcterms:modified>
</cp:coreProperties>
</file>