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3" r:id="rId15"/>
    <p:sldId id="270" r:id="rId16"/>
    <p:sldId id="271" r:id="rId17"/>
    <p:sldId id="273" r:id="rId18"/>
    <p:sldId id="272" r:id="rId19"/>
    <p:sldId id="274" r:id="rId20"/>
    <p:sldId id="277" r:id="rId21"/>
    <p:sldId id="278" r:id="rId22"/>
    <p:sldId id="279" r:id="rId23"/>
    <p:sldId id="281" r:id="rId24"/>
    <p:sldId id="282" r:id="rId25"/>
    <p:sldId id="280" r:id="rId26"/>
    <p:sldId id="285" r:id="rId27"/>
    <p:sldId id="297" r:id="rId28"/>
    <p:sldId id="300" r:id="rId29"/>
    <p:sldId id="299" r:id="rId30"/>
    <p:sldId id="298" r:id="rId31"/>
    <p:sldId id="301" r:id="rId32"/>
    <p:sldId id="290" r:id="rId33"/>
    <p:sldId id="289" r:id="rId34"/>
    <p:sldId id="304" r:id="rId35"/>
    <p:sldId id="292" r:id="rId36"/>
    <p:sldId id="293" r:id="rId37"/>
    <p:sldId id="287" r:id="rId38"/>
    <p:sldId id="288" r:id="rId39"/>
    <p:sldId id="303" r:id="rId40"/>
    <p:sldId id="302" r:id="rId41"/>
    <p:sldId id="295" r:id="rId42"/>
    <p:sldId id="294" r:id="rId43"/>
    <p:sldId id="284" r:id="rId44"/>
    <p:sldId id="276"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jLstbNlnpkXrkMTdGdscSB++dd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3FAD5D-5450-4F0C-9C89-E63A9ACA15D0}">
  <a:tblStyle styleId="{553FAD5D-5450-4F0C-9C89-E63A9ACA15D0}"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8" d="100"/>
          <a:sy n="88" d="100"/>
        </p:scale>
        <p:origin x="66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346364f9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3346364f9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4443a86d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c4443a86de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c4443a86d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c4443a86de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4443a86d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c4443a86de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c4443a86d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c4443a86de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c4443a86d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c4443a86de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4443a86d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c4443a86d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4443a86d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4443a86d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4443a86d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c4443a86d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4443a86d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4443a86d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c4443a86d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c4443a86d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c4443a86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c4443a8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4443a86d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4443a86d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c4443a86d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c4443a86d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c4443a86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c4443a86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e9e326a6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3e9e326a6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c4443a86d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c4443a86de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c4443a86de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1c4443a86de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c4443a86d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c4443a86de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c4443a86d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c4443a86de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3" name="Google Shape;13;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14" name="Google Shape;14;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18" name="Google Shape;18;p8"/>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19" name="Google Shape;19;p8"/>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5" name="Google Shape;25;p9"/>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6" name="Google Shape;26;p9"/>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9"/>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9" name="Google Shape;29;p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0" name="Google Shape;30;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4" name="Google Shape;34;p1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5" name="Google Shape;35;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9" name="Google Shape;39;p11"/>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0" name="Google Shape;40;p1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1" name="Google Shape;41;p1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2" name="Google Shape;42;p1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2"/>
          <p:cNvSpPr>
            <a:spLocks noGrp="1"/>
          </p:cNvSpPr>
          <p:nvPr>
            <p:ph type="pic" idx="2"/>
          </p:nvPr>
        </p:nvSpPr>
        <p:spPr>
          <a:xfrm>
            <a:off x="1792289" y="459581"/>
            <a:ext cx="5486400" cy="3086100"/>
          </a:xfrm>
          <a:prstGeom prst="rect">
            <a:avLst/>
          </a:prstGeom>
          <a:noFill/>
          <a:ln>
            <a:noFill/>
          </a:ln>
        </p:spPr>
      </p:sp>
      <p:sp>
        <p:nvSpPr>
          <p:cNvPr id="46" name="Google Shape;46;p12"/>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7" name="Google Shape;47;p1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1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9" name="Google Shape;49;p1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4" name="Google Shape;54;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5" name="Google Shape;55;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0" name="Google Shape;60;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1" name="Google Shape;61;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3346364f96_0_69"/>
          <p:cNvSpPr txBox="1"/>
          <p:nvPr/>
        </p:nvSpPr>
        <p:spPr>
          <a:xfrm>
            <a:off x="1067250" y="1025100"/>
            <a:ext cx="7009500" cy="985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2600" b="1">
                <a:latin typeface="Times New Roman"/>
                <a:ea typeface="Times New Roman"/>
                <a:cs typeface="Times New Roman"/>
                <a:sym typeface="Times New Roman"/>
              </a:rPr>
              <a:t>Category - Aware Chronic Stress Detection on Microblogs</a:t>
            </a:r>
            <a:endParaRPr sz="2600" b="1" i="0" u="none" strike="noStrike" cap="none">
              <a:solidFill>
                <a:srgbClr val="000000"/>
              </a:solidFill>
              <a:latin typeface="Times New Roman"/>
              <a:ea typeface="Times New Roman"/>
              <a:cs typeface="Times New Roman"/>
              <a:sym typeface="Times New Roman"/>
            </a:endParaRPr>
          </a:p>
        </p:txBody>
      </p:sp>
      <p:sp>
        <p:nvSpPr>
          <p:cNvPr id="67" name="Google Shape;67;g13346364f96_0_69"/>
          <p:cNvSpPr txBox="1"/>
          <p:nvPr/>
        </p:nvSpPr>
        <p:spPr>
          <a:xfrm>
            <a:off x="564025" y="2640875"/>
            <a:ext cx="3525900" cy="113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 sz="2200" b="1" i="0" u="none" strike="noStrike" cap="none">
                <a:solidFill>
                  <a:srgbClr val="000000"/>
                </a:solidFill>
                <a:latin typeface="Times New Roman"/>
                <a:ea typeface="Times New Roman"/>
                <a:cs typeface="Times New Roman"/>
                <a:sym typeface="Times New Roman"/>
              </a:rPr>
              <a:t>Guide Name: </a:t>
            </a:r>
            <a:endParaRPr sz="2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r>
              <a:rPr lang="en" sz="2000">
                <a:latin typeface="Times New Roman"/>
                <a:ea typeface="Times New Roman"/>
                <a:cs typeface="Times New Roman"/>
                <a:sym typeface="Times New Roman"/>
              </a:rPr>
              <a:t>Mrs. A. Durga Bhavani M.Tech.</a:t>
            </a: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700"/>
              <a:buFont typeface="Arial"/>
              <a:buNone/>
            </a:pPr>
            <a:r>
              <a:rPr lang="en" sz="2000">
                <a:latin typeface="Times New Roman"/>
                <a:ea typeface="Times New Roman"/>
                <a:cs typeface="Times New Roman"/>
                <a:sym typeface="Times New Roman"/>
              </a:rPr>
              <a:t>Asst. Prof, Dept. of CSE</a:t>
            </a:r>
            <a:endParaRPr sz="2000">
              <a:latin typeface="Times New Roman"/>
              <a:ea typeface="Times New Roman"/>
              <a:cs typeface="Times New Roman"/>
              <a:sym typeface="Times New Roman"/>
            </a:endParaRPr>
          </a:p>
        </p:txBody>
      </p:sp>
      <p:sp>
        <p:nvSpPr>
          <p:cNvPr id="68" name="Google Shape;68;g13346364f96_0_69"/>
          <p:cNvSpPr txBox="1"/>
          <p:nvPr/>
        </p:nvSpPr>
        <p:spPr>
          <a:xfrm>
            <a:off x="5503250" y="2571750"/>
            <a:ext cx="2911500" cy="144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200" b="1" i="0" u="none" strike="noStrike" cap="none">
                <a:solidFill>
                  <a:srgbClr val="000000"/>
                </a:solidFill>
                <a:latin typeface="Times New Roman"/>
                <a:ea typeface="Times New Roman"/>
                <a:cs typeface="Times New Roman"/>
                <a:sym typeface="Times New Roman"/>
              </a:rPr>
              <a:t>Team Details</a:t>
            </a:r>
            <a:r>
              <a:rPr lang="en" sz="2200" b="1">
                <a:latin typeface="Times New Roman"/>
                <a:ea typeface="Times New Roman"/>
                <a:cs typeface="Times New Roman"/>
                <a:sym typeface="Times New Roman"/>
              </a:rPr>
              <a:t>:</a:t>
            </a:r>
            <a:endParaRPr sz="2200" b="1">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2000">
                <a:latin typeface="Times New Roman"/>
                <a:ea typeface="Times New Roman"/>
                <a:cs typeface="Times New Roman"/>
                <a:sym typeface="Times New Roman"/>
              </a:rPr>
              <a:t>A. Saiteja Goud</a:t>
            </a: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2000">
                <a:latin typeface="Times New Roman"/>
                <a:ea typeface="Times New Roman"/>
                <a:cs typeface="Times New Roman"/>
                <a:sym typeface="Times New Roman"/>
              </a:rPr>
              <a:t>A. Bhargavi Reddy</a:t>
            </a:r>
            <a:endParaRPr sz="20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2000">
                <a:latin typeface="Times New Roman"/>
                <a:ea typeface="Times New Roman"/>
                <a:cs typeface="Times New Roman"/>
                <a:sym typeface="Times New Roman"/>
              </a:rPr>
              <a:t>A. Sumith Kumar</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aphicFrame>
        <p:nvGraphicFramePr>
          <p:cNvPr id="128" name="Google Shape;128;g1c4443a86de_0_81"/>
          <p:cNvGraphicFramePr/>
          <p:nvPr>
            <p:extLst>
              <p:ext uri="{D42A27DB-BD31-4B8C-83A1-F6EECF244321}">
                <p14:modId xmlns:p14="http://schemas.microsoft.com/office/powerpoint/2010/main" val="1914604866"/>
              </p:ext>
            </p:extLst>
          </p:nvPr>
        </p:nvGraphicFramePr>
        <p:xfrm>
          <a:off x="483800" y="1353750"/>
          <a:ext cx="7550875" cy="2771648"/>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1049025">
                  <a:extLst>
                    <a:ext uri="{9D8B030D-6E8A-4147-A177-3AD203B41FA5}">
                      <a16:colId xmlns:a16="http://schemas.microsoft.com/office/drawing/2014/main" val="20001"/>
                    </a:ext>
                  </a:extLst>
                </a:gridCol>
                <a:gridCol w="816725">
                  <a:extLst>
                    <a:ext uri="{9D8B030D-6E8A-4147-A177-3AD203B41FA5}">
                      <a16:colId xmlns:a16="http://schemas.microsoft.com/office/drawing/2014/main" val="20002"/>
                    </a:ext>
                  </a:extLst>
                </a:gridCol>
                <a:gridCol w="1456250">
                  <a:extLst>
                    <a:ext uri="{9D8B030D-6E8A-4147-A177-3AD203B41FA5}">
                      <a16:colId xmlns:a16="http://schemas.microsoft.com/office/drawing/2014/main" val="20003"/>
                    </a:ext>
                  </a:extLst>
                </a:gridCol>
                <a:gridCol w="865625">
                  <a:extLst>
                    <a:ext uri="{9D8B030D-6E8A-4147-A177-3AD203B41FA5}">
                      <a16:colId xmlns:a16="http://schemas.microsoft.com/office/drawing/2014/main" val="20004"/>
                    </a:ext>
                  </a:extLst>
                </a:gridCol>
                <a:gridCol w="1299175">
                  <a:extLst>
                    <a:ext uri="{9D8B030D-6E8A-4147-A177-3AD203B41FA5}">
                      <a16:colId xmlns:a16="http://schemas.microsoft.com/office/drawing/2014/main" val="20005"/>
                    </a:ext>
                  </a:extLst>
                </a:gridCol>
                <a:gridCol w="1429775">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462450">
                <a:tc>
                  <a:txBody>
                    <a:bodyPr/>
                    <a:lstStyle/>
                    <a:p>
                      <a:pPr marL="0" marR="0" lvl="0" indent="0" algn="l" rtl="0">
                        <a:lnSpc>
                          <a:spcPct val="100000"/>
                        </a:lnSpc>
                        <a:spcBef>
                          <a:spcPts val="0"/>
                        </a:spcBef>
                        <a:spcAft>
                          <a:spcPts val="0"/>
                        </a:spcAft>
                        <a:buNone/>
                      </a:pPr>
                      <a:r>
                        <a:rPr lang="en" sz="1300"/>
                        <a:t>7</a:t>
                      </a:r>
                      <a:endParaRPr sz="1300" u="none" strike="noStrike" cap="none"/>
                    </a:p>
                  </a:txBody>
                  <a:tcPr marL="63500" marR="63500" marT="63500" marB="63500"/>
                </a:tc>
                <a:tc>
                  <a:txBody>
                    <a:bodyPr/>
                    <a:lstStyle/>
                    <a:p>
                      <a:pPr marL="0" lvl="0" indent="0" algn="l" rtl="0">
                        <a:lnSpc>
                          <a:spcPct val="120000"/>
                        </a:lnSpc>
                        <a:spcBef>
                          <a:spcPts val="0"/>
                        </a:spcBef>
                        <a:spcAft>
                          <a:spcPts val="0"/>
                        </a:spcAft>
                        <a:buNone/>
                      </a:pPr>
                      <a:r>
                        <a:rPr lang="en" sz="1300">
                          <a:solidFill>
                            <a:srgbClr val="111111"/>
                          </a:solidFill>
                        </a:rPr>
                        <a:t>Workflow for Affective Computing and Stress Recognition from Biosignals</a:t>
                      </a:r>
                      <a:endParaRPr sz="1300">
                        <a:solidFill>
                          <a:srgbClr val="111111"/>
                        </a:solidFill>
                      </a:endParaRPr>
                    </a:p>
                    <a:p>
                      <a:pPr marL="0" marR="0" lvl="0" indent="0" algn="l" rtl="0">
                        <a:lnSpc>
                          <a:spcPct val="100000"/>
                        </a:lnSpc>
                        <a:spcBef>
                          <a:spcPts val="0"/>
                        </a:spcBef>
                        <a:spcAft>
                          <a:spcPts val="0"/>
                        </a:spcAft>
                        <a:buNone/>
                      </a:pPr>
                      <a:endParaRPr sz="300"/>
                    </a:p>
                    <a:p>
                      <a:pPr marL="0" marR="0" lvl="0" indent="0" algn="l" rtl="0">
                        <a:lnSpc>
                          <a:spcPct val="100000"/>
                        </a:lnSpc>
                        <a:spcBef>
                          <a:spcPts val="0"/>
                        </a:spcBef>
                        <a:spcAft>
                          <a:spcPts val="0"/>
                        </a:spcAft>
                        <a:buNone/>
                      </a:pPr>
                      <a:endParaRPr sz="500"/>
                    </a:p>
                  </a:txBody>
                  <a:tcPr marL="63500" marR="63500" marT="63500" marB="63500"/>
                </a:tc>
                <a:tc>
                  <a:txBody>
                    <a:bodyPr/>
                    <a:lstStyle/>
                    <a:p>
                      <a:pPr marL="0" marR="0" lvl="0" indent="0" algn="l" rtl="0">
                        <a:lnSpc>
                          <a:spcPct val="100000"/>
                        </a:lnSpc>
                        <a:spcBef>
                          <a:spcPts val="0"/>
                        </a:spcBef>
                        <a:spcAft>
                          <a:spcPts val="0"/>
                        </a:spcAft>
                        <a:buNone/>
                      </a:pPr>
                      <a:r>
                        <a:rPr lang="en" sz="1300"/>
                        <a:t>Dialina Hazer,</a:t>
                      </a:r>
                      <a:endParaRPr sz="1300"/>
                    </a:p>
                    <a:p>
                      <a:pPr marL="0" marR="0" lvl="0" indent="0" algn="l" rtl="0">
                        <a:lnSpc>
                          <a:spcPct val="100000"/>
                        </a:lnSpc>
                        <a:spcBef>
                          <a:spcPts val="0"/>
                        </a:spcBef>
                        <a:spcAft>
                          <a:spcPts val="0"/>
                        </a:spcAft>
                        <a:buNone/>
                      </a:pPr>
                      <a:r>
                        <a:rPr lang="en" sz="1300"/>
                        <a:t>Lin Zhang</a:t>
                      </a:r>
                      <a:endParaRPr sz="1300"/>
                    </a:p>
                  </a:txBody>
                  <a:tcPr marL="63500" marR="63500" marT="63500" marB="63500"/>
                </a:tc>
                <a:tc>
                  <a:txBody>
                    <a:bodyPr/>
                    <a:lstStyle/>
                    <a:p>
                      <a:pPr marL="0" marR="0" lvl="0" indent="0" algn="l" rtl="0">
                        <a:lnSpc>
                          <a:spcPct val="100000"/>
                        </a:lnSpc>
                        <a:spcBef>
                          <a:spcPts val="0"/>
                        </a:spcBef>
                        <a:spcAft>
                          <a:spcPts val="0"/>
                        </a:spcAft>
                        <a:buNone/>
                      </a:pPr>
                      <a:r>
                        <a:rPr lang="en" sz="1250">
                          <a:solidFill>
                            <a:schemeClr val="dk1"/>
                          </a:solidFill>
                        </a:rPr>
                        <a:t>Affect Classification—</a:t>
                      </a:r>
                      <a:endParaRPr sz="1250">
                        <a:solidFill>
                          <a:schemeClr val="dk1"/>
                        </a:solidFill>
                      </a:endParaRPr>
                    </a:p>
                    <a:p>
                      <a:pPr marL="0" marR="0" lvl="0" indent="0" algn="l" rtl="0">
                        <a:lnSpc>
                          <a:spcPct val="100000"/>
                        </a:lnSpc>
                        <a:spcBef>
                          <a:spcPts val="0"/>
                        </a:spcBef>
                        <a:spcAft>
                          <a:spcPts val="0"/>
                        </a:spcAft>
                        <a:buNone/>
                      </a:pPr>
                      <a:r>
                        <a:rPr lang="en" sz="1250">
                          <a:solidFill>
                            <a:schemeClr val="dk1"/>
                          </a:solidFill>
                        </a:rPr>
                        <a:t>machine learning using Support Vector Machine, Random Forest and k-Nearest Neighbor algorithms</a:t>
                      </a:r>
                      <a:endParaRPr sz="1500" u="none" strike="noStrike" cap="none">
                        <a:solidFill>
                          <a:schemeClr val="dk1"/>
                        </a:solidFill>
                      </a:endParaRPr>
                    </a:p>
                  </a:txBody>
                  <a:tcPr marL="63500" marR="63500" marT="63500" marB="63500"/>
                </a:tc>
                <a:tc>
                  <a:txBody>
                    <a:bodyPr/>
                    <a:lstStyle/>
                    <a:p>
                      <a:pPr marL="0" marR="0" lvl="0" indent="0" algn="l" rtl="0">
                        <a:lnSpc>
                          <a:spcPct val="100000"/>
                        </a:lnSpc>
                        <a:spcBef>
                          <a:spcPts val="0"/>
                        </a:spcBef>
                        <a:spcAft>
                          <a:spcPts val="0"/>
                        </a:spcAft>
                        <a:buNone/>
                      </a:pPr>
                      <a:r>
                        <a:rPr lang="en" sz="1300"/>
                        <a:t>MAC dataset</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dirty="0">
                          <a:solidFill>
                            <a:schemeClr val="dk1"/>
                          </a:solidFill>
                        </a:rPr>
                        <a:t>Psychophysiological signals have the valuable advantage as honest signal.</a:t>
                      </a:r>
                      <a:endParaRPr sz="100" u="none" strike="noStrike" cap="none" dirty="0">
                        <a:solidFill>
                          <a:schemeClr val="dk1"/>
                        </a:solidFill>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dirty="0"/>
                        <a:t>It is time consuming because we need to process the signal each and every time (J48 algorithm).</a:t>
                      </a:r>
                    </a:p>
                    <a:p>
                      <a:pPr marL="0" lvl="0" indent="0" algn="l" rtl="0">
                        <a:spcBef>
                          <a:spcPts val="0"/>
                        </a:spcBef>
                        <a:spcAft>
                          <a:spcPts val="0"/>
                        </a:spcAft>
                        <a:buNone/>
                      </a:pPr>
                      <a:endParaRPr sz="1300" dirty="0">
                        <a:solidFill>
                          <a:schemeClr val="dk1"/>
                        </a:solidFill>
                      </a:endParaRPr>
                    </a:p>
                  </a:txBody>
                  <a:tcPr marL="63500" marR="63500" marT="63500" marB="63500"/>
                </a:tc>
                <a:extLst>
                  <a:ext uri="{0D108BD9-81ED-4DB2-BD59-A6C34878D82A}">
                    <a16:rowId xmlns:a16="http://schemas.microsoft.com/office/drawing/2014/main" val="10001"/>
                  </a:ext>
                </a:extLst>
              </a:tr>
            </a:tbl>
          </a:graphicData>
        </a:graphic>
      </p:graphicFrame>
      <p:sp>
        <p:nvSpPr>
          <p:cNvPr id="129" name="Google Shape;129;g1c4443a86de_0_81"/>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g1c4443a86de_0_76"/>
          <p:cNvGraphicFramePr/>
          <p:nvPr>
            <p:extLst>
              <p:ext uri="{D42A27DB-BD31-4B8C-83A1-F6EECF244321}">
                <p14:modId xmlns:p14="http://schemas.microsoft.com/office/powerpoint/2010/main" val="2434010151"/>
              </p:ext>
            </p:extLst>
          </p:nvPr>
        </p:nvGraphicFramePr>
        <p:xfrm>
          <a:off x="268875" y="1231965"/>
          <a:ext cx="8310150" cy="3070400"/>
        </p:xfrm>
        <a:graphic>
          <a:graphicData uri="http://schemas.openxmlformats.org/drawingml/2006/table">
            <a:tbl>
              <a:tblPr>
                <a:noFill/>
                <a:tableStyleId>{553FAD5D-5450-4F0C-9C89-E63A9ACA15D0}</a:tableStyleId>
              </a:tblPr>
              <a:tblGrid>
                <a:gridCol w="551182">
                  <a:extLst>
                    <a:ext uri="{9D8B030D-6E8A-4147-A177-3AD203B41FA5}">
                      <a16:colId xmlns:a16="http://schemas.microsoft.com/office/drawing/2014/main" val="20000"/>
                    </a:ext>
                  </a:extLst>
                </a:gridCol>
                <a:gridCol w="1444493">
                  <a:extLst>
                    <a:ext uri="{9D8B030D-6E8A-4147-A177-3AD203B41FA5}">
                      <a16:colId xmlns:a16="http://schemas.microsoft.com/office/drawing/2014/main" val="20001"/>
                    </a:ext>
                  </a:extLst>
                </a:gridCol>
                <a:gridCol w="1065350">
                  <a:extLst>
                    <a:ext uri="{9D8B030D-6E8A-4147-A177-3AD203B41FA5}">
                      <a16:colId xmlns:a16="http://schemas.microsoft.com/office/drawing/2014/main" val="20002"/>
                    </a:ext>
                  </a:extLst>
                </a:gridCol>
                <a:gridCol w="1430786">
                  <a:extLst>
                    <a:ext uri="{9D8B030D-6E8A-4147-A177-3AD203B41FA5}">
                      <a16:colId xmlns:a16="http://schemas.microsoft.com/office/drawing/2014/main" val="20003"/>
                    </a:ext>
                  </a:extLst>
                </a:gridCol>
                <a:gridCol w="814964">
                  <a:extLst>
                    <a:ext uri="{9D8B030D-6E8A-4147-A177-3AD203B41FA5}">
                      <a16:colId xmlns:a16="http://schemas.microsoft.com/office/drawing/2014/main" val="20004"/>
                    </a:ext>
                  </a:extLst>
                </a:gridCol>
                <a:gridCol w="1429800">
                  <a:extLst>
                    <a:ext uri="{9D8B030D-6E8A-4147-A177-3AD203B41FA5}">
                      <a16:colId xmlns:a16="http://schemas.microsoft.com/office/drawing/2014/main" val="20005"/>
                    </a:ext>
                  </a:extLst>
                </a:gridCol>
                <a:gridCol w="1573575">
                  <a:extLst>
                    <a:ext uri="{9D8B030D-6E8A-4147-A177-3AD203B41FA5}">
                      <a16:colId xmlns:a16="http://schemas.microsoft.com/office/drawing/2014/main" val="20006"/>
                    </a:ext>
                  </a:extLst>
                </a:gridCol>
              </a:tblGrid>
              <a:tr h="946875">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2123525">
                <a:tc>
                  <a:txBody>
                    <a:bodyPr/>
                    <a:lstStyle/>
                    <a:p>
                      <a:pPr marL="0" marR="0" lvl="0" indent="0" algn="l" rtl="0">
                        <a:lnSpc>
                          <a:spcPct val="100000"/>
                        </a:lnSpc>
                        <a:spcBef>
                          <a:spcPts val="0"/>
                        </a:spcBef>
                        <a:spcAft>
                          <a:spcPts val="0"/>
                        </a:spcAft>
                        <a:buNone/>
                      </a:pPr>
                      <a:r>
                        <a:rPr lang="en" sz="1300"/>
                        <a:t>8</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dirty="0"/>
                        <a:t>Measuring post-Traumatic stress disorder in twitter</a:t>
                      </a:r>
                      <a:endParaRPr sz="1300" dirty="0"/>
                    </a:p>
                  </a:txBody>
                  <a:tcPr marL="63500" marR="63500" marT="63500" marB="63500"/>
                </a:tc>
                <a:tc>
                  <a:txBody>
                    <a:bodyPr/>
                    <a:lstStyle/>
                    <a:p>
                      <a:pPr marL="0" marR="0" lvl="0" indent="0" algn="l" rtl="0">
                        <a:lnSpc>
                          <a:spcPct val="100000"/>
                        </a:lnSpc>
                        <a:spcBef>
                          <a:spcPts val="0"/>
                        </a:spcBef>
                        <a:spcAft>
                          <a:spcPts val="0"/>
                        </a:spcAft>
                        <a:buNone/>
                      </a:pPr>
                      <a:r>
                        <a:rPr lang="en" sz="1300"/>
                        <a:t>G. Coppersmith, C. Harman</a:t>
                      </a: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a:t>Graph model combined with Convolutional Neural Network.</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Sina Weibo</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dirty="0"/>
                        <a:t>Improve the detection performance (F1-score) by 6-9% over that of the state-of-art approaches.</a:t>
                      </a:r>
                      <a:endParaRPr sz="1300" u="none" strike="noStrike" cap="none" dirty="0"/>
                    </a:p>
                  </a:txBody>
                  <a:tcPr marL="63500" marR="63500" marT="63500" marB="63500"/>
                </a:tc>
                <a:tc>
                  <a:txBody>
                    <a:bodyPr/>
                    <a:lstStyle/>
                    <a:p>
                      <a:pPr marL="0" marR="0" lvl="0" indent="0" algn="l" rtl="0">
                        <a:lnSpc>
                          <a:spcPct val="100000"/>
                        </a:lnSpc>
                        <a:spcBef>
                          <a:spcPts val="0"/>
                        </a:spcBef>
                        <a:spcAft>
                          <a:spcPts val="0"/>
                        </a:spcAft>
                        <a:buNone/>
                      </a:pPr>
                      <a:r>
                        <a:rPr lang="en" sz="1300" dirty="0"/>
                        <a:t>Data in social networks is usually composed of sequential and inter-connected items from diverse sources and modalities, making it are actually cross-media data.</a:t>
                      </a:r>
                      <a:endParaRPr sz="1300" dirty="0"/>
                    </a:p>
                  </a:txBody>
                  <a:tcPr marL="63500" marR="63500" marT="63500" marB="63500"/>
                </a:tc>
                <a:extLst>
                  <a:ext uri="{0D108BD9-81ED-4DB2-BD59-A6C34878D82A}">
                    <a16:rowId xmlns:a16="http://schemas.microsoft.com/office/drawing/2014/main" val="10001"/>
                  </a:ext>
                </a:extLst>
              </a:tr>
            </a:tbl>
          </a:graphicData>
        </a:graphic>
      </p:graphicFrame>
      <p:sp>
        <p:nvSpPr>
          <p:cNvPr id="135" name="Google Shape;135;g1c4443a86de_0_76"/>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g1c4443a86de_0_109"/>
          <p:cNvGraphicFramePr/>
          <p:nvPr>
            <p:extLst>
              <p:ext uri="{D42A27DB-BD31-4B8C-83A1-F6EECF244321}">
                <p14:modId xmlns:p14="http://schemas.microsoft.com/office/powerpoint/2010/main" val="2280305520"/>
              </p:ext>
            </p:extLst>
          </p:nvPr>
        </p:nvGraphicFramePr>
        <p:xfrm>
          <a:off x="418486" y="1319865"/>
          <a:ext cx="8202775" cy="2503770"/>
        </p:xfrm>
        <a:graphic>
          <a:graphicData uri="http://schemas.openxmlformats.org/drawingml/2006/table">
            <a:tbl>
              <a:tblPr>
                <a:noFill/>
                <a:tableStyleId>{553FAD5D-5450-4F0C-9C89-E63A9ACA15D0}</a:tableStyleId>
              </a:tblPr>
              <a:tblGrid>
                <a:gridCol w="689050">
                  <a:extLst>
                    <a:ext uri="{9D8B030D-6E8A-4147-A177-3AD203B41FA5}">
                      <a16:colId xmlns:a16="http://schemas.microsoft.com/office/drawing/2014/main" val="20000"/>
                    </a:ext>
                  </a:extLst>
                </a:gridCol>
                <a:gridCol w="1000675">
                  <a:extLst>
                    <a:ext uri="{9D8B030D-6E8A-4147-A177-3AD203B41FA5}">
                      <a16:colId xmlns:a16="http://schemas.microsoft.com/office/drawing/2014/main" val="20001"/>
                    </a:ext>
                  </a:extLst>
                </a:gridCol>
                <a:gridCol w="1026150">
                  <a:extLst>
                    <a:ext uri="{9D8B030D-6E8A-4147-A177-3AD203B41FA5}">
                      <a16:colId xmlns:a16="http://schemas.microsoft.com/office/drawing/2014/main" val="20002"/>
                    </a:ext>
                  </a:extLst>
                </a:gridCol>
                <a:gridCol w="1581975">
                  <a:extLst>
                    <a:ext uri="{9D8B030D-6E8A-4147-A177-3AD203B41FA5}">
                      <a16:colId xmlns:a16="http://schemas.microsoft.com/office/drawing/2014/main" val="20003"/>
                    </a:ext>
                  </a:extLst>
                </a:gridCol>
                <a:gridCol w="1018175">
                  <a:extLst>
                    <a:ext uri="{9D8B030D-6E8A-4147-A177-3AD203B41FA5}">
                      <a16:colId xmlns:a16="http://schemas.microsoft.com/office/drawing/2014/main" val="20004"/>
                    </a:ext>
                  </a:extLst>
                </a:gridCol>
                <a:gridCol w="1442500">
                  <a:extLst>
                    <a:ext uri="{9D8B030D-6E8A-4147-A177-3AD203B41FA5}">
                      <a16:colId xmlns:a16="http://schemas.microsoft.com/office/drawing/2014/main" val="20005"/>
                    </a:ext>
                  </a:extLst>
                </a:gridCol>
                <a:gridCol w="1444250">
                  <a:extLst>
                    <a:ext uri="{9D8B030D-6E8A-4147-A177-3AD203B41FA5}">
                      <a16:colId xmlns:a16="http://schemas.microsoft.com/office/drawing/2014/main" val="20006"/>
                    </a:ext>
                  </a:extLst>
                </a:gridCol>
              </a:tblGrid>
              <a:tr h="787107">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1645250">
                <a:tc>
                  <a:txBody>
                    <a:bodyPr/>
                    <a:lstStyle/>
                    <a:p>
                      <a:pPr marL="0" marR="0" lvl="0" indent="0" algn="l" rtl="0">
                        <a:lnSpc>
                          <a:spcPct val="100000"/>
                        </a:lnSpc>
                        <a:spcBef>
                          <a:spcPts val="0"/>
                        </a:spcBef>
                        <a:spcAft>
                          <a:spcPts val="0"/>
                        </a:spcAft>
                        <a:buNone/>
                      </a:pPr>
                      <a:r>
                        <a:rPr lang="en" sz="1300"/>
                        <a:t>9</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Predicting personality from Twitter.</a:t>
                      </a:r>
                      <a:endParaRPr sz="1500"/>
                    </a:p>
                  </a:txBody>
                  <a:tcPr marL="63500" marR="63500" marT="63500" marB="63500"/>
                </a:tc>
                <a:tc>
                  <a:txBody>
                    <a:bodyPr/>
                    <a:lstStyle/>
                    <a:p>
                      <a:pPr marL="0" marR="0" lvl="0" indent="0" algn="l" rtl="0">
                        <a:lnSpc>
                          <a:spcPct val="100000"/>
                        </a:lnSpc>
                        <a:spcBef>
                          <a:spcPts val="0"/>
                        </a:spcBef>
                        <a:spcAft>
                          <a:spcPts val="0"/>
                        </a:spcAft>
                        <a:buNone/>
                      </a:pPr>
                      <a:r>
                        <a:rPr lang="en" sz="1300"/>
                        <a:t>J. Golbeck, C. Robles.</a:t>
                      </a: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a:t>Gaussian Process and ZeroR.</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Big Five Personality Inventory.</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Many opportunities are opened for personalizing interfaces and information.</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dirty="0">
                          <a:solidFill>
                            <a:schemeClr val="dk1"/>
                          </a:solidFill>
                        </a:rPr>
                        <a:t>Only certain type of people react for questionnaire. .</a:t>
                      </a:r>
                      <a:endParaRPr sz="1300" dirty="0"/>
                    </a:p>
                  </a:txBody>
                  <a:tcPr marL="63500" marR="63500" marT="63500" marB="63500"/>
                </a:tc>
                <a:extLst>
                  <a:ext uri="{0D108BD9-81ED-4DB2-BD59-A6C34878D82A}">
                    <a16:rowId xmlns:a16="http://schemas.microsoft.com/office/drawing/2014/main" val="10001"/>
                  </a:ext>
                </a:extLst>
              </a:tr>
            </a:tbl>
          </a:graphicData>
        </a:graphic>
      </p:graphicFrame>
      <p:sp>
        <p:nvSpPr>
          <p:cNvPr id="141" name="Google Shape;141;g1c4443a86de_0_109"/>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g1c4443a86de_0_114"/>
          <p:cNvGraphicFramePr/>
          <p:nvPr>
            <p:extLst>
              <p:ext uri="{D42A27DB-BD31-4B8C-83A1-F6EECF244321}">
                <p14:modId xmlns:p14="http://schemas.microsoft.com/office/powerpoint/2010/main" val="2557410190"/>
              </p:ext>
            </p:extLst>
          </p:nvPr>
        </p:nvGraphicFramePr>
        <p:xfrm>
          <a:off x="483800" y="1353750"/>
          <a:ext cx="7866075" cy="2966720"/>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921150">
                  <a:extLst>
                    <a:ext uri="{9D8B030D-6E8A-4147-A177-3AD203B41FA5}">
                      <a16:colId xmlns:a16="http://schemas.microsoft.com/office/drawing/2014/main" val="20001"/>
                    </a:ext>
                  </a:extLst>
                </a:gridCol>
                <a:gridCol w="944600">
                  <a:extLst>
                    <a:ext uri="{9D8B030D-6E8A-4147-A177-3AD203B41FA5}">
                      <a16:colId xmlns:a16="http://schemas.microsoft.com/office/drawing/2014/main" val="20002"/>
                    </a:ext>
                  </a:extLst>
                </a:gridCol>
                <a:gridCol w="1456250">
                  <a:extLst>
                    <a:ext uri="{9D8B030D-6E8A-4147-A177-3AD203B41FA5}">
                      <a16:colId xmlns:a16="http://schemas.microsoft.com/office/drawing/2014/main" val="20003"/>
                    </a:ext>
                  </a:extLst>
                </a:gridCol>
                <a:gridCol w="980250">
                  <a:extLst>
                    <a:ext uri="{9D8B030D-6E8A-4147-A177-3AD203B41FA5}">
                      <a16:colId xmlns:a16="http://schemas.microsoft.com/office/drawing/2014/main" val="20004"/>
                    </a:ext>
                  </a:extLst>
                </a:gridCol>
                <a:gridCol w="1292507">
                  <a:extLst>
                    <a:ext uri="{9D8B030D-6E8A-4147-A177-3AD203B41FA5}">
                      <a16:colId xmlns:a16="http://schemas.microsoft.com/office/drawing/2014/main" val="20005"/>
                    </a:ext>
                  </a:extLst>
                </a:gridCol>
                <a:gridCol w="1637018">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1442000">
                <a:tc>
                  <a:txBody>
                    <a:bodyPr/>
                    <a:lstStyle/>
                    <a:p>
                      <a:pPr marL="0" marR="0" lvl="0" indent="0" algn="l" rtl="0">
                        <a:lnSpc>
                          <a:spcPct val="100000"/>
                        </a:lnSpc>
                        <a:spcBef>
                          <a:spcPts val="0"/>
                        </a:spcBef>
                        <a:spcAft>
                          <a:spcPts val="0"/>
                        </a:spcAft>
                        <a:buNone/>
                      </a:pPr>
                      <a:r>
                        <a:rPr lang="en" sz="1300"/>
                        <a:t>10</a:t>
                      </a:r>
                      <a:endParaRPr sz="1300" u="none" strike="noStrike" cap="none"/>
                    </a:p>
                  </a:txBody>
                  <a:tcPr marL="63500" marR="63500" marT="63500" marB="63500"/>
                </a:tc>
                <a:tc>
                  <a:txBody>
                    <a:bodyPr/>
                    <a:lstStyle/>
                    <a:p>
                      <a:pPr marL="0" lvl="0" indent="0" algn="l" rtl="0">
                        <a:spcBef>
                          <a:spcPts val="0"/>
                        </a:spcBef>
                        <a:spcAft>
                          <a:spcPts val="0"/>
                        </a:spcAft>
                        <a:buNone/>
                      </a:pPr>
                      <a:r>
                        <a:rPr lang="en" sz="1300"/>
                        <a:t>Stress Detection through Speech Analysis using Machine Learning.</a:t>
                      </a:r>
                      <a:endParaRPr sz="1300"/>
                    </a:p>
                  </a:txBody>
                  <a:tcPr marL="63500" marR="63500" marT="63500" marB="63500"/>
                </a:tc>
                <a:tc>
                  <a:txBody>
                    <a:bodyPr/>
                    <a:lstStyle/>
                    <a:p>
                      <a:pPr marL="0" lvl="0" indent="0" algn="l" rtl="0">
                        <a:spcBef>
                          <a:spcPts val="0"/>
                        </a:spcBef>
                        <a:spcAft>
                          <a:spcPts val="0"/>
                        </a:spcAft>
                        <a:buClr>
                          <a:schemeClr val="dk1"/>
                        </a:buClr>
                        <a:buSzPts val="1100"/>
                        <a:buFont typeface="Arial"/>
                        <a:buNone/>
                      </a:pPr>
                      <a:r>
                        <a:rPr lang="en" sz="1300">
                          <a:solidFill>
                            <a:schemeClr val="dk1"/>
                          </a:solidFill>
                        </a:rPr>
                        <a:t>S. Vaikole</a:t>
                      </a:r>
                      <a:endParaRPr sz="900"/>
                    </a:p>
                  </a:txBody>
                  <a:tcPr marL="63500" marR="63500" marT="63500" marB="63500"/>
                </a:tc>
                <a:tc>
                  <a:txBody>
                    <a:bodyPr/>
                    <a:lstStyle/>
                    <a:p>
                      <a:pPr marL="0" marR="0" lvl="0" indent="0" algn="l" rtl="0">
                        <a:lnSpc>
                          <a:spcPct val="100000"/>
                        </a:lnSpc>
                        <a:spcBef>
                          <a:spcPts val="0"/>
                        </a:spcBef>
                        <a:spcAft>
                          <a:spcPts val="0"/>
                        </a:spcAft>
                        <a:buNone/>
                      </a:pPr>
                      <a:r>
                        <a:rPr lang="en" sz="1300"/>
                        <a:t>CNN (Convolutional Neural Network) and dense fully connected layer networks.</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RAVDESS.</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It is likely be extended to a better conceptual multimodal based approach to further increase the detection accuracy.</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dirty="0">
                          <a:solidFill>
                            <a:srgbClr val="202124"/>
                          </a:solidFill>
                          <a:highlight>
                            <a:srgbClr val="EBECED"/>
                          </a:highlight>
                        </a:rPr>
                        <a:t>It is not easy to find a database that can be classified into stressed or unstressed conditions from the same speaker.</a:t>
                      </a:r>
                      <a:endParaRPr sz="1300" dirty="0">
                        <a:highlight>
                          <a:srgbClr val="EBECED"/>
                        </a:highlight>
                      </a:endParaRPr>
                    </a:p>
                  </a:txBody>
                  <a:tcPr marL="63500" marR="63500" marT="63500" marB="63500"/>
                </a:tc>
                <a:extLst>
                  <a:ext uri="{0D108BD9-81ED-4DB2-BD59-A6C34878D82A}">
                    <a16:rowId xmlns:a16="http://schemas.microsoft.com/office/drawing/2014/main" val="10001"/>
                  </a:ext>
                </a:extLst>
              </a:tr>
            </a:tbl>
          </a:graphicData>
        </a:graphic>
      </p:graphicFrame>
      <p:sp>
        <p:nvSpPr>
          <p:cNvPr id="147" name="Google Shape;147;g1c4443a86de_0_114"/>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g1c4443a86de_0_114"/>
          <p:cNvGraphicFramePr/>
          <p:nvPr>
            <p:extLst>
              <p:ext uri="{D42A27DB-BD31-4B8C-83A1-F6EECF244321}">
                <p14:modId xmlns:p14="http://schemas.microsoft.com/office/powerpoint/2010/main" val="2557410190"/>
              </p:ext>
            </p:extLst>
          </p:nvPr>
        </p:nvGraphicFramePr>
        <p:xfrm>
          <a:off x="483800" y="1353750"/>
          <a:ext cx="7866075" cy="3530600"/>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921150">
                  <a:extLst>
                    <a:ext uri="{9D8B030D-6E8A-4147-A177-3AD203B41FA5}">
                      <a16:colId xmlns:a16="http://schemas.microsoft.com/office/drawing/2014/main" val="20001"/>
                    </a:ext>
                  </a:extLst>
                </a:gridCol>
                <a:gridCol w="944600">
                  <a:extLst>
                    <a:ext uri="{9D8B030D-6E8A-4147-A177-3AD203B41FA5}">
                      <a16:colId xmlns:a16="http://schemas.microsoft.com/office/drawing/2014/main" val="20002"/>
                    </a:ext>
                  </a:extLst>
                </a:gridCol>
                <a:gridCol w="1456250">
                  <a:extLst>
                    <a:ext uri="{9D8B030D-6E8A-4147-A177-3AD203B41FA5}">
                      <a16:colId xmlns:a16="http://schemas.microsoft.com/office/drawing/2014/main" val="20003"/>
                    </a:ext>
                  </a:extLst>
                </a:gridCol>
                <a:gridCol w="980250">
                  <a:extLst>
                    <a:ext uri="{9D8B030D-6E8A-4147-A177-3AD203B41FA5}">
                      <a16:colId xmlns:a16="http://schemas.microsoft.com/office/drawing/2014/main" val="20004"/>
                    </a:ext>
                  </a:extLst>
                </a:gridCol>
                <a:gridCol w="1292507">
                  <a:extLst>
                    <a:ext uri="{9D8B030D-6E8A-4147-A177-3AD203B41FA5}">
                      <a16:colId xmlns:a16="http://schemas.microsoft.com/office/drawing/2014/main" val="20005"/>
                    </a:ext>
                  </a:extLst>
                </a:gridCol>
                <a:gridCol w="1637018">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dirty="0"/>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dirty="0"/>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dirty="0"/>
                        <a:t>Limitations</a:t>
                      </a:r>
                      <a:endParaRPr sz="1600" b="1" u="none" strike="noStrike" cap="none"/>
                    </a:p>
                  </a:txBody>
                  <a:tcPr marL="63500" marR="63500" marT="63500" marB="63500"/>
                </a:tc>
                <a:extLst>
                  <a:ext uri="{0D108BD9-81ED-4DB2-BD59-A6C34878D82A}">
                    <a16:rowId xmlns:a16="http://schemas.microsoft.com/office/drawing/2014/main" val="10000"/>
                  </a:ext>
                </a:extLst>
              </a:tr>
              <a:tr h="1442000">
                <a:tc>
                  <a:txBody>
                    <a:bodyPr/>
                    <a:lstStyle/>
                    <a:p>
                      <a:pPr marL="0" marR="0" lvl="0" indent="0" algn="l" rtl="0">
                        <a:lnSpc>
                          <a:spcPct val="100000"/>
                        </a:lnSpc>
                        <a:spcBef>
                          <a:spcPts val="0"/>
                        </a:spcBef>
                        <a:spcAft>
                          <a:spcPts val="0"/>
                        </a:spcAft>
                        <a:buNone/>
                      </a:pPr>
                      <a:r>
                        <a:rPr lang="en" sz="1300" dirty="0"/>
                        <a:t>11</a:t>
                      </a:r>
                      <a:endParaRPr sz="1300" u="none" strike="noStrike" cap="none"/>
                    </a:p>
                  </a:txBody>
                  <a:tcPr marL="63500" marR="63500" marT="63500" marB="63500"/>
                </a:tc>
                <a:tc>
                  <a:txBody>
                    <a:bodyPr/>
                    <a:lstStyle/>
                    <a:p>
                      <a:pPr marL="0" lvl="0" indent="0" algn="l" rtl="0">
                        <a:spcBef>
                          <a:spcPts val="0"/>
                        </a:spcBef>
                        <a:spcAft>
                          <a:spcPts val="0"/>
                        </a:spcAft>
                        <a:buNone/>
                      </a:pPr>
                      <a:r>
                        <a:rPr lang="en-IN" sz="1300" dirty="0"/>
                        <a:t>Category-Aware</a:t>
                      </a:r>
                      <a:r>
                        <a:rPr lang="en-IN" sz="1300" baseline="0" dirty="0"/>
                        <a:t> Chronic Stress detection on </a:t>
                      </a:r>
                      <a:r>
                        <a:rPr lang="en-IN" sz="1300" baseline="0" dirty="0" err="1"/>
                        <a:t>Microblogs</a:t>
                      </a:r>
                      <a:endParaRPr sz="1300"/>
                    </a:p>
                  </a:txBody>
                  <a:tcPr marL="63500" marR="63500" marT="63500" marB="63500"/>
                </a:tc>
                <a:tc>
                  <a:txBody>
                    <a:bodyPr/>
                    <a:lstStyle/>
                    <a:p>
                      <a:pPr marL="0" lvl="0" indent="0" algn="l" rtl="0">
                        <a:spcBef>
                          <a:spcPts val="0"/>
                        </a:spcBef>
                        <a:spcAft>
                          <a:spcPts val="0"/>
                        </a:spcAft>
                        <a:buClr>
                          <a:schemeClr val="dk1"/>
                        </a:buClr>
                        <a:buSzPts val="1100"/>
                        <a:buFont typeface="Arial"/>
                        <a:buNone/>
                      </a:pPr>
                      <a:r>
                        <a:rPr lang="en" sz="1300" dirty="0">
                          <a:solidFill>
                            <a:schemeClr val="dk1"/>
                          </a:solidFill>
                        </a:rPr>
                        <a:t>Lei</a:t>
                      </a:r>
                      <a:r>
                        <a:rPr lang="en" sz="1300" baseline="0" dirty="0">
                          <a:solidFill>
                            <a:schemeClr val="dk1"/>
                          </a:solidFill>
                        </a:rPr>
                        <a:t> Cao, Hujun Zhang</a:t>
                      </a:r>
                      <a:endParaRPr sz="900"/>
                    </a:p>
                  </a:txBody>
                  <a:tcPr marL="63500" marR="63500" marT="63500" marB="63500"/>
                </a:tc>
                <a:tc>
                  <a:txBody>
                    <a:bodyPr/>
                    <a:lstStyle/>
                    <a:p>
                      <a:pPr marL="0" marR="0" lvl="0" indent="0" algn="l" rtl="0">
                        <a:lnSpc>
                          <a:spcPct val="100000"/>
                        </a:lnSpc>
                        <a:spcBef>
                          <a:spcPts val="0"/>
                        </a:spcBef>
                        <a:spcAft>
                          <a:spcPts val="0"/>
                        </a:spcAft>
                        <a:buNone/>
                      </a:pPr>
                      <a:r>
                        <a:rPr lang="en-IN" sz="1300" u="none" strike="noStrike" cap="none" dirty="0"/>
                        <a:t>Multi-Attention</a:t>
                      </a:r>
                      <a:r>
                        <a:rPr lang="en-IN" sz="1300" u="none" strike="noStrike" cap="none" baseline="0" dirty="0"/>
                        <a:t> model</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IN" sz="1300" u="none" strike="noStrike" cap="none" dirty="0" err="1"/>
                        <a:t>Sina</a:t>
                      </a:r>
                      <a:r>
                        <a:rPr lang="en-IN" sz="1300" u="none" strike="noStrike" cap="none" dirty="0"/>
                        <a:t> </a:t>
                      </a:r>
                      <a:r>
                        <a:rPr lang="en-IN" sz="1300" u="none" strike="noStrike" cap="none" dirty="0" err="1"/>
                        <a:t>weibo</a:t>
                      </a:r>
                      <a:endParaRPr sz="1300" u="none" strike="noStrike" cap="none"/>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dk1"/>
                          </a:solidFill>
                        </a:rPr>
                        <a:t>Captures inter-relationships from a sequence of users’ posts, aiming to infer users’ long-term category-specific stress levels.</a:t>
                      </a:r>
                    </a:p>
                    <a:p>
                      <a:pPr marL="0" marR="0" lvl="0" indent="0" algn="l" rtl="0">
                        <a:lnSpc>
                          <a:spcPct val="100000"/>
                        </a:lnSpc>
                        <a:spcBef>
                          <a:spcPts val="0"/>
                        </a:spcBef>
                        <a:spcAft>
                          <a:spcPts val="0"/>
                        </a:spcAft>
                        <a:buNone/>
                      </a:pPr>
                      <a:endParaRPr sz="1300" u="none" strike="noStrike" cap="none"/>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It is time consuming because we need to process the signal each and every time.(J48 algorithm)</a:t>
                      </a:r>
                    </a:p>
                    <a:p>
                      <a:pPr marL="0" marR="0" lvl="0" indent="0" algn="l" rtl="0">
                        <a:lnSpc>
                          <a:spcPct val="100000"/>
                        </a:lnSpc>
                        <a:spcBef>
                          <a:spcPts val="0"/>
                        </a:spcBef>
                        <a:spcAft>
                          <a:spcPts val="0"/>
                        </a:spcAft>
                        <a:buNone/>
                      </a:pPr>
                      <a:endParaRPr sz="1300" dirty="0">
                        <a:highlight>
                          <a:srgbClr val="EBECED"/>
                        </a:highlight>
                      </a:endParaRPr>
                    </a:p>
                  </a:txBody>
                  <a:tcPr marL="63500" marR="63500" marT="63500" marB="63500"/>
                </a:tc>
                <a:extLst>
                  <a:ext uri="{0D108BD9-81ED-4DB2-BD59-A6C34878D82A}">
                    <a16:rowId xmlns:a16="http://schemas.microsoft.com/office/drawing/2014/main" val="10001"/>
                  </a:ext>
                </a:extLst>
              </a:tr>
            </a:tbl>
          </a:graphicData>
        </a:graphic>
      </p:graphicFrame>
      <p:sp>
        <p:nvSpPr>
          <p:cNvPr id="147" name="Google Shape;147;g1c4443a86de_0_114"/>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c4443a86de_0_15"/>
          <p:cNvSpPr txBox="1"/>
          <p:nvPr/>
        </p:nvSpPr>
        <p:spPr>
          <a:xfrm>
            <a:off x="1262875" y="478225"/>
            <a:ext cx="63306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latin typeface="Calibri"/>
                <a:ea typeface="Calibri"/>
                <a:cs typeface="Calibri"/>
                <a:sym typeface="Calibri"/>
              </a:rPr>
              <a:t>EXISTING SYSTEM</a:t>
            </a:r>
            <a:endParaRPr sz="2600" b="1">
              <a:latin typeface="Calibri"/>
              <a:ea typeface="Calibri"/>
              <a:cs typeface="Calibri"/>
              <a:sym typeface="Calibri"/>
            </a:endParaRPr>
          </a:p>
        </p:txBody>
      </p:sp>
      <p:sp>
        <p:nvSpPr>
          <p:cNvPr id="153" name="Google Shape;153;g1c4443a86de_0_15"/>
          <p:cNvSpPr txBox="1"/>
          <p:nvPr/>
        </p:nvSpPr>
        <p:spPr>
          <a:xfrm>
            <a:off x="625425" y="1390425"/>
            <a:ext cx="5011500" cy="2493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dirty="0"/>
              <a:t>Work on stress detection in the present system is based on digital signal processing, which takes into account of galvanic skin reaction, blood volume, pupil dilation, and skin temperature. Other research on this topic relies on a variety of physiological signals and visual aspects (eye closure, head movement) to assess a person's stress levels while they are at work. These measures, on the other hand, are obtrusive and uncomfortable in practice. Every sensor reading is compared to a stress index, that is used to determine the amount of stress.</a:t>
            </a:r>
            <a:endParaRPr sz="1500" dirty="0"/>
          </a:p>
        </p:txBody>
      </p:sp>
      <p:pic>
        <p:nvPicPr>
          <p:cNvPr id="154" name="Google Shape;154;g1c4443a86de_0_15"/>
          <p:cNvPicPr preferRelativeResize="0"/>
          <p:nvPr/>
        </p:nvPicPr>
        <p:blipFill>
          <a:blip r:embed="rId3">
            <a:alphaModFix/>
          </a:blip>
          <a:stretch>
            <a:fillRect/>
          </a:stretch>
        </p:blipFill>
        <p:spPr>
          <a:xfrm>
            <a:off x="5910225" y="1457425"/>
            <a:ext cx="2493600" cy="249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c4443a86de_0_18"/>
          <p:cNvSpPr txBox="1"/>
          <p:nvPr/>
        </p:nvSpPr>
        <p:spPr>
          <a:xfrm>
            <a:off x="1273850" y="522200"/>
            <a:ext cx="6330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LIMITATIONS OF EXISTING SYSTEM</a:t>
            </a:r>
            <a:endParaRPr sz="2500" b="1">
              <a:latin typeface="Calibri"/>
              <a:ea typeface="Calibri"/>
              <a:cs typeface="Calibri"/>
              <a:sym typeface="Calibri"/>
            </a:endParaRPr>
          </a:p>
        </p:txBody>
      </p:sp>
      <p:sp>
        <p:nvSpPr>
          <p:cNvPr id="160" name="Google Shape;160;g1c4443a86de_0_18"/>
          <p:cNvSpPr txBox="1"/>
          <p:nvPr/>
        </p:nvSpPr>
        <p:spPr>
          <a:xfrm>
            <a:off x="856225" y="1467350"/>
            <a:ext cx="7396500" cy="2031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dirty="0"/>
              <a:t>Different individuals may react or express differently under stress, therefore it is difficult to discover a uniform pattern to characterize the stress emotion.</a:t>
            </a:r>
            <a:endParaRPr sz="1500" dirty="0"/>
          </a:p>
          <a:p>
            <a:pPr marL="0" lvl="0" indent="0" algn="l" rtl="0">
              <a:spcBef>
                <a:spcPts val="0"/>
              </a:spcBef>
              <a:spcAft>
                <a:spcPts val="0"/>
              </a:spcAft>
              <a:buNone/>
            </a:pPr>
            <a:endParaRPr sz="1500" dirty="0"/>
          </a:p>
          <a:p>
            <a:pPr marL="457200" lvl="0" indent="-323850" algn="l" rtl="0">
              <a:spcBef>
                <a:spcPts val="0"/>
              </a:spcBef>
              <a:spcAft>
                <a:spcPts val="0"/>
              </a:spcAft>
              <a:buSzPts val="1500"/>
              <a:buChar char="●"/>
            </a:pPr>
            <a:r>
              <a:rPr lang="en" sz="1500" dirty="0"/>
              <a:t>Lot of sensors are required which are expensive.</a:t>
            </a:r>
            <a:endParaRPr sz="1500" dirty="0"/>
          </a:p>
          <a:p>
            <a:pPr marL="457200" lvl="0" indent="0" algn="l" rtl="0">
              <a:spcBef>
                <a:spcPts val="0"/>
              </a:spcBef>
              <a:spcAft>
                <a:spcPts val="0"/>
              </a:spcAft>
              <a:buNone/>
            </a:pPr>
            <a:endParaRPr sz="1500" dirty="0"/>
          </a:p>
          <a:p>
            <a:pPr marL="457200" lvl="0" indent="-323850" algn="l" rtl="0">
              <a:spcBef>
                <a:spcPts val="0"/>
              </a:spcBef>
              <a:spcAft>
                <a:spcPts val="0"/>
              </a:spcAft>
              <a:buSzPts val="1500"/>
              <a:buChar char="●"/>
            </a:pPr>
            <a:r>
              <a:rPr lang="en" sz="1500" dirty="0"/>
              <a:t>It is time consuming because we need to process the signal each and every time.(J48 algorithm)</a:t>
            </a:r>
            <a:endParaRPr sz="1500" dirty="0"/>
          </a:p>
          <a:p>
            <a:pPr marL="0" lvl="0" indent="0" algn="l" rtl="0">
              <a:spcBef>
                <a:spcPts val="0"/>
              </a:spcBef>
              <a:spcAft>
                <a:spcPts val="0"/>
              </a:spcAft>
              <a:buNone/>
            </a:pPr>
            <a:endParaRPr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c4443a86de_0_21"/>
          <p:cNvSpPr txBox="1"/>
          <p:nvPr/>
        </p:nvSpPr>
        <p:spPr>
          <a:xfrm>
            <a:off x="1218925" y="302400"/>
            <a:ext cx="63306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b="1">
                <a:latin typeface="Calibri"/>
                <a:ea typeface="Calibri"/>
                <a:cs typeface="Calibri"/>
                <a:sym typeface="Calibri"/>
              </a:rPr>
              <a:t>PROPOSED SYSTEM</a:t>
            </a:r>
            <a:endParaRPr sz="2700" b="1">
              <a:latin typeface="Calibri"/>
              <a:ea typeface="Calibri"/>
              <a:cs typeface="Calibri"/>
              <a:sym typeface="Calibri"/>
            </a:endParaRPr>
          </a:p>
        </p:txBody>
      </p:sp>
      <p:sp>
        <p:nvSpPr>
          <p:cNvPr id="171" name="Google Shape;171;g1c4443a86de_0_21"/>
          <p:cNvSpPr txBox="1"/>
          <p:nvPr/>
        </p:nvSpPr>
        <p:spPr>
          <a:xfrm>
            <a:off x="757300" y="992700"/>
            <a:ext cx="7517100" cy="3423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400"/>
              </a:spcBef>
              <a:spcAft>
                <a:spcPts val="0"/>
              </a:spcAft>
              <a:buNone/>
            </a:pPr>
            <a:r>
              <a:rPr lang="en" sz="1500" dirty="0">
                <a:solidFill>
                  <a:schemeClr val="dk1"/>
                </a:solidFill>
              </a:rPr>
              <a:t>We leverage social media for chronic stress detection based on the </a:t>
            </a:r>
            <a:endParaRPr sz="1500" dirty="0">
              <a:solidFill>
                <a:schemeClr val="dk1"/>
              </a:solidFill>
            </a:endParaRPr>
          </a:p>
          <a:p>
            <a:pPr marL="0" lvl="0" indent="0" algn="just" rtl="0">
              <a:lnSpc>
                <a:spcPct val="115000"/>
              </a:lnSpc>
              <a:spcBef>
                <a:spcPts val="400"/>
              </a:spcBef>
              <a:spcAft>
                <a:spcPts val="0"/>
              </a:spcAft>
              <a:buNone/>
            </a:pPr>
            <a:r>
              <a:rPr lang="en" sz="1500" dirty="0">
                <a:solidFill>
                  <a:schemeClr val="dk1"/>
                </a:solidFill>
              </a:rPr>
              <a:t>following two considerations.</a:t>
            </a:r>
            <a:endParaRPr sz="1500" dirty="0">
              <a:solidFill>
                <a:schemeClr val="dk1"/>
              </a:solidFill>
            </a:endParaRPr>
          </a:p>
          <a:p>
            <a:pPr marL="457200" lvl="0" indent="-323850" algn="just" rtl="0">
              <a:lnSpc>
                <a:spcPct val="115000"/>
              </a:lnSpc>
              <a:spcBef>
                <a:spcPts val="400"/>
              </a:spcBef>
              <a:spcAft>
                <a:spcPts val="0"/>
              </a:spcAft>
              <a:buClr>
                <a:schemeClr val="dk1"/>
              </a:buClr>
              <a:buSzPts val="1500"/>
              <a:buChar char="-"/>
            </a:pPr>
            <a:r>
              <a:rPr lang="en" sz="1500" dirty="0">
                <a:solidFill>
                  <a:schemeClr val="dk1"/>
                </a:solidFill>
              </a:rPr>
              <a:t>Firstly, social media have become an integral part of our daily lives. They provide interactive computer-mediated technologies that support the sharing of information, thoughts and expressions. The large volume of historic records posted by social media users enable us to sense their long-standing chronic stress.</a:t>
            </a:r>
            <a:endParaRPr sz="1500" dirty="0">
              <a:solidFill>
                <a:schemeClr val="dk1"/>
              </a:solidFill>
            </a:endParaRPr>
          </a:p>
          <a:p>
            <a:pPr marL="457200" lvl="0" indent="-323850" algn="just" rtl="0">
              <a:lnSpc>
                <a:spcPct val="115000"/>
              </a:lnSpc>
              <a:spcBef>
                <a:spcPts val="0"/>
              </a:spcBef>
              <a:spcAft>
                <a:spcPts val="0"/>
              </a:spcAft>
              <a:buClr>
                <a:schemeClr val="dk1"/>
              </a:buClr>
              <a:buSzPts val="1500"/>
              <a:buChar char="-"/>
            </a:pPr>
            <a:r>
              <a:rPr lang="en" sz="1500" dirty="0">
                <a:solidFill>
                  <a:schemeClr val="dk1"/>
                </a:solidFill>
              </a:rPr>
              <a:t>Secondly, compared with the methods which utilize questionnaires or various physical sensors to monitor physiological signals, social media are non-contact, labor inexpensive, and mass reach. Especially, from users’ linguistic social media posts, we can learn specific stress categories.</a:t>
            </a:r>
            <a:endParaRPr sz="1500" dirty="0">
              <a:solidFill>
                <a:schemeClr val="dk1"/>
              </a:solidFill>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c4443a86de_0_35"/>
          <p:cNvSpPr txBox="1"/>
          <p:nvPr/>
        </p:nvSpPr>
        <p:spPr>
          <a:xfrm>
            <a:off x="1406700" y="41227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AIMS AND OBJECTIVE</a:t>
            </a:r>
            <a:endParaRPr sz="2500" b="1">
              <a:latin typeface="Calibri"/>
              <a:ea typeface="Calibri"/>
              <a:cs typeface="Calibri"/>
              <a:sym typeface="Calibri"/>
            </a:endParaRPr>
          </a:p>
        </p:txBody>
      </p:sp>
      <p:sp>
        <p:nvSpPr>
          <p:cNvPr id="4" name="TextBox 3">
            <a:extLst>
              <a:ext uri="{FF2B5EF4-FFF2-40B4-BE49-F238E27FC236}">
                <a16:creationId xmlns:a16="http://schemas.microsoft.com/office/drawing/2014/main" id="{72626449-EAEB-1291-F536-DD82C12F489A}"/>
              </a:ext>
            </a:extLst>
          </p:cNvPr>
          <p:cNvSpPr txBox="1"/>
          <p:nvPr/>
        </p:nvSpPr>
        <p:spPr>
          <a:xfrm>
            <a:off x="867905" y="1423997"/>
            <a:ext cx="7570922" cy="954107"/>
          </a:xfrm>
          <a:prstGeom prst="rect">
            <a:avLst/>
          </a:prstGeom>
          <a:noFill/>
        </p:spPr>
        <p:txBody>
          <a:bodyPr wrap="square" rtlCol="0">
            <a:spAutoFit/>
          </a:bodyPr>
          <a:lstStyle/>
          <a:p>
            <a:pPr marL="285750" indent="-285750">
              <a:buFont typeface="Arial" panose="020B0604020202020204" pitchFamily="34" charset="0"/>
              <a:buChar char="•"/>
            </a:pPr>
            <a:r>
              <a:rPr lang="en-US" dirty="0"/>
              <a:t>To find whether user Stressed and Not Stressed using Social Media Data.</a:t>
            </a:r>
          </a:p>
          <a:p>
            <a:pPr marL="285750" indent="-285750">
              <a:buFont typeface="Arial" panose="020B0604020202020204" pitchFamily="34" charset="0"/>
              <a:buChar char="•"/>
            </a:pPr>
            <a:r>
              <a:rPr lang="en-IN" b="0" i="0" dirty="0">
                <a:solidFill>
                  <a:schemeClr val="tx1"/>
                </a:solidFill>
                <a:effectLst/>
                <a:latin typeface="+mj-lt"/>
              </a:rPr>
              <a:t>Personalized stress management</a:t>
            </a:r>
            <a:r>
              <a:rPr lang="en-US" b="0" i="0" dirty="0">
                <a:solidFill>
                  <a:schemeClr val="tx1"/>
                </a:solidFill>
                <a:effectLst/>
                <a:latin typeface="+mj-lt"/>
              </a:rPr>
              <a:t>.</a:t>
            </a:r>
          </a:p>
          <a:p>
            <a:pPr marL="285750" indent="-285750">
              <a:buFont typeface="Arial" panose="020B0604020202020204" pitchFamily="34" charset="0"/>
              <a:buChar char="•"/>
            </a:pPr>
            <a:r>
              <a:rPr lang="en-US" b="0" i="0" dirty="0">
                <a:solidFill>
                  <a:schemeClr val="tx1"/>
                </a:solidFill>
                <a:effectLst/>
                <a:latin typeface="+mj-lt"/>
              </a:rPr>
              <a:t>Prevention of chronic stress-related illnesses.</a:t>
            </a:r>
          </a:p>
          <a:p>
            <a:pPr marL="285750" indent="-285750">
              <a:buFont typeface="Arial" panose="020B0604020202020204" pitchFamily="34" charset="0"/>
              <a:buChar cha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c4443a86de_0_38"/>
          <p:cNvSpPr txBox="1"/>
          <p:nvPr/>
        </p:nvSpPr>
        <p:spPr>
          <a:xfrm>
            <a:off x="1340775" y="566175"/>
            <a:ext cx="63306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b="1" dirty="0">
                <a:latin typeface="Calibri"/>
                <a:ea typeface="Calibri"/>
                <a:cs typeface="Calibri"/>
                <a:sym typeface="Calibri"/>
              </a:rPr>
              <a:t>ADVANTAGES</a:t>
            </a:r>
            <a:endParaRPr sz="2700" b="1">
              <a:latin typeface="Calibri"/>
              <a:ea typeface="Calibri"/>
              <a:cs typeface="Calibri"/>
              <a:sym typeface="Calibri"/>
            </a:endParaRPr>
          </a:p>
        </p:txBody>
      </p:sp>
      <p:sp>
        <p:nvSpPr>
          <p:cNvPr id="177" name="Google Shape;177;g1c4443a86de_0_38"/>
          <p:cNvSpPr txBox="1"/>
          <p:nvPr/>
        </p:nvSpPr>
        <p:spPr>
          <a:xfrm>
            <a:off x="763800" y="1434400"/>
            <a:ext cx="7616400" cy="1674787"/>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400"/>
              </a:spcBef>
              <a:spcAft>
                <a:spcPts val="0"/>
              </a:spcAft>
              <a:buClr>
                <a:schemeClr val="dk1"/>
              </a:buClr>
              <a:buSzPts val="1600"/>
              <a:buChar char="●"/>
            </a:pPr>
            <a:r>
              <a:rPr lang="en" dirty="0">
                <a:solidFill>
                  <a:schemeClr val="dk1"/>
                </a:solidFill>
              </a:rPr>
              <a:t>The proposed multi-attention model equipped with the stress oriented word embedding can achieve high accuracy in detecting category-aware stress levels, high accuracy in detecting chronic stress levels and categories only.</a:t>
            </a:r>
            <a:endParaRPr>
              <a:solidFill>
                <a:schemeClr val="dk1"/>
              </a:solidFill>
            </a:endParaRPr>
          </a:p>
          <a:p>
            <a:pPr marL="457200" lvl="0" indent="-330200" algn="just" rtl="0">
              <a:lnSpc>
                <a:spcPct val="115000"/>
              </a:lnSpc>
              <a:spcBef>
                <a:spcPts val="0"/>
              </a:spcBef>
              <a:spcAft>
                <a:spcPts val="0"/>
              </a:spcAft>
              <a:buClr>
                <a:schemeClr val="dk1"/>
              </a:buClr>
              <a:buSzPts val="1600"/>
              <a:buChar char="●"/>
            </a:pPr>
            <a:r>
              <a:rPr lang="en" dirty="0">
                <a:solidFill>
                  <a:schemeClr val="dk1"/>
                </a:solidFill>
              </a:rPr>
              <a:t>A multi-attention model was further designed to capture inter-relationships from a sequence of users’ posts, aiming to infer users’ long-term category-specific stress levels.</a:t>
            </a:r>
            <a:endParaRPr>
              <a:solidFill>
                <a:schemeClr val="dk1"/>
              </a:solidFill>
            </a:endParaRPr>
          </a:p>
          <a:p>
            <a:pPr marL="0" lvl="0" indent="0" algn="l" rtl="0">
              <a:spcBef>
                <a:spcPts val="0"/>
              </a:spcBef>
              <a:spcAft>
                <a:spcPts val="0"/>
              </a:spcAft>
              <a:buNone/>
            </a:pP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1c4443a86de_0_0"/>
          <p:cNvSpPr txBox="1"/>
          <p:nvPr/>
        </p:nvSpPr>
        <p:spPr>
          <a:xfrm>
            <a:off x="1219450" y="308200"/>
            <a:ext cx="63891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ABSTRACT</a:t>
            </a:r>
            <a:endParaRPr sz="2500" b="1">
              <a:latin typeface="Calibri"/>
              <a:ea typeface="Calibri"/>
              <a:cs typeface="Calibri"/>
              <a:sym typeface="Calibri"/>
            </a:endParaRPr>
          </a:p>
        </p:txBody>
      </p:sp>
      <p:sp>
        <p:nvSpPr>
          <p:cNvPr id="74" name="Google Shape;74;g1c4443a86de_0_0"/>
          <p:cNvSpPr txBox="1"/>
          <p:nvPr/>
        </p:nvSpPr>
        <p:spPr>
          <a:xfrm>
            <a:off x="844450" y="1168600"/>
            <a:ext cx="676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5" name="Google Shape;75;g1c4443a86de_0_0"/>
          <p:cNvSpPr txBox="1"/>
          <p:nvPr/>
        </p:nvSpPr>
        <p:spPr>
          <a:xfrm>
            <a:off x="687600" y="978675"/>
            <a:ext cx="7946400" cy="3324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Clr>
                <a:schemeClr val="dk1"/>
              </a:buClr>
              <a:buSzPts val="1100"/>
              <a:buFont typeface="Arial"/>
              <a:buNone/>
            </a:pPr>
            <a:r>
              <a:rPr lang="en" sz="1200">
                <a:solidFill>
                  <a:schemeClr val="dk1"/>
                </a:solidFill>
              </a:rPr>
              <a:t>People today live a stressful life. Compared with acute stress, long-term chronic stress is more harmful, and may cause or exacerbate many serious health problems, including high blood pressure, heart disease, chronic pain, and mental diseases. With social media becoming an integral part of our daily lives for information sharing and self-expression, detecting category-aware long-standing chronic stress from a large volume of historic open posts made by social media users is possible. In this study, we construct a data set containing chronically stressed users with  open posts on Sina microblog, and design two techniques for category-aware chronic stress detection: (1) a stress-oriented word embedding on the basis of an existing pre-trained word embedding, aiming to strengthen the sensibility of stress related expressions for linguistic post analysis; (2) a multi-attention model with three layers (i.e., category-attention layer, posts self-attention layer, and category-specific post attention layer), aiming to capture inter-relevance from a sequence of posts and infer long-term stress categories and stress levels. </a:t>
            </a:r>
            <a:endParaRPr sz="1200">
              <a:solidFill>
                <a:schemeClr val="dk1"/>
              </a:solidFill>
            </a:endParaRPr>
          </a:p>
          <a:p>
            <a:pPr marL="0" lvl="0" indent="0" algn="l" rtl="0">
              <a:spcBef>
                <a:spcPts val="1200"/>
              </a:spcBef>
              <a:spcAft>
                <a:spcPts val="0"/>
              </a:spcAft>
              <a:buNone/>
            </a:pP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456500"/>
            <a:ext cx="3724096" cy="523220"/>
          </a:xfrm>
          <a:prstGeom prst="rect">
            <a:avLst/>
          </a:prstGeom>
          <a:noFill/>
        </p:spPr>
        <p:txBody>
          <a:bodyPr wrap="none" rtlCol="0">
            <a:spAutoFit/>
          </a:bodyPr>
          <a:lstStyle/>
          <a:p>
            <a:r>
              <a:rPr lang="en-IN" sz="2800" b="1" dirty="0">
                <a:latin typeface="Calibri" pitchFamily="34" charset="0"/>
                <a:cs typeface="Calibri" pitchFamily="34" charset="0"/>
              </a:rPr>
              <a:t>SYSTEM ARCHITECTURE</a:t>
            </a:r>
          </a:p>
        </p:txBody>
      </p:sp>
      <p:pic>
        <p:nvPicPr>
          <p:cNvPr id="6" name="Picture 5"/>
          <p:cNvPicPr/>
          <p:nvPr/>
        </p:nvPicPr>
        <p:blipFill>
          <a:blip r:embed="rId2"/>
          <a:srcRect/>
          <a:stretch>
            <a:fillRect/>
          </a:stretch>
        </p:blipFill>
        <p:spPr bwMode="auto">
          <a:xfrm>
            <a:off x="2057400" y="1294482"/>
            <a:ext cx="3676650" cy="35147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9990" y="539826"/>
            <a:ext cx="2831335" cy="523220"/>
          </a:xfrm>
          <a:prstGeom prst="rect">
            <a:avLst/>
          </a:prstGeom>
          <a:noFill/>
        </p:spPr>
        <p:txBody>
          <a:bodyPr wrap="square" rtlCol="0">
            <a:spAutoFit/>
          </a:bodyPr>
          <a:lstStyle/>
          <a:p>
            <a:r>
              <a:rPr lang="en-IN" sz="2800" b="1" dirty="0">
                <a:latin typeface="Calibri" pitchFamily="34" charset="0"/>
                <a:cs typeface="Calibri" pitchFamily="34" charset="0"/>
              </a:rPr>
              <a:t>ALGORITHMS</a:t>
            </a:r>
          </a:p>
        </p:txBody>
      </p:sp>
      <p:sp>
        <p:nvSpPr>
          <p:cNvPr id="6" name="TextBox 5"/>
          <p:cNvSpPr txBox="1"/>
          <p:nvPr/>
        </p:nvSpPr>
        <p:spPr>
          <a:xfrm>
            <a:off x="925417" y="1366092"/>
            <a:ext cx="5960125" cy="830997"/>
          </a:xfrm>
          <a:prstGeom prst="rect">
            <a:avLst/>
          </a:prstGeom>
          <a:noFill/>
        </p:spPr>
        <p:txBody>
          <a:bodyPr wrap="square" rtlCol="0">
            <a:spAutoFit/>
          </a:bodyPr>
          <a:lstStyle/>
          <a:p>
            <a:pPr>
              <a:buFont typeface="Arial" pitchFamily="34" charset="0"/>
              <a:buChar char="•"/>
            </a:pPr>
            <a:r>
              <a:rPr lang="en-US" sz="1600" dirty="0"/>
              <a:t>    Attention Model - MAM</a:t>
            </a:r>
          </a:p>
          <a:p>
            <a:pPr>
              <a:buFont typeface="Arial" pitchFamily="34" charset="0"/>
              <a:buChar char="•"/>
            </a:pPr>
            <a:r>
              <a:rPr lang="en-US" sz="1600" dirty="0"/>
              <a:t>    BERT</a:t>
            </a:r>
          </a:p>
          <a:p>
            <a:pPr>
              <a:buFont typeface="Arial" pitchFamily="34" charset="0"/>
              <a:buChar char="•"/>
            </a:pPr>
            <a:r>
              <a:rPr lang="en-US" sz="1600" dirty="0"/>
              <a:t>    LSTM</a:t>
            </a:r>
            <a:endParaRPr lang="en-IN"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06687" y="232453"/>
            <a:ext cx="2682145" cy="461665"/>
          </a:xfrm>
          <a:prstGeom prst="rect">
            <a:avLst/>
          </a:prstGeom>
          <a:noFill/>
        </p:spPr>
        <p:txBody>
          <a:bodyPr wrap="none" rtlCol="0">
            <a:spAutoFit/>
          </a:bodyPr>
          <a:lstStyle/>
          <a:p>
            <a:r>
              <a:rPr lang="en-IN" sz="2400" b="1" dirty="0">
                <a:latin typeface="Calibri" pitchFamily="34" charset="0"/>
                <a:cs typeface="Calibri" pitchFamily="34" charset="0"/>
              </a:rPr>
              <a:t>USECASE DIAGRAM</a:t>
            </a:r>
          </a:p>
        </p:txBody>
      </p:sp>
      <p:pic>
        <p:nvPicPr>
          <p:cNvPr id="4" name="Picture 3" descr="WhatsApp Image 2023-02-21 at 8.19.12 PM.jpeg"/>
          <p:cNvPicPr>
            <a:picLocks noChangeAspect="1"/>
          </p:cNvPicPr>
          <p:nvPr/>
        </p:nvPicPr>
        <p:blipFill rotWithShape="1">
          <a:blip r:embed="rId2"/>
          <a:srcRect l="1" r="2592"/>
          <a:stretch/>
        </p:blipFill>
        <p:spPr>
          <a:xfrm>
            <a:off x="2157174" y="871310"/>
            <a:ext cx="4581169" cy="40397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55627" y="259771"/>
            <a:ext cx="2670924" cy="523220"/>
          </a:xfrm>
          <a:prstGeom prst="rect">
            <a:avLst/>
          </a:prstGeom>
          <a:noFill/>
        </p:spPr>
        <p:txBody>
          <a:bodyPr wrap="none" rtlCol="0">
            <a:spAutoFit/>
          </a:bodyPr>
          <a:lstStyle/>
          <a:p>
            <a:r>
              <a:rPr lang="en-IN" sz="2800" b="1" dirty="0">
                <a:latin typeface="Calibri" pitchFamily="34" charset="0"/>
                <a:cs typeface="Calibri" pitchFamily="34" charset="0"/>
              </a:rPr>
              <a:t>CLASS DIAGRAM</a:t>
            </a:r>
          </a:p>
        </p:txBody>
      </p:sp>
      <p:pic>
        <p:nvPicPr>
          <p:cNvPr id="6" name="Picture 5" descr="WhatsApp Image 2023-02-24 at 7.13.44 PM.jpeg"/>
          <p:cNvPicPr>
            <a:picLocks noChangeAspect="1"/>
          </p:cNvPicPr>
          <p:nvPr/>
        </p:nvPicPr>
        <p:blipFill>
          <a:blip r:embed="rId2"/>
          <a:stretch>
            <a:fillRect/>
          </a:stretch>
        </p:blipFill>
        <p:spPr>
          <a:xfrm>
            <a:off x="2271727" y="1016408"/>
            <a:ext cx="4001582" cy="35959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1098" y="270787"/>
            <a:ext cx="2914580" cy="461665"/>
          </a:xfrm>
          <a:prstGeom prst="rect">
            <a:avLst/>
          </a:prstGeom>
          <a:noFill/>
        </p:spPr>
        <p:txBody>
          <a:bodyPr wrap="none" rtlCol="0">
            <a:spAutoFit/>
          </a:bodyPr>
          <a:lstStyle/>
          <a:p>
            <a:r>
              <a:rPr lang="en-IN" sz="2400" b="1" dirty="0">
                <a:latin typeface="Calibri" pitchFamily="34" charset="0"/>
                <a:cs typeface="Calibri" pitchFamily="34" charset="0"/>
              </a:rPr>
              <a:t>SEQUENCE DIAGRAM</a:t>
            </a:r>
          </a:p>
        </p:txBody>
      </p:sp>
      <p:pic>
        <p:nvPicPr>
          <p:cNvPr id="6" name="Picture 5" descr="WhatsApp Image 2023-02-24 at 7.13.34 PM.jpeg"/>
          <p:cNvPicPr>
            <a:picLocks noChangeAspect="1"/>
          </p:cNvPicPr>
          <p:nvPr/>
        </p:nvPicPr>
        <p:blipFill>
          <a:blip r:embed="rId2"/>
          <a:stretch>
            <a:fillRect/>
          </a:stretch>
        </p:blipFill>
        <p:spPr>
          <a:xfrm>
            <a:off x="2207584" y="944132"/>
            <a:ext cx="4429854" cy="39285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62437" y="237925"/>
            <a:ext cx="2699778" cy="461665"/>
          </a:xfrm>
          <a:prstGeom prst="rect">
            <a:avLst/>
          </a:prstGeom>
          <a:noFill/>
        </p:spPr>
        <p:txBody>
          <a:bodyPr wrap="none" rtlCol="0">
            <a:spAutoFit/>
          </a:bodyPr>
          <a:lstStyle/>
          <a:p>
            <a:r>
              <a:rPr lang="en-IN" sz="2400" b="1" dirty="0">
                <a:latin typeface="Calibri" pitchFamily="34" charset="0"/>
                <a:cs typeface="Calibri" pitchFamily="34" charset="0"/>
              </a:rPr>
              <a:t>ACTIVITY DIAGRAM</a:t>
            </a:r>
          </a:p>
        </p:txBody>
      </p:sp>
      <p:pic>
        <p:nvPicPr>
          <p:cNvPr id="6" name="Picture 5" descr="WhatsApp Image 2023-02-24 at 7.13.34 PM (1).jpeg"/>
          <p:cNvPicPr>
            <a:picLocks noChangeAspect="1"/>
          </p:cNvPicPr>
          <p:nvPr/>
        </p:nvPicPr>
        <p:blipFill>
          <a:blip r:embed="rId2"/>
          <a:stretch>
            <a:fillRect/>
          </a:stretch>
        </p:blipFill>
        <p:spPr>
          <a:xfrm>
            <a:off x="2849651" y="1160980"/>
            <a:ext cx="2746282" cy="351376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94184" y="174172"/>
            <a:ext cx="3259226" cy="461665"/>
          </a:xfrm>
          <a:prstGeom prst="rect">
            <a:avLst/>
          </a:prstGeom>
          <a:noFill/>
        </p:spPr>
        <p:txBody>
          <a:bodyPr wrap="none" rtlCol="0">
            <a:spAutoFit/>
          </a:bodyPr>
          <a:lstStyle/>
          <a:p>
            <a:r>
              <a:rPr lang="en-IN" sz="2400" b="1" dirty="0">
                <a:latin typeface="Calibri" pitchFamily="34" charset="0"/>
                <a:cs typeface="Calibri" pitchFamily="34" charset="0"/>
              </a:rPr>
              <a:t>COMPONENT DIAGRAM</a:t>
            </a:r>
          </a:p>
        </p:txBody>
      </p:sp>
      <p:pic>
        <p:nvPicPr>
          <p:cNvPr id="4" name="Picture 3" descr="WhatsApp Image 2023-02-21 at 8.12.26 PM (1).jpeg"/>
          <p:cNvPicPr>
            <a:picLocks noChangeAspect="1"/>
          </p:cNvPicPr>
          <p:nvPr/>
        </p:nvPicPr>
        <p:blipFill>
          <a:blip r:embed="rId2"/>
          <a:stretch>
            <a:fillRect/>
          </a:stretch>
        </p:blipFill>
        <p:spPr>
          <a:xfrm>
            <a:off x="2001369" y="982515"/>
            <a:ext cx="4617633" cy="38344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3721" y="523982"/>
            <a:ext cx="901209" cy="461665"/>
          </a:xfrm>
          <a:prstGeom prst="rect">
            <a:avLst/>
          </a:prstGeom>
          <a:noFill/>
        </p:spPr>
        <p:txBody>
          <a:bodyPr wrap="none" rtlCol="0">
            <a:spAutoFit/>
          </a:bodyPr>
          <a:lstStyle/>
          <a:p>
            <a:r>
              <a:rPr lang="en-IN" sz="2400" b="1" dirty="0">
                <a:latin typeface="Calibri" pitchFamily="34" charset="0"/>
                <a:cs typeface="Calibri" pitchFamily="34" charset="0"/>
              </a:rPr>
              <a:t>CODE</a:t>
            </a:r>
          </a:p>
        </p:txBody>
      </p:sp>
      <p:pic>
        <p:nvPicPr>
          <p:cNvPr id="6" name="Picture 5" descr="WhatsApp Image 2023-02-24 at 8.35.24 PM.jpeg"/>
          <p:cNvPicPr>
            <a:picLocks noChangeAspect="1"/>
          </p:cNvPicPr>
          <p:nvPr/>
        </p:nvPicPr>
        <p:blipFill>
          <a:blip r:embed="rId2"/>
          <a:stretch>
            <a:fillRect/>
          </a:stretch>
        </p:blipFill>
        <p:spPr>
          <a:xfrm>
            <a:off x="1464561" y="1222625"/>
            <a:ext cx="5090351" cy="335794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4 at 8.35.24 PM (1).jpeg"/>
          <p:cNvPicPr>
            <a:picLocks noChangeAspect="1"/>
          </p:cNvPicPr>
          <p:nvPr/>
        </p:nvPicPr>
        <p:blipFill>
          <a:blip r:embed="rId2"/>
          <a:stretch>
            <a:fillRect/>
          </a:stretch>
        </p:blipFill>
        <p:spPr>
          <a:xfrm>
            <a:off x="1263720" y="992072"/>
            <a:ext cx="5031287" cy="277854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4 at 8.37.28 PM.jpeg"/>
          <p:cNvPicPr>
            <a:picLocks noChangeAspect="1"/>
          </p:cNvPicPr>
          <p:nvPr/>
        </p:nvPicPr>
        <p:blipFill>
          <a:blip r:embed="rId2"/>
          <a:stretch>
            <a:fillRect/>
          </a:stretch>
        </p:blipFill>
        <p:spPr>
          <a:xfrm>
            <a:off x="750014" y="979588"/>
            <a:ext cx="7555965" cy="1969095"/>
          </a:xfrm>
          <a:prstGeom prst="rect">
            <a:avLst/>
          </a:prstGeom>
        </p:spPr>
      </p:pic>
      <p:pic>
        <p:nvPicPr>
          <p:cNvPr id="3" name="Picture 2" descr="WhatsApp Image 2023-02-24 at 8.35.25 PM.jpeg"/>
          <p:cNvPicPr>
            <a:picLocks noChangeAspect="1"/>
          </p:cNvPicPr>
          <p:nvPr/>
        </p:nvPicPr>
        <p:blipFill>
          <a:blip r:embed="rId3"/>
          <a:stretch>
            <a:fillRect/>
          </a:stretch>
        </p:blipFill>
        <p:spPr>
          <a:xfrm>
            <a:off x="760289" y="3197472"/>
            <a:ext cx="7572054" cy="7982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1c4443a86de_0_3"/>
          <p:cNvSpPr txBox="1"/>
          <p:nvPr/>
        </p:nvSpPr>
        <p:spPr>
          <a:xfrm>
            <a:off x="527950" y="323625"/>
            <a:ext cx="7766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latin typeface="Calibri"/>
                <a:ea typeface="Calibri"/>
                <a:cs typeface="Calibri"/>
                <a:sym typeface="Calibri"/>
              </a:rPr>
              <a:t>INTRODUCTION</a:t>
            </a:r>
            <a:endParaRPr sz="2400" b="1">
              <a:latin typeface="Calibri"/>
              <a:ea typeface="Calibri"/>
              <a:cs typeface="Calibri"/>
              <a:sym typeface="Calibri"/>
            </a:endParaRPr>
          </a:p>
        </p:txBody>
      </p:sp>
      <p:sp>
        <p:nvSpPr>
          <p:cNvPr id="81" name="Google Shape;81;g1c4443a86de_0_3"/>
          <p:cNvSpPr txBox="1"/>
          <p:nvPr/>
        </p:nvSpPr>
        <p:spPr>
          <a:xfrm>
            <a:off x="894150" y="1103200"/>
            <a:ext cx="7248000" cy="2471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500"/>
              </a:spcBef>
              <a:spcAft>
                <a:spcPts val="0"/>
              </a:spcAft>
              <a:buClr>
                <a:schemeClr val="dk1"/>
              </a:buClr>
              <a:buSzPts val="1100"/>
              <a:buFont typeface="Arial"/>
              <a:buNone/>
            </a:pPr>
            <a:r>
              <a:rPr lang="en" sz="1300" dirty="0">
                <a:solidFill>
                  <a:schemeClr val="dk1"/>
                </a:solidFill>
              </a:rPr>
              <a:t>We all experience stress in our lives. There are two kinds of stress: acute stress and chronic stress. Acute stress is short-term stress, and chronic stress is long-term stress. Examples of acute stress would be any stress we suffer from for a short period of time, e.g., a traffic jam, an argument with the partner, or criticism from the adviser. Acute stress is a normal part of everyday life, and helps our stress response system stay on ball. However, if we are repeatedly exposed to the same or many different stressors for a long period of time, we fall prey to the negative effects of chronic stress. Over time, chronic stress gradually increases our resting heart rate, blood pressure, breathing rate, and levels of muscle tension, and our body has to work harder to keep us functioning normally.</a:t>
            </a:r>
            <a:endParaRPr sz="1300">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4 at 8.35.24 PM (2).jpeg"/>
          <p:cNvPicPr>
            <a:picLocks noChangeAspect="1"/>
          </p:cNvPicPr>
          <p:nvPr/>
        </p:nvPicPr>
        <p:blipFill>
          <a:blip r:embed="rId2"/>
          <a:stretch>
            <a:fillRect/>
          </a:stretch>
        </p:blipFill>
        <p:spPr>
          <a:xfrm>
            <a:off x="832207" y="786805"/>
            <a:ext cx="7089170" cy="39701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4 at 8.35.25 PM (1).jpeg"/>
          <p:cNvPicPr>
            <a:picLocks noChangeAspect="1"/>
          </p:cNvPicPr>
          <p:nvPr/>
        </p:nvPicPr>
        <p:blipFill>
          <a:blip r:embed="rId2"/>
          <a:stretch>
            <a:fillRect/>
          </a:stretch>
        </p:blipFill>
        <p:spPr>
          <a:xfrm>
            <a:off x="900605" y="636997"/>
            <a:ext cx="7123511" cy="40974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02-21 at 8.44.15 PM (1).jpeg"/>
          <p:cNvPicPr>
            <a:picLocks noChangeAspect="1"/>
          </p:cNvPicPr>
          <p:nvPr/>
        </p:nvPicPr>
        <p:blipFill>
          <a:blip r:embed="rId2"/>
          <a:stretch>
            <a:fillRect/>
          </a:stretch>
        </p:blipFill>
        <p:spPr>
          <a:xfrm>
            <a:off x="1134255" y="1006806"/>
            <a:ext cx="6376154" cy="3586587"/>
          </a:xfrm>
          <a:prstGeom prst="rect">
            <a:avLst/>
          </a:prstGeom>
        </p:spPr>
      </p:pic>
      <p:sp>
        <p:nvSpPr>
          <p:cNvPr id="2" name="TextBox 1">
            <a:extLst>
              <a:ext uri="{FF2B5EF4-FFF2-40B4-BE49-F238E27FC236}">
                <a16:creationId xmlns:a16="http://schemas.microsoft.com/office/drawing/2014/main" id="{768FA9F8-0712-C10D-F738-7AA351ED1A4E}"/>
              </a:ext>
            </a:extLst>
          </p:cNvPr>
          <p:cNvSpPr txBox="1"/>
          <p:nvPr/>
        </p:nvSpPr>
        <p:spPr>
          <a:xfrm>
            <a:off x="1134255" y="428131"/>
            <a:ext cx="1282723" cy="461665"/>
          </a:xfrm>
          <a:prstGeom prst="rect">
            <a:avLst/>
          </a:prstGeom>
          <a:noFill/>
        </p:spPr>
        <p:txBody>
          <a:bodyPr wrap="none" rtlCol="0">
            <a:spAutoFit/>
          </a:bodyPr>
          <a:lstStyle/>
          <a:p>
            <a:r>
              <a:rPr lang="en-IN" sz="2400" b="1" dirty="0">
                <a:latin typeface="Calibri" pitchFamily="34" charset="0"/>
                <a:cs typeface="Calibri" pitchFamily="34" charset="0"/>
              </a:rPr>
              <a:t>RESULTS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hatsApp Image 2023-02-21 at 8.44.15 PM.jpeg"/>
          <p:cNvPicPr>
            <a:picLocks noChangeAspect="1"/>
          </p:cNvPicPr>
          <p:nvPr/>
        </p:nvPicPr>
        <p:blipFill>
          <a:blip r:embed="rId2"/>
          <a:stretch>
            <a:fillRect/>
          </a:stretch>
        </p:blipFill>
        <p:spPr>
          <a:xfrm>
            <a:off x="1253434" y="973455"/>
            <a:ext cx="6554926" cy="368714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02-24 at 10.18.43 PM.jpeg"/>
          <p:cNvPicPr>
            <a:picLocks noChangeAspect="1"/>
          </p:cNvPicPr>
          <p:nvPr/>
        </p:nvPicPr>
        <p:blipFill>
          <a:blip r:embed="rId2"/>
          <a:stretch>
            <a:fillRect/>
          </a:stretch>
        </p:blipFill>
        <p:spPr>
          <a:xfrm>
            <a:off x="1222625" y="842481"/>
            <a:ext cx="5722705" cy="321902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1 at 8.58.26 PM.jpeg"/>
          <p:cNvPicPr>
            <a:picLocks noChangeAspect="1"/>
          </p:cNvPicPr>
          <p:nvPr/>
        </p:nvPicPr>
        <p:blipFill>
          <a:blip r:embed="rId2"/>
          <a:stretch>
            <a:fillRect/>
          </a:stretch>
        </p:blipFill>
        <p:spPr>
          <a:xfrm>
            <a:off x="1064400" y="776723"/>
            <a:ext cx="6250800" cy="35160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02-21 at 8.58.53 PM.jpeg"/>
          <p:cNvPicPr>
            <a:picLocks noChangeAspect="1"/>
          </p:cNvPicPr>
          <p:nvPr/>
        </p:nvPicPr>
        <p:blipFill>
          <a:blip r:embed="rId2"/>
          <a:stretch>
            <a:fillRect/>
          </a:stretch>
        </p:blipFill>
        <p:spPr>
          <a:xfrm>
            <a:off x="1119883" y="893853"/>
            <a:ext cx="6082301" cy="342129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02-21 at 8.50.11 PM.jpeg"/>
          <p:cNvPicPr>
            <a:picLocks noChangeAspect="1"/>
          </p:cNvPicPr>
          <p:nvPr/>
        </p:nvPicPr>
        <p:blipFill>
          <a:blip r:embed="rId2"/>
          <a:stretch>
            <a:fillRect/>
          </a:stretch>
        </p:blipFill>
        <p:spPr>
          <a:xfrm>
            <a:off x="1068512" y="788923"/>
            <a:ext cx="6503543" cy="365824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1 at 8.50.22 PM.jpeg"/>
          <p:cNvPicPr>
            <a:picLocks noChangeAspect="1"/>
          </p:cNvPicPr>
          <p:nvPr/>
        </p:nvPicPr>
        <p:blipFill>
          <a:blip r:embed="rId2"/>
          <a:stretch>
            <a:fillRect/>
          </a:stretch>
        </p:blipFill>
        <p:spPr>
          <a:xfrm>
            <a:off x="1121933" y="752063"/>
            <a:ext cx="6111074" cy="343747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4 at 8.52.10 PM (1).jpeg"/>
          <p:cNvPicPr>
            <a:picLocks noChangeAspect="1"/>
          </p:cNvPicPr>
          <p:nvPr/>
        </p:nvPicPr>
        <p:blipFill>
          <a:blip r:embed="rId2"/>
          <a:stretch>
            <a:fillRect/>
          </a:stretch>
        </p:blipFill>
        <p:spPr>
          <a:xfrm>
            <a:off x="996593" y="770563"/>
            <a:ext cx="6776377" cy="38117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1c4443a86de_0_6"/>
          <p:cNvSpPr txBox="1"/>
          <p:nvPr/>
        </p:nvSpPr>
        <p:spPr>
          <a:xfrm>
            <a:off x="1246225" y="840350"/>
            <a:ext cx="566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87" name="Google Shape;87;g1c4443a86de_0_6"/>
          <p:cNvSpPr txBox="1"/>
          <p:nvPr/>
        </p:nvSpPr>
        <p:spPr>
          <a:xfrm>
            <a:off x="1122354" y="467250"/>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latin typeface="Calibri"/>
                <a:ea typeface="Calibri"/>
                <a:cs typeface="Calibri"/>
                <a:sym typeface="Calibri"/>
              </a:rPr>
              <a:t>PROBLEM STATEMENT</a:t>
            </a:r>
            <a:endParaRPr sz="2800" b="1">
              <a:latin typeface="Calibri"/>
              <a:ea typeface="Calibri"/>
              <a:cs typeface="Calibri"/>
              <a:sym typeface="Calibri"/>
            </a:endParaRPr>
          </a:p>
        </p:txBody>
      </p:sp>
      <p:sp>
        <p:nvSpPr>
          <p:cNvPr id="2" name="TextBox 1">
            <a:extLst>
              <a:ext uri="{FF2B5EF4-FFF2-40B4-BE49-F238E27FC236}">
                <a16:creationId xmlns:a16="http://schemas.microsoft.com/office/drawing/2014/main" id="{062D9FBA-CE37-6A1B-E8C0-6E3D070D49BA}"/>
              </a:ext>
            </a:extLst>
          </p:cNvPr>
          <p:cNvSpPr txBox="1"/>
          <p:nvPr/>
        </p:nvSpPr>
        <p:spPr>
          <a:xfrm>
            <a:off x="604434" y="1448365"/>
            <a:ext cx="8077229" cy="2092881"/>
          </a:xfrm>
          <a:prstGeom prst="rect">
            <a:avLst/>
          </a:prstGeom>
          <a:noFill/>
        </p:spPr>
        <p:txBody>
          <a:bodyPr wrap="square" rtlCol="0">
            <a:spAutoFit/>
          </a:bodyPr>
          <a:lstStyle/>
          <a:p>
            <a:pPr algn="just"/>
            <a:r>
              <a:rPr lang="en-US" sz="1300" dirty="0"/>
              <a:t>Internet and social media usage is became part and parcel of today human life style. People always try to share their ideas and thoughts in social media by posting a status or comments to particular or current topic, sharing the day to day activities which help to identify whether the person is “Stressed” or “Not Stressed”. Tweet level emotion detection reflects the instant emotions expressed by a particular tweet which also reflect mental health disorder such as depression or post-traumatic stress disorder (PTSD), angry, happy moment, family problem , financial problem, relationships problem, Stress due to Covid pandemic situation, medicine and hospital unavailability. So with help of social media data it is easy to identify people mental health status by weekly, monthly. We can identify the stress of people due to particular situation like pandemic or oxygen unavailability. Identify the stress based on the geographic location, regional, national identity. </a:t>
            </a:r>
            <a:endParaRPr lang="en-IN" sz="13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2-24 at 8.52.10 PM.jpeg"/>
          <p:cNvPicPr>
            <a:picLocks noChangeAspect="1"/>
          </p:cNvPicPr>
          <p:nvPr/>
        </p:nvPicPr>
        <p:blipFill>
          <a:blip r:embed="rId2"/>
          <a:stretch>
            <a:fillRect/>
          </a:stretch>
        </p:blipFill>
        <p:spPr>
          <a:xfrm>
            <a:off x="934949" y="750015"/>
            <a:ext cx="6776375" cy="381171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5396DD-6B69-0044-1DE5-D6111D6EE460}"/>
              </a:ext>
            </a:extLst>
          </p:cNvPr>
          <p:cNvSpPr txBox="1"/>
          <p:nvPr/>
        </p:nvSpPr>
        <p:spPr>
          <a:xfrm>
            <a:off x="1139253" y="457200"/>
            <a:ext cx="3013772"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SCOPE</a:t>
            </a:r>
          </a:p>
        </p:txBody>
      </p:sp>
      <p:sp>
        <p:nvSpPr>
          <p:cNvPr id="7" name="TextBox 6">
            <a:extLst>
              <a:ext uri="{FF2B5EF4-FFF2-40B4-BE49-F238E27FC236}">
                <a16:creationId xmlns:a16="http://schemas.microsoft.com/office/drawing/2014/main" id="{D86B90FC-9174-85F8-D185-D470D41BC88A}"/>
              </a:ext>
            </a:extLst>
          </p:cNvPr>
          <p:cNvSpPr txBox="1"/>
          <p:nvPr/>
        </p:nvSpPr>
        <p:spPr>
          <a:xfrm>
            <a:off x="805543" y="1001486"/>
            <a:ext cx="7379088" cy="3877985"/>
          </a:xfrm>
          <a:prstGeom prst="rect">
            <a:avLst/>
          </a:prstGeom>
          <a:noFill/>
        </p:spPr>
        <p:txBody>
          <a:bodyPr wrap="square" rtlCol="0">
            <a:spAutoFit/>
          </a:bodyPr>
          <a:lstStyle/>
          <a:p>
            <a:pPr algn="just"/>
            <a:r>
              <a:rPr lang="en-US" sz="1300" dirty="0">
                <a:latin typeface="+mn-lt"/>
              </a:rPr>
              <a:t>Chronic stress detection can have a wide range of applications in various fields, including healthcare, psychology, workplace safety, and education. Here are some examples of the scope of chronic stress detection:</a:t>
            </a:r>
          </a:p>
          <a:p>
            <a:pPr algn="just"/>
            <a:endParaRPr lang="en-US" sz="1300" dirty="0">
              <a:latin typeface="+mn-lt"/>
            </a:endParaRPr>
          </a:p>
          <a:p>
            <a:pPr algn="just">
              <a:buFont typeface="+mj-lt"/>
              <a:buAutoNum type="arabicPeriod"/>
            </a:pPr>
            <a:r>
              <a:rPr lang="en-US" sz="1300" b="1" i="0" dirty="0">
                <a:solidFill>
                  <a:schemeClr val="tx1"/>
                </a:solidFill>
                <a:effectLst/>
                <a:latin typeface="+mn-lt"/>
              </a:rPr>
              <a:t>Healthcare</a:t>
            </a:r>
            <a:r>
              <a:rPr lang="en-US" sz="1300" b="0" i="0" dirty="0">
                <a:solidFill>
                  <a:schemeClr val="tx1"/>
                </a:solidFill>
                <a:effectLst/>
                <a:latin typeface="+mn-lt"/>
              </a:rPr>
              <a:t>: Chronic stress detection can be used to identify patients who are at risk of developing stress-related disorders such as depression, anxiety, cardiovascular disease, and autoimmune disorders. This information can help healthcare professionals design personalized treatment plans for patients.</a:t>
            </a:r>
          </a:p>
          <a:p>
            <a:pPr algn="just">
              <a:buFont typeface="+mj-lt"/>
              <a:buAutoNum type="arabicPeriod"/>
            </a:pPr>
            <a:r>
              <a:rPr lang="en-US" sz="1300" b="1" i="0" dirty="0">
                <a:solidFill>
                  <a:schemeClr val="tx1"/>
                </a:solidFill>
                <a:effectLst/>
                <a:latin typeface="+mn-lt"/>
              </a:rPr>
              <a:t>Psychology</a:t>
            </a:r>
            <a:r>
              <a:rPr lang="en-US" sz="1300" b="0" i="0" dirty="0">
                <a:solidFill>
                  <a:schemeClr val="tx1"/>
                </a:solidFill>
                <a:effectLst/>
                <a:latin typeface="+mn-lt"/>
              </a:rPr>
              <a:t>: Chronic stress detection can help psychologists and counselors identify individuals who are experiencing chronic stress and provide them with appropriate interventions to manage their stress levels.</a:t>
            </a:r>
          </a:p>
          <a:p>
            <a:pPr algn="just">
              <a:buFont typeface="+mj-lt"/>
              <a:buAutoNum type="arabicPeriod"/>
            </a:pPr>
            <a:r>
              <a:rPr lang="en-US" sz="1300" b="1" i="0" dirty="0">
                <a:solidFill>
                  <a:schemeClr val="tx1"/>
                </a:solidFill>
                <a:effectLst/>
                <a:latin typeface="+mn-lt"/>
              </a:rPr>
              <a:t>Workplace safety</a:t>
            </a:r>
            <a:r>
              <a:rPr lang="en-US" sz="1300" b="0" i="0" dirty="0">
                <a:solidFill>
                  <a:schemeClr val="tx1"/>
                </a:solidFill>
                <a:effectLst/>
                <a:latin typeface="+mn-lt"/>
              </a:rPr>
              <a:t>: Chronic stress detection can help employers identify employees who are experiencing chronic stress and take steps to reduce stress levels in the workplace, such as implementing stress management programs, improving working conditions, and providing support to employees.</a:t>
            </a:r>
          </a:p>
          <a:p>
            <a:pPr algn="just">
              <a:buFont typeface="+mj-lt"/>
              <a:buAutoNum type="arabicPeriod"/>
            </a:pPr>
            <a:r>
              <a:rPr lang="en-US" sz="1300" b="1" i="0" dirty="0">
                <a:solidFill>
                  <a:schemeClr val="tx1"/>
                </a:solidFill>
                <a:effectLst/>
                <a:latin typeface="+mn-lt"/>
              </a:rPr>
              <a:t>Education</a:t>
            </a:r>
            <a:r>
              <a:rPr lang="en-US" sz="1300" b="0" i="0" dirty="0">
                <a:solidFill>
                  <a:schemeClr val="tx1"/>
                </a:solidFill>
                <a:effectLst/>
                <a:latin typeface="+mn-lt"/>
              </a:rPr>
              <a:t>: Chronic stress detection can be used to identify students who are experiencing chronic stress and provide them with appropriate support, such as counseling and stress management programs, to improve their academic performance and overall well-being.</a:t>
            </a:r>
          </a:p>
          <a:p>
            <a:pPr algn="just"/>
            <a:endParaRPr lang="en-IN" sz="1200" dirty="0">
              <a:latin typeface="+mn-lt"/>
            </a:endParaRPr>
          </a:p>
        </p:txBody>
      </p:sp>
    </p:spTree>
    <p:extLst>
      <p:ext uri="{BB962C8B-B14F-4D97-AF65-F5344CB8AC3E}">
        <p14:creationId xmlns:p14="http://schemas.microsoft.com/office/powerpoint/2010/main" val="592409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7730" y="544529"/>
            <a:ext cx="1890261" cy="461665"/>
          </a:xfrm>
          <a:prstGeom prst="rect">
            <a:avLst/>
          </a:prstGeom>
          <a:noFill/>
        </p:spPr>
        <p:txBody>
          <a:bodyPr wrap="none" rtlCol="0">
            <a:spAutoFit/>
          </a:bodyPr>
          <a:lstStyle/>
          <a:p>
            <a:r>
              <a:rPr lang="en-IN" sz="2400" b="1" dirty="0">
                <a:latin typeface="Calibri" pitchFamily="34" charset="0"/>
                <a:cs typeface="Calibri" pitchFamily="34" charset="0"/>
              </a:rPr>
              <a:t>CONCLUSION</a:t>
            </a:r>
          </a:p>
        </p:txBody>
      </p:sp>
      <p:sp>
        <p:nvSpPr>
          <p:cNvPr id="3" name="TextBox 2"/>
          <p:cNvSpPr txBox="1"/>
          <p:nvPr/>
        </p:nvSpPr>
        <p:spPr>
          <a:xfrm>
            <a:off x="927003" y="1299866"/>
            <a:ext cx="7289993" cy="1923412"/>
          </a:xfrm>
          <a:prstGeom prst="rect">
            <a:avLst/>
          </a:prstGeom>
          <a:noFill/>
        </p:spPr>
        <p:txBody>
          <a:bodyPr wrap="square" rtlCol="0">
            <a:spAutoFit/>
          </a:bodyPr>
          <a:lstStyle/>
          <a:p>
            <a:pPr algn="just">
              <a:lnSpc>
                <a:spcPct val="150000"/>
              </a:lnSpc>
            </a:pPr>
            <a:r>
              <a:rPr lang="en-IN" sz="1300" dirty="0">
                <a:latin typeface="+mj-lt"/>
              </a:rPr>
              <a:t>For social media-based category-aware chronic stress detection, we built a stress-oriented word embedding to strengthen the sensibility of stress-related expressions for linguistic post analysis. A multi-attention model was further designed to capture inter-relationships from a sequence of users’ posts, aiming to infer users’ long-term category-specific stress levels</a:t>
            </a:r>
            <a:r>
              <a:rPr lang="en-IN" sz="1300" dirty="0">
                <a:latin typeface="+mj-lt"/>
                <a:cs typeface="Times New Roman" panose="02020603050405020304" pitchFamily="18" charset="0"/>
              </a:rPr>
              <a:t>. </a:t>
            </a:r>
            <a:r>
              <a:rPr lang="en-US" sz="1300" b="0" i="0" dirty="0">
                <a:solidFill>
                  <a:schemeClr val="tx1"/>
                </a:solidFill>
                <a:effectLst/>
                <a:latin typeface="+mj-lt"/>
                <a:cs typeface="Times New Roman" panose="02020603050405020304" pitchFamily="18" charset="0"/>
              </a:rPr>
              <a:t>By detecting the different categories of stressors that can lead to chronic stress, this approach can help identify individuals who are at risk of developing chronic stress before it becomes severe.</a:t>
            </a:r>
            <a:endParaRPr lang="en-IN" sz="1300" dirty="0">
              <a:solidFill>
                <a:schemeClr val="tx1"/>
              </a:solidFill>
              <a:latin typeface="+mj-lt"/>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32917" y="574158"/>
            <a:ext cx="1516762" cy="400110"/>
          </a:xfrm>
          <a:prstGeom prst="rect">
            <a:avLst/>
          </a:prstGeom>
          <a:noFill/>
        </p:spPr>
        <p:txBody>
          <a:bodyPr wrap="none" rtlCol="0">
            <a:spAutoFit/>
          </a:bodyPr>
          <a:lstStyle/>
          <a:p>
            <a:r>
              <a:rPr lang="en-IN" sz="2000" b="1" dirty="0">
                <a:latin typeface="Calibri" pitchFamily="34" charset="0"/>
                <a:cs typeface="Calibri" pitchFamily="34" charset="0"/>
              </a:rPr>
              <a:t>REFERENCES</a:t>
            </a:r>
          </a:p>
        </p:txBody>
      </p:sp>
      <p:sp>
        <p:nvSpPr>
          <p:cNvPr id="6" name="TextBox 5"/>
          <p:cNvSpPr txBox="1"/>
          <p:nvPr/>
        </p:nvSpPr>
        <p:spPr>
          <a:xfrm>
            <a:off x="991577" y="1105069"/>
            <a:ext cx="7697972" cy="3485570"/>
          </a:xfrm>
          <a:prstGeom prst="rect">
            <a:avLst/>
          </a:prstGeom>
          <a:noFill/>
        </p:spPr>
        <p:txBody>
          <a:bodyPr wrap="square" rtlCol="0">
            <a:spAutoFit/>
          </a:bodyPr>
          <a:lstStyle/>
          <a:p>
            <a:pPr algn="just"/>
            <a:r>
              <a:rPr lang="en-US" sz="1050" dirty="0"/>
              <a:t>[1] C. Schubert, M. </a:t>
            </a:r>
            <a:r>
              <a:rPr lang="en-US" sz="1050" dirty="0" err="1"/>
              <a:t>Lambertz</a:t>
            </a:r>
            <a:r>
              <a:rPr lang="en-US" sz="1050" dirty="0"/>
              <a:t>, R. </a:t>
            </a:r>
            <a:r>
              <a:rPr lang="en-US" sz="1050" dirty="0" err="1"/>
              <a:t>Nelesen</a:t>
            </a:r>
            <a:r>
              <a:rPr lang="en-US" sz="1050" dirty="0"/>
              <a:t>, W. Bardwell, J.-B. </a:t>
            </a:r>
            <a:r>
              <a:rPr lang="en-US" sz="1050" dirty="0" err="1"/>
              <a:t>Choi</a:t>
            </a:r>
            <a:r>
              <a:rPr lang="en-US" sz="1050" dirty="0"/>
              <a:t>, and J. </a:t>
            </a:r>
            <a:r>
              <a:rPr lang="en-US" sz="1050" dirty="0" err="1"/>
              <a:t>Dimsdale</a:t>
            </a:r>
            <a:r>
              <a:rPr lang="en-US" sz="1050" dirty="0"/>
              <a:t>, “Effects of stress on heart rate complexity-A comparison between short-term and chronic stress,” Biol. Psychol., vol. 80, no. 3, pp. 325–332, 2009. </a:t>
            </a:r>
            <a:endParaRPr lang="en-IN" sz="1050" dirty="0"/>
          </a:p>
          <a:p>
            <a:pPr algn="just"/>
            <a:r>
              <a:rPr lang="en-US" sz="1050" dirty="0"/>
              <a:t>[2] K. A. </a:t>
            </a:r>
            <a:r>
              <a:rPr lang="en-US" sz="1050" dirty="0" err="1"/>
              <a:t>McGonagle</a:t>
            </a:r>
            <a:r>
              <a:rPr lang="en-US" sz="1050" dirty="0"/>
              <a:t> and R. C. Kessler, “Chronic stress, acute stress, and depressive symptoms,” Amer. J. Community Psychol., vol. 18, no. 5, pp. 681–706, 1990. </a:t>
            </a:r>
            <a:endParaRPr lang="en-IN" sz="1050" dirty="0"/>
          </a:p>
          <a:p>
            <a:pPr algn="just"/>
            <a:r>
              <a:rPr lang="en-US" sz="1050" dirty="0"/>
              <a:t>[3] R. R. </a:t>
            </a:r>
            <a:r>
              <a:rPr lang="en-US" sz="1050" dirty="0" err="1"/>
              <a:t>Baheti</a:t>
            </a:r>
            <a:r>
              <a:rPr lang="en-US" sz="1050" dirty="0"/>
              <a:t> and S. </a:t>
            </a:r>
            <a:r>
              <a:rPr lang="en-US" sz="1050" dirty="0" err="1"/>
              <a:t>Kinariwala</a:t>
            </a:r>
            <a:r>
              <a:rPr lang="en-US" sz="1050" dirty="0"/>
              <a:t>, “A survey: Stress detection techniques,” Int. J. Appl. </a:t>
            </a:r>
            <a:r>
              <a:rPr lang="en-US" sz="1050" dirty="0" err="1"/>
              <a:t>Evol</a:t>
            </a:r>
            <a:r>
              <a:rPr lang="en-US" sz="1050" dirty="0"/>
              <a:t>. </a:t>
            </a:r>
            <a:r>
              <a:rPr lang="en-US" sz="1050" dirty="0" err="1"/>
              <a:t>Comput</a:t>
            </a:r>
            <a:r>
              <a:rPr lang="en-US" sz="1050" dirty="0"/>
              <a:t>., vol. 11, no. 1, pp. 28–33, 2020. </a:t>
            </a:r>
            <a:endParaRPr lang="en-IN" sz="1050" dirty="0"/>
          </a:p>
          <a:p>
            <a:pPr algn="just"/>
            <a:r>
              <a:rPr lang="en-US" sz="1050" dirty="0"/>
              <a:t>[4] S. Greene, H. </a:t>
            </a:r>
            <a:r>
              <a:rPr lang="en-US" sz="1050" dirty="0" err="1"/>
              <a:t>Thapliyal</a:t>
            </a:r>
            <a:r>
              <a:rPr lang="en-US" sz="1050" dirty="0"/>
              <a:t>, and A. </a:t>
            </a:r>
            <a:r>
              <a:rPr lang="en-US" sz="1050" dirty="0" err="1"/>
              <a:t>Caban</a:t>
            </a:r>
            <a:r>
              <a:rPr lang="en-US" sz="1050" dirty="0"/>
              <a:t>-Holt, “A survey of affective computing for stress detection: Evaluating technologies in stress detection for better health,” IEEE </a:t>
            </a:r>
            <a:r>
              <a:rPr lang="en-US" sz="1050" dirty="0" err="1"/>
              <a:t>Consum</a:t>
            </a:r>
            <a:r>
              <a:rPr lang="en-US" sz="1050" dirty="0"/>
              <a:t>. Electron. Mag., vol. 5, no. 4, pp. 44–56, Oct. 2016. </a:t>
            </a:r>
            <a:endParaRPr lang="en-IN" sz="1050" dirty="0"/>
          </a:p>
          <a:p>
            <a:pPr algn="just"/>
            <a:r>
              <a:rPr lang="en-US" sz="1050" dirty="0"/>
              <a:t>[5] Y. </a:t>
            </a:r>
            <a:r>
              <a:rPr lang="en-US" sz="1050" dirty="0" err="1"/>
              <a:t>Xue</a:t>
            </a:r>
            <a:r>
              <a:rPr lang="en-US" sz="1050" dirty="0"/>
              <a:t>, Q. Li, L. </a:t>
            </a:r>
            <a:r>
              <a:rPr lang="en-US" sz="1050" dirty="0" err="1"/>
              <a:t>Feng</a:t>
            </a:r>
            <a:r>
              <a:rPr lang="en-US" sz="1050" dirty="0"/>
              <a:t>, G. D. Clifford, and D. A. Clifton, “Towards a </a:t>
            </a:r>
            <a:r>
              <a:rPr lang="en-US" sz="1050" dirty="0" err="1"/>
              <a:t>microblog</a:t>
            </a:r>
            <a:r>
              <a:rPr lang="en-US" sz="1050" dirty="0"/>
              <a:t> platform for sensing and easing adolescent psychological pressures,” in Proc. ACM Conf. Pervasive Ubiquitous </a:t>
            </a:r>
            <a:r>
              <a:rPr lang="en-US" sz="1050" dirty="0" err="1"/>
              <a:t>Comput</a:t>
            </a:r>
            <a:r>
              <a:rPr lang="en-US" sz="1050" dirty="0"/>
              <a:t>. Adjunct Pub., 2013, pp. 215–218. </a:t>
            </a:r>
            <a:endParaRPr lang="en-IN" sz="1050" dirty="0"/>
          </a:p>
          <a:p>
            <a:pPr algn="just"/>
            <a:r>
              <a:rPr lang="en-US" sz="1050" dirty="0"/>
              <a:t>[6] Y. </a:t>
            </a:r>
            <a:r>
              <a:rPr lang="en-US" sz="1050" dirty="0" err="1"/>
              <a:t>Xue</a:t>
            </a:r>
            <a:r>
              <a:rPr lang="en-US" sz="1050" dirty="0"/>
              <a:t>, Q. Li, L. Jin, L. </a:t>
            </a:r>
            <a:r>
              <a:rPr lang="en-US" sz="1050" dirty="0" err="1"/>
              <a:t>Feng</a:t>
            </a:r>
            <a:r>
              <a:rPr lang="en-US" sz="1050" dirty="0"/>
              <a:t>, D. A. Clifton, and G. D. Clifford, “Detecting adolescent psychological pressures from micro-blog,” in Proc. Int. Conf. Health Inf. Sci. Cham: Springer, 2014, pp. 83–94. </a:t>
            </a:r>
            <a:endParaRPr lang="en-IN" sz="1050" dirty="0"/>
          </a:p>
          <a:p>
            <a:pPr algn="just"/>
            <a:r>
              <a:rPr lang="en-US" sz="1050" dirty="0"/>
              <a:t>[7] L. Zhao, Q. Li, Y. </a:t>
            </a:r>
            <a:r>
              <a:rPr lang="en-US" sz="1050" dirty="0" err="1"/>
              <a:t>Xue</a:t>
            </a:r>
            <a:r>
              <a:rPr lang="en-US" sz="1050" dirty="0"/>
              <a:t>, J. </a:t>
            </a:r>
            <a:r>
              <a:rPr lang="en-US" sz="1050" dirty="0" err="1"/>
              <a:t>Jia</a:t>
            </a:r>
            <a:r>
              <a:rPr lang="en-US" sz="1050" dirty="0"/>
              <a:t>, and L. </a:t>
            </a:r>
            <a:r>
              <a:rPr lang="en-US" sz="1050" dirty="0" err="1"/>
              <a:t>Feng</a:t>
            </a:r>
            <a:r>
              <a:rPr lang="en-US" sz="1050" dirty="0"/>
              <a:t>, “A systematic exploration of the micro-blog feature space for teens stress detection,” Health Inf. Sci. Syst., vol. 4, no. 1, pp. 1–12, 2016. </a:t>
            </a:r>
            <a:endParaRPr lang="en-IN" sz="1050" dirty="0"/>
          </a:p>
          <a:p>
            <a:pPr algn="just"/>
            <a:r>
              <a:rPr lang="en-US" sz="1050" dirty="0"/>
              <a:t>[8] N. Zhao, D. Jiao, S. </a:t>
            </a:r>
            <a:r>
              <a:rPr lang="en-US" sz="1050" dirty="0" err="1"/>
              <a:t>Bai</a:t>
            </a:r>
            <a:r>
              <a:rPr lang="en-US" sz="1050" dirty="0"/>
              <a:t>, and T. Zhu, “Evaluating the validity of simplified Chinese version of LIWC in detecting psychological expressions in short texts on social network services,” </a:t>
            </a:r>
            <a:r>
              <a:rPr lang="en-US" sz="1050" dirty="0" err="1"/>
              <a:t>PLoS</a:t>
            </a:r>
            <a:r>
              <a:rPr lang="en-US" sz="1050" dirty="0"/>
              <a:t> One, vol. 11, no. 6, 2016, Art no. e0157947. </a:t>
            </a:r>
            <a:endParaRPr lang="en-IN" sz="1050" dirty="0"/>
          </a:p>
          <a:p>
            <a:pPr algn="just"/>
            <a:r>
              <a:rPr lang="en-US" sz="1050" dirty="0"/>
              <a:t>[9] H. Lin et al., “User-level psychological stress detection from social media using deep neural network,” in Proc. 22nd ACM Int. Conf. Multimedia, 2014, pp. 507–516. </a:t>
            </a:r>
            <a:endParaRPr lang="en-IN" sz="1050" dirty="0"/>
          </a:p>
          <a:p>
            <a:pPr algn="just"/>
            <a:r>
              <a:rPr lang="en-US" sz="1050" dirty="0"/>
              <a:t>[10] M. </a:t>
            </a:r>
            <a:r>
              <a:rPr lang="en-US" sz="1050" dirty="0" err="1"/>
              <a:t>Thelwall</a:t>
            </a:r>
            <a:r>
              <a:rPr lang="en-US" sz="1050" dirty="0"/>
              <a:t>, “</a:t>
            </a:r>
            <a:r>
              <a:rPr lang="en-US" sz="1050" dirty="0" err="1"/>
              <a:t>Tensistrength</a:t>
            </a:r>
            <a:r>
              <a:rPr lang="en-US" sz="1050" dirty="0"/>
              <a:t>: Stress and relaxation magnitude detection for social media texts,” Inf. Process. Manage., vol. 53, no. 1, pp. 106–121, 2017</a:t>
            </a:r>
            <a:endParaRPr lang="en-IN" sz="1050" dirty="0"/>
          </a:p>
          <a:p>
            <a:pPr algn="just"/>
            <a:endParaRPr lang="en-IN" sz="105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c4443a86de_0_41"/>
          <p:cNvSpPr txBox="1"/>
          <p:nvPr/>
        </p:nvSpPr>
        <p:spPr>
          <a:xfrm>
            <a:off x="2297493" y="1799617"/>
            <a:ext cx="63306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latin typeface="Calibri"/>
                <a:ea typeface="Calibri"/>
                <a:cs typeface="Calibri"/>
                <a:sym typeface="Calibri"/>
              </a:rPr>
              <a:t>THANK YOU</a:t>
            </a:r>
            <a:endParaRPr sz="4300"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Google Shape;92;g13e9e326a68_0_3"/>
          <p:cNvGraphicFramePr/>
          <p:nvPr/>
        </p:nvGraphicFramePr>
        <p:xfrm>
          <a:off x="483800" y="1353750"/>
          <a:ext cx="7550875" cy="3164840"/>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921150">
                  <a:extLst>
                    <a:ext uri="{9D8B030D-6E8A-4147-A177-3AD203B41FA5}">
                      <a16:colId xmlns:a16="http://schemas.microsoft.com/office/drawing/2014/main" val="20001"/>
                    </a:ext>
                  </a:extLst>
                </a:gridCol>
                <a:gridCol w="944600">
                  <a:extLst>
                    <a:ext uri="{9D8B030D-6E8A-4147-A177-3AD203B41FA5}">
                      <a16:colId xmlns:a16="http://schemas.microsoft.com/office/drawing/2014/main" val="20002"/>
                    </a:ext>
                  </a:extLst>
                </a:gridCol>
                <a:gridCol w="1456250">
                  <a:extLst>
                    <a:ext uri="{9D8B030D-6E8A-4147-A177-3AD203B41FA5}">
                      <a16:colId xmlns:a16="http://schemas.microsoft.com/office/drawing/2014/main" val="20003"/>
                    </a:ext>
                  </a:extLst>
                </a:gridCol>
                <a:gridCol w="865625">
                  <a:extLst>
                    <a:ext uri="{9D8B030D-6E8A-4147-A177-3AD203B41FA5}">
                      <a16:colId xmlns:a16="http://schemas.microsoft.com/office/drawing/2014/main" val="20004"/>
                    </a:ext>
                  </a:extLst>
                </a:gridCol>
                <a:gridCol w="1299175">
                  <a:extLst>
                    <a:ext uri="{9D8B030D-6E8A-4147-A177-3AD203B41FA5}">
                      <a16:colId xmlns:a16="http://schemas.microsoft.com/office/drawing/2014/main" val="20005"/>
                    </a:ext>
                  </a:extLst>
                </a:gridCol>
                <a:gridCol w="1429775">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462450">
                <a:tc>
                  <a:txBody>
                    <a:bodyPr/>
                    <a:lstStyle/>
                    <a:p>
                      <a:pPr marL="0" marR="0" lvl="0" indent="0" algn="l" rtl="0">
                        <a:lnSpc>
                          <a:spcPct val="100000"/>
                        </a:lnSpc>
                        <a:spcBef>
                          <a:spcPts val="0"/>
                        </a:spcBef>
                        <a:spcAft>
                          <a:spcPts val="0"/>
                        </a:spcAft>
                        <a:buNone/>
                      </a:pPr>
                      <a:r>
                        <a:rPr lang="en" sz="1300"/>
                        <a:t>1</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Clr>
                          <a:schemeClr val="dk1"/>
                        </a:buClr>
                        <a:buSzPts val="1100"/>
                        <a:buFont typeface="Arial"/>
                        <a:buNone/>
                      </a:pPr>
                      <a:r>
                        <a:rPr lang="en" sz="1300"/>
                        <a:t>Stress and anxiety detection</a:t>
                      </a:r>
                      <a:endParaRPr sz="1300"/>
                    </a:p>
                    <a:p>
                      <a:pPr marL="0" marR="0" lvl="0" indent="0" algn="l" rtl="0">
                        <a:lnSpc>
                          <a:spcPct val="100000"/>
                        </a:lnSpc>
                        <a:spcBef>
                          <a:spcPts val="0"/>
                        </a:spcBef>
                        <a:spcAft>
                          <a:spcPts val="0"/>
                        </a:spcAft>
                        <a:buClr>
                          <a:schemeClr val="dk1"/>
                        </a:buClr>
                        <a:buSzPts val="1100"/>
                        <a:buFont typeface="Arial"/>
                        <a:buNone/>
                      </a:pPr>
                      <a:r>
                        <a:rPr lang="en" sz="1300"/>
                        <a:t>using facial cues from videos</a:t>
                      </a:r>
                      <a:endParaRPr sz="1300"/>
                    </a:p>
                    <a:p>
                      <a:pPr marL="0" marR="0" lvl="0" indent="0" algn="l" rtl="0">
                        <a:lnSpc>
                          <a:spcPct val="100000"/>
                        </a:lnSpc>
                        <a:spcBef>
                          <a:spcPts val="0"/>
                        </a:spcBef>
                        <a:spcAft>
                          <a:spcPts val="0"/>
                        </a:spcAft>
                        <a:buNone/>
                      </a:pPr>
                      <a:endParaRPr sz="1500"/>
                    </a:p>
                  </a:txBody>
                  <a:tcPr marL="63500" marR="63500" marT="63500" marB="63500"/>
                </a:tc>
                <a:tc>
                  <a:txBody>
                    <a:bodyPr/>
                    <a:lstStyle/>
                    <a:p>
                      <a:pPr marL="0" marR="0" lvl="0" indent="0" algn="l" rtl="0">
                        <a:lnSpc>
                          <a:spcPct val="100000"/>
                        </a:lnSpc>
                        <a:spcBef>
                          <a:spcPts val="0"/>
                        </a:spcBef>
                        <a:spcAft>
                          <a:spcPts val="0"/>
                        </a:spcAft>
                        <a:buClr>
                          <a:schemeClr val="dk1"/>
                        </a:buClr>
                        <a:buSzPts val="1100"/>
                        <a:buFont typeface="Arial"/>
                        <a:buNone/>
                      </a:pPr>
                      <a:r>
                        <a:rPr lang="en" sz="1300"/>
                        <a:t>G.</a:t>
                      </a:r>
                      <a:endParaRPr sz="1300"/>
                    </a:p>
                    <a:p>
                      <a:pPr marL="0" marR="0" lvl="0" indent="0" algn="l" rtl="0">
                        <a:lnSpc>
                          <a:spcPct val="100000"/>
                        </a:lnSpc>
                        <a:spcBef>
                          <a:spcPts val="0"/>
                        </a:spcBef>
                        <a:spcAft>
                          <a:spcPts val="0"/>
                        </a:spcAft>
                        <a:buClr>
                          <a:schemeClr val="dk1"/>
                        </a:buClr>
                        <a:buSzPts val="1100"/>
                        <a:buFont typeface="Arial"/>
                        <a:buNone/>
                      </a:pPr>
                      <a:r>
                        <a:rPr lang="en" sz="1300"/>
                        <a:t>Giannakakis, D. Manousos, F.</a:t>
                      </a:r>
                      <a:endParaRPr sz="1300"/>
                    </a:p>
                    <a:p>
                      <a:pPr marL="0" marR="0" lvl="0" indent="0" algn="l" rtl="0">
                        <a:lnSpc>
                          <a:spcPct val="100000"/>
                        </a:lnSpc>
                        <a:spcBef>
                          <a:spcPts val="0"/>
                        </a:spcBef>
                        <a:spcAft>
                          <a:spcPts val="0"/>
                        </a:spcAft>
                        <a:buClr>
                          <a:schemeClr val="dk1"/>
                        </a:buClr>
                        <a:buSzPts val="1100"/>
                        <a:buFont typeface="Arial"/>
                        <a:buNone/>
                      </a:pPr>
                      <a:r>
                        <a:rPr lang="en" sz="1300"/>
                        <a:t>Chiarugi</a:t>
                      </a:r>
                      <a:endParaRPr sz="1300"/>
                    </a:p>
                    <a:p>
                      <a:pPr marL="0" marR="0" lvl="0" indent="0" algn="l" rtl="0">
                        <a:lnSpc>
                          <a:spcPct val="100000"/>
                        </a:lnSpc>
                        <a:spcBef>
                          <a:spcPts val="0"/>
                        </a:spcBef>
                        <a:spcAft>
                          <a:spcPts val="0"/>
                        </a:spcAft>
                        <a:buNone/>
                      </a:pPr>
                      <a:endParaRPr sz="900"/>
                    </a:p>
                  </a:txBody>
                  <a:tcPr marL="63500" marR="63500" marT="63500" marB="63500"/>
                </a:tc>
                <a:tc>
                  <a:txBody>
                    <a:bodyPr/>
                    <a:lstStyle/>
                    <a:p>
                      <a:pPr marL="0" marR="0" lvl="0" indent="0" algn="l" rtl="0">
                        <a:lnSpc>
                          <a:spcPct val="100000"/>
                        </a:lnSpc>
                        <a:spcBef>
                          <a:spcPts val="0"/>
                        </a:spcBef>
                        <a:spcAft>
                          <a:spcPts val="0"/>
                        </a:spcAft>
                        <a:buNone/>
                      </a:pPr>
                      <a:r>
                        <a:rPr lang="en" sz="1300"/>
                        <a:t>Support vector Regression</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UNBC and the BOSPHORUS</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This output is a transformed image or a report based on image analysis</a:t>
                      </a:r>
                      <a:endParaRPr sz="1300" u="none" strike="noStrike" cap="none"/>
                    </a:p>
                  </a:txBody>
                  <a:tcPr marL="63500" marR="63500" marT="63500" marB="63500"/>
                </a:tc>
                <a:tc>
                  <a:txBody>
                    <a:bodyPr/>
                    <a:lstStyle/>
                    <a:p>
                      <a:pPr marL="0" lvl="0" indent="0" algn="l" rtl="0">
                        <a:spcBef>
                          <a:spcPts val="0"/>
                        </a:spcBef>
                        <a:spcAft>
                          <a:spcPts val="0"/>
                        </a:spcAft>
                        <a:buNone/>
                      </a:pPr>
                      <a:r>
                        <a:rPr lang="en" sz="1300">
                          <a:solidFill>
                            <a:schemeClr val="dk1"/>
                          </a:solidFill>
                        </a:rPr>
                        <a:t>Different individuals may react or express differently under stress, therefore it is difficult to discover a uniform pattern to characterize the stress emotion.</a:t>
                      </a:r>
                      <a:endParaRPr sz="1300">
                        <a:solidFill>
                          <a:schemeClr val="dk1"/>
                        </a:solidFill>
                      </a:endParaRPr>
                    </a:p>
                    <a:p>
                      <a:pPr marL="0" marR="0" lvl="0" indent="0" algn="l" rtl="0">
                        <a:lnSpc>
                          <a:spcPct val="100000"/>
                        </a:lnSpc>
                        <a:spcBef>
                          <a:spcPts val="0"/>
                        </a:spcBef>
                        <a:spcAft>
                          <a:spcPts val="0"/>
                        </a:spcAft>
                        <a:buNone/>
                      </a:pPr>
                      <a:endParaRPr sz="1300"/>
                    </a:p>
                  </a:txBody>
                  <a:tcPr marL="63500" marR="63500" marT="63500" marB="63500"/>
                </a:tc>
                <a:extLst>
                  <a:ext uri="{0D108BD9-81ED-4DB2-BD59-A6C34878D82A}">
                    <a16:rowId xmlns:a16="http://schemas.microsoft.com/office/drawing/2014/main" val="10001"/>
                  </a:ext>
                </a:extLst>
              </a:tr>
            </a:tbl>
          </a:graphicData>
        </a:graphic>
      </p:graphicFrame>
      <p:sp>
        <p:nvSpPr>
          <p:cNvPr id="93" name="Google Shape;93;g13e9e326a68_0_3"/>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98" name="Google Shape;98;g1c4443a86de_0_71"/>
          <p:cNvGraphicFramePr/>
          <p:nvPr/>
        </p:nvGraphicFramePr>
        <p:xfrm>
          <a:off x="483800" y="1353750"/>
          <a:ext cx="7550875" cy="3561080"/>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1029325">
                  <a:extLst>
                    <a:ext uri="{9D8B030D-6E8A-4147-A177-3AD203B41FA5}">
                      <a16:colId xmlns:a16="http://schemas.microsoft.com/office/drawing/2014/main" val="20001"/>
                    </a:ext>
                  </a:extLst>
                </a:gridCol>
                <a:gridCol w="964275">
                  <a:extLst>
                    <a:ext uri="{9D8B030D-6E8A-4147-A177-3AD203B41FA5}">
                      <a16:colId xmlns:a16="http://schemas.microsoft.com/office/drawing/2014/main" val="20002"/>
                    </a:ext>
                  </a:extLst>
                </a:gridCol>
                <a:gridCol w="1397250">
                  <a:extLst>
                    <a:ext uri="{9D8B030D-6E8A-4147-A177-3AD203B41FA5}">
                      <a16:colId xmlns:a16="http://schemas.microsoft.com/office/drawing/2014/main" val="20003"/>
                    </a:ext>
                  </a:extLst>
                </a:gridCol>
                <a:gridCol w="796775">
                  <a:extLst>
                    <a:ext uri="{9D8B030D-6E8A-4147-A177-3AD203B41FA5}">
                      <a16:colId xmlns:a16="http://schemas.microsoft.com/office/drawing/2014/main" val="20004"/>
                    </a:ext>
                  </a:extLst>
                </a:gridCol>
                <a:gridCol w="1299175">
                  <a:extLst>
                    <a:ext uri="{9D8B030D-6E8A-4147-A177-3AD203B41FA5}">
                      <a16:colId xmlns:a16="http://schemas.microsoft.com/office/drawing/2014/main" val="20005"/>
                    </a:ext>
                  </a:extLst>
                </a:gridCol>
                <a:gridCol w="1429775">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462450">
                <a:tc>
                  <a:txBody>
                    <a:bodyPr/>
                    <a:lstStyle/>
                    <a:p>
                      <a:pPr marL="0" marR="0" lvl="0" indent="0" algn="l" rtl="0">
                        <a:lnSpc>
                          <a:spcPct val="100000"/>
                        </a:lnSpc>
                        <a:spcBef>
                          <a:spcPts val="0"/>
                        </a:spcBef>
                        <a:spcAft>
                          <a:spcPts val="0"/>
                        </a:spcAft>
                        <a:buNone/>
                      </a:pPr>
                      <a:r>
                        <a:rPr lang="en" sz="1300"/>
                        <a:t>2</a:t>
                      </a:r>
                      <a:endParaRPr sz="1300" u="none" strike="noStrike" cap="none"/>
                    </a:p>
                  </a:txBody>
                  <a:tcPr marL="63500" marR="63500" marT="63500" marB="63500"/>
                </a:tc>
                <a:tc>
                  <a:txBody>
                    <a:bodyPr/>
                    <a:lstStyle/>
                    <a:p>
                      <a:pPr marL="0" lvl="0" indent="0" algn="l" rtl="0">
                        <a:lnSpc>
                          <a:spcPct val="115000"/>
                        </a:lnSpc>
                        <a:spcBef>
                          <a:spcPts val="500"/>
                        </a:spcBef>
                        <a:spcAft>
                          <a:spcPts val="0"/>
                        </a:spcAft>
                        <a:buNone/>
                      </a:pPr>
                      <a:r>
                        <a:rPr lang="en" sz="1300">
                          <a:solidFill>
                            <a:schemeClr val="dk1"/>
                          </a:solidFill>
                        </a:rPr>
                        <a:t>Effects of stress on heart rate complexity comparison between short-term and chronic stress</a:t>
                      </a:r>
                      <a:endParaRPr sz="1300"/>
                    </a:p>
                    <a:p>
                      <a:pPr marL="0" marR="0" lvl="0" indent="0" algn="l" rtl="0">
                        <a:lnSpc>
                          <a:spcPct val="100000"/>
                        </a:lnSpc>
                        <a:spcBef>
                          <a:spcPts val="0"/>
                        </a:spcBef>
                        <a:spcAft>
                          <a:spcPts val="0"/>
                        </a:spcAft>
                        <a:buNone/>
                      </a:pPr>
                      <a:endParaRPr sz="1500"/>
                    </a:p>
                  </a:txBody>
                  <a:tcPr marL="63500" marR="63500" marT="63500" marB="63500"/>
                </a:tc>
                <a:tc>
                  <a:txBody>
                    <a:bodyPr/>
                    <a:lstStyle/>
                    <a:p>
                      <a:pPr marL="0" marR="0" lvl="0" indent="0" algn="l" rtl="0">
                        <a:lnSpc>
                          <a:spcPct val="100000"/>
                        </a:lnSpc>
                        <a:spcBef>
                          <a:spcPts val="0"/>
                        </a:spcBef>
                        <a:spcAft>
                          <a:spcPts val="0"/>
                        </a:spcAft>
                        <a:buNone/>
                      </a:pPr>
                      <a:r>
                        <a:rPr lang="en" sz="1300"/>
                        <a:t>C. Scumbert,</a:t>
                      </a:r>
                      <a:endParaRPr sz="1300"/>
                    </a:p>
                    <a:p>
                      <a:pPr marL="0" marR="0" lvl="0" indent="0" algn="l" rtl="0">
                        <a:lnSpc>
                          <a:spcPct val="100000"/>
                        </a:lnSpc>
                        <a:spcBef>
                          <a:spcPts val="0"/>
                        </a:spcBef>
                        <a:spcAft>
                          <a:spcPts val="0"/>
                        </a:spcAft>
                        <a:buNone/>
                      </a:pPr>
                      <a:r>
                        <a:rPr lang="en" sz="1300"/>
                        <a:t>M. Lambertz</a:t>
                      </a: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a:t>Estimation of correlation dimension via calculating correlation dimension via time series.</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SWELL dataset</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solidFill>
                            <a:srgbClr val="212121"/>
                          </a:solidFill>
                        </a:rPr>
                        <a:t>It is free of the susceptibility for violation of stationary assumptions to which the spectral analytic frequency domain methods are subjected</a:t>
                      </a:r>
                      <a:endParaRPr sz="1100" u="none" strike="noStrike" cap="none"/>
                    </a:p>
                  </a:txBody>
                  <a:tcPr marL="63500" marR="63500" marT="63500" marB="63500"/>
                </a:tc>
                <a:tc>
                  <a:txBody>
                    <a:bodyPr/>
                    <a:lstStyle/>
                    <a:p>
                      <a:pPr marL="0" lvl="0" indent="0" algn="l" rtl="0">
                        <a:spcBef>
                          <a:spcPts val="0"/>
                        </a:spcBef>
                        <a:spcAft>
                          <a:spcPts val="0"/>
                        </a:spcAft>
                        <a:buNone/>
                      </a:pPr>
                      <a:r>
                        <a:rPr lang="en" sz="1300">
                          <a:solidFill>
                            <a:srgbClr val="212121"/>
                          </a:solidFill>
                        </a:rPr>
                        <a:t>The current study did not assess the influence of respiratory indices other than respiratory frequency (such as respiratory depth and central respiratory drive) on the effects of interest</a:t>
                      </a:r>
                      <a:endParaRPr sz="1100">
                        <a:solidFill>
                          <a:schemeClr val="dk1"/>
                        </a:solidFill>
                      </a:endParaRPr>
                    </a:p>
                    <a:p>
                      <a:pPr marL="0" marR="0" lvl="0" indent="0" algn="l" rtl="0">
                        <a:lnSpc>
                          <a:spcPct val="100000"/>
                        </a:lnSpc>
                        <a:spcBef>
                          <a:spcPts val="0"/>
                        </a:spcBef>
                        <a:spcAft>
                          <a:spcPts val="0"/>
                        </a:spcAft>
                        <a:buNone/>
                      </a:pPr>
                      <a:endParaRPr sz="1300"/>
                    </a:p>
                  </a:txBody>
                  <a:tcPr marL="63500" marR="63500" marT="63500" marB="63500"/>
                </a:tc>
                <a:extLst>
                  <a:ext uri="{0D108BD9-81ED-4DB2-BD59-A6C34878D82A}">
                    <a16:rowId xmlns:a16="http://schemas.microsoft.com/office/drawing/2014/main" val="10001"/>
                  </a:ext>
                </a:extLst>
              </a:tr>
            </a:tbl>
          </a:graphicData>
        </a:graphic>
      </p:graphicFrame>
      <p:sp>
        <p:nvSpPr>
          <p:cNvPr id="99" name="Google Shape;99;g1c4443a86de_0_71"/>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110" name="Google Shape;110;g1c4443a86de_0_96"/>
          <p:cNvGraphicFramePr/>
          <p:nvPr>
            <p:extLst>
              <p:ext uri="{D42A27DB-BD31-4B8C-83A1-F6EECF244321}">
                <p14:modId xmlns:p14="http://schemas.microsoft.com/office/powerpoint/2010/main" val="73767227"/>
              </p:ext>
            </p:extLst>
          </p:nvPr>
        </p:nvGraphicFramePr>
        <p:xfrm>
          <a:off x="483800" y="1353750"/>
          <a:ext cx="7895075" cy="3195320"/>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1117850">
                  <a:extLst>
                    <a:ext uri="{9D8B030D-6E8A-4147-A177-3AD203B41FA5}">
                      <a16:colId xmlns:a16="http://schemas.microsoft.com/office/drawing/2014/main" val="20001"/>
                    </a:ext>
                  </a:extLst>
                </a:gridCol>
                <a:gridCol w="924950">
                  <a:extLst>
                    <a:ext uri="{9D8B030D-6E8A-4147-A177-3AD203B41FA5}">
                      <a16:colId xmlns:a16="http://schemas.microsoft.com/office/drawing/2014/main" val="20002"/>
                    </a:ext>
                  </a:extLst>
                </a:gridCol>
                <a:gridCol w="1411100">
                  <a:extLst>
                    <a:ext uri="{9D8B030D-6E8A-4147-A177-3AD203B41FA5}">
                      <a16:colId xmlns:a16="http://schemas.microsoft.com/office/drawing/2014/main" val="20003"/>
                    </a:ext>
                  </a:extLst>
                </a:gridCol>
                <a:gridCol w="969750">
                  <a:extLst>
                    <a:ext uri="{9D8B030D-6E8A-4147-A177-3AD203B41FA5}">
                      <a16:colId xmlns:a16="http://schemas.microsoft.com/office/drawing/2014/main" val="20004"/>
                    </a:ext>
                  </a:extLst>
                </a:gridCol>
                <a:gridCol w="1368025">
                  <a:extLst>
                    <a:ext uri="{9D8B030D-6E8A-4147-A177-3AD203B41FA5}">
                      <a16:colId xmlns:a16="http://schemas.microsoft.com/office/drawing/2014/main" val="20005"/>
                    </a:ext>
                  </a:extLst>
                </a:gridCol>
                <a:gridCol w="1469100">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462450">
                <a:tc>
                  <a:txBody>
                    <a:bodyPr/>
                    <a:lstStyle/>
                    <a:p>
                      <a:pPr marL="0" marR="0" lvl="0" indent="0" algn="l" rtl="0">
                        <a:lnSpc>
                          <a:spcPct val="100000"/>
                        </a:lnSpc>
                        <a:spcBef>
                          <a:spcPts val="0"/>
                        </a:spcBef>
                        <a:spcAft>
                          <a:spcPts val="0"/>
                        </a:spcAft>
                        <a:buNone/>
                      </a:pPr>
                      <a:r>
                        <a:rPr lang="en" sz="1300"/>
                        <a:t>4</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Mental stress Detection using Physiological Signals</a:t>
                      </a:r>
                      <a:endParaRPr sz="1300"/>
                    </a:p>
                    <a:p>
                      <a:pPr marL="0" marR="0" lvl="0" indent="0" algn="l" rtl="0">
                        <a:lnSpc>
                          <a:spcPct val="100000"/>
                        </a:lnSpc>
                        <a:spcBef>
                          <a:spcPts val="0"/>
                        </a:spcBef>
                        <a:spcAft>
                          <a:spcPts val="0"/>
                        </a:spcAft>
                        <a:buNone/>
                      </a:pPr>
                      <a:r>
                        <a:rPr lang="en" sz="1300"/>
                        <a:t>Based on Soft Computing Techniques</a:t>
                      </a:r>
                      <a:endParaRPr sz="1300"/>
                    </a:p>
                    <a:p>
                      <a:pPr marL="0" marR="0" lvl="0" indent="0" algn="l" rtl="0">
                        <a:lnSpc>
                          <a:spcPct val="100000"/>
                        </a:lnSpc>
                        <a:spcBef>
                          <a:spcPts val="0"/>
                        </a:spcBef>
                        <a:spcAft>
                          <a:spcPts val="0"/>
                        </a:spcAft>
                        <a:buNone/>
                      </a:pPr>
                      <a:endParaRPr sz="1300"/>
                    </a:p>
                    <a:p>
                      <a:pPr marL="0" marR="0" lvl="0" indent="0" algn="l" rtl="0">
                        <a:lnSpc>
                          <a:spcPct val="100000"/>
                        </a:lnSpc>
                        <a:spcBef>
                          <a:spcPts val="0"/>
                        </a:spcBef>
                        <a:spcAft>
                          <a:spcPts val="0"/>
                        </a:spcAft>
                        <a:buNone/>
                      </a:pPr>
                      <a:endParaRPr sz="1500"/>
                    </a:p>
                  </a:txBody>
                  <a:tcPr marL="63500" marR="63500" marT="63500" marB="63500"/>
                </a:tc>
                <a:tc>
                  <a:txBody>
                    <a:bodyPr/>
                    <a:lstStyle/>
                    <a:p>
                      <a:pPr marL="0" marR="0" lvl="0" indent="0" algn="l" rtl="0">
                        <a:lnSpc>
                          <a:spcPct val="100000"/>
                        </a:lnSpc>
                        <a:spcBef>
                          <a:spcPts val="0"/>
                        </a:spcBef>
                        <a:spcAft>
                          <a:spcPts val="0"/>
                        </a:spcAft>
                        <a:buNone/>
                      </a:pPr>
                      <a:r>
                        <a:rPr lang="en" sz="1300"/>
                        <a:t>F. Mokhayeri</a:t>
                      </a:r>
                      <a:endParaRPr sz="1300"/>
                    </a:p>
                    <a:p>
                      <a:pPr marL="0" marR="0" lvl="0" indent="0" algn="l" rtl="0">
                        <a:lnSpc>
                          <a:spcPct val="100000"/>
                        </a:lnSpc>
                        <a:spcBef>
                          <a:spcPts val="0"/>
                        </a:spcBef>
                        <a:spcAft>
                          <a:spcPts val="0"/>
                        </a:spcAft>
                        <a:buNone/>
                      </a:pPr>
                      <a:r>
                        <a:rPr lang="en" sz="1300"/>
                        <a:t>M-R. Akbarzadeh-T</a:t>
                      </a: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a:t>Fuzzy support Vector machines</a:t>
                      </a:r>
                      <a:endParaRPr sz="1300"/>
                    </a:p>
                    <a:p>
                      <a:pPr marL="0" marR="0" lvl="0" indent="0" algn="l" rtl="0">
                        <a:lnSpc>
                          <a:spcPct val="100000"/>
                        </a:lnSpc>
                        <a:spcBef>
                          <a:spcPts val="0"/>
                        </a:spcBef>
                        <a:spcAft>
                          <a:spcPts val="0"/>
                        </a:spcAft>
                        <a:buNone/>
                      </a:pPr>
                      <a:r>
                        <a:rPr lang="en" sz="1300"/>
                        <a:t>(FSVM)</a:t>
                      </a: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a:t>DREAMER</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Clr>
                          <a:schemeClr val="dk1"/>
                        </a:buClr>
                        <a:buSzPts val="1100"/>
                        <a:buFont typeface="Arial"/>
                        <a:buNone/>
                      </a:pPr>
                      <a:r>
                        <a:rPr lang="en" sz="1300"/>
                        <a:t>Recognizing emotions and feelings using</a:t>
                      </a:r>
                      <a:endParaRPr sz="1300"/>
                    </a:p>
                    <a:p>
                      <a:pPr marL="0" marR="0" lvl="0" indent="0" algn="l" rtl="0">
                        <a:lnSpc>
                          <a:spcPct val="100000"/>
                        </a:lnSpc>
                        <a:spcBef>
                          <a:spcPts val="0"/>
                        </a:spcBef>
                        <a:spcAft>
                          <a:spcPts val="0"/>
                        </a:spcAft>
                        <a:buClr>
                          <a:schemeClr val="dk1"/>
                        </a:buClr>
                        <a:buSzPts val="1100"/>
                        <a:buFont typeface="Arial"/>
                        <a:buNone/>
                      </a:pPr>
                      <a:r>
                        <a:rPr lang="en" sz="1300"/>
                        <a:t>physiological signals is that these are unconscious responses of the human body</a:t>
                      </a:r>
                      <a:endParaRPr sz="1300"/>
                    </a:p>
                    <a:p>
                      <a:pPr marL="0" marR="0" lvl="0" indent="0" algn="l" rtl="0">
                        <a:lnSpc>
                          <a:spcPct val="100000"/>
                        </a:lnSpc>
                        <a:spcBef>
                          <a:spcPts val="0"/>
                        </a:spcBef>
                        <a:spcAft>
                          <a:spcPts val="0"/>
                        </a:spcAft>
                        <a:buNone/>
                      </a:pP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dirty="0">
                          <a:solidFill>
                            <a:schemeClr val="dk1"/>
                          </a:solidFill>
                        </a:rPr>
                        <a:t>Lot of sensors are required like SHIMMER, which makes it expensive.</a:t>
                      </a:r>
                      <a:endParaRPr sz="1300" dirty="0"/>
                    </a:p>
                  </a:txBody>
                  <a:tcPr marL="63500" marR="63500" marT="63500" marB="63500"/>
                </a:tc>
                <a:extLst>
                  <a:ext uri="{0D108BD9-81ED-4DB2-BD59-A6C34878D82A}">
                    <a16:rowId xmlns:a16="http://schemas.microsoft.com/office/drawing/2014/main" val="10001"/>
                  </a:ext>
                </a:extLst>
              </a:tr>
            </a:tbl>
          </a:graphicData>
        </a:graphic>
      </p:graphicFrame>
      <p:sp>
        <p:nvSpPr>
          <p:cNvPr id="111" name="Google Shape;111;g1c4443a86de_0_96"/>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g1c4443a86de_0_91"/>
          <p:cNvGraphicFramePr/>
          <p:nvPr/>
        </p:nvGraphicFramePr>
        <p:xfrm>
          <a:off x="483800" y="1353750"/>
          <a:ext cx="7550875" cy="3477260"/>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1088350">
                  <a:extLst>
                    <a:ext uri="{9D8B030D-6E8A-4147-A177-3AD203B41FA5}">
                      <a16:colId xmlns:a16="http://schemas.microsoft.com/office/drawing/2014/main" val="20001"/>
                    </a:ext>
                  </a:extLst>
                </a:gridCol>
                <a:gridCol w="924925">
                  <a:extLst>
                    <a:ext uri="{9D8B030D-6E8A-4147-A177-3AD203B41FA5}">
                      <a16:colId xmlns:a16="http://schemas.microsoft.com/office/drawing/2014/main" val="20002"/>
                    </a:ext>
                  </a:extLst>
                </a:gridCol>
                <a:gridCol w="1440625">
                  <a:extLst>
                    <a:ext uri="{9D8B030D-6E8A-4147-A177-3AD203B41FA5}">
                      <a16:colId xmlns:a16="http://schemas.microsoft.com/office/drawing/2014/main" val="20003"/>
                    </a:ext>
                  </a:extLst>
                </a:gridCol>
                <a:gridCol w="733725">
                  <a:extLst>
                    <a:ext uri="{9D8B030D-6E8A-4147-A177-3AD203B41FA5}">
                      <a16:colId xmlns:a16="http://schemas.microsoft.com/office/drawing/2014/main" val="20004"/>
                    </a:ext>
                  </a:extLst>
                </a:gridCol>
                <a:gridCol w="1299175">
                  <a:extLst>
                    <a:ext uri="{9D8B030D-6E8A-4147-A177-3AD203B41FA5}">
                      <a16:colId xmlns:a16="http://schemas.microsoft.com/office/drawing/2014/main" val="20005"/>
                    </a:ext>
                  </a:extLst>
                </a:gridCol>
                <a:gridCol w="1429775">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Methodology Used</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462450">
                <a:tc>
                  <a:txBody>
                    <a:bodyPr/>
                    <a:lstStyle/>
                    <a:p>
                      <a:pPr marL="0" marR="0" lvl="0" indent="0" algn="l" rtl="0">
                        <a:lnSpc>
                          <a:spcPct val="100000"/>
                        </a:lnSpc>
                        <a:spcBef>
                          <a:spcPts val="0"/>
                        </a:spcBef>
                        <a:spcAft>
                          <a:spcPts val="0"/>
                        </a:spcAft>
                        <a:buNone/>
                      </a:pPr>
                      <a:r>
                        <a:rPr lang="en" sz="1300"/>
                        <a:t>5</a:t>
                      </a:r>
                      <a:endParaRPr sz="1300" u="none" strike="noStrike" cap="none"/>
                    </a:p>
                  </a:txBody>
                  <a:tcPr marL="63500" marR="63500" marT="63500" marB="63500"/>
                </a:tc>
                <a:tc>
                  <a:txBody>
                    <a:bodyPr/>
                    <a:lstStyle/>
                    <a:p>
                      <a:pPr marL="0" lvl="0" indent="0" algn="l" rtl="0">
                        <a:lnSpc>
                          <a:spcPct val="115000"/>
                        </a:lnSpc>
                        <a:spcBef>
                          <a:spcPts val="500"/>
                        </a:spcBef>
                        <a:spcAft>
                          <a:spcPts val="0"/>
                        </a:spcAft>
                        <a:buNone/>
                      </a:pPr>
                      <a:r>
                        <a:rPr lang="en" sz="1300">
                          <a:solidFill>
                            <a:schemeClr val="dk1"/>
                          </a:solidFill>
                        </a:rPr>
                        <a:t>A survey of affective computing for stress detection: Evaluating technologies in stress detection for better health</a:t>
                      </a:r>
                      <a:endParaRPr sz="1300">
                        <a:solidFill>
                          <a:schemeClr val="dk1"/>
                        </a:solidFill>
                      </a:endParaRPr>
                    </a:p>
                    <a:p>
                      <a:pPr marL="0" marR="0" lvl="0" indent="0" algn="l" rtl="0">
                        <a:lnSpc>
                          <a:spcPct val="100000"/>
                        </a:lnSpc>
                        <a:spcBef>
                          <a:spcPts val="0"/>
                        </a:spcBef>
                        <a:spcAft>
                          <a:spcPts val="0"/>
                        </a:spcAft>
                        <a:buNone/>
                      </a:pPr>
                      <a:endParaRPr sz="600"/>
                    </a:p>
                    <a:p>
                      <a:pPr marL="0" marR="0" lvl="0" indent="0" algn="l" rtl="0">
                        <a:lnSpc>
                          <a:spcPct val="100000"/>
                        </a:lnSpc>
                        <a:spcBef>
                          <a:spcPts val="0"/>
                        </a:spcBef>
                        <a:spcAft>
                          <a:spcPts val="0"/>
                        </a:spcAft>
                        <a:buNone/>
                      </a:pPr>
                      <a:endParaRPr sz="800"/>
                    </a:p>
                  </a:txBody>
                  <a:tcPr marL="63500" marR="63500" marT="63500" marB="63500"/>
                </a:tc>
                <a:tc>
                  <a:txBody>
                    <a:bodyPr/>
                    <a:lstStyle/>
                    <a:p>
                      <a:pPr marL="0" marR="0" lvl="0" indent="0" algn="l" rtl="0">
                        <a:lnSpc>
                          <a:spcPct val="100000"/>
                        </a:lnSpc>
                        <a:spcBef>
                          <a:spcPts val="0"/>
                        </a:spcBef>
                        <a:spcAft>
                          <a:spcPts val="0"/>
                        </a:spcAft>
                        <a:buNone/>
                      </a:pPr>
                      <a:r>
                        <a:rPr lang="en" sz="1350"/>
                        <a:t>Shalom Greene</a:t>
                      </a:r>
                      <a:r>
                        <a:rPr lang="en" sz="1350">
                          <a:solidFill>
                            <a:srgbClr val="333333"/>
                          </a:solidFill>
                        </a:rPr>
                        <a:t>; Himanshu Thapliyal; Allison Caban-</a:t>
                      </a:r>
                      <a:endParaRPr sz="1350">
                        <a:solidFill>
                          <a:srgbClr val="333333"/>
                        </a:solidFill>
                      </a:endParaRPr>
                    </a:p>
                    <a:p>
                      <a:pPr marL="0" marR="0" lvl="0" indent="0" algn="l" rtl="0">
                        <a:lnSpc>
                          <a:spcPct val="100000"/>
                        </a:lnSpc>
                        <a:spcBef>
                          <a:spcPts val="0"/>
                        </a:spcBef>
                        <a:spcAft>
                          <a:spcPts val="0"/>
                        </a:spcAft>
                        <a:buNone/>
                      </a:pPr>
                      <a:r>
                        <a:rPr lang="en" sz="1350">
                          <a:solidFill>
                            <a:srgbClr val="333333"/>
                          </a:solidFill>
                        </a:rPr>
                        <a:t>Holt</a:t>
                      </a: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a:t>Sensor Technology for Stress Detection</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t>FACET and CERT</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a:solidFill>
                            <a:schemeClr val="dk1"/>
                          </a:solidFill>
                        </a:rPr>
                        <a:t>Detection and recognition of emotional information and simulation of emotion in computational devices</a:t>
                      </a:r>
                      <a:endParaRPr sz="1600" u="none" strike="noStrike" cap="none">
                        <a:solidFill>
                          <a:schemeClr val="dk1"/>
                        </a:solidFill>
                      </a:endParaRPr>
                    </a:p>
                  </a:txBody>
                  <a:tcPr marL="63500" marR="63500" marT="63500" marB="63500"/>
                </a:tc>
                <a:tc>
                  <a:txBody>
                    <a:bodyPr/>
                    <a:lstStyle/>
                    <a:p>
                      <a:pPr marL="0" marR="0" lvl="0" indent="0" algn="l" rtl="0">
                        <a:lnSpc>
                          <a:spcPct val="100000"/>
                        </a:lnSpc>
                        <a:spcBef>
                          <a:spcPts val="0"/>
                        </a:spcBef>
                        <a:spcAft>
                          <a:spcPts val="0"/>
                        </a:spcAft>
                        <a:buNone/>
                      </a:pPr>
                      <a:r>
                        <a:rPr lang="en" sz="1300">
                          <a:solidFill>
                            <a:schemeClr val="dk1"/>
                          </a:solidFill>
                        </a:rPr>
                        <a:t>Computations are done based on the toolkit. It shows different results for different tool kits.</a:t>
                      </a:r>
                      <a:endParaRPr sz="1300"/>
                    </a:p>
                  </a:txBody>
                  <a:tcPr marL="63500" marR="63500" marT="63500" marB="63500"/>
                </a:tc>
                <a:extLst>
                  <a:ext uri="{0D108BD9-81ED-4DB2-BD59-A6C34878D82A}">
                    <a16:rowId xmlns:a16="http://schemas.microsoft.com/office/drawing/2014/main" val="10001"/>
                  </a:ext>
                </a:extLst>
              </a:tr>
            </a:tbl>
          </a:graphicData>
        </a:graphic>
      </p:graphicFrame>
      <p:sp>
        <p:nvSpPr>
          <p:cNvPr id="117" name="Google Shape;117;g1c4443a86de_0_91"/>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aphicFrame>
        <p:nvGraphicFramePr>
          <p:cNvPr id="122" name="Google Shape;122;g1c4443a86de_0_86"/>
          <p:cNvGraphicFramePr/>
          <p:nvPr/>
        </p:nvGraphicFramePr>
        <p:xfrm>
          <a:off x="483800" y="1353750"/>
          <a:ext cx="7550875" cy="2960624"/>
        </p:xfrm>
        <a:graphic>
          <a:graphicData uri="http://schemas.openxmlformats.org/drawingml/2006/table">
            <a:tbl>
              <a:tblPr>
                <a:noFill/>
                <a:tableStyleId>{553FAD5D-5450-4F0C-9C89-E63A9ACA15D0}</a:tableStyleId>
              </a:tblPr>
              <a:tblGrid>
                <a:gridCol w="634300">
                  <a:extLst>
                    <a:ext uri="{9D8B030D-6E8A-4147-A177-3AD203B41FA5}">
                      <a16:colId xmlns:a16="http://schemas.microsoft.com/office/drawing/2014/main" val="20000"/>
                    </a:ext>
                  </a:extLst>
                </a:gridCol>
                <a:gridCol w="1068675">
                  <a:extLst>
                    <a:ext uri="{9D8B030D-6E8A-4147-A177-3AD203B41FA5}">
                      <a16:colId xmlns:a16="http://schemas.microsoft.com/office/drawing/2014/main" val="20001"/>
                    </a:ext>
                  </a:extLst>
                </a:gridCol>
                <a:gridCol w="885600">
                  <a:extLst>
                    <a:ext uri="{9D8B030D-6E8A-4147-A177-3AD203B41FA5}">
                      <a16:colId xmlns:a16="http://schemas.microsoft.com/office/drawing/2014/main" val="20002"/>
                    </a:ext>
                  </a:extLst>
                </a:gridCol>
                <a:gridCol w="1446400">
                  <a:extLst>
                    <a:ext uri="{9D8B030D-6E8A-4147-A177-3AD203B41FA5}">
                      <a16:colId xmlns:a16="http://schemas.microsoft.com/office/drawing/2014/main" val="20003"/>
                    </a:ext>
                  </a:extLst>
                </a:gridCol>
                <a:gridCol w="786950">
                  <a:extLst>
                    <a:ext uri="{9D8B030D-6E8A-4147-A177-3AD203B41FA5}">
                      <a16:colId xmlns:a16="http://schemas.microsoft.com/office/drawing/2014/main" val="20004"/>
                    </a:ext>
                  </a:extLst>
                </a:gridCol>
                <a:gridCol w="1299175">
                  <a:extLst>
                    <a:ext uri="{9D8B030D-6E8A-4147-A177-3AD203B41FA5}">
                      <a16:colId xmlns:a16="http://schemas.microsoft.com/office/drawing/2014/main" val="20005"/>
                    </a:ext>
                  </a:extLst>
                </a:gridCol>
                <a:gridCol w="1429775">
                  <a:extLst>
                    <a:ext uri="{9D8B030D-6E8A-4147-A177-3AD203B41FA5}">
                      <a16:colId xmlns:a16="http://schemas.microsoft.com/office/drawing/2014/main" val="20006"/>
                    </a:ext>
                  </a:extLst>
                </a:gridCol>
              </a:tblGrid>
              <a:tr h="4624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Sno</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endParaRPr sz="110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Title</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Author</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dirty="0"/>
                        <a:t>Methodology Used</a:t>
                      </a:r>
                      <a:endParaRPr sz="1600" b="1" u="none" strike="noStrike" cap="none" dirty="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Data</a:t>
                      </a:r>
                      <a:endParaRPr sz="1600" b="1"/>
                    </a:p>
                    <a:p>
                      <a:pPr marL="0" marR="0" lvl="0" indent="0" algn="l" rtl="0">
                        <a:lnSpc>
                          <a:spcPct val="100000"/>
                        </a:lnSpc>
                        <a:spcBef>
                          <a:spcPts val="0"/>
                        </a:spcBef>
                        <a:spcAft>
                          <a:spcPts val="0"/>
                        </a:spcAft>
                        <a:buClr>
                          <a:srgbClr val="000000"/>
                        </a:buClr>
                        <a:buSzPts val="1100"/>
                        <a:buFont typeface="Arial"/>
                        <a:buNone/>
                      </a:pPr>
                      <a:r>
                        <a:rPr lang="en" sz="1600" b="1" u="none" strike="noStrike" cap="none"/>
                        <a:t>Sets</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Advantages of Existing system </a:t>
                      </a:r>
                      <a:endParaRPr sz="16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t>Existing system gaps/</a:t>
                      </a:r>
                      <a:endParaRPr sz="1600" b="1" u="none" strike="noStrike" cap="none"/>
                    </a:p>
                    <a:p>
                      <a:pPr marL="0" marR="0" lvl="0" indent="0" algn="l" rtl="0">
                        <a:lnSpc>
                          <a:spcPct val="100000"/>
                        </a:lnSpc>
                        <a:spcBef>
                          <a:spcPts val="0"/>
                        </a:spcBef>
                        <a:spcAft>
                          <a:spcPts val="0"/>
                        </a:spcAft>
                        <a:buClr>
                          <a:srgbClr val="000000"/>
                        </a:buClr>
                        <a:buSzPts val="1100"/>
                        <a:buFont typeface="Arial"/>
                        <a:buNone/>
                      </a:pPr>
                      <a:r>
                        <a:rPr lang="en" sz="1600" b="1" u="none" strike="noStrike" cap="none"/>
                        <a:t>Limitations</a:t>
                      </a:r>
                      <a:endParaRPr sz="1600" b="1" u="none" strike="noStrike" cap="none"/>
                    </a:p>
                  </a:txBody>
                  <a:tcPr marL="63500" marR="63500" marT="63500" marB="63500"/>
                </a:tc>
                <a:extLst>
                  <a:ext uri="{0D108BD9-81ED-4DB2-BD59-A6C34878D82A}">
                    <a16:rowId xmlns:a16="http://schemas.microsoft.com/office/drawing/2014/main" val="10000"/>
                  </a:ext>
                </a:extLst>
              </a:tr>
              <a:tr h="462450">
                <a:tc>
                  <a:txBody>
                    <a:bodyPr/>
                    <a:lstStyle/>
                    <a:p>
                      <a:pPr marL="0" marR="0" lvl="0" indent="0" algn="l" rtl="0">
                        <a:lnSpc>
                          <a:spcPct val="100000"/>
                        </a:lnSpc>
                        <a:spcBef>
                          <a:spcPts val="0"/>
                        </a:spcBef>
                        <a:spcAft>
                          <a:spcPts val="0"/>
                        </a:spcAft>
                        <a:buNone/>
                      </a:pPr>
                      <a:r>
                        <a:rPr lang="en" sz="1300"/>
                        <a:t>6</a:t>
                      </a:r>
                      <a:endParaRPr sz="1300" u="none" strike="noStrike" cap="none"/>
                    </a:p>
                  </a:txBody>
                  <a:tcPr marL="63500" marR="63500" marT="63500" marB="63500"/>
                </a:tc>
                <a:tc>
                  <a:txBody>
                    <a:bodyPr/>
                    <a:lstStyle/>
                    <a:p>
                      <a:pPr marL="0" lvl="0" indent="0" algn="l" rtl="0">
                        <a:lnSpc>
                          <a:spcPct val="115000"/>
                        </a:lnSpc>
                        <a:spcBef>
                          <a:spcPts val="500"/>
                        </a:spcBef>
                        <a:spcAft>
                          <a:spcPts val="0"/>
                        </a:spcAft>
                        <a:buNone/>
                      </a:pPr>
                      <a:r>
                        <a:rPr lang="en" sz="1300">
                          <a:solidFill>
                            <a:schemeClr val="dk1"/>
                          </a:solidFill>
                        </a:rPr>
                        <a:t>Towards a microblog platform for sensing and easing adolescent psychological pressures</a:t>
                      </a:r>
                      <a:endParaRPr sz="1300">
                        <a:solidFill>
                          <a:schemeClr val="dk1"/>
                        </a:solidFill>
                      </a:endParaRPr>
                    </a:p>
                    <a:p>
                      <a:pPr marL="0" marR="0" lvl="0" indent="0" algn="l" rtl="0">
                        <a:lnSpc>
                          <a:spcPct val="100000"/>
                        </a:lnSpc>
                        <a:spcBef>
                          <a:spcPts val="0"/>
                        </a:spcBef>
                        <a:spcAft>
                          <a:spcPts val="0"/>
                        </a:spcAft>
                        <a:buNone/>
                      </a:pPr>
                      <a:endParaRPr sz="400"/>
                    </a:p>
                    <a:p>
                      <a:pPr marL="0" marR="0" lvl="0" indent="0" algn="l" rtl="0">
                        <a:lnSpc>
                          <a:spcPct val="100000"/>
                        </a:lnSpc>
                        <a:spcBef>
                          <a:spcPts val="0"/>
                        </a:spcBef>
                        <a:spcAft>
                          <a:spcPts val="0"/>
                        </a:spcAft>
                        <a:buNone/>
                      </a:pPr>
                      <a:endParaRPr sz="600"/>
                    </a:p>
                  </a:txBody>
                  <a:tcPr marL="63500" marR="63500" marT="63500" marB="63500"/>
                </a:tc>
                <a:tc>
                  <a:txBody>
                    <a:bodyPr/>
                    <a:lstStyle/>
                    <a:p>
                      <a:pPr marL="0" marR="0" lvl="0" indent="0" algn="l" rtl="0">
                        <a:lnSpc>
                          <a:spcPct val="100000"/>
                        </a:lnSpc>
                        <a:spcBef>
                          <a:spcPts val="0"/>
                        </a:spcBef>
                        <a:spcAft>
                          <a:spcPts val="0"/>
                        </a:spcAft>
                        <a:buNone/>
                      </a:pPr>
                      <a:r>
                        <a:rPr lang="en" sz="1300"/>
                        <a:t>Yuanyuan Xue</a:t>
                      </a:r>
                      <a:r>
                        <a:rPr lang="en" sz="1300">
                          <a:solidFill>
                            <a:schemeClr val="dk1"/>
                          </a:solidFill>
                        </a:rPr>
                        <a:t>, </a:t>
                      </a:r>
                      <a:endParaRPr sz="1300">
                        <a:solidFill>
                          <a:schemeClr val="dk1"/>
                        </a:solidFill>
                      </a:endParaRPr>
                    </a:p>
                    <a:p>
                      <a:pPr marL="0" marR="0" lvl="0" indent="0" algn="l" rtl="0">
                        <a:lnSpc>
                          <a:spcPct val="100000"/>
                        </a:lnSpc>
                        <a:spcBef>
                          <a:spcPts val="0"/>
                        </a:spcBef>
                        <a:spcAft>
                          <a:spcPts val="0"/>
                        </a:spcAft>
                        <a:buNone/>
                      </a:pPr>
                      <a:r>
                        <a:rPr lang="en" sz="1300">
                          <a:solidFill>
                            <a:schemeClr val="dk1"/>
                          </a:solidFill>
                        </a:rPr>
                        <a:t>Qi Li,</a:t>
                      </a:r>
                      <a:endParaRPr sz="1300">
                        <a:solidFill>
                          <a:schemeClr val="dk1"/>
                        </a:solidFill>
                      </a:endParaRPr>
                    </a:p>
                    <a:p>
                      <a:pPr marL="0" marR="0" lvl="0" indent="0" algn="l" rtl="0">
                        <a:lnSpc>
                          <a:spcPct val="100000"/>
                        </a:lnSpc>
                        <a:spcBef>
                          <a:spcPts val="0"/>
                        </a:spcBef>
                        <a:spcAft>
                          <a:spcPts val="0"/>
                        </a:spcAft>
                        <a:buNone/>
                      </a:pPr>
                      <a:r>
                        <a:rPr lang="en" sz="1300">
                          <a:solidFill>
                            <a:schemeClr val="dk1"/>
                          </a:solidFill>
                        </a:rPr>
                        <a:t>D. Clifton</a:t>
                      </a:r>
                      <a:endParaRPr sz="1700">
                        <a:solidFill>
                          <a:schemeClr val="dk1"/>
                        </a:solidFill>
                      </a:endParaRPr>
                    </a:p>
                  </a:txBody>
                  <a:tcPr marL="63500" marR="63500" marT="63500" marB="63500"/>
                </a:tc>
                <a:tc>
                  <a:txBody>
                    <a:bodyPr/>
                    <a:lstStyle/>
                    <a:p>
                      <a:pPr marL="0" marR="0" lvl="0" indent="0" algn="l" rtl="0">
                        <a:lnSpc>
                          <a:spcPct val="100000"/>
                        </a:lnSpc>
                        <a:spcBef>
                          <a:spcPts val="0"/>
                        </a:spcBef>
                        <a:spcAft>
                          <a:spcPts val="0"/>
                        </a:spcAft>
                        <a:buNone/>
                      </a:pPr>
                      <a:r>
                        <a:rPr lang="en" sz="1300"/>
                        <a:t>Aggregating pressures from a teenager’s tweets sequence.</a:t>
                      </a:r>
                      <a:endParaRPr sz="1300" u="none" strike="noStrike" cap="none"/>
                    </a:p>
                  </a:txBody>
                  <a:tcPr marL="63500" marR="63500" marT="63500" marB="63500"/>
                </a:tc>
                <a:tc>
                  <a:txBody>
                    <a:bodyPr/>
                    <a:lstStyle/>
                    <a:p>
                      <a:pPr marL="0" lvl="0" indent="0" algn="l" rtl="0">
                        <a:lnSpc>
                          <a:spcPct val="120000"/>
                        </a:lnSpc>
                        <a:spcBef>
                          <a:spcPts val="0"/>
                        </a:spcBef>
                        <a:spcAft>
                          <a:spcPts val="0"/>
                        </a:spcAft>
                        <a:buClr>
                          <a:schemeClr val="dk1"/>
                        </a:buClr>
                        <a:buSzPts val="1100"/>
                        <a:buFont typeface="Arial"/>
                        <a:buNone/>
                      </a:pPr>
                      <a:r>
                        <a:rPr lang="en" sz="1300">
                          <a:solidFill>
                            <a:srgbClr val="202124"/>
                          </a:solidFill>
                          <a:highlight>
                            <a:srgbClr val="EBECED"/>
                          </a:highlight>
                        </a:rPr>
                        <a:t>Dreaddit</a:t>
                      </a:r>
                      <a:endParaRPr sz="1300">
                        <a:solidFill>
                          <a:srgbClr val="202124"/>
                        </a:solidFill>
                        <a:highlight>
                          <a:srgbClr val="EBECED"/>
                        </a:highlight>
                      </a:endParaRPr>
                    </a:p>
                    <a:p>
                      <a:pPr marL="0" marR="0" lvl="0" indent="0" algn="l" rtl="0">
                        <a:lnSpc>
                          <a:spcPct val="100000"/>
                        </a:lnSpc>
                        <a:spcBef>
                          <a:spcPts val="0"/>
                        </a:spcBef>
                        <a:spcAft>
                          <a:spcPts val="0"/>
                        </a:spcAft>
                        <a:buNone/>
                      </a:pPr>
                      <a:endParaRPr sz="1300"/>
                    </a:p>
                  </a:txBody>
                  <a:tcPr marL="63500" marR="63500" marT="63500" marB="63500"/>
                </a:tc>
                <a:tc>
                  <a:txBody>
                    <a:bodyPr/>
                    <a:lstStyle/>
                    <a:p>
                      <a:pPr marL="0" marR="0" lvl="0" indent="0" algn="l" rtl="0">
                        <a:lnSpc>
                          <a:spcPct val="100000"/>
                        </a:lnSpc>
                        <a:spcBef>
                          <a:spcPts val="0"/>
                        </a:spcBef>
                        <a:spcAft>
                          <a:spcPts val="0"/>
                        </a:spcAft>
                        <a:buNone/>
                      </a:pPr>
                      <a:r>
                        <a:rPr lang="en" sz="1300"/>
                        <a:t>Integrating multiple sensor sources in stress detection is also interesting to explore.</a:t>
                      </a:r>
                      <a:endParaRPr sz="1300" u="none" strike="noStrike" cap="none"/>
                    </a:p>
                  </a:txBody>
                  <a:tcPr marL="63500" marR="63500" marT="63500" marB="63500"/>
                </a:tc>
                <a:tc>
                  <a:txBody>
                    <a:bodyPr/>
                    <a:lstStyle/>
                    <a:p>
                      <a:pPr marL="0" marR="0" lvl="0" indent="0" algn="l" rtl="0">
                        <a:lnSpc>
                          <a:spcPct val="100000"/>
                        </a:lnSpc>
                        <a:spcBef>
                          <a:spcPts val="0"/>
                        </a:spcBef>
                        <a:spcAft>
                          <a:spcPts val="0"/>
                        </a:spcAft>
                        <a:buNone/>
                      </a:pPr>
                      <a:r>
                        <a:rPr lang="en" sz="1300" dirty="0">
                          <a:solidFill>
                            <a:schemeClr val="dk1"/>
                          </a:solidFill>
                        </a:rPr>
                        <a:t>Limited information or content.</a:t>
                      </a:r>
                      <a:endParaRPr sz="1300" dirty="0"/>
                    </a:p>
                  </a:txBody>
                  <a:tcPr marL="63500" marR="63500" marT="63500" marB="63500"/>
                </a:tc>
                <a:extLst>
                  <a:ext uri="{0D108BD9-81ED-4DB2-BD59-A6C34878D82A}">
                    <a16:rowId xmlns:a16="http://schemas.microsoft.com/office/drawing/2014/main" val="10001"/>
                  </a:ext>
                </a:extLst>
              </a:tr>
            </a:tbl>
          </a:graphicData>
        </a:graphic>
      </p:graphicFrame>
      <p:sp>
        <p:nvSpPr>
          <p:cNvPr id="123" name="Google Shape;123;g1c4443a86de_0_86"/>
          <p:cNvSpPr txBox="1"/>
          <p:nvPr/>
        </p:nvSpPr>
        <p:spPr>
          <a:xfrm>
            <a:off x="1647525" y="489225"/>
            <a:ext cx="6330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LITERATURE SURVEY</a:t>
            </a:r>
            <a:endParaRPr sz="25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2567</Words>
  <Application>Microsoft Office PowerPoint</Application>
  <PresentationFormat>On-screen Show (16:9)</PresentationFormat>
  <Paragraphs>250</Paragraphs>
  <Slides>44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PRASADU REDDY</dc:creator>
  <cp:lastModifiedBy>akkala saiteja goud</cp:lastModifiedBy>
  <cp:revision>35</cp:revision>
  <dcterms:modified xsi:type="dcterms:W3CDTF">2023-02-25T04:33:54Z</dcterms:modified>
</cp:coreProperties>
</file>