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146847058" r:id="rId9"/>
    <p:sldId id="266" r:id="rId10"/>
    <p:sldId id="2146847064" r:id="rId11"/>
    <p:sldId id="267" r:id="rId12"/>
    <p:sldId id="2146847059" r:id="rId13"/>
    <p:sldId id="2146847060" r:id="rId14"/>
    <p:sldId id="2146847061" r:id="rId15"/>
    <p:sldId id="2146847062" r:id="rId16"/>
    <p:sldId id="2146847063" r:id="rId17"/>
    <p:sldId id="2146847055" r:id="rId18"/>
    <p:sldId id="26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1" d="100"/>
          <a:sy n="81"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umithAshokShetty/Employee-Burnout-Analysis-and-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 TargetMode="External"/><Relationship Id="rId7" Type="http://schemas.openxmlformats.org/officeDocument/2006/relationships/hyperlink" Target="https://scikit-learn.org/stable/modules/generated/sklearn.svm.LinearSVR.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linear_model.LinearRegression.html" TargetMode="External"/><Relationship Id="rId5" Type="http://schemas.openxmlformats.org/officeDocument/2006/relationships/hyperlink" Target="https://scikit-learn.org/stable/index.html" TargetMode="External"/><Relationship Id="rId4" Type="http://schemas.openxmlformats.org/officeDocument/2006/relationships/hyperlink" Target="https://seaborn.pydata.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Burnout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2296" y="411050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err="1">
                <a:solidFill>
                  <a:schemeClr val="accent1">
                    <a:lumMod val="75000"/>
                  </a:schemeClr>
                </a:solidFill>
                <a:latin typeface="Arial"/>
                <a:cs typeface="Arial"/>
              </a:rPr>
              <a:t>Sumith.A.Shetty</a:t>
            </a:r>
            <a:endParaRPr lang="en-US" sz="2000" b="1" dirty="0">
              <a:solidFill>
                <a:schemeClr val="accent1">
                  <a:lumMod val="75000"/>
                </a:schemeClr>
              </a:solidFill>
              <a:latin typeface="Arial"/>
              <a:cs typeface="Arial"/>
            </a:endParaRPr>
          </a:p>
          <a:p>
            <a:pPr marL="457200" indent="-457200">
              <a:buFont typeface="Arial" panose="020B0604020202020204" pitchFamily="34" charset="0"/>
              <a:buChar char="•"/>
            </a:pPr>
            <a:r>
              <a:rPr lang="en-US" sz="2000" b="1" dirty="0" err="1">
                <a:solidFill>
                  <a:schemeClr val="accent1">
                    <a:lumMod val="75000"/>
                  </a:schemeClr>
                </a:solidFill>
                <a:latin typeface="Arial"/>
                <a:cs typeface="Arial"/>
              </a:rPr>
              <a:t>Lokmanya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Tilak</a:t>
            </a:r>
            <a:r>
              <a:rPr lang="en-US" sz="2000" b="1" dirty="0">
                <a:solidFill>
                  <a:schemeClr val="accent1">
                    <a:lumMod val="75000"/>
                  </a:schemeClr>
                </a:solidFill>
                <a:latin typeface="Arial"/>
                <a:cs typeface="Arial"/>
              </a:rPr>
              <a:t> College Of Engineering</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Computer Science And Engineering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A3F9E4-27EA-483A-B29B-B0D00EB5BD32}"/>
              </a:ext>
            </a:extLst>
          </p:cNvPr>
          <p:cNvPicPr>
            <a:picLocks noChangeAspect="1"/>
          </p:cNvPicPr>
          <p:nvPr/>
        </p:nvPicPr>
        <p:blipFill>
          <a:blip r:embed="rId2"/>
          <a:stretch>
            <a:fillRect/>
          </a:stretch>
        </p:blipFill>
        <p:spPr>
          <a:xfrm>
            <a:off x="273378" y="641024"/>
            <a:ext cx="11462994" cy="5674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13094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D7767-246F-43AD-B61B-B65FC5C8412B}"/>
              </a:ext>
            </a:extLst>
          </p:cNvPr>
          <p:cNvPicPr>
            <a:picLocks noChangeAspect="1"/>
          </p:cNvPicPr>
          <p:nvPr/>
        </p:nvPicPr>
        <p:blipFill>
          <a:blip r:embed="rId2"/>
          <a:stretch>
            <a:fillRect/>
          </a:stretch>
        </p:blipFill>
        <p:spPr>
          <a:xfrm>
            <a:off x="389826" y="707010"/>
            <a:ext cx="11412347" cy="5703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666410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16EE9A-240C-4D45-A882-A93207C7C67E}"/>
              </a:ext>
            </a:extLst>
          </p:cNvPr>
          <p:cNvPicPr>
            <a:picLocks noChangeAspect="1"/>
          </p:cNvPicPr>
          <p:nvPr/>
        </p:nvPicPr>
        <p:blipFill>
          <a:blip r:embed="rId2"/>
          <a:stretch>
            <a:fillRect/>
          </a:stretch>
        </p:blipFill>
        <p:spPr>
          <a:xfrm>
            <a:off x="326797" y="593889"/>
            <a:ext cx="3802144" cy="611799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DBD3167-0FF2-4E35-9EB8-72E3B12F7F7A}"/>
              </a:ext>
            </a:extLst>
          </p:cNvPr>
          <p:cNvPicPr>
            <a:picLocks noChangeAspect="1"/>
          </p:cNvPicPr>
          <p:nvPr/>
        </p:nvPicPr>
        <p:blipFill>
          <a:blip r:embed="rId3"/>
          <a:stretch>
            <a:fillRect/>
          </a:stretch>
        </p:blipFill>
        <p:spPr>
          <a:xfrm>
            <a:off x="4238919" y="593888"/>
            <a:ext cx="3714162" cy="611799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9CB1E1D-4916-441D-A69F-23224A118DB2}"/>
              </a:ext>
            </a:extLst>
          </p:cNvPr>
          <p:cNvPicPr>
            <a:picLocks noChangeAspect="1"/>
          </p:cNvPicPr>
          <p:nvPr/>
        </p:nvPicPr>
        <p:blipFill>
          <a:blip r:embed="rId4"/>
          <a:stretch>
            <a:fillRect/>
          </a:stretch>
        </p:blipFill>
        <p:spPr>
          <a:xfrm>
            <a:off x="8063062" y="600957"/>
            <a:ext cx="3673310" cy="6117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923293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4BA4-A198-4834-9736-9818714B08B5}"/>
              </a:ext>
            </a:extLst>
          </p:cNvPr>
          <p:cNvSpPr>
            <a:spLocks noGrp="1"/>
          </p:cNvSpPr>
          <p:nvPr>
            <p:ph type="title"/>
          </p:nvPr>
        </p:nvSpPr>
        <p:spPr/>
        <p:txBody>
          <a:bodyPr/>
          <a:lstStyle/>
          <a:p>
            <a:r>
              <a:rPr lang="en-US" dirty="0" err="1"/>
              <a:t>Github</a:t>
            </a:r>
            <a:r>
              <a:rPr lang="en-US" dirty="0"/>
              <a:t> link :</a:t>
            </a:r>
          </a:p>
        </p:txBody>
      </p:sp>
      <p:sp>
        <p:nvSpPr>
          <p:cNvPr id="3" name="Content Placeholder 2">
            <a:extLst>
              <a:ext uri="{FF2B5EF4-FFF2-40B4-BE49-F238E27FC236}">
                <a16:creationId xmlns:a16="http://schemas.microsoft.com/office/drawing/2014/main" id="{C9EA27E9-7EBD-47B1-A511-91A8625F78DB}"/>
              </a:ext>
            </a:extLst>
          </p:cNvPr>
          <p:cNvSpPr>
            <a:spLocks noGrp="1"/>
          </p:cNvSpPr>
          <p:nvPr>
            <p:ph idx="1"/>
          </p:nvPr>
        </p:nvSpPr>
        <p:spPr/>
        <p:txBody>
          <a:bodyPr/>
          <a:lstStyle/>
          <a:p>
            <a:r>
              <a:rPr lang="en-US" dirty="0" err="1">
                <a:hlinkClick r:id="rId2"/>
              </a:rPr>
              <a:t>SumithAshokShetty</a:t>
            </a:r>
            <a:r>
              <a:rPr lang="en-US" dirty="0">
                <a:hlinkClick r:id="rId2"/>
              </a:rPr>
              <a:t>/Employee-Burnout-Analysis-and-Prediction: This repository contains the Employment Burnout Analysis project. This project focuses on analyzing employee burnout using machine learning techniques.</a:t>
            </a:r>
            <a:endParaRPr lang="en-US" dirty="0"/>
          </a:p>
        </p:txBody>
      </p:sp>
    </p:spTree>
    <p:extLst>
      <p:ext uri="{BB962C8B-B14F-4D97-AF65-F5344CB8AC3E}">
        <p14:creationId xmlns:p14="http://schemas.microsoft.com/office/powerpoint/2010/main" val="410400481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800" dirty="0"/>
              <a:t>The future scope of the </a:t>
            </a:r>
            <a:r>
              <a:rPr lang="en-US" sz="2800" b="1" dirty="0"/>
              <a:t>Employee Burnout Analysis</a:t>
            </a:r>
            <a:r>
              <a:rPr lang="en-US" sz="2800" dirty="0"/>
              <a:t> project lies in its potential to evolve into a more robust and comprehensive tool for organizations. Some areas for future development include:’</a:t>
            </a:r>
          </a:p>
          <a:p>
            <a:pPr marL="0" indent="0">
              <a:buNone/>
            </a:pPr>
            <a:endParaRPr lang="en-US" sz="2800" dirty="0"/>
          </a:p>
          <a:p>
            <a:pPr marL="514350" indent="-514350">
              <a:buFont typeface="+mj-lt"/>
              <a:buAutoNum type="arabicPeriod"/>
            </a:pPr>
            <a:r>
              <a:rPr lang="en-US" sz="2800" dirty="0"/>
              <a:t>Incorporating real-time employee data from surveys, work hours, and performance metrics can allow the model to provide immediate burnout predictions and feedback.</a:t>
            </a:r>
          </a:p>
          <a:p>
            <a:pPr marL="514350" indent="-514350">
              <a:buFont typeface="+mj-lt"/>
              <a:buAutoNum type="arabicPeriod"/>
            </a:pPr>
            <a:r>
              <a:rPr lang="en-US" sz="2800" dirty="0"/>
              <a:t>Exploring more advanced machine learning models, such as decision trees, random forests, or neural networks, could improve the accuracy and predictive power of the analysis.</a:t>
            </a:r>
          </a:p>
          <a:p>
            <a:pPr marL="514350" indent="-514350">
              <a:buFont typeface="+mj-lt"/>
              <a:buAutoNum type="arabicPeriod"/>
            </a:pPr>
            <a:r>
              <a:rPr lang="en-US" sz="2800" dirty="0"/>
              <a:t>The model can be extended to not only predict burnout but also offer personalized recommendations to both employees and managers for stress reduction and workload management.</a:t>
            </a:r>
            <a:r>
              <a:rPr lang="en-US" sz="2800" b="1" dirty="0">
                <a:ea typeface="+mn-lt"/>
                <a:cs typeface="+mn-lt"/>
              </a:rPr>
              <a:t> </a:t>
            </a:r>
          </a:p>
          <a:p>
            <a:pPr marL="514350" indent="-514350">
              <a:buFont typeface="+mj-lt"/>
              <a:buAutoNum type="arabicPeriod"/>
            </a:pPr>
            <a:r>
              <a:rPr lang="en-US" sz="2800" dirty="0"/>
              <a:t>Implementing a feedback loop where the model’s predictions and recommendations are continuously updated based on new employee data can improve the model’s accuracy over time.</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20000"/>
          </a:bodyPr>
          <a:lstStyle/>
          <a:p>
            <a:pPr marL="305435" indent="-305435"/>
            <a:r>
              <a:rPr lang="en-US" sz="2800" dirty="0"/>
              <a:t>The </a:t>
            </a:r>
            <a:r>
              <a:rPr lang="en-US" sz="2800" b="1" dirty="0"/>
              <a:t>Employee Burnout Analysis</a:t>
            </a:r>
            <a:r>
              <a:rPr lang="en-US" sz="2800" dirty="0"/>
              <a:t> project successfully demonstrates the use of machine learning to predict and understand the factors contributing to employee burnout. By leveraging data manipulation, preprocessing, and regression techniques, we were able to build a model capable of providing insights into the key drivers of burnout within an organization. The project utilized powerful libraries such as pandas, </a:t>
            </a:r>
            <a:r>
              <a:rPr lang="en-US" sz="2800" dirty="0" err="1"/>
              <a:t>matplotlib</a:t>
            </a:r>
            <a:r>
              <a:rPr lang="en-US" sz="2800" dirty="0"/>
              <a:t>, </a:t>
            </a:r>
            <a:r>
              <a:rPr lang="en-US" sz="2800" dirty="0" err="1"/>
              <a:t>seaborn</a:t>
            </a:r>
            <a:r>
              <a:rPr lang="en-US" sz="2800" dirty="0"/>
              <a:t>, </a:t>
            </a:r>
            <a:r>
              <a:rPr lang="en-US" sz="2800" dirty="0" err="1"/>
              <a:t>plotly</a:t>
            </a:r>
            <a:r>
              <a:rPr lang="en-US" sz="2800" dirty="0"/>
              <a:t>, and </a:t>
            </a:r>
            <a:r>
              <a:rPr lang="en-US" sz="2800" dirty="0" err="1"/>
              <a:t>scikit</a:t>
            </a:r>
            <a:r>
              <a:rPr lang="en-US" sz="2800" dirty="0"/>
              <a:t>-learn, enabling efficient data handling, visualization, and model evaluation. Through rigorous data preprocessing ,the model was trained and tested to predict employee burnout levels with acceptable accuracy, evaluated through metrics like mean squared error, R2 score, and mean absolute error. In conclusion, this project not only highlights the power of machine learning in tackling real-world problems but also emphasizes the importance of data-driven decision-making for improving employee health and productivity in the workplace.</a:t>
            </a:r>
            <a:endParaRPr lang="en-IN" sz="2800" dirty="0"/>
          </a:p>
        </p:txBody>
      </p:sp>
    </p:spTree>
    <p:extLst>
      <p:ext uri="{BB962C8B-B14F-4D97-AF65-F5344CB8AC3E}">
        <p14:creationId xmlns:p14="http://schemas.microsoft.com/office/powerpoint/2010/main" val="318331512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457200" indent="-457200">
              <a:buFont typeface="+mj-lt"/>
              <a:buAutoNum type="arabicPeriod"/>
            </a:pPr>
            <a:r>
              <a:rPr lang="en-US" sz="2400" dirty="0">
                <a:hlinkClick r:id="rId2"/>
              </a:rPr>
              <a:t>pandas - Python Data Analysis Library</a:t>
            </a:r>
            <a:endParaRPr lang="en-US" sz="2400" dirty="0"/>
          </a:p>
          <a:p>
            <a:pPr marL="457200" indent="-457200">
              <a:buFont typeface="+mj-lt"/>
              <a:buAutoNum type="arabicPeriod"/>
            </a:pPr>
            <a:r>
              <a:rPr lang="en-US" sz="2400" dirty="0">
                <a:hlinkClick r:id="rId3"/>
              </a:rPr>
              <a:t>Matplotlib — Visualization with Python</a:t>
            </a:r>
            <a:endParaRPr lang="en-US" sz="2400" dirty="0"/>
          </a:p>
          <a:p>
            <a:pPr marL="457200" indent="-457200">
              <a:buFont typeface="+mj-lt"/>
              <a:buAutoNum type="arabicPeriod"/>
            </a:pPr>
            <a:r>
              <a:rPr lang="en-US" sz="2400" dirty="0">
                <a:hlinkClick r:id="rId4"/>
              </a:rPr>
              <a:t>seaborn: statistical data visualization — seaborn 0.13.2 documentation</a:t>
            </a:r>
            <a:endParaRPr lang="en-US" sz="2400" dirty="0"/>
          </a:p>
          <a:p>
            <a:pPr marL="457200" indent="-457200">
              <a:buFont typeface="+mj-lt"/>
              <a:buAutoNum type="arabicPeriod"/>
            </a:pPr>
            <a:r>
              <a:rPr lang="en-US" sz="2400" dirty="0" err="1">
                <a:hlinkClick r:id="rId5"/>
              </a:rPr>
              <a:t>scikit</a:t>
            </a:r>
            <a:r>
              <a:rPr lang="en-US" sz="2400" dirty="0">
                <a:hlinkClick r:id="rId5"/>
              </a:rPr>
              <a:t>-learn: machine learning in Python — </a:t>
            </a:r>
            <a:r>
              <a:rPr lang="en-US" sz="2400" dirty="0" err="1">
                <a:hlinkClick r:id="rId5"/>
              </a:rPr>
              <a:t>scikit</a:t>
            </a:r>
            <a:r>
              <a:rPr lang="en-US" sz="2400" dirty="0">
                <a:hlinkClick r:id="rId5"/>
              </a:rPr>
              <a:t>-learn 1.6.0 documentation</a:t>
            </a:r>
            <a:endParaRPr lang="en-US" sz="2400" dirty="0"/>
          </a:p>
          <a:p>
            <a:pPr marL="457200" indent="-457200">
              <a:buFont typeface="+mj-lt"/>
              <a:buAutoNum type="arabicPeriod"/>
            </a:pPr>
            <a:r>
              <a:rPr lang="en-US" sz="2400" dirty="0" err="1">
                <a:hlinkClick r:id="rId6"/>
              </a:rPr>
              <a:t>LinearRegression</a:t>
            </a:r>
            <a:r>
              <a:rPr lang="en-US" sz="2400" dirty="0">
                <a:hlinkClick r:id="rId6"/>
              </a:rPr>
              <a:t> — </a:t>
            </a:r>
            <a:r>
              <a:rPr lang="en-US" sz="2400" dirty="0" err="1">
                <a:hlinkClick r:id="rId6"/>
              </a:rPr>
              <a:t>scikit</a:t>
            </a:r>
            <a:r>
              <a:rPr lang="en-US" sz="2400" dirty="0">
                <a:hlinkClick r:id="rId6"/>
              </a:rPr>
              <a:t>-learn 1.6.0 documentation</a:t>
            </a:r>
            <a:endParaRPr lang="en-US" sz="2400" dirty="0"/>
          </a:p>
          <a:p>
            <a:pPr marL="457200" indent="-457200">
              <a:buFont typeface="+mj-lt"/>
              <a:buAutoNum type="arabicPeriod"/>
            </a:pPr>
            <a:r>
              <a:rPr lang="en-US" sz="2400" dirty="0" err="1">
                <a:hlinkClick r:id="rId7"/>
              </a:rPr>
              <a:t>LinearSVR</a:t>
            </a:r>
            <a:r>
              <a:rPr lang="en-US" sz="2400" dirty="0">
                <a:hlinkClick r:id="rId7"/>
              </a:rPr>
              <a:t> — </a:t>
            </a:r>
            <a:r>
              <a:rPr lang="en-US" sz="2400" dirty="0" err="1">
                <a:hlinkClick r:id="rId7"/>
              </a:rPr>
              <a:t>scikit</a:t>
            </a:r>
            <a:r>
              <a:rPr lang="en-US" sz="2400" dirty="0">
                <a:hlinkClick r:id="rId7"/>
              </a:rPr>
              <a:t>-learn 1.6.0 documentation</a:t>
            </a:r>
            <a:endParaRPr lang="en-IN" sz="2400" dirty="0"/>
          </a:p>
        </p:txBody>
      </p:sp>
    </p:spTree>
    <p:extLst>
      <p:ext uri="{BB962C8B-B14F-4D97-AF65-F5344CB8AC3E}">
        <p14:creationId xmlns:p14="http://schemas.microsoft.com/office/powerpoint/2010/main" val="72895022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305435" indent="-305435"/>
            <a:r>
              <a:rPr lang="en-US" sz="2800" dirty="0"/>
              <a:t>In today’s fast-paced corporate world, employee burnout has become a silent productivity killer, eroding morale and stifling innovation. Despite its widespread impact, organizations often struggle to detect and address burnout before it spirals out of control. This project aims to leverage data-driven insights and predictive modeling to analyze and forecast burnout risks, enabling organizations to proactively address the root causes. By developing targeted interventions and fostering a culture of well-being, this initiative seeks to promote a healthier work environment, enhance employee engagement, and ultimately drive organizational success.</a:t>
            </a:r>
            <a:endParaRPr lang="en-IN" sz="2800" b="1" dirty="0"/>
          </a:p>
        </p:txBody>
      </p:sp>
    </p:spTree>
    <p:extLst>
      <p:ext uri="{BB962C8B-B14F-4D97-AF65-F5344CB8AC3E}">
        <p14:creationId xmlns:p14="http://schemas.microsoft.com/office/powerpoint/2010/main" val="118642116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IN" sz="2800" b="1" dirty="0">
                <a:solidFill>
                  <a:srgbClr val="0F0F0F"/>
                </a:solidFill>
              </a:rPr>
              <a:t>System Requirements</a:t>
            </a:r>
          </a:p>
          <a:p>
            <a:pPr marL="0" indent="0">
              <a:buNone/>
            </a:pPr>
            <a:r>
              <a:rPr lang="en-US" altLang="en-US" sz="2800" dirty="0">
                <a:solidFill>
                  <a:schemeClr val="tx1"/>
                </a:solidFill>
                <a:latin typeface="Arial" panose="020B0604020202020204" pitchFamily="34" charset="0"/>
              </a:rPr>
              <a:t>   Operating System: Windows 10 Pro</a:t>
            </a:r>
          </a:p>
          <a:p>
            <a:pPr marL="0" lvl="0" indent="0" defTabSz="914400" eaLnBrk="0" fontAlgn="base" hangingPunct="0">
              <a:lnSpc>
                <a:spcPct val="100000"/>
              </a:lnSpc>
              <a:spcBef>
                <a:spcPct val="0"/>
              </a:spcBef>
              <a:spcAft>
                <a:spcPct val="0"/>
              </a:spcAft>
              <a:buClrTx/>
              <a:buSzTx/>
              <a:buNone/>
            </a:pPr>
            <a:r>
              <a:rPr lang="en-US" altLang="en-US" sz="2800" dirty="0">
                <a:solidFill>
                  <a:schemeClr val="tx1"/>
                </a:solidFill>
                <a:latin typeface="Arial" panose="020B0604020202020204" pitchFamily="34" charset="0"/>
              </a:rPr>
              <a:t>   Processor: </a:t>
            </a:r>
            <a:r>
              <a:rPr lang="pt-BR" altLang="en-US" sz="2800" dirty="0">
                <a:solidFill>
                  <a:schemeClr val="tx1"/>
                </a:solidFill>
                <a:latin typeface="Arial" panose="020B0604020202020204" pitchFamily="34" charset="0"/>
              </a:rPr>
              <a:t>Intel(R) Core(TM) i7-10810U CPU</a:t>
            </a:r>
          </a:p>
          <a:p>
            <a:pPr marL="0" lvl="0" indent="0" defTabSz="914400" eaLnBrk="0" fontAlgn="base" hangingPunct="0">
              <a:lnSpc>
                <a:spcPct val="100000"/>
              </a:lnSpc>
              <a:spcBef>
                <a:spcPct val="0"/>
              </a:spcBef>
              <a:spcAft>
                <a:spcPct val="0"/>
              </a:spcAft>
              <a:buClrTx/>
              <a:buSzTx/>
              <a:buNone/>
            </a:pPr>
            <a:r>
              <a:rPr lang="en-US" altLang="en-US" sz="2800" dirty="0">
                <a:solidFill>
                  <a:schemeClr val="tx1"/>
                </a:solidFill>
                <a:latin typeface="Arial" panose="020B0604020202020204" pitchFamily="34" charset="0"/>
              </a:rPr>
              <a:t>   RAM: 16 GB</a:t>
            </a:r>
          </a:p>
          <a:p>
            <a:pPr marL="0" lvl="0" indent="0" defTabSz="914400" eaLnBrk="0" fontAlgn="base" hangingPunct="0">
              <a:lnSpc>
                <a:spcPct val="100000"/>
              </a:lnSpc>
              <a:spcBef>
                <a:spcPct val="0"/>
              </a:spcBef>
              <a:spcAft>
                <a:spcPct val="0"/>
              </a:spcAft>
              <a:buClrTx/>
              <a:buSzTx/>
              <a:buNone/>
            </a:pPr>
            <a:r>
              <a:rPr lang="en-US" altLang="en-US" sz="2800" dirty="0">
                <a:solidFill>
                  <a:schemeClr val="tx1"/>
                </a:solidFill>
                <a:latin typeface="Arial" panose="020B0604020202020204" pitchFamily="34" charset="0"/>
              </a:rPr>
              <a:t>   Storage: 256 GB SSD </a:t>
            </a:r>
          </a:p>
          <a:p>
            <a:pPr marL="0" lvl="0" indent="0" defTabSz="914400" eaLnBrk="0" fontAlgn="base" hangingPunct="0">
              <a:lnSpc>
                <a:spcPct val="100000"/>
              </a:lnSpc>
              <a:spcBef>
                <a:spcPct val="0"/>
              </a:spcBef>
              <a:spcAft>
                <a:spcPct val="0"/>
              </a:spcAft>
              <a:buClrTx/>
              <a:buSzTx/>
              <a:buNone/>
            </a:pPr>
            <a:r>
              <a:rPr lang="en-US" altLang="en-US" sz="2800" dirty="0">
                <a:solidFill>
                  <a:schemeClr val="tx1"/>
                </a:solidFill>
                <a:latin typeface="Arial" panose="020B0604020202020204" pitchFamily="34" charset="0"/>
              </a:rPr>
              <a:t>   </a:t>
            </a:r>
            <a:r>
              <a:rPr lang="en-US" sz="2800" b="1" dirty="0"/>
              <a:t>IDE/Editor</a:t>
            </a:r>
            <a:r>
              <a:rPr lang="en-US" sz="2800" dirty="0"/>
              <a:t>: </a:t>
            </a:r>
            <a:r>
              <a:rPr lang="en-US" sz="2800" b="1" dirty="0"/>
              <a:t>GOOGLE COLAB</a:t>
            </a:r>
            <a:endParaRPr lang="en-US" altLang="en-US" sz="2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2800" dirty="0">
              <a:solidFill>
                <a:schemeClr val="tx1"/>
              </a:solidFill>
              <a:latin typeface="Arial" panose="020B0604020202020204" pitchFamily="34" charset="0"/>
            </a:endParaRPr>
          </a:p>
          <a:p>
            <a:pPr marL="0" indent="0">
              <a:buNone/>
            </a:pPr>
            <a:endParaRPr lang="en-IN" sz="2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a:buFont typeface="Arial" panose="020B0604020202020204" pitchFamily="34" charset="0"/>
              <a:buChar char="•"/>
            </a:pPr>
            <a:r>
              <a:rPr lang="en-US" sz="11200" b="1" dirty="0"/>
              <a:t>Libraries Required</a:t>
            </a:r>
          </a:p>
          <a:p>
            <a:pPr marL="0" indent="0">
              <a:buNone/>
            </a:pPr>
            <a:r>
              <a:rPr lang="en-US" sz="11200" dirty="0"/>
              <a:t>     pandas</a:t>
            </a:r>
          </a:p>
          <a:p>
            <a:pPr marL="0" indent="0">
              <a:buNone/>
            </a:pPr>
            <a:r>
              <a:rPr lang="en-US" sz="11200" dirty="0"/>
              <a:t>     </a:t>
            </a:r>
            <a:r>
              <a:rPr lang="en-US" sz="11200" dirty="0" err="1"/>
              <a:t>matplotlib</a:t>
            </a:r>
            <a:endParaRPr lang="en-US" sz="11200" dirty="0"/>
          </a:p>
          <a:p>
            <a:pPr marL="0" indent="0">
              <a:buNone/>
            </a:pPr>
            <a:r>
              <a:rPr lang="en-US" sz="11200" dirty="0"/>
              <a:t>     </a:t>
            </a:r>
            <a:r>
              <a:rPr lang="en-US" sz="11200" dirty="0" err="1"/>
              <a:t>seaborn</a:t>
            </a:r>
            <a:endParaRPr lang="en-US" sz="11200" dirty="0"/>
          </a:p>
          <a:p>
            <a:pPr marL="0" indent="0">
              <a:buNone/>
            </a:pPr>
            <a:r>
              <a:rPr lang="en-US" sz="11200" dirty="0"/>
              <a:t>     </a:t>
            </a:r>
            <a:r>
              <a:rPr lang="en-US" sz="11200" dirty="0" err="1"/>
              <a:t>plotly.express</a:t>
            </a:r>
            <a:endParaRPr lang="en-US" sz="11200" dirty="0"/>
          </a:p>
          <a:p>
            <a:pPr marL="0" indent="0">
              <a:buNone/>
            </a:pPr>
            <a:r>
              <a:rPr lang="en-US" sz="11200" dirty="0"/>
              <a:t>     </a:t>
            </a:r>
            <a:r>
              <a:rPr lang="en-US" sz="11200" dirty="0" err="1"/>
              <a:t>sklearn.model_selection</a:t>
            </a:r>
            <a:endParaRPr lang="en-US" sz="11200" dirty="0"/>
          </a:p>
          <a:p>
            <a:pPr marL="0" indent="0">
              <a:buNone/>
            </a:pPr>
            <a:r>
              <a:rPr lang="en-US" sz="11200" dirty="0"/>
              <a:t>     </a:t>
            </a:r>
            <a:r>
              <a:rPr lang="en-US" sz="11200" dirty="0" err="1"/>
              <a:t>sklearn.preprocessing</a:t>
            </a:r>
            <a:endParaRPr lang="en-US" sz="11200" dirty="0"/>
          </a:p>
          <a:p>
            <a:pPr marL="0" indent="0">
              <a:buNone/>
            </a:pPr>
            <a:r>
              <a:rPr lang="en-US" sz="11200" dirty="0"/>
              <a:t>     </a:t>
            </a:r>
            <a:r>
              <a:rPr lang="en-US" sz="11200" dirty="0" err="1"/>
              <a:t>sklearn.linear_model</a:t>
            </a:r>
            <a:endParaRPr lang="en-US" sz="11200" dirty="0"/>
          </a:p>
          <a:p>
            <a:pPr marL="0" indent="0">
              <a:buNone/>
            </a:pPr>
            <a:r>
              <a:rPr lang="en-US" sz="11200" dirty="0"/>
              <a:t>     </a:t>
            </a:r>
            <a:r>
              <a:rPr lang="en-US" sz="11200" dirty="0" err="1"/>
              <a:t>sklearn.metrics</a:t>
            </a:r>
            <a:endParaRPr lang="en-US" sz="11200" dirty="0"/>
          </a:p>
          <a:p>
            <a:pPr marL="0" indent="0">
              <a:buNone/>
            </a:pPr>
            <a:r>
              <a:rPr lang="en-US" sz="8600" dirty="0"/>
              <a:t>    </a:t>
            </a:r>
          </a:p>
        </p:txBody>
      </p:sp>
    </p:spTree>
    <p:extLst>
      <p:ext uri="{BB962C8B-B14F-4D97-AF65-F5344CB8AC3E}">
        <p14:creationId xmlns:p14="http://schemas.microsoft.com/office/powerpoint/2010/main" val="313834013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marL="0" indent="0">
              <a:buNone/>
            </a:pPr>
            <a:r>
              <a:rPr lang="en-US" sz="2800" b="1" dirty="0"/>
              <a:t>Step 1 : </a:t>
            </a:r>
            <a:r>
              <a:rPr lang="en-US" sz="2800" dirty="0"/>
              <a:t>Import necessary libraries </a:t>
            </a:r>
          </a:p>
          <a:p>
            <a:pPr lvl="1" algn="just">
              <a:buFont typeface="Arial" panose="020B0604020202020204" pitchFamily="34" charset="0"/>
              <a:buChar char="•"/>
            </a:pPr>
            <a:r>
              <a:rPr lang="en-US" sz="2500" dirty="0"/>
              <a:t> Import necessary libraries such as pandas, matplotlib, seaborn, </a:t>
            </a:r>
            <a:r>
              <a:rPr lang="en-US" sz="2500" dirty="0" err="1"/>
              <a:t>plotly.express</a:t>
            </a:r>
            <a:r>
              <a:rPr lang="en-US" sz="2500" dirty="0"/>
              <a:t> and </a:t>
            </a:r>
            <a:r>
              <a:rPr lang="en-US" sz="2500" dirty="0" err="1"/>
              <a:t>sklearn</a:t>
            </a:r>
            <a:r>
              <a:rPr lang="en-US" sz="2500" dirty="0"/>
              <a:t>.</a:t>
            </a:r>
          </a:p>
          <a:p>
            <a:pPr marL="0" indent="0">
              <a:buNone/>
            </a:pPr>
            <a:r>
              <a:rPr lang="en-US" sz="2800" b="1" dirty="0"/>
              <a:t>Step 2 : </a:t>
            </a:r>
            <a:r>
              <a:rPr lang="en-US" sz="2800" dirty="0"/>
              <a:t>Load the Dataset</a:t>
            </a:r>
          </a:p>
          <a:p>
            <a:pPr marL="0" indent="0">
              <a:buNone/>
            </a:pPr>
            <a:r>
              <a:rPr lang="en-US" sz="2800" b="1" dirty="0"/>
              <a:t>Step 3 : </a:t>
            </a:r>
            <a:r>
              <a:rPr lang="en-US" sz="2800" dirty="0"/>
              <a:t>Data Exploration </a:t>
            </a:r>
          </a:p>
          <a:p>
            <a:pPr lvl="1">
              <a:buFont typeface="Arial" panose="020B0604020202020204" pitchFamily="34" charset="0"/>
              <a:buChar char="•"/>
            </a:pPr>
            <a:r>
              <a:rPr lang="en-US" sz="2500" dirty="0"/>
              <a:t>View the first rows using </a:t>
            </a:r>
            <a:r>
              <a:rPr lang="en-US" sz="2500" b="1" dirty="0" err="1"/>
              <a:t>data.head</a:t>
            </a:r>
            <a:r>
              <a:rPr lang="en-US" sz="2500" b="1" dirty="0"/>
              <a:t>()</a:t>
            </a:r>
          </a:p>
          <a:p>
            <a:pPr lvl="1">
              <a:buFont typeface="Arial" panose="020B0604020202020204" pitchFamily="34" charset="0"/>
              <a:buChar char="•"/>
            </a:pPr>
            <a:r>
              <a:rPr lang="en-US" sz="2500" dirty="0"/>
              <a:t>Inspect the structure and datatypes with</a:t>
            </a:r>
            <a:r>
              <a:rPr lang="en-US" sz="2500" b="1" dirty="0"/>
              <a:t> data.info()</a:t>
            </a:r>
          </a:p>
          <a:p>
            <a:pPr lvl="1">
              <a:buFont typeface="Arial" panose="020B0604020202020204" pitchFamily="34" charset="0"/>
              <a:buChar char="•"/>
            </a:pPr>
            <a:r>
              <a:rPr lang="en-US" sz="2500" dirty="0"/>
              <a:t>Summarize statistics using </a:t>
            </a:r>
            <a:r>
              <a:rPr lang="en-US" sz="2500" b="1" dirty="0" err="1"/>
              <a:t>data.describe</a:t>
            </a:r>
            <a:r>
              <a:rPr lang="en-US" sz="2500" b="1" dirty="0"/>
              <a:t>()</a:t>
            </a:r>
          </a:p>
          <a:p>
            <a:pPr marL="0" indent="0">
              <a:buNone/>
            </a:pPr>
            <a:r>
              <a:rPr lang="en-US" sz="2800" b="1" dirty="0"/>
              <a:t>Step 4 </a:t>
            </a:r>
            <a:r>
              <a:rPr lang="en-US" sz="2800" dirty="0"/>
              <a:t>: Handle missing values </a:t>
            </a:r>
          </a:p>
          <a:p>
            <a:pPr marL="0" indent="0">
              <a:buNone/>
            </a:pPr>
            <a:r>
              <a:rPr lang="en-US" sz="2800" b="1" dirty="0"/>
              <a:t>Step 5 : </a:t>
            </a:r>
            <a:r>
              <a:rPr lang="en-US" sz="2800" dirty="0"/>
              <a:t>Perform Exploratory Data Analysis</a:t>
            </a:r>
          </a:p>
          <a:p>
            <a:pPr marL="0" indent="0">
              <a:buNone/>
            </a:pPr>
            <a:r>
              <a:rPr lang="en-US" sz="2800" b="1" dirty="0"/>
              <a:t>Step 6 : </a:t>
            </a:r>
            <a:r>
              <a:rPr lang="en-US" sz="2800" dirty="0"/>
              <a:t>Perform Data Visualization</a:t>
            </a:r>
          </a:p>
          <a:p>
            <a:pPr lvl="1">
              <a:buFont typeface="Arial" panose="020B0604020202020204" pitchFamily="34" charset="0"/>
              <a:buChar char="•"/>
            </a:pPr>
            <a:r>
              <a:rPr lang="en-US" sz="2500" dirty="0" err="1"/>
              <a:t>Countplot</a:t>
            </a:r>
            <a:r>
              <a:rPr lang="en-US" sz="2500" dirty="0"/>
              <a:t> : Visualize feature relationship using </a:t>
            </a:r>
            <a:r>
              <a:rPr lang="en-US" sz="2500" dirty="0" err="1"/>
              <a:t>plt.countplot</a:t>
            </a:r>
            <a:r>
              <a:rPr lang="en-US" sz="2500" dirty="0"/>
              <a:t>(data)</a:t>
            </a:r>
          </a:p>
          <a:p>
            <a:pPr lvl="1">
              <a:buFont typeface="Arial" panose="020B0604020202020204" pitchFamily="34" charset="0"/>
              <a:buChar char="•"/>
            </a:pPr>
            <a:r>
              <a:rPr lang="en-US" sz="2500" dirty="0"/>
              <a:t>Histogram : Use </a:t>
            </a:r>
            <a:r>
              <a:rPr lang="en-US" sz="2500" dirty="0" err="1"/>
              <a:t>plt.hist</a:t>
            </a:r>
            <a:r>
              <a:rPr lang="en-US" sz="2500" dirty="0"/>
              <a:t>(data) </a:t>
            </a:r>
            <a:r>
              <a:rPr lang="en-US" sz="2500" dirty="0" err="1"/>
              <a:t>etc</a:t>
            </a:r>
            <a:r>
              <a:rPr lang="en-US" sz="2500" dirty="0"/>
              <a:t> for data visualization.</a:t>
            </a:r>
          </a:p>
          <a:p>
            <a:pPr lvl="2">
              <a:buFont typeface="Arial" panose="020B0604020202020204" pitchFamily="34" charset="0"/>
              <a:buChar char="•"/>
            </a:pPr>
            <a:endParaRPr lang="en-US" sz="2400" b="1" dirty="0"/>
          </a:p>
        </p:txBody>
      </p:sp>
    </p:spTree>
    <p:extLst>
      <p:ext uri="{BB962C8B-B14F-4D97-AF65-F5344CB8AC3E}">
        <p14:creationId xmlns:p14="http://schemas.microsoft.com/office/powerpoint/2010/main" val="415450877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C434-2C96-4384-85C9-D177AB920E8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6498978-BFCB-4A0F-AD41-C51BE94F3883}"/>
              </a:ext>
            </a:extLst>
          </p:cNvPr>
          <p:cNvSpPr>
            <a:spLocks noGrp="1"/>
          </p:cNvSpPr>
          <p:nvPr>
            <p:ph idx="1"/>
          </p:nvPr>
        </p:nvSpPr>
        <p:spPr>
          <a:xfrm>
            <a:off x="666034" y="1359971"/>
            <a:ext cx="11029615" cy="4673324"/>
          </a:xfrm>
        </p:spPr>
        <p:txBody>
          <a:bodyPr>
            <a:normAutofit fontScale="92500" lnSpcReduction="20000"/>
          </a:bodyPr>
          <a:lstStyle/>
          <a:p>
            <a:pPr marL="0" indent="0">
              <a:buNone/>
            </a:pPr>
            <a:r>
              <a:rPr lang="en-US" sz="2600" b="1" dirty="0"/>
              <a:t>Step 7 : </a:t>
            </a:r>
            <a:r>
              <a:rPr lang="en-US" sz="2600" dirty="0"/>
              <a:t>Preprocessing </a:t>
            </a:r>
          </a:p>
          <a:p>
            <a:pPr marL="0" indent="0">
              <a:buNone/>
            </a:pPr>
            <a:r>
              <a:rPr lang="en-US" sz="2600" dirty="0"/>
              <a:t>y = data['Burn Rate’]</a:t>
            </a:r>
          </a:p>
          <a:p>
            <a:pPr marL="0" indent="0">
              <a:buNone/>
            </a:pPr>
            <a:r>
              <a:rPr lang="en-US" sz="2600" dirty="0"/>
              <a:t>X = </a:t>
            </a:r>
            <a:r>
              <a:rPr lang="en-US" sz="2600" dirty="0" err="1"/>
              <a:t>data.drop</a:t>
            </a:r>
            <a:r>
              <a:rPr lang="en-US" sz="2600" dirty="0"/>
              <a:t>('Burn </a:t>
            </a:r>
            <a:r>
              <a:rPr lang="en-US" sz="2600" dirty="0" err="1"/>
              <a:t>Rate’,axis</a:t>
            </a:r>
            <a:r>
              <a:rPr lang="en-US" sz="2600" dirty="0"/>
              <a:t>=1)</a:t>
            </a:r>
          </a:p>
          <a:p>
            <a:pPr marL="0" indent="0">
              <a:buNone/>
            </a:pPr>
            <a:r>
              <a:rPr lang="en-US" sz="2600" dirty="0"/>
              <a:t>Split the data by using </a:t>
            </a:r>
            <a:r>
              <a:rPr lang="en-US" sz="2600" dirty="0" err="1"/>
              <a:t>train_test_split</a:t>
            </a:r>
            <a:r>
              <a:rPr lang="en-US" sz="2600" dirty="0"/>
              <a:t>(</a:t>
            </a:r>
            <a:r>
              <a:rPr lang="en-US" sz="2600" dirty="0" err="1"/>
              <a:t>X,y,train_size</a:t>
            </a:r>
            <a:r>
              <a:rPr lang="en-US" sz="2600" dirty="0"/>
              <a:t>=0.7,shuffle=</a:t>
            </a:r>
            <a:r>
              <a:rPr lang="en-US" sz="2600" dirty="0" err="1"/>
              <a:t>True,random_state</a:t>
            </a:r>
            <a:r>
              <a:rPr lang="en-US" sz="2600" dirty="0"/>
              <a:t>=1)</a:t>
            </a:r>
          </a:p>
          <a:p>
            <a:pPr marL="0" indent="0">
              <a:buNone/>
            </a:pPr>
            <a:r>
              <a:rPr lang="en-US" sz="2600" b="1" dirty="0"/>
              <a:t>Step 8 : </a:t>
            </a:r>
            <a:r>
              <a:rPr lang="en-US" sz="2600" dirty="0"/>
              <a:t>Train a model using Linear </a:t>
            </a:r>
            <a:r>
              <a:rPr lang="en-US" sz="2600" dirty="0" err="1"/>
              <a:t>Regression,Linear</a:t>
            </a:r>
            <a:r>
              <a:rPr lang="en-US" sz="2600" dirty="0"/>
              <a:t> SVR model </a:t>
            </a:r>
            <a:r>
              <a:rPr lang="en-US" sz="2600" dirty="0" err="1"/>
              <a:t>etc</a:t>
            </a:r>
            <a:endParaRPr lang="en-US" sz="2600" dirty="0"/>
          </a:p>
          <a:p>
            <a:pPr marL="0" indent="0">
              <a:buNone/>
            </a:pPr>
            <a:r>
              <a:rPr lang="en-US" sz="2600" b="1" dirty="0"/>
              <a:t>Step 9 </a:t>
            </a:r>
            <a:r>
              <a:rPr lang="en-US" sz="2600" dirty="0"/>
              <a:t>: Evaluate the model</a:t>
            </a:r>
          </a:p>
          <a:p>
            <a:pPr lvl="1">
              <a:buFont typeface="Arial" panose="020B0604020202020204" pitchFamily="34" charset="0"/>
              <a:buChar char="•"/>
            </a:pPr>
            <a:r>
              <a:rPr lang="en-US" sz="2600" dirty="0"/>
              <a:t>Predict the values using </a:t>
            </a:r>
            <a:r>
              <a:rPr lang="en-US" sz="2600" b="1" dirty="0" err="1"/>
              <a:t>y_pred</a:t>
            </a:r>
            <a:r>
              <a:rPr lang="en-US" sz="2600" b="1" dirty="0"/>
              <a:t> = </a:t>
            </a:r>
            <a:r>
              <a:rPr lang="en-US" sz="2600" b="1" dirty="0" err="1"/>
              <a:t>model.predict</a:t>
            </a:r>
            <a:r>
              <a:rPr lang="en-US" sz="2600" b="1" dirty="0"/>
              <a:t>(</a:t>
            </a:r>
            <a:r>
              <a:rPr lang="en-US" sz="2600" b="1" dirty="0" err="1"/>
              <a:t>X_test</a:t>
            </a:r>
            <a:r>
              <a:rPr lang="en-US" sz="2600" b="1" dirty="0"/>
              <a:t>).</a:t>
            </a:r>
          </a:p>
          <a:p>
            <a:pPr marL="0" indent="0">
              <a:buNone/>
            </a:pPr>
            <a:r>
              <a:rPr lang="en-US" sz="2600" dirty="0"/>
              <a:t>S</a:t>
            </a:r>
            <a:r>
              <a:rPr lang="en-US" sz="2600" b="1" dirty="0"/>
              <a:t>tep 10 </a:t>
            </a:r>
            <a:r>
              <a:rPr lang="en-US" sz="2600" dirty="0"/>
              <a:t>: Choose the most suitable model or approach that consistently delivers optimal results based on thorough analysis and evaluation</a:t>
            </a:r>
          </a:p>
          <a:p>
            <a:pPr>
              <a:buFont typeface="Arial" panose="020B0604020202020204" pitchFamily="34" charset="0"/>
              <a:buChar char="•"/>
            </a:pPr>
            <a:endParaRPr lang="en-US" dirty="0"/>
          </a:p>
          <a:p>
            <a:pPr marL="0" indent="0">
              <a:buNone/>
            </a:pPr>
            <a:endParaRPr lang="en-US" b="1" dirty="0"/>
          </a:p>
        </p:txBody>
      </p:sp>
    </p:spTree>
    <p:extLst>
      <p:ext uri="{BB962C8B-B14F-4D97-AF65-F5344CB8AC3E}">
        <p14:creationId xmlns:p14="http://schemas.microsoft.com/office/powerpoint/2010/main" val="426277487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C1F156D-3402-43AF-B2B7-098B1FE39577}"/>
              </a:ext>
            </a:extLst>
          </p:cNvPr>
          <p:cNvPicPr>
            <a:picLocks noGrp="1" noChangeAspect="1"/>
          </p:cNvPicPr>
          <p:nvPr>
            <p:ph idx="1"/>
          </p:nvPr>
        </p:nvPicPr>
        <p:blipFill>
          <a:blip r:embed="rId2"/>
          <a:stretch>
            <a:fillRect/>
          </a:stretch>
        </p:blipFill>
        <p:spPr>
          <a:xfrm>
            <a:off x="669304" y="1301749"/>
            <a:ext cx="11029616" cy="50613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6DE0B-7BCA-411F-BD88-34F693CEDE7C}"/>
              </a:ext>
            </a:extLst>
          </p:cNvPr>
          <p:cNvPicPr>
            <a:picLocks noChangeAspect="1"/>
          </p:cNvPicPr>
          <p:nvPr/>
        </p:nvPicPr>
        <p:blipFill>
          <a:blip r:embed="rId2"/>
          <a:stretch>
            <a:fillRect/>
          </a:stretch>
        </p:blipFill>
        <p:spPr>
          <a:xfrm>
            <a:off x="430490" y="904973"/>
            <a:ext cx="11331019" cy="5335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041497"/>
      </p:ext>
    </p:extLst>
  </p:cSld>
  <p:clrMapOvr>
    <a:masterClrMapping/>
  </p:clrMapOvr>
  <p:transition spd="slow">
    <p:cover/>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1114</TotalTime>
  <Words>807</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Employee Burnout analysis</vt:lpstr>
      <vt:lpstr>OUTLINE</vt:lpstr>
      <vt:lpstr>Problem Statement</vt:lpstr>
      <vt:lpstr>System  Approach</vt:lpstr>
      <vt:lpstr>PowerPoint Presentation</vt:lpstr>
      <vt:lpstr>Algorithm &amp; Deployment</vt:lpstr>
      <vt:lpstr>PowerPoint Presentation</vt:lpstr>
      <vt:lpstr>Result</vt:lpstr>
      <vt:lpstr>PowerPoint Presentation</vt:lpstr>
      <vt:lpstr>PowerPoint Presentation</vt:lpstr>
      <vt:lpstr>PowerPoint Presentation</vt:lpstr>
      <vt:lpstr>PowerPoint Presentation</vt:lpstr>
      <vt:lpstr>Github link :</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Sumith Shetty</cp:lastModifiedBy>
  <cp:revision>37</cp:revision>
  <dcterms:created xsi:type="dcterms:W3CDTF">2021-05-26T16:50:10Z</dcterms:created>
  <dcterms:modified xsi:type="dcterms:W3CDTF">2024-12-27T16:20:18Z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