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4" r:id="rId3"/>
    <p:sldId id="265" r:id="rId4"/>
    <p:sldId id="266" r:id="rId5"/>
    <p:sldId id="267" r:id="rId6"/>
    <p:sldId id="270" r:id="rId7"/>
    <p:sldId id="273" r:id="rId8"/>
    <p:sldId id="268" r:id="rId9"/>
    <p:sldId id="269" r:id="rId10"/>
    <p:sldId id="274" r:id="rId11"/>
    <p:sldId id="275" r:id="rId12"/>
    <p:sldId id="271" r:id="rId13"/>
    <p:sldId id="276" r:id="rId14"/>
    <p:sldId id="272"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55"/>
    <p:restoredTop sz="94643"/>
  </p:normalViewPr>
  <p:slideViewPr>
    <p:cSldViewPr snapToGrid="0" snapToObjects="1">
      <p:cViewPr varScale="1">
        <p:scale>
          <a:sx n="64" d="100"/>
          <a:sy n="64" d="100"/>
        </p:scale>
        <p:origin x="54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C7F677-81EC-47BC-A3D6-F4C97269D934}" type="doc">
      <dgm:prSet loTypeId="urn:microsoft.com/office/officeart/2018/5/layout/IconCircleLabel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00D6A4B7-8416-4448-9B10-1B486B516AF4}">
      <dgm:prSet/>
      <dgm:spPr/>
      <dgm:t>
        <a:bodyPr/>
        <a:lstStyle/>
        <a:p>
          <a:pPr>
            <a:defRPr cap="all"/>
          </a:pPr>
          <a:r>
            <a:rPr lang="en-US" dirty="0"/>
            <a:t>15% of the defects reported were duplicates</a:t>
          </a:r>
        </a:p>
      </dgm:t>
    </dgm:pt>
    <dgm:pt modelId="{6D55DC8B-FE66-456F-AB7A-5FE768590B19}" type="parTrans" cxnId="{A9415477-0FB0-42BA-A559-2B3222473FFB}">
      <dgm:prSet/>
      <dgm:spPr/>
      <dgm:t>
        <a:bodyPr/>
        <a:lstStyle/>
        <a:p>
          <a:endParaRPr lang="en-US"/>
        </a:p>
      </dgm:t>
    </dgm:pt>
    <dgm:pt modelId="{624475A0-FFFC-4682-AB46-6F2D131150CF}" type="sibTrans" cxnId="{A9415477-0FB0-42BA-A559-2B3222473FFB}">
      <dgm:prSet/>
      <dgm:spPr/>
      <dgm:t>
        <a:bodyPr/>
        <a:lstStyle/>
        <a:p>
          <a:endParaRPr lang="en-US"/>
        </a:p>
      </dgm:t>
    </dgm:pt>
    <dgm:pt modelId="{7C801DD2-BD9C-435F-9AEC-B0F950360818}">
      <dgm:prSet/>
      <dgm:spPr/>
      <dgm:t>
        <a:bodyPr/>
        <a:lstStyle/>
        <a:p>
          <a:pPr>
            <a:defRPr cap="all"/>
          </a:pPr>
          <a:r>
            <a:rPr lang="en-US" dirty="0"/>
            <a:t>20-35% of defects hop between owners</a:t>
          </a:r>
        </a:p>
      </dgm:t>
    </dgm:pt>
    <dgm:pt modelId="{85805316-EBA4-4992-8C3B-A3926EB23D39}" type="parTrans" cxnId="{E36F9705-D8CE-4C6C-98E4-474C8D89C851}">
      <dgm:prSet/>
      <dgm:spPr/>
      <dgm:t>
        <a:bodyPr/>
        <a:lstStyle/>
        <a:p>
          <a:endParaRPr lang="en-US"/>
        </a:p>
      </dgm:t>
    </dgm:pt>
    <dgm:pt modelId="{933D5B9F-0413-47D8-86E1-8727B98B23D1}" type="sibTrans" cxnId="{E36F9705-D8CE-4C6C-98E4-474C8D89C851}">
      <dgm:prSet/>
      <dgm:spPr/>
      <dgm:t>
        <a:bodyPr/>
        <a:lstStyle/>
        <a:p>
          <a:endParaRPr lang="en-US"/>
        </a:p>
      </dgm:t>
    </dgm:pt>
    <dgm:pt modelId="{C1955708-C1D1-49AC-A45D-7E98806AC1F9}">
      <dgm:prSet/>
      <dgm:spPr/>
      <dgm:t>
        <a:bodyPr/>
        <a:lstStyle/>
        <a:p>
          <a:pPr>
            <a:defRPr cap="all"/>
          </a:pPr>
          <a:r>
            <a:rPr lang="en-US"/>
            <a:t>Mean time to resolve a defect spikes from 10 to 250 days</a:t>
          </a:r>
        </a:p>
      </dgm:t>
    </dgm:pt>
    <dgm:pt modelId="{BF85A70F-EBF4-47AA-A0D1-5F061F5B6FA8}" type="parTrans" cxnId="{35B8BF41-8A34-4C66-8844-E8929A29A4D0}">
      <dgm:prSet/>
      <dgm:spPr/>
      <dgm:t>
        <a:bodyPr/>
        <a:lstStyle/>
        <a:p>
          <a:endParaRPr lang="en-US"/>
        </a:p>
      </dgm:t>
    </dgm:pt>
    <dgm:pt modelId="{F8D254B1-0B89-447D-BFD0-7EFDDA8FEA7A}" type="sibTrans" cxnId="{35B8BF41-8A34-4C66-8844-E8929A29A4D0}">
      <dgm:prSet/>
      <dgm:spPr/>
      <dgm:t>
        <a:bodyPr/>
        <a:lstStyle/>
        <a:p>
          <a:endParaRPr lang="en-US"/>
        </a:p>
      </dgm:t>
    </dgm:pt>
    <dgm:pt modelId="{D566DB6B-54A4-4959-AB57-56071E904E07}">
      <dgm:prSet/>
      <dgm:spPr/>
      <dgm:t>
        <a:bodyPr/>
        <a:lstStyle/>
        <a:p>
          <a:pPr>
            <a:defRPr cap="all"/>
          </a:pPr>
          <a:r>
            <a:rPr lang="en-US"/>
            <a:t>On on average 2 hrs is spent on each defect</a:t>
          </a:r>
        </a:p>
      </dgm:t>
    </dgm:pt>
    <dgm:pt modelId="{DE1892D9-2FC8-4C71-85CD-0ABDB3A216DE}" type="parTrans" cxnId="{119B4CD7-DDA8-4268-92E4-54E48738E21A}">
      <dgm:prSet/>
      <dgm:spPr/>
      <dgm:t>
        <a:bodyPr/>
        <a:lstStyle/>
        <a:p>
          <a:endParaRPr lang="en-US"/>
        </a:p>
      </dgm:t>
    </dgm:pt>
    <dgm:pt modelId="{9C0D9AEC-9F04-4AB0-A98F-AF122B765A4D}" type="sibTrans" cxnId="{119B4CD7-DDA8-4268-92E4-54E48738E21A}">
      <dgm:prSet/>
      <dgm:spPr/>
      <dgm:t>
        <a:bodyPr/>
        <a:lstStyle/>
        <a:p>
          <a:endParaRPr lang="en-US"/>
        </a:p>
      </dgm:t>
    </dgm:pt>
    <dgm:pt modelId="{D3A15C41-FF08-4574-B54A-1CF25C6C0C8D}" type="pres">
      <dgm:prSet presAssocID="{91C7F677-81EC-47BC-A3D6-F4C97269D934}" presName="root" presStyleCnt="0">
        <dgm:presLayoutVars>
          <dgm:dir/>
          <dgm:resizeHandles val="exact"/>
        </dgm:presLayoutVars>
      </dgm:prSet>
      <dgm:spPr/>
    </dgm:pt>
    <dgm:pt modelId="{D682DE67-C4A6-401A-9C18-9AF097FEDF11}" type="pres">
      <dgm:prSet presAssocID="{00D6A4B7-8416-4448-9B10-1B486B516AF4}" presName="compNode" presStyleCnt="0"/>
      <dgm:spPr/>
    </dgm:pt>
    <dgm:pt modelId="{3F301209-E323-4415-8E88-C3B3A3A91394}" type="pres">
      <dgm:prSet presAssocID="{00D6A4B7-8416-4448-9B10-1B486B516AF4}" presName="iconBgRect" presStyleLbl="bgShp" presStyleIdx="0" presStyleCnt="4"/>
      <dgm:spPr/>
    </dgm:pt>
    <dgm:pt modelId="{83781335-6688-465D-8F8B-2A80941419E7}" type="pres">
      <dgm:prSet presAssocID="{00D6A4B7-8416-4448-9B10-1B486B516AF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7074B1A6-3B4C-4DDD-B41F-D22E9F05F766}" type="pres">
      <dgm:prSet presAssocID="{00D6A4B7-8416-4448-9B10-1B486B516AF4}" presName="spaceRect" presStyleCnt="0"/>
      <dgm:spPr/>
    </dgm:pt>
    <dgm:pt modelId="{077BB938-0847-428B-A62E-84F91AB771CA}" type="pres">
      <dgm:prSet presAssocID="{00D6A4B7-8416-4448-9B10-1B486B516AF4}" presName="textRect" presStyleLbl="revTx" presStyleIdx="0" presStyleCnt="4">
        <dgm:presLayoutVars>
          <dgm:chMax val="1"/>
          <dgm:chPref val="1"/>
        </dgm:presLayoutVars>
      </dgm:prSet>
      <dgm:spPr/>
    </dgm:pt>
    <dgm:pt modelId="{3C71ABC6-EC59-4B5A-A4B7-0B39DC88B623}" type="pres">
      <dgm:prSet presAssocID="{624475A0-FFFC-4682-AB46-6F2D131150CF}" presName="sibTrans" presStyleCnt="0"/>
      <dgm:spPr/>
    </dgm:pt>
    <dgm:pt modelId="{8827F8AD-C784-4287-86D5-7663F3894BC0}" type="pres">
      <dgm:prSet presAssocID="{7C801DD2-BD9C-435F-9AEC-B0F950360818}" presName="compNode" presStyleCnt="0"/>
      <dgm:spPr/>
    </dgm:pt>
    <dgm:pt modelId="{1A111B0C-5FA0-4172-BFAB-2C6FABDC4222}" type="pres">
      <dgm:prSet presAssocID="{7C801DD2-BD9C-435F-9AEC-B0F950360818}" presName="iconBgRect" presStyleLbl="bgShp" presStyleIdx="1" presStyleCnt="4"/>
      <dgm:spPr/>
    </dgm:pt>
    <dgm:pt modelId="{9E2F8A03-5972-494E-87C0-4F6AE85FD4F4}" type="pres">
      <dgm:prSet presAssocID="{7C801DD2-BD9C-435F-9AEC-B0F95036081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row: Slight curve"/>
        </a:ext>
      </dgm:extLst>
    </dgm:pt>
    <dgm:pt modelId="{C1BD10DB-0197-4432-86D1-FA27670F770B}" type="pres">
      <dgm:prSet presAssocID="{7C801DD2-BD9C-435F-9AEC-B0F950360818}" presName="spaceRect" presStyleCnt="0"/>
      <dgm:spPr/>
    </dgm:pt>
    <dgm:pt modelId="{0135E8B9-1B3F-451D-9C16-7D95527F4E2A}" type="pres">
      <dgm:prSet presAssocID="{7C801DD2-BD9C-435F-9AEC-B0F950360818}" presName="textRect" presStyleLbl="revTx" presStyleIdx="1" presStyleCnt="4">
        <dgm:presLayoutVars>
          <dgm:chMax val="1"/>
          <dgm:chPref val="1"/>
        </dgm:presLayoutVars>
      </dgm:prSet>
      <dgm:spPr/>
    </dgm:pt>
    <dgm:pt modelId="{FA595ADA-4010-4DFF-8502-3C58EA6E6636}" type="pres">
      <dgm:prSet presAssocID="{933D5B9F-0413-47D8-86E1-8727B98B23D1}" presName="sibTrans" presStyleCnt="0"/>
      <dgm:spPr/>
    </dgm:pt>
    <dgm:pt modelId="{D8377B6E-371E-47F4-B5FC-433AF0B76415}" type="pres">
      <dgm:prSet presAssocID="{C1955708-C1D1-49AC-A45D-7E98806AC1F9}" presName="compNode" presStyleCnt="0"/>
      <dgm:spPr/>
    </dgm:pt>
    <dgm:pt modelId="{BCCEA96C-776C-4EDC-B95F-06BB606A1EFE}" type="pres">
      <dgm:prSet presAssocID="{C1955708-C1D1-49AC-A45D-7E98806AC1F9}" presName="iconBgRect" presStyleLbl="bgShp" presStyleIdx="2" presStyleCnt="4"/>
      <dgm:spPr/>
    </dgm:pt>
    <dgm:pt modelId="{8D747CCE-9758-4BD1-B828-C13962BE4763}" type="pres">
      <dgm:prSet presAssocID="{C1955708-C1D1-49AC-A45D-7E98806AC1F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B4D2E1D1-E27C-45EA-BE7C-D46A6833397C}" type="pres">
      <dgm:prSet presAssocID="{C1955708-C1D1-49AC-A45D-7E98806AC1F9}" presName="spaceRect" presStyleCnt="0"/>
      <dgm:spPr/>
    </dgm:pt>
    <dgm:pt modelId="{0B5EB097-5E58-449C-A095-4C02A9A6903C}" type="pres">
      <dgm:prSet presAssocID="{C1955708-C1D1-49AC-A45D-7E98806AC1F9}" presName="textRect" presStyleLbl="revTx" presStyleIdx="2" presStyleCnt="4">
        <dgm:presLayoutVars>
          <dgm:chMax val="1"/>
          <dgm:chPref val="1"/>
        </dgm:presLayoutVars>
      </dgm:prSet>
      <dgm:spPr/>
    </dgm:pt>
    <dgm:pt modelId="{2D7E9163-B268-41CA-BC43-08C69B0FC6B1}" type="pres">
      <dgm:prSet presAssocID="{F8D254B1-0B89-447D-BFD0-7EFDDA8FEA7A}" presName="sibTrans" presStyleCnt="0"/>
      <dgm:spPr/>
    </dgm:pt>
    <dgm:pt modelId="{5BBA4515-380E-4AF3-B5A1-2B46E0C20DE2}" type="pres">
      <dgm:prSet presAssocID="{D566DB6B-54A4-4959-AB57-56071E904E07}" presName="compNode" presStyleCnt="0"/>
      <dgm:spPr/>
    </dgm:pt>
    <dgm:pt modelId="{183B9AD8-EAF3-465C-B0FB-AAE5E9345CF9}" type="pres">
      <dgm:prSet presAssocID="{D566DB6B-54A4-4959-AB57-56071E904E07}" presName="iconBgRect" presStyleLbl="bgShp" presStyleIdx="3" presStyleCnt="4"/>
      <dgm:spPr/>
    </dgm:pt>
    <dgm:pt modelId="{76437C63-71CB-44F8-9B3B-C3F7EF0D4AE9}" type="pres">
      <dgm:prSet presAssocID="{D566DB6B-54A4-4959-AB57-56071E904E0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ck"/>
        </a:ext>
      </dgm:extLst>
    </dgm:pt>
    <dgm:pt modelId="{EF1E57D2-BDB9-4A14-B740-D75968914323}" type="pres">
      <dgm:prSet presAssocID="{D566DB6B-54A4-4959-AB57-56071E904E07}" presName="spaceRect" presStyleCnt="0"/>
      <dgm:spPr/>
    </dgm:pt>
    <dgm:pt modelId="{EDE1590B-5EF5-479F-93CA-C3E4B715341B}" type="pres">
      <dgm:prSet presAssocID="{D566DB6B-54A4-4959-AB57-56071E904E07}" presName="textRect" presStyleLbl="revTx" presStyleIdx="3" presStyleCnt="4">
        <dgm:presLayoutVars>
          <dgm:chMax val="1"/>
          <dgm:chPref val="1"/>
        </dgm:presLayoutVars>
      </dgm:prSet>
      <dgm:spPr/>
    </dgm:pt>
  </dgm:ptLst>
  <dgm:cxnLst>
    <dgm:cxn modelId="{E36F9705-D8CE-4C6C-98E4-474C8D89C851}" srcId="{91C7F677-81EC-47BC-A3D6-F4C97269D934}" destId="{7C801DD2-BD9C-435F-9AEC-B0F950360818}" srcOrd="1" destOrd="0" parTransId="{85805316-EBA4-4992-8C3B-A3926EB23D39}" sibTransId="{933D5B9F-0413-47D8-86E1-8727B98B23D1}"/>
    <dgm:cxn modelId="{35B8BF41-8A34-4C66-8844-E8929A29A4D0}" srcId="{91C7F677-81EC-47BC-A3D6-F4C97269D934}" destId="{C1955708-C1D1-49AC-A45D-7E98806AC1F9}" srcOrd="2" destOrd="0" parTransId="{BF85A70F-EBF4-47AA-A0D1-5F061F5B6FA8}" sibTransId="{F8D254B1-0B89-447D-BFD0-7EFDDA8FEA7A}"/>
    <dgm:cxn modelId="{50334D6A-BF0C-47CB-846F-00EE5BE4823F}" type="presOf" srcId="{D566DB6B-54A4-4959-AB57-56071E904E07}" destId="{EDE1590B-5EF5-479F-93CA-C3E4B715341B}" srcOrd="0" destOrd="0" presId="urn:microsoft.com/office/officeart/2018/5/layout/IconCircleLabelList"/>
    <dgm:cxn modelId="{DD5C3E4D-0F31-4719-AC32-F5F754F4AAE9}" type="presOf" srcId="{7C801DD2-BD9C-435F-9AEC-B0F950360818}" destId="{0135E8B9-1B3F-451D-9C16-7D95527F4E2A}" srcOrd="0" destOrd="0" presId="urn:microsoft.com/office/officeart/2018/5/layout/IconCircleLabelList"/>
    <dgm:cxn modelId="{A9415477-0FB0-42BA-A559-2B3222473FFB}" srcId="{91C7F677-81EC-47BC-A3D6-F4C97269D934}" destId="{00D6A4B7-8416-4448-9B10-1B486B516AF4}" srcOrd="0" destOrd="0" parTransId="{6D55DC8B-FE66-456F-AB7A-5FE768590B19}" sibTransId="{624475A0-FFFC-4682-AB46-6F2D131150CF}"/>
    <dgm:cxn modelId="{A446C457-C6AE-400E-9C05-1101685AA9D2}" type="presOf" srcId="{00D6A4B7-8416-4448-9B10-1B486B516AF4}" destId="{077BB938-0847-428B-A62E-84F91AB771CA}" srcOrd="0" destOrd="0" presId="urn:microsoft.com/office/officeart/2018/5/layout/IconCircleLabelList"/>
    <dgm:cxn modelId="{34DCC48F-3F58-4412-B1DD-D751632643E2}" type="presOf" srcId="{91C7F677-81EC-47BC-A3D6-F4C97269D934}" destId="{D3A15C41-FF08-4574-B54A-1CF25C6C0C8D}" srcOrd="0" destOrd="0" presId="urn:microsoft.com/office/officeart/2018/5/layout/IconCircleLabelList"/>
    <dgm:cxn modelId="{119B4CD7-DDA8-4268-92E4-54E48738E21A}" srcId="{91C7F677-81EC-47BC-A3D6-F4C97269D934}" destId="{D566DB6B-54A4-4959-AB57-56071E904E07}" srcOrd="3" destOrd="0" parTransId="{DE1892D9-2FC8-4C71-85CD-0ABDB3A216DE}" sibTransId="{9C0D9AEC-9F04-4AB0-A98F-AF122B765A4D}"/>
    <dgm:cxn modelId="{16E599FA-EE6A-482E-91A3-E31B33F8CC81}" type="presOf" srcId="{C1955708-C1D1-49AC-A45D-7E98806AC1F9}" destId="{0B5EB097-5E58-449C-A095-4C02A9A6903C}" srcOrd="0" destOrd="0" presId="urn:microsoft.com/office/officeart/2018/5/layout/IconCircleLabelList"/>
    <dgm:cxn modelId="{028F4401-CAFA-4FE6-95EE-2B9563C0F897}" type="presParOf" srcId="{D3A15C41-FF08-4574-B54A-1CF25C6C0C8D}" destId="{D682DE67-C4A6-401A-9C18-9AF097FEDF11}" srcOrd="0" destOrd="0" presId="urn:microsoft.com/office/officeart/2018/5/layout/IconCircleLabelList"/>
    <dgm:cxn modelId="{CC22A8A2-A3FC-4A55-BCC2-9467E62A361E}" type="presParOf" srcId="{D682DE67-C4A6-401A-9C18-9AF097FEDF11}" destId="{3F301209-E323-4415-8E88-C3B3A3A91394}" srcOrd="0" destOrd="0" presId="urn:microsoft.com/office/officeart/2018/5/layout/IconCircleLabelList"/>
    <dgm:cxn modelId="{EE38480A-D526-4813-A828-C3E3A79C2A5C}" type="presParOf" srcId="{D682DE67-C4A6-401A-9C18-9AF097FEDF11}" destId="{83781335-6688-465D-8F8B-2A80941419E7}" srcOrd="1" destOrd="0" presId="urn:microsoft.com/office/officeart/2018/5/layout/IconCircleLabelList"/>
    <dgm:cxn modelId="{7B768F28-FAD8-4A03-911F-A2D7503BC84D}" type="presParOf" srcId="{D682DE67-C4A6-401A-9C18-9AF097FEDF11}" destId="{7074B1A6-3B4C-4DDD-B41F-D22E9F05F766}" srcOrd="2" destOrd="0" presId="urn:microsoft.com/office/officeart/2018/5/layout/IconCircleLabelList"/>
    <dgm:cxn modelId="{B1471C97-7134-4E7C-A854-666E09BB2E6D}" type="presParOf" srcId="{D682DE67-C4A6-401A-9C18-9AF097FEDF11}" destId="{077BB938-0847-428B-A62E-84F91AB771CA}" srcOrd="3" destOrd="0" presId="urn:microsoft.com/office/officeart/2018/5/layout/IconCircleLabelList"/>
    <dgm:cxn modelId="{18FAB66C-0344-4060-8606-C664F4E6E9EC}" type="presParOf" srcId="{D3A15C41-FF08-4574-B54A-1CF25C6C0C8D}" destId="{3C71ABC6-EC59-4B5A-A4B7-0B39DC88B623}" srcOrd="1" destOrd="0" presId="urn:microsoft.com/office/officeart/2018/5/layout/IconCircleLabelList"/>
    <dgm:cxn modelId="{2564AD3A-5599-417F-B378-AAE55A8DFDA5}" type="presParOf" srcId="{D3A15C41-FF08-4574-B54A-1CF25C6C0C8D}" destId="{8827F8AD-C784-4287-86D5-7663F3894BC0}" srcOrd="2" destOrd="0" presId="urn:microsoft.com/office/officeart/2018/5/layout/IconCircleLabelList"/>
    <dgm:cxn modelId="{CDC4A368-FF60-4F4A-9D57-523ECF095649}" type="presParOf" srcId="{8827F8AD-C784-4287-86D5-7663F3894BC0}" destId="{1A111B0C-5FA0-4172-BFAB-2C6FABDC4222}" srcOrd="0" destOrd="0" presId="urn:microsoft.com/office/officeart/2018/5/layout/IconCircleLabelList"/>
    <dgm:cxn modelId="{9D18D19A-32AF-4D9E-9DA0-550903DC11B5}" type="presParOf" srcId="{8827F8AD-C784-4287-86D5-7663F3894BC0}" destId="{9E2F8A03-5972-494E-87C0-4F6AE85FD4F4}" srcOrd="1" destOrd="0" presId="urn:microsoft.com/office/officeart/2018/5/layout/IconCircleLabelList"/>
    <dgm:cxn modelId="{FC2BB62F-CC17-45A3-B9B8-430DDD2ED4AB}" type="presParOf" srcId="{8827F8AD-C784-4287-86D5-7663F3894BC0}" destId="{C1BD10DB-0197-4432-86D1-FA27670F770B}" srcOrd="2" destOrd="0" presId="urn:microsoft.com/office/officeart/2018/5/layout/IconCircleLabelList"/>
    <dgm:cxn modelId="{34D41695-975B-4EA9-BF9E-D743C037CF18}" type="presParOf" srcId="{8827F8AD-C784-4287-86D5-7663F3894BC0}" destId="{0135E8B9-1B3F-451D-9C16-7D95527F4E2A}" srcOrd="3" destOrd="0" presId="urn:microsoft.com/office/officeart/2018/5/layout/IconCircleLabelList"/>
    <dgm:cxn modelId="{958D8CF8-1B37-4B51-B990-E6E745DA8058}" type="presParOf" srcId="{D3A15C41-FF08-4574-B54A-1CF25C6C0C8D}" destId="{FA595ADA-4010-4DFF-8502-3C58EA6E6636}" srcOrd="3" destOrd="0" presId="urn:microsoft.com/office/officeart/2018/5/layout/IconCircleLabelList"/>
    <dgm:cxn modelId="{3BE590FD-1B37-4496-B149-F24000D59478}" type="presParOf" srcId="{D3A15C41-FF08-4574-B54A-1CF25C6C0C8D}" destId="{D8377B6E-371E-47F4-B5FC-433AF0B76415}" srcOrd="4" destOrd="0" presId="urn:microsoft.com/office/officeart/2018/5/layout/IconCircleLabelList"/>
    <dgm:cxn modelId="{C7AB9B18-A3AC-45EA-BD56-5E1F61020ED7}" type="presParOf" srcId="{D8377B6E-371E-47F4-B5FC-433AF0B76415}" destId="{BCCEA96C-776C-4EDC-B95F-06BB606A1EFE}" srcOrd="0" destOrd="0" presId="urn:microsoft.com/office/officeart/2018/5/layout/IconCircleLabelList"/>
    <dgm:cxn modelId="{F4B7A6C3-FAF0-45A3-AE4D-C2299B9D7FC5}" type="presParOf" srcId="{D8377B6E-371E-47F4-B5FC-433AF0B76415}" destId="{8D747CCE-9758-4BD1-B828-C13962BE4763}" srcOrd="1" destOrd="0" presId="urn:microsoft.com/office/officeart/2018/5/layout/IconCircleLabelList"/>
    <dgm:cxn modelId="{339B01D5-9E86-4967-886A-34468692E43E}" type="presParOf" srcId="{D8377B6E-371E-47F4-B5FC-433AF0B76415}" destId="{B4D2E1D1-E27C-45EA-BE7C-D46A6833397C}" srcOrd="2" destOrd="0" presId="urn:microsoft.com/office/officeart/2018/5/layout/IconCircleLabelList"/>
    <dgm:cxn modelId="{3D7D98E8-7E0D-4F8D-AD5D-9DF9D22C9DCA}" type="presParOf" srcId="{D8377B6E-371E-47F4-B5FC-433AF0B76415}" destId="{0B5EB097-5E58-449C-A095-4C02A9A6903C}" srcOrd="3" destOrd="0" presId="urn:microsoft.com/office/officeart/2018/5/layout/IconCircleLabelList"/>
    <dgm:cxn modelId="{0424EC49-6524-443D-81D5-481131384417}" type="presParOf" srcId="{D3A15C41-FF08-4574-B54A-1CF25C6C0C8D}" destId="{2D7E9163-B268-41CA-BC43-08C69B0FC6B1}" srcOrd="5" destOrd="0" presId="urn:microsoft.com/office/officeart/2018/5/layout/IconCircleLabelList"/>
    <dgm:cxn modelId="{7129C871-6252-487F-890D-CD6EEAC42A4B}" type="presParOf" srcId="{D3A15C41-FF08-4574-B54A-1CF25C6C0C8D}" destId="{5BBA4515-380E-4AF3-B5A1-2B46E0C20DE2}" srcOrd="6" destOrd="0" presId="urn:microsoft.com/office/officeart/2018/5/layout/IconCircleLabelList"/>
    <dgm:cxn modelId="{2BEC14CD-0A06-454D-B44F-CA5B6A5839C0}" type="presParOf" srcId="{5BBA4515-380E-4AF3-B5A1-2B46E0C20DE2}" destId="{183B9AD8-EAF3-465C-B0FB-AAE5E9345CF9}" srcOrd="0" destOrd="0" presId="urn:microsoft.com/office/officeart/2018/5/layout/IconCircleLabelList"/>
    <dgm:cxn modelId="{DD0D1F7C-5A51-430F-9140-3951C5EA49CD}" type="presParOf" srcId="{5BBA4515-380E-4AF3-B5A1-2B46E0C20DE2}" destId="{76437C63-71CB-44F8-9B3B-C3F7EF0D4AE9}" srcOrd="1" destOrd="0" presId="urn:microsoft.com/office/officeart/2018/5/layout/IconCircleLabelList"/>
    <dgm:cxn modelId="{5D21D946-B176-408D-8348-47371C09524D}" type="presParOf" srcId="{5BBA4515-380E-4AF3-B5A1-2B46E0C20DE2}" destId="{EF1E57D2-BDB9-4A14-B740-D75968914323}" srcOrd="2" destOrd="0" presId="urn:microsoft.com/office/officeart/2018/5/layout/IconCircleLabelList"/>
    <dgm:cxn modelId="{057CC255-97AE-4905-9992-99110592C709}" type="presParOf" srcId="{5BBA4515-380E-4AF3-B5A1-2B46E0C20DE2}" destId="{EDE1590B-5EF5-479F-93CA-C3E4B715341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01209-E323-4415-8E88-C3B3A3A91394}">
      <dsp:nvSpPr>
        <dsp:cNvPr id="0" name=""/>
        <dsp:cNvSpPr/>
      </dsp:nvSpPr>
      <dsp:spPr>
        <a:xfrm>
          <a:off x="973190" y="986724"/>
          <a:ext cx="1264141" cy="126414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3781335-6688-465D-8F8B-2A80941419E7}">
      <dsp:nvSpPr>
        <dsp:cNvPr id="0" name=""/>
        <dsp:cNvSpPr/>
      </dsp:nvSpPr>
      <dsp:spPr>
        <a:xfrm>
          <a:off x="1242597" y="125613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77BB938-0847-428B-A62E-84F91AB771CA}">
      <dsp:nvSpPr>
        <dsp:cNvPr id="0" name=""/>
        <dsp:cNvSpPr/>
      </dsp:nvSpPr>
      <dsp:spPr>
        <a:xfrm>
          <a:off x="569079"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15% of the defects reported were duplicates</a:t>
          </a:r>
        </a:p>
      </dsp:txBody>
      <dsp:txXfrm>
        <a:off x="569079" y="2644614"/>
        <a:ext cx="2072362" cy="720000"/>
      </dsp:txXfrm>
    </dsp:sp>
    <dsp:sp modelId="{1A111B0C-5FA0-4172-BFAB-2C6FABDC4222}">
      <dsp:nvSpPr>
        <dsp:cNvPr id="0" name=""/>
        <dsp:cNvSpPr/>
      </dsp:nvSpPr>
      <dsp:spPr>
        <a:xfrm>
          <a:off x="3408216" y="986724"/>
          <a:ext cx="1264141" cy="126414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E2F8A03-5972-494E-87C0-4F6AE85FD4F4}">
      <dsp:nvSpPr>
        <dsp:cNvPr id="0" name=""/>
        <dsp:cNvSpPr/>
      </dsp:nvSpPr>
      <dsp:spPr>
        <a:xfrm>
          <a:off x="3677623" y="125613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135E8B9-1B3F-451D-9C16-7D95527F4E2A}">
      <dsp:nvSpPr>
        <dsp:cNvPr id="0" name=""/>
        <dsp:cNvSpPr/>
      </dsp:nvSpPr>
      <dsp:spPr>
        <a:xfrm>
          <a:off x="3004105"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20-35% of defects hop between owners</a:t>
          </a:r>
        </a:p>
      </dsp:txBody>
      <dsp:txXfrm>
        <a:off x="3004105" y="2644614"/>
        <a:ext cx="2072362" cy="720000"/>
      </dsp:txXfrm>
    </dsp:sp>
    <dsp:sp modelId="{BCCEA96C-776C-4EDC-B95F-06BB606A1EFE}">
      <dsp:nvSpPr>
        <dsp:cNvPr id="0" name=""/>
        <dsp:cNvSpPr/>
      </dsp:nvSpPr>
      <dsp:spPr>
        <a:xfrm>
          <a:off x="5843242" y="986724"/>
          <a:ext cx="1264141" cy="126414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D747CCE-9758-4BD1-B828-C13962BE4763}">
      <dsp:nvSpPr>
        <dsp:cNvPr id="0" name=""/>
        <dsp:cNvSpPr/>
      </dsp:nvSpPr>
      <dsp:spPr>
        <a:xfrm>
          <a:off x="6112649" y="125613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B5EB097-5E58-449C-A095-4C02A9A6903C}">
      <dsp:nvSpPr>
        <dsp:cNvPr id="0" name=""/>
        <dsp:cNvSpPr/>
      </dsp:nvSpPr>
      <dsp:spPr>
        <a:xfrm>
          <a:off x="5439131"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Mean time to resolve a defect spikes from 10 to 250 days</a:t>
          </a:r>
        </a:p>
      </dsp:txBody>
      <dsp:txXfrm>
        <a:off x="5439131" y="2644614"/>
        <a:ext cx="2072362" cy="720000"/>
      </dsp:txXfrm>
    </dsp:sp>
    <dsp:sp modelId="{183B9AD8-EAF3-465C-B0FB-AAE5E9345CF9}">
      <dsp:nvSpPr>
        <dsp:cNvPr id="0" name=""/>
        <dsp:cNvSpPr/>
      </dsp:nvSpPr>
      <dsp:spPr>
        <a:xfrm>
          <a:off x="8278268" y="986724"/>
          <a:ext cx="1264141" cy="126414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6437C63-71CB-44F8-9B3B-C3F7EF0D4AE9}">
      <dsp:nvSpPr>
        <dsp:cNvPr id="0" name=""/>
        <dsp:cNvSpPr/>
      </dsp:nvSpPr>
      <dsp:spPr>
        <a:xfrm>
          <a:off x="8547675" y="125613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DE1590B-5EF5-479F-93CA-C3E4B715341B}">
      <dsp:nvSpPr>
        <dsp:cNvPr id="0" name=""/>
        <dsp:cNvSpPr/>
      </dsp:nvSpPr>
      <dsp:spPr>
        <a:xfrm>
          <a:off x="7874157"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On on average 2 hrs is spent on each defect</a:t>
          </a:r>
        </a:p>
      </dsp:txBody>
      <dsp:txXfrm>
        <a:off x="7874157" y="2644614"/>
        <a:ext cx="2072362"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C634E0-26CA-C345-9C63-64D83A408221}" type="datetimeFigureOut">
              <a:rPr lang="en-US" smtClean="0"/>
              <a:t>20-Dec-18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11BAA-FD96-A649-A8D0-DAB8F1444335}" type="slidenum">
              <a:rPr lang="en-US" smtClean="0"/>
              <a:t>‹#›</a:t>
            </a:fld>
            <a:endParaRPr lang="en-US"/>
          </a:p>
        </p:txBody>
      </p:sp>
    </p:spTree>
    <p:extLst>
      <p:ext uri="{BB962C8B-B14F-4D97-AF65-F5344CB8AC3E}">
        <p14:creationId xmlns:p14="http://schemas.microsoft.com/office/powerpoint/2010/main" val="2349720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product development either waterfall or agile had various stages of development and personas. At each stage of the development the product undergoes testing and defects are reported at each stage by different people. We have amazing tools like </a:t>
            </a:r>
            <a:r>
              <a:rPr lang="en-US" dirty="0" err="1"/>
              <a:t>bugZilla</a:t>
            </a:r>
            <a:r>
              <a:rPr lang="en-US" dirty="0"/>
              <a:t>, JIRA </a:t>
            </a:r>
            <a:r>
              <a:rPr lang="en-US" dirty="0" err="1"/>
              <a:t>etc</a:t>
            </a:r>
            <a:r>
              <a:rPr lang="en-US" dirty="0"/>
              <a:t> that are used for quality issues and lot of quality metrics are derived from these tools to track the health of a product. But these systems inherently do not have intelligence to address quality of data that is being entered into them. Given the asynchronous testing that happens by different people lot of these tools suffer from duplicate defects reported and incomplete information captured. </a:t>
            </a:r>
          </a:p>
        </p:txBody>
      </p:sp>
      <p:sp>
        <p:nvSpPr>
          <p:cNvPr id="4" name="Slide Number Placeholder 3"/>
          <p:cNvSpPr>
            <a:spLocks noGrp="1"/>
          </p:cNvSpPr>
          <p:nvPr>
            <p:ph type="sldNum" sz="quarter" idx="5"/>
          </p:nvPr>
        </p:nvSpPr>
        <p:spPr/>
        <p:txBody>
          <a:bodyPr/>
          <a:lstStyle/>
          <a:p>
            <a:fld id="{0BE11BAA-FD96-A649-A8D0-DAB8F1444335}" type="slidenum">
              <a:rPr lang="en-US" smtClean="0"/>
              <a:t>2</a:t>
            </a:fld>
            <a:endParaRPr lang="en-US"/>
          </a:p>
        </p:txBody>
      </p:sp>
    </p:spTree>
    <p:extLst>
      <p:ext uri="{BB962C8B-B14F-4D97-AF65-F5344CB8AC3E}">
        <p14:creationId xmlns:p14="http://schemas.microsoft.com/office/powerpoint/2010/main" val="1484476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E11BAA-FD96-A649-A8D0-DAB8F1444335}" type="slidenum">
              <a:rPr lang="en-US" smtClean="0"/>
              <a:t>3</a:t>
            </a:fld>
            <a:endParaRPr lang="en-US"/>
          </a:p>
        </p:txBody>
      </p:sp>
    </p:spTree>
    <p:extLst>
      <p:ext uri="{BB962C8B-B14F-4D97-AF65-F5344CB8AC3E}">
        <p14:creationId xmlns:p14="http://schemas.microsoft.com/office/powerpoint/2010/main" val="2109889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E11BAA-FD96-A649-A8D0-DAB8F1444335}" type="slidenum">
              <a:rPr lang="en-US" smtClean="0"/>
              <a:t>4</a:t>
            </a:fld>
            <a:endParaRPr lang="en-US"/>
          </a:p>
        </p:txBody>
      </p:sp>
    </p:spTree>
    <p:extLst>
      <p:ext uri="{BB962C8B-B14F-4D97-AF65-F5344CB8AC3E}">
        <p14:creationId xmlns:p14="http://schemas.microsoft.com/office/powerpoint/2010/main" val="87785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E11BAA-FD96-A649-A8D0-DAB8F1444335}" type="slidenum">
              <a:rPr lang="en-US" smtClean="0"/>
              <a:t>5</a:t>
            </a:fld>
            <a:endParaRPr lang="en-US"/>
          </a:p>
        </p:txBody>
      </p:sp>
    </p:spTree>
    <p:extLst>
      <p:ext uri="{BB962C8B-B14F-4D97-AF65-F5344CB8AC3E}">
        <p14:creationId xmlns:p14="http://schemas.microsoft.com/office/powerpoint/2010/main" val="1084804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E11BAA-FD96-A649-A8D0-DAB8F144433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9734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simple terms, we can say that the model is trying to place the bugs in latent feature space so that the duplicate bugs will have high similarity score. The discriminative features which facilitate it are learned for the encodings automatically from the supervised training using max margin loss.</a:t>
            </a:r>
          </a:p>
          <a:p>
            <a:endParaRPr lang="en-US" dirty="0"/>
          </a:p>
        </p:txBody>
      </p:sp>
      <p:sp>
        <p:nvSpPr>
          <p:cNvPr id="4" name="Slide Number Placeholder 3"/>
          <p:cNvSpPr>
            <a:spLocks noGrp="1"/>
          </p:cNvSpPr>
          <p:nvPr>
            <p:ph type="sldNum" sz="quarter" idx="10"/>
          </p:nvPr>
        </p:nvSpPr>
        <p:spPr/>
        <p:txBody>
          <a:bodyPr/>
          <a:lstStyle/>
          <a:p>
            <a:fld id="{0BE11BAA-FD96-A649-A8D0-DAB8F1444335}" type="slidenum">
              <a:rPr lang="en-US" smtClean="0"/>
              <a:t>12</a:t>
            </a:fld>
            <a:endParaRPr lang="en-US"/>
          </a:p>
        </p:txBody>
      </p:sp>
    </p:spTree>
    <p:extLst>
      <p:ext uri="{BB962C8B-B14F-4D97-AF65-F5344CB8AC3E}">
        <p14:creationId xmlns:p14="http://schemas.microsoft.com/office/powerpoint/2010/main" val="3215596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46C6F40-2684-1645-80B3-A9E331407EF4}" type="datetimeFigureOut">
              <a:rPr lang="en-US" smtClean="0"/>
              <a:t>20-Dec-18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BB9C8-1BCD-DE49-A201-9F670514CE0A}" type="slidenum">
              <a:rPr lang="en-US" smtClean="0"/>
              <a:t>‹#›</a:t>
            </a:fld>
            <a:endParaRPr lang="en-US"/>
          </a:p>
        </p:txBody>
      </p:sp>
    </p:spTree>
    <p:extLst>
      <p:ext uri="{BB962C8B-B14F-4D97-AF65-F5344CB8AC3E}">
        <p14:creationId xmlns:p14="http://schemas.microsoft.com/office/powerpoint/2010/main" val="1473902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C6F40-2684-1645-80B3-A9E331407EF4}" type="datetimeFigureOut">
              <a:rPr lang="en-US" smtClean="0"/>
              <a:t>20-Dec-18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BB9C8-1BCD-DE49-A201-9F670514CE0A}" type="slidenum">
              <a:rPr lang="en-US" smtClean="0"/>
              <a:t>‹#›</a:t>
            </a:fld>
            <a:endParaRPr lang="en-US"/>
          </a:p>
        </p:txBody>
      </p:sp>
    </p:spTree>
    <p:extLst>
      <p:ext uri="{BB962C8B-B14F-4D97-AF65-F5344CB8AC3E}">
        <p14:creationId xmlns:p14="http://schemas.microsoft.com/office/powerpoint/2010/main" val="1244888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C6F40-2684-1645-80B3-A9E331407EF4}" type="datetimeFigureOut">
              <a:rPr lang="en-US" smtClean="0"/>
              <a:t>20-Dec-18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BB9C8-1BCD-DE49-A201-9F670514CE0A}" type="slidenum">
              <a:rPr lang="en-US" smtClean="0"/>
              <a:t>‹#›</a:t>
            </a:fld>
            <a:endParaRPr lang="en-US"/>
          </a:p>
        </p:txBody>
      </p:sp>
    </p:spTree>
    <p:extLst>
      <p:ext uri="{BB962C8B-B14F-4D97-AF65-F5344CB8AC3E}">
        <p14:creationId xmlns:p14="http://schemas.microsoft.com/office/powerpoint/2010/main" val="2051481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C6F40-2684-1645-80B3-A9E331407EF4}" type="datetimeFigureOut">
              <a:rPr lang="en-US" smtClean="0"/>
              <a:t>20-Dec-18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BB9C8-1BCD-DE49-A201-9F670514CE0A}" type="slidenum">
              <a:rPr lang="en-US" smtClean="0"/>
              <a:t>‹#›</a:t>
            </a:fld>
            <a:endParaRPr lang="en-US"/>
          </a:p>
        </p:txBody>
      </p:sp>
    </p:spTree>
    <p:extLst>
      <p:ext uri="{BB962C8B-B14F-4D97-AF65-F5344CB8AC3E}">
        <p14:creationId xmlns:p14="http://schemas.microsoft.com/office/powerpoint/2010/main" val="233538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6C6F40-2684-1645-80B3-A9E331407EF4}" type="datetimeFigureOut">
              <a:rPr lang="en-US" smtClean="0"/>
              <a:t>20-Dec-18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BB9C8-1BCD-DE49-A201-9F670514CE0A}" type="slidenum">
              <a:rPr lang="en-US" smtClean="0"/>
              <a:t>‹#›</a:t>
            </a:fld>
            <a:endParaRPr lang="en-US"/>
          </a:p>
        </p:txBody>
      </p:sp>
    </p:spTree>
    <p:extLst>
      <p:ext uri="{BB962C8B-B14F-4D97-AF65-F5344CB8AC3E}">
        <p14:creationId xmlns:p14="http://schemas.microsoft.com/office/powerpoint/2010/main" val="173408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6C6F40-2684-1645-80B3-A9E331407EF4}" type="datetimeFigureOut">
              <a:rPr lang="en-US" smtClean="0"/>
              <a:t>20-Dec-18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BB9C8-1BCD-DE49-A201-9F670514CE0A}" type="slidenum">
              <a:rPr lang="en-US" smtClean="0"/>
              <a:t>‹#›</a:t>
            </a:fld>
            <a:endParaRPr lang="en-US"/>
          </a:p>
        </p:txBody>
      </p:sp>
    </p:spTree>
    <p:extLst>
      <p:ext uri="{BB962C8B-B14F-4D97-AF65-F5344CB8AC3E}">
        <p14:creationId xmlns:p14="http://schemas.microsoft.com/office/powerpoint/2010/main" val="1278979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6C6F40-2684-1645-80B3-A9E331407EF4}" type="datetimeFigureOut">
              <a:rPr lang="en-US" smtClean="0"/>
              <a:t>20-Dec-18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4BB9C8-1BCD-DE49-A201-9F670514CE0A}" type="slidenum">
              <a:rPr lang="en-US" smtClean="0"/>
              <a:t>‹#›</a:t>
            </a:fld>
            <a:endParaRPr lang="en-US"/>
          </a:p>
        </p:txBody>
      </p:sp>
    </p:spTree>
    <p:extLst>
      <p:ext uri="{BB962C8B-B14F-4D97-AF65-F5344CB8AC3E}">
        <p14:creationId xmlns:p14="http://schemas.microsoft.com/office/powerpoint/2010/main" val="1649003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6C6F40-2684-1645-80B3-A9E331407EF4}" type="datetimeFigureOut">
              <a:rPr lang="en-US" smtClean="0"/>
              <a:t>20-Dec-18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4BB9C8-1BCD-DE49-A201-9F670514CE0A}" type="slidenum">
              <a:rPr lang="en-US" smtClean="0"/>
              <a:t>‹#›</a:t>
            </a:fld>
            <a:endParaRPr lang="en-US"/>
          </a:p>
        </p:txBody>
      </p:sp>
    </p:spTree>
    <p:extLst>
      <p:ext uri="{BB962C8B-B14F-4D97-AF65-F5344CB8AC3E}">
        <p14:creationId xmlns:p14="http://schemas.microsoft.com/office/powerpoint/2010/main" val="1525309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6C6F40-2684-1645-80B3-A9E331407EF4}" type="datetimeFigureOut">
              <a:rPr lang="en-US" smtClean="0"/>
              <a:t>20-Dec-18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4BB9C8-1BCD-DE49-A201-9F670514CE0A}" type="slidenum">
              <a:rPr lang="en-US" smtClean="0"/>
              <a:t>‹#›</a:t>
            </a:fld>
            <a:endParaRPr lang="en-US"/>
          </a:p>
        </p:txBody>
      </p:sp>
    </p:spTree>
    <p:extLst>
      <p:ext uri="{BB962C8B-B14F-4D97-AF65-F5344CB8AC3E}">
        <p14:creationId xmlns:p14="http://schemas.microsoft.com/office/powerpoint/2010/main" val="1365211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6C6F40-2684-1645-80B3-A9E331407EF4}" type="datetimeFigureOut">
              <a:rPr lang="en-US" smtClean="0"/>
              <a:t>20-Dec-18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BB9C8-1BCD-DE49-A201-9F670514CE0A}" type="slidenum">
              <a:rPr lang="en-US" smtClean="0"/>
              <a:t>‹#›</a:t>
            </a:fld>
            <a:endParaRPr lang="en-US"/>
          </a:p>
        </p:txBody>
      </p:sp>
    </p:spTree>
    <p:extLst>
      <p:ext uri="{BB962C8B-B14F-4D97-AF65-F5344CB8AC3E}">
        <p14:creationId xmlns:p14="http://schemas.microsoft.com/office/powerpoint/2010/main" val="1398917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6C6F40-2684-1645-80B3-A9E331407EF4}" type="datetimeFigureOut">
              <a:rPr lang="en-US" smtClean="0"/>
              <a:t>20-Dec-18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BB9C8-1BCD-DE49-A201-9F670514CE0A}" type="slidenum">
              <a:rPr lang="en-US" smtClean="0"/>
              <a:t>‹#›</a:t>
            </a:fld>
            <a:endParaRPr lang="en-US"/>
          </a:p>
        </p:txBody>
      </p:sp>
    </p:spTree>
    <p:extLst>
      <p:ext uri="{BB962C8B-B14F-4D97-AF65-F5344CB8AC3E}">
        <p14:creationId xmlns:p14="http://schemas.microsoft.com/office/powerpoint/2010/main" val="94763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C6F40-2684-1645-80B3-A9E331407EF4}" type="datetimeFigureOut">
              <a:rPr lang="en-US" smtClean="0"/>
              <a:t>20-Dec-18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4BB9C8-1BCD-DE49-A201-9F670514CE0A}" type="slidenum">
              <a:rPr lang="en-US" smtClean="0"/>
              <a:t>‹#›</a:t>
            </a:fld>
            <a:endParaRPr lang="en-US"/>
          </a:p>
        </p:txBody>
      </p:sp>
    </p:spTree>
    <p:extLst>
      <p:ext uri="{BB962C8B-B14F-4D97-AF65-F5344CB8AC3E}">
        <p14:creationId xmlns:p14="http://schemas.microsoft.com/office/powerpoint/2010/main" val="1722214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46"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47" name="Oval 46">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48"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Subtitle 2"/>
          <p:cNvSpPr>
            <a:spLocks noGrp="1"/>
          </p:cNvSpPr>
          <p:nvPr>
            <p:ph type="subTitle" idx="1"/>
          </p:nvPr>
        </p:nvSpPr>
        <p:spPr>
          <a:xfrm>
            <a:off x="1524000" y="4495800"/>
            <a:ext cx="9144000" cy="762000"/>
          </a:xfrm>
        </p:spPr>
        <p:txBody>
          <a:bodyPr>
            <a:normAutofit/>
          </a:bodyPr>
          <a:lstStyle/>
          <a:p>
            <a:r>
              <a:rPr lang="en-US" sz="1800"/>
              <a:t>Using Machine Learning for Intelligent Defect Creation </a:t>
            </a:r>
          </a:p>
          <a:p>
            <a:endParaRPr lang="en-US" sz="1800"/>
          </a:p>
        </p:txBody>
      </p:sp>
      <p:sp>
        <p:nvSpPr>
          <p:cNvPr id="50" name="Rectangle 49">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524000" y="2776538"/>
            <a:ext cx="9144000" cy="1381188"/>
          </a:xfrm>
        </p:spPr>
        <p:txBody>
          <a:bodyPr anchor="ctr">
            <a:normAutofit/>
          </a:bodyPr>
          <a:lstStyle/>
          <a:p>
            <a:r>
              <a:rPr lang="en-US" sz="4000">
                <a:solidFill>
                  <a:schemeClr val="bg2"/>
                </a:solidFill>
              </a:rPr>
              <a:t>Bug Duplicates &amp; Bug Hops</a:t>
            </a:r>
          </a:p>
        </p:txBody>
      </p:sp>
    </p:spTree>
    <p:extLst>
      <p:ext uri="{BB962C8B-B14F-4D97-AF65-F5344CB8AC3E}">
        <p14:creationId xmlns:p14="http://schemas.microsoft.com/office/powerpoint/2010/main" val="65010472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9C374-2988-46D3-A793-7290A0CD6CA1}"/>
              </a:ext>
            </a:extLst>
          </p:cNvPr>
          <p:cNvSpPr>
            <a:spLocks noGrp="1"/>
          </p:cNvSpPr>
          <p:nvPr>
            <p:ph type="title"/>
          </p:nvPr>
        </p:nvSpPr>
        <p:spPr/>
        <p:txBody>
          <a:bodyPr/>
          <a:lstStyle/>
          <a:p>
            <a:r>
              <a:rPr lang="en-US" dirty="0"/>
              <a:t>Feature processing</a:t>
            </a:r>
          </a:p>
        </p:txBody>
      </p:sp>
      <p:sp>
        <p:nvSpPr>
          <p:cNvPr id="3" name="Content Placeholder 2">
            <a:extLst>
              <a:ext uri="{FF2B5EF4-FFF2-40B4-BE49-F238E27FC236}">
                <a16:creationId xmlns:a16="http://schemas.microsoft.com/office/drawing/2014/main" id="{E25BD88B-F5A0-4B68-B6EE-D827451B3260}"/>
              </a:ext>
            </a:extLst>
          </p:cNvPr>
          <p:cNvSpPr>
            <a:spLocks noGrp="1"/>
          </p:cNvSpPr>
          <p:nvPr>
            <p:ph idx="1"/>
          </p:nvPr>
        </p:nvSpPr>
        <p:spPr/>
        <p:txBody>
          <a:bodyPr>
            <a:noAutofit/>
          </a:bodyPr>
          <a:lstStyle/>
          <a:p>
            <a:r>
              <a:rPr lang="en-US" sz="2100" dirty="0"/>
              <a:t>Data exploration has helped us identify patterns that bug duplicates exist only across same Products and Components.</a:t>
            </a:r>
          </a:p>
          <a:p>
            <a:r>
              <a:rPr lang="en-US" sz="2100" dirty="0"/>
              <a:t>So we used these as filters when trying to predict a duplicate for a bug.</a:t>
            </a:r>
          </a:p>
          <a:p>
            <a:r>
              <a:rPr lang="en-US" sz="2100" dirty="0"/>
              <a:t>Bug in the defect tracking system has 2 main components, short description, which is at most two sentences and long description which can be anything from error logs to email conversations</a:t>
            </a:r>
          </a:p>
          <a:p>
            <a:r>
              <a:rPr lang="en-US" sz="2100" dirty="0"/>
              <a:t>Basic preprocessing was performed on these descriptions like removing junk characters. </a:t>
            </a:r>
          </a:p>
          <a:p>
            <a:r>
              <a:rPr lang="en-US" sz="2100" dirty="0"/>
              <a:t>The sentences were passed through Stanford’s Named Entity Recognition (NER) to remove Person, Organization, Date, Location fields. </a:t>
            </a:r>
          </a:p>
          <a:p>
            <a:r>
              <a:rPr lang="en-US" sz="2100" dirty="0"/>
              <a:t>The words were then stemmed and lemmatized. </a:t>
            </a:r>
          </a:p>
          <a:p>
            <a:r>
              <a:rPr lang="en-US" sz="2100" dirty="0"/>
              <a:t>A dictionary was created for all the unique words occurring in the dataset. These words were then converted to embeddings using Word2Vec.</a:t>
            </a:r>
          </a:p>
          <a:p>
            <a:endParaRPr lang="en-US" sz="2100" dirty="0"/>
          </a:p>
        </p:txBody>
      </p:sp>
    </p:spTree>
    <p:extLst>
      <p:ext uri="{BB962C8B-B14F-4D97-AF65-F5344CB8AC3E}">
        <p14:creationId xmlns:p14="http://schemas.microsoft.com/office/powerpoint/2010/main" val="350354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BD70-07FA-4C78-B8D5-8A7884ABB729}"/>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344ABD07-3ACE-419C-A3FC-6A74D5FDCF48}"/>
              </a:ext>
            </a:extLst>
          </p:cNvPr>
          <p:cNvSpPr>
            <a:spLocks noGrp="1"/>
          </p:cNvSpPr>
          <p:nvPr>
            <p:ph idx="1"/>
          </p:nvPr>
        </p:nvSpPr>
        <p:spPr/>
        <p:txBody>
          <a:bodyPr>
            <a:normAutofit/>
          </a:bodyPr>
          <a:lstStyle/>
          <a:p>
            <a:r>
              <a:rPr lang="en-US" sz="2100" dirty="0"/>
              <a:t>We process these descriptions separately using different neural network architectures, making the model learn pertinent features from them.</a:t>
            </a:r>
          </a:p>
          <a:p>
            <a:r>
              <a:rPr lang="en-US" sz="2100" dirty="0"/>
              <a:t>The word2Vec Embeddings are encoded using a Siamese LSTM network.</a:t>
            </a:r>
          </a:p>
          <a:p>
            <a:r>
              <a:rPr lang="en-US" sz="2100" dirty="0"/>
              <a:t>The purpose of encoding the bugs is to identify similar bugs.</a:t>
            </a:r>
          </a:p>
          <a:p>
            <a:r>
              <a:rPr lang="en-US" sz="2100" dirty="0"/>
              <a:t>The encoding should be learnt (trained) in such a way that it produces high similarity for similar bugs and low similarity for dissimilar bugs.</a:t>
            </a:r>
          </a:p>
          <a:p>
            <a:r>
              <a:rPr lang="en-US" sz="2100" dirty="0"/>
              <a:t>Max margin loss:</a:t>
            </a:r>
          </a:p>
          <a:p>
            <a:pPr marL="0" indent="0">
              <a:buNone/>
            </a:pPr>
            <a:r>
              <a:rPr lang="en-US" sz="2100" dirty="0"/>
              <a:t>		Max{0, M – Cosine(b, b+) + Cosine(b, b-)} </a:t>
            </a:r>
          </a:p>
          <a:p>
            <a:pPr marL="0" indent="0">
              <a:buNone/>
            </a:pPr>
            <a:r>
              <a:rPr lang="en-US" sz="2100" dirty="0"/>
              <a:t>     	           </a:t>
            </a:r>
            <a:r>
              <a:rPr lang="en-US" sz="1500" dirty="0"/>
              <a:t>M is a hyper parameter, b is bug, b+ is duplicate, b- non duplicate</a:t>
            </a:r>
          </a:p>
          <a:p>
            <a:endParaRPr lang="en-US" sz="2100" dirty="0"/>
          </a:p>
        </p:txBody>
      </p:sp>
    </p:spTree>
    <p:extLst>
      <p:ext uri="{BB962C8B-B14F-4D97-AF65-F5344CB8AC3E}">
        <p14:creationId xmlns:p14="http://schemas.microsoft.com/office/powerpoint/2010/main" val="1392638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F1929-99AC-4DCF-A0A8-B695CCA8D762}"/>
              </a:ext>
            </a:extLst>
          </p:cNvPr>
          <p:cNvSpPr>
            <a:spLocks noGrp="1"/>
          </p:cNvSpPr>
          <p:nvPr>
            <p:ph type="title"/>
          </p:nvPr>
        </p:nvSpPr>
        <p:spPr/>
        <p:txBody>
          <a:bodyPr/>
          <a:lstStyle/>
          <a:p>
            <a:r>
              <a:rPr lang="en-US" dirty="0"/>
              <a:t>Algorithm (contd.)</a:t>
            </a:r>
          </a:p>
        </p:txBody>
      </p:sp>
      <p:sp>
        <p:nvSpPr>
          <p:cNvPr id="3" name="Content Placeholder 2">
            <a:extLst>
              <a:ext uri="{FF2B5EF4-FFF2-40B4-BE49-F238E27FC236}">
                <a16:creationId xmlns:a16="http://schemas.microsoft.com/office/drawing/2014/main" id="{14407D03-1D4C-4FF3-8DD7-65153D641D91}"/>
              </a:ext>
            </a:extLst>
          </p:cNvPr>
          <p:cNvSpPr>
            <a:spLocks noGrp="1"/>
          </p:cNvSpPr>
          <p:nvPr>
            <p:ph idx="1"/>
          </p:nvPr>
        </p:nvSpPr>
        <p:spPr/>
        <p:txBody>
          <a:bodyPr/>
          <a:lstStyle/>
          <a:p>
            <a:r>
              <a:rPr lang="en-US" sz="2100" dirty="0"/>
              <a:t>The model is trained for minimizing the loss averaged across the samples, using back propagation algorithm and stochastic gradient descent.</a:t>
            </a:r>
          </a:p>
          <a:p>
            <a:endParaRPr lang="en-US" sz="2100" dirty="0"/>
          </a:p>
          <a:p>
            <a:r>
              <a:rPr lang="en-US" sz="2100" dirty="0"/>
              <a:t>When a new bug is created in the defect tracking system, its categorical fields, Product and Component are used to identify the subset of data that we should be looking for duplicates.</a:t>
            </a:r>
          </a:p>
          <a:p>
            <a:endParaRPr lang="en-US" sz="2100" dirty="0"/>
          </a:p>
          <a:p>
            <a:r>
              <a:rPr lang="en-US" sz="2100" dirty="0"/>
              <a:t>Bug is encoded using trained encoding model and then the similarity check using Siamese networked LSTM is computed among the subset.</a:t>
            </a:r>
          </a:p>
          <a:p>
            <a:endParaRPr lang="en-US" sz="2100" dirty="0"/>
          </a:p>
          <a:p>
            <a:r>
              <a:rPr lang="en-US" sz="2100" dirty="0"/>
              <a:t>Duplicate bugs are then reported based on the similarity score and top n basis.</a:t>
            </a:r>
          </a:p>
          <a:p>
            <a:endParaRPr lang="en-US" dirty="0"/>
          </a:p>
        </p:txBody>
      </p:sp>
    </p:spTree>
    <p:extLst>
      <p:ext uri="{BB962C8B-B14F-4D97-AF65-F5344CB8AC3E}">
        <p14:creationId xmlns:p14="http://schemas.microsoft.com/office/powerpoint/2010/main" val="2110033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66F428-CCC9-4BEE-9611-B2EDC5CDF53A}"/>
              </a:ext>
            </a:extLst>
          </p:cNvPr>
          <p:cNvPicPr>
            <a:picLocks noGrp="1" noChangeAspect="1"/>
          </p:cNvPicPr>
          <p:nvPr>
            <p:ph idx="1"/>
          </p:nvPr>
        </p:nvPicPr>
        <p:blipFill>
          <a:blip r:embed="rId2"/>
          <a:stretch>
            <a:fillRect/>
          </a:stretch>
        </p:blipFill>
        <p:spPr>
          <a:xfrm>
            <a:off x="1351214" y="245855"/>
            <a:ext cx="9684323" cy="5938424"/>
          </a:xfrm>
        </p:spPr>
      </p:pic>
    </p:spTree>
    <p:extLst>
      <p:ext uri="{BB962C8B-B14F-4D97-AF65-F5344CB8AC3E}">
        <p14:creationId xmlns:p14="http://schemas.microsoft.com/office/powerpoint/2010/main" val="2769355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6494D-4979-4643-9024-FA31962C8A2D}"/>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BEE1AFF5-0285-4DEE-8EDC-B0A39D1D44F1}"/>
              </a:ext>
            </a:extLst>
          </p:cNvPr>
          <p:cNvSpPr>
            <a:spLocks noGrp="1"/>
          </p:cNvSpPr>
          <p:nvPr>
            <p:ph idx="1"/>
          </p:nvPr>
        </p:nvSpPr>
        <p:spPr/>
        <p:txBody>
          <a:bodyPr/>
          <a:lstStyle/>
          <a:p>
            <a:r>
              <a:rPr lang="en-US" sz="2400" dirty="0"/>
              <a:t>Model is evaluated across 11 projects distributed over 2 Million bugs.</a:t>
            </a:r>
          </a:p>
          <a:p>
            <a:endParaRPr lang="en-US" sz="2400" dirty="0"/>
          </a:p>
          <a:p>
            <a:r>
              <a:rPr lang="en-US" sz="2400" dirty="0"/>
              <a:t>We have considered ROC threshold mechanism to filter out the similar bugs.</a:t>
            </a:r>
          </a:p>
          <a:p>
            <a:endParaRPr lang="en-US" sz="2400" dirty="0"/>
          </a:p>
          <a:p>
            <a:r>
              <a:rPr lang="en-US" sz="2400" dirty="0"/>
              <a:t>Different thresholds were used for different projects.</a:t>
            </a:r>
          </a:p>
          <a:p>
            <a:endParaRPr lang="en-US" sz="2400" dirty="0"/>
          </a:p>
          <a:p>
            <a:r>
              <a:rPr lang="en-US" sz="2400" dirty="0"/>
              <a:t>We achieved an average prediction accuracy of 87% when tested against 2M bugs.</a:t>
            </a:r>
          </a:p>
          <a:p>
            <a:endParaRPr lang="en-US" dirty="0"/>
          </a:p>
          <a:p>
            <a:endParaRPr lang="en-US" dirty="0"/>
          </a:p>
        </p:txBody>
      </p:sp>
    </p:spTree>
    <p:extLst>
      <p:ext uri="{BB962C8B-B14F-4D97-AF65-F5344CB8AC3E}">
        <p14:creationId xmlns:p14="http://schemas.microsoft.com/office/powerpoint/2010/main" val="2828547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0525"/>
            <a:ext cx="10515600" cy="1325563"/>
          </a:xfrm>
        </p:spPr>
        <p:txBody>
          <a:bodyPr/>
          <a:lstStyle/>
          <a:p>
            <a:r>
              <a:rPr lang="en-US" dirty="0"/>
              <a:t>Q&amp;A</a:t>
            </a:r>
          </a:p>
        </p:txBody>
      </p:sp>
    </p:spTree>
    <p:extLst>
      <p:ext uri="{BB962C8B-B14F-4D97-AF65-F5344CB8AC3E}">
        <p14:creationId xmlns:p14="http://schemas.microsoft.com/office/powerpoint/2010/main" val="1511407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77864-5626-7848-9094-70DE598C0E9E}"/>
              </a:ext>
            </a:extLst>
          </p:cNvPr>
          <p:cNvSpPr>
            <a:spLocks noGrp="1"/>
          </p:cNvSpPr>
          <p:nvPr>
            <p:ph type="title"/>
          </p:nvPr>
        </p:nvSpPr>
        <p:spPr>
          <a:xfrm>
            <a:off x="182105" y="-256180"/>
            <a:ext cx="10515600" cy="1325563"/>
          </a:xfrm>
        </p:spPr>
        <p:txBody>
          <a:bodyPr/>
          <a:lstStyle/>
          <a:p>
            <a:r>
              <a:rPr lang="en-US" dirty="0"/>
              <a:t>Product Life Cycle</a:t>
            </a:r>
          </a:p>
        </p:txBody>
      </p:sp>
      <p:pic>
        <p:nvPicPr>
          <p:cNvPr id="5" name="Content Placeholder 4">
            <a:extLst>
              <a:ext uri="{FF2B5EF4-FFF2-40B4-BE49-F238E27FC236}">
                <a16:creationId xmlns:a16="http://schemas.microsoft.com/office/drawing/2014/main" id="{651BA0D1-7A39-514E-80EA-4EAF4D0C4465}"/>
              </a:ext>
            </a:extLst>
          </p:cNvPr>
          <p:cNvPicPr>
            <a:picLocks noGrp="1" noChangeAspect="1"/>
          </p:cNvPicPr>
          <p:nvPr>
            <p:ph idx="1"/>
          </p:nvPr>
        </p:nvPicPr>
        <p:blipFill>
          <a:blip r:embed="rId3"/>
          <a:stretch>
            <a:fillRect/>
          </a:stretch>
        </p:blipFill>
        <p:spPr>
          <a:xfrm>
            <a:off x="71179" y="911682"/>
            <a:ext cx="4834396" cy="5034636"/>
          </a:xfrm>
        </p:spPr>
      </p:pic>
      <p:pic>
        <p:nvPicPr>
          <p:cNvPr id="7" name="Picture 6">
            <a:extLst>
              <a:ext uri="{FF2B5EF4-FFF2-40B4-BE49-F238E27FC236}">
                <a16:creationId xmlns:a16="http://schemas.microsoft.com/office/drawing/2014/main" id="{5AC7F586-9237-1347-B639-EB0E3B2559F4}"/>
              </a:ext>
            </a:extLst>
          </p:cNvPr>
          <p:cNvPicPr>
            <a:picLocks noChangeAspect="1"/>
          </p:cNvPicPr>
          <p:nvPr/>
        </p:nvPicPr>
        <p:blipFill>
          <a:blip r:embed="rId4"/>
          <a:stretch>
            <a:fillRect/>
          </a:stretch>
        </p:blipFill>
        <p:spPr>
          <a:xfrm>
            <a:off x="5809643" y="1069383"/>
            <a:ext cx="5792130" cy="4351338"/>
          </a:xfrm>
          <a:prstGeom prst="rect">
            <a:avLst/>
          </a:prstGeom>
        </p:spPr>
      </p:pic>
    </p:spTree>
    <p:extLst>
      <p:ext uri="{BB962C8B-B14F-4D97-AF65-F5344CB8AC3E}">
        <p14:creationId xmlns:p14="http://schemas.microsoft.com/office/powerpoint/2010/main" val="1548591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77864-5626-7848-9094-70DE598C0E9E}"/>
              </a:ext>
            </a:extLst>
          </p:cNvPr>
          <p:cNvSpPr>
            <a:spLocks noGrp="1"/>
          </p:cNvSpPr>
          <p:nvPr>
            <p:ph type="title"/>
          </p:nvPr>
        </p:nvSpPr>
        <p:spPr>
          <a:xfrm>
            <a:off x="838200" y="365125"/>
            <a:ext cx="10515600" cy="1325563"/>
          </a:xfrm>
        </p:spPr>
        <p:txBody>
          <a:bodyPr>
            <a:normAutofit/>
          </a:bodyPr>
          <a:lstStyle/>
          <a:p>
            <a:r>
              <a:rPr lang="en-US" dirty="0"/>
              <a:t>Case Study</a:t>
            </a:r>
          </a:p>
        </p:txBody>
      </p:sp>
      <p:graphicFrame>
        <p:nvGraphicFramePr>
          <p:cNvPr id="6" name="Content Placeholder 3">
            <a:extLst>
              <a:ext uri="{FF2B5EF4-FFF2-40B4-BE49-F238E27FC236}">
                <a16:creationId xmlns:a16="http://schemas.microsoft.com/office/drawing/2014/main" id="{46D1AA4C-911D-405B-8664-7265683E4C0F}"/>
              </a:ext>
            </a:extLst>
          </p:cNvPr>
          <p:cNvGraphicFramePr>
            <a:graphicFrameLocks noGrp="1"/>
          </p:cNvGraphicFramePr>
          <p:nvPr>
            <p:ph idx="1"/>
            <p:extLst>
              <p:ext uri="{D42A27DB-BD31-4B8C-83A1-F6EECF244321}">
                <p14:modId xmlns:p14="http://schemas.microsoft.com/office/powerpoint/2010/main" val="26038462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3032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DB272132-8496-C94D-92E1-9B876C366B9D}"/>
              </a:ext>
            </a:extLst>
          </p:cNvPr>
          <p:cNvSpPr>
            <a:spLocks noGrp="1"/>
          </p:cNvSpPr>
          <p:nvPr>
            <p:ph type="title"/>
          </p:nvPr>
        </p:nvSpPr>
        <p:spPr>
          <a:xfrm>
            <a:off x="640079" y="4526280"/>
            <a:ext cx="7410681" cy="1737360"/>
          </a:xfrm>
        </p:spPr>
        <p:txBody>
          <a:bodyPr>
            <a:normAutofit/>
          </a:bodyPr>
          <a:lstStyle/>
          <a:p>
            <a:r>
              <a:rPr lang="en-US" sz="4800" dirty="0"/>
              <a:t>Problem at hand	</a:t>
            </a:r>
          </a:p>
        </p:txBody>
      </p:sp>
      <p:sp>
        <p:nvSpPr>
          <p:cNvPr id="5" name="Content Placeholder 4">
            <a:extLst>
              <a:ext uri="{FF2B5EF4-FFF2-40B4-BE49-F238E27FC236}">
                <a16:creationId xmlns:a16="http://schemas.microsoft.com/office/drawing/2014/main" id="{04187300-41B5-2447-ACE2-A90BB9D7B5AF}"/>
              </a:ext>
            </a:extLst>
          </p:cNvPr>
          <p:cNvSpPr>
            <a:spLocks noGrp="1"/>
          </p:cNvSpPr>
          <p:nvPr>
            <p:ph idx="1"/>
          </p:nvPr>
        </p:nvSpPr>
        <p:spPr>
          <a:xfrm>
            <a:off x="640080" y="595293"/>
            <a:ext cx="5676637" cy="3463951"/>
          </a:xfrm>
        </p:spPr>
        <p:txBody>
          <a:bodyPr anchor="ctr">
            <a:normAutofit/>
          </a:bodyPr>
          <a:lstStyle/>
          <a:p>
            <a:r>
              <a:rPr lang="en-US" sz="3200" dirty="0"/>
              <a:t>Quality of Defect of Reporting Data</a:t>
            </a:r>
          </a:p>
          <a:p>
            <a:pPr lvl="1"/>
            <a:r>
              <a:rPr lang="en-US" sz="3200" dirty="0">
                <a:solidFill>
                  <a:srgbClr val="FF0000"/>
                </a:solidFill>
              </a:rPr>
              <a:t>Duplication</a:t>
            </a:r>
          </a:p>
          <a:p>
            <a:pPr lvl="1"/>
            <a:r>
              <a:rPr lang="en-US" sz="3200" dirty="0"/>
              <a:t>Incompleteness</a:t>
            </a:r>
          </a:p>
          <a:p>
            <a:pPr lvl="2"/>
            <a:r>
              <a:rPr lang="en-US" sz="3200" dirty="0">
                <a:solidFill>
                  <a:srgbClr val="FF0000"/>
                </a:solidFill>
              </a:rPr>
              <a:t>Ownership</a:t>
            </a:r>
          </a:p>
          <a:p>
            <a:pPr lvl="2"/>
            <a:r>
              <a:rPr lang="en-US" sz="3200" dirty="0"/>
              <a:t>Sufficiency</a:t>
            </a:r>
          </a:p>
          <a:p>
            <a:pPr lvl="1"/>
            <a:endParaRPr lang="en-US" sz="1800" dirty="0"/>
          </a:p>
        </p:txBody>
      </p:sp>
      <p:sp>
        <p:nvSpPr>
          <p:cNvPr id="12" name="Freeform: Shape 11">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891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BA6ABFC-C10E-784F-A95B-71D190F27207}"/>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dirty="0">
                <a:solidFill>
                  <a:schemeClr val="bg1"/>
                </a:solidFill>
                <a:latin typeface="+mj-lt"/>
                <a:ea typeface="+mj-ea"/>
                <a:cs typeface="+mj-cs"/>
              </a:rPr>
              <a:t>Defect Creation Process</a:t>
            </a:r>
          </a:p>
        </p:txBody>
      </p:sp>
      <p:pic>
        <p:nvPicPr>
          <p:cNvPr id="17" name="Picture 16" descr="Intelligent Defect Creation Process">
            <a:extLst>
              <a:ext uri="{FF2B5EF4-FFF2-40B4-BE49-F238E27FC236}">
                <a16:creationId xmlns:a16="http://schemas.microsoft.com/office/drawing/2014/main" id="{4BB091A7-F3D1-1A4D-B9D2-4EBAC7352C99}"/>
              </a:ext>
            </a:extLst>
          </p:cNvPr>
          <p:cNvPicPr>
            <a:picLocks noChangeAspect="1"/>
          </p:cNvPicPr>
          <p:nvPr/>
        </p:nvPicPr>
        <p:blipFill>
          <a:blip r:embed="rId3"/>
          <a:stretch>
            <a:fillRect/>
          </a:stretch>
        </p:blipFill>
        <p:spPr>
          <a:xfrm>
            <a:off x="1470527" y="1820334"/>
            <a:ext cx="9250946" cy="4394199"/>
          </a:xfrm>
          <a:prstGeom prst="rect">
            <a:avLst/>
          </a:prstGeom>
        </p:spPr>
      </p:pic>
    </p:spTree>
    <p:extLst>
      <p:ext uri="{BB962C8B-B14F-4D97-AF65-F5344CB8AC3E}">
        <p14:creationId xmlns:p14="http://schemas.microsoft.com/office/powerpoint/2010/main" val="2986682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6BA6ABFC-C10E-784F-A95B-71D190F27207}"/>
              </a:ext>
            </a:extLst>
          </p:cNvPr>
          <p:cNvSpPr txBox="1"/>
          <p:nvPr/>
        </p:nvSpPr>
        <p:spPr>
          <a:xfrm>
            <a:off x="556532" y="643467"/>
            <a:ext cx="11210925" cy="74483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Light" panose="020F0302020204030204"/>
                <a:ea typeface="+mn-ea"/>
                <a:cs typeface="+mn-cs"/>
              </a:rPr>
              <a:t>Business Value</a:t>
            </a:r>
          </a:p>
        </p:txBody>
      </p:sp>
      <p:sp>
        <p:nvSpPr>
          <p:cNvPr id="2" name="TextBox 1">
            <a:extLst>
              <a:ext uri="{FF2B5EF4-FFF2-40B4-BE49-F238E27FC236}">
                <a16:creationId xmlns:a16="http://schemas.microsoft.com/office/drawing/2014/main" id="{889A56C8-BD2B-0442-8432-3CE2EF56300A}"/>
              </a:ext>
            </a:extLst>
          </p:cNvPr>
          <p:cNvSpPr txBox="1"/>
          <p:nvPr/>
        </p:nvSpPr>
        <p:spPr>
          <a:xfrm>
            <a:off x="759417" y="1890793"/>
            <a:ext cx="10135891" cy="4339650"/>
          </a:xfrm>
          <a:prstGeom prst="rect">
            <a:avLst/>
          </a:prstGeom>
          <a:noFill/>
        </p:spPr>
        <p:txBody>
          <a:bodyPr wrap="square" rtlCol="0">
            <a:spAutoFit/>
          </a:bodyPr>
          <a:lstStyle/>
          <a:p>
            <a:pPr marL="285750" indent="-285750">
              <a:buFont typeface="Arial" panose="020B0604020202020204" pitchFamily="34" charset="0"/>
              <a:buChar char="•"/>
            </a:pPr>
            <a:r>
              <a:rPr lang="en-US" sz="2400" dirty="0"/>
              <a:t>On an average 25% of the time is spent in Defect scrubbing, Defect analysis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30%(70k) of Cisco workforce are engineers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Assuming the annual cost of an engineer to be $US 200,000, this gives of a whopping estimate of </a:t>
            </a:r>
            <a:r>
              <a:rPr lang="en-US" sz="2400" b="1" dirty="0">
                <a:solidFill>
                  <a:srgbClr val="FF0000"/>
                </a:solidFill>
              </a:rPr>
              <a:t>(70k*0.3*200k*0.25) = US$ 1.05B </a:t>
            </a:r>
            <a:r>
              <a:rPr lang="en-US" sz="2400" dirty="0"/>
              <a:t>as the annual cost of managing quality debt in Cisco.</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91651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9DED-8818-419C-B73B-341A4DA4819C}"/>
              </a:ext>
            </a:extLst>
          </p:cNvPr>
          <p:cNvSpPr>
            <a:spLocks noGrp="1"/>
          </p:cNvSpPr>
          <p:nvPr>
            <p:ph type="title"/>
          </p:nvPr>
        </p:nvSpPr>
        <p:spPr/>
        <p:txBody>
          <a:bodyPr/>
          <a:lstStyle/>
          <a:p>
            <a:r>
              <a:rPr lang="en-US" dirty="0"/>
              <a:t>Duplicate Bug Detection</a:t>
            </a:r>
          </a:p>
        </p:txBody>
      </p:sp>
      <p:sp>
        <p:nvSpPr>
          <p:cNvPr id="3" name="Content Placeholder 2">
            <a:extLst>
              <a:ext uri="{FF2B5EF4-FFF2-40B4-BE49-F238E27FC236}">
                <a16:creationId xmlns:a16="http://schemas.microsoft.com/office/drawing/2014/main" id="{01269A77-C196-42C9-B89A-A446114C1587}"/>
              </a:ext>
            </a:extLst>
          </p:cNvPr>
          <p:cNvSpPr>
            <a:spLocks noGrp="1"/>
          </p:cNvSpPr>
          <p:nvPr>
            <p:ph idx="1"/>
          </p:nvPr>
        </p:nvSpPr>
        <p:spPr/>
        <p:txBody>
          <a:bodyPr>
            <a:normAutofit fontScale="92500" lnSpcReduction="10000"/>
          </a:bodyPr>
          <a:lstStyle/>
          <a:p>
            <a:r>
              <a:rPr lang="en-US" sz="2400" i="1" dirty="0"/>
              <a:t>Duplicate Bug Detection </a:t>
            </a:r>
            <a:r>
              <a:rPr lang="en-US" sz="2400" dirty="0"/>
              <a:t>is the problem of identifying whether a newly reported bug is a duplicate of an existing bug in the system and retrieving the original or similar bugs from the past.</a:t>
            </a:r>
          </a:p>
          <a:p>
            <a:endParaRPr lang="en-US" sz="2400" dirty="0"/>
          </a:p>
          <a:p>
            <a:r>
              <a:rPr lang="en-US" sz="2400" dirty="0"/>
              <a:t>In typical software projects, the number of duplicate bugs reported may run into the order of thousands, making it expensive in terms of cost and time for manual intervention.</a:t>
            </a:r>
          </a:p>
          <a:p>
            <a:endParaRPr lang="en-US" sz="2400" dirty="0"/>
          </a:p>
          <a:p>
            <a:r>
              <a:rPr lang="en-US" sz="2400" dirty="0"/>
              <a:t>There are several methods proposed but those automated solutions are not accurate yet in practice. </a:t>
            </a:r>
          </a:p>
          <a:p>
            <a:endParaRPr lang="en-US" sz="2400" dirty="0"/>
          </a:p>
          <a:p>
            <a:r>
              <a:rPr lang="en-US" sz="2400" dirty="0"/>
              <a:t>We propose a method with accuracy close to 90%.</a:t>
            </a:r>
          </a:p>
          <a:p>
            <a:endParaRPr lang="en-US" dirty="0"/>
          </a:p>
        </p:txBody>
      </p:sp>
    </p:spTree>
    <p:extLst>
      <p:ext uri="{BB962C8B-B14F-4D97-AF65-F5344CB8AC3E}">
        <p14:creationId xmlns:p14="http://schemas.microsoft.com/office/powerpoint/2010/main" val="1696431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BF869-F659-4EAC-9D16-9CE371884A9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4660DFAC-E0BB-4E40-A219-89513CC640AE}"/>
              </a:ext>
            </a:extLst>
          </p:cNvPr>
          <p:cNvSpPr>
            <a:spLocks noGrp="1"/>
          </p:cNvSpPr>
          <p:nvPr>
            <p:ph idx="1"/>
          </p:nvPr>
        </p:nvSpPr>
        <p:spPr/>
        <p:txBody>
          <a:bodyPr numCol="1">
            <a:normAutofit/>
          </a:bodyPr>
          <a:lstStyle/>
          <a:p>
            <a:r>
              <a:rPr lang="en-US" sz="2400" dirty="0"/>
              <a:t>Cisco Defect Tracking System captures the bugs along with it’s 170+ properties including textual descriptions, chat conversations and email attachments.</a:t>
            </a:r>
          </a:p>
          <a:p>
            <a:endParaRPr lang="en-US" sz="2400" dirty="0"/>
          </a:p>
          <a:p>
            <a:r>
              <a:rPr lang="en-US" sz="2400" dirty="0"/>
              <a:t>Dataset has categorical fields to </a:t>
            </a:r>
          </a:p>
          <a:p>
            <a:pPr marL="0" indent="0">
              <a:buNone/>
            </a:pPr>
            <a:r>
              <a:rPr lang="en-US" sz="2400" dirty="0"/>
              <a:t>  describe bug properties like </a:t>
            </a:r>
          </a:p>
          <a:p>
            <a:pPr marL="0" indent="0">
              <a:buNone/>
            </a:pPr>
            <a:r>
              <a:rPr lang="en-US" sz="2400" dirty="0"/>
              <a:t>  severity, status, version, product, </a:t>
            </a:r>
          </a:p>
          <a:p>
            <a:pPr marL="0" indent="0">
              <a:buNone/>
            </a:pPr>
            <a:r>
              <a:rPr lang="en-US" sz="2400" dirty="0"/>
              <a:t>  component, etc.</a:t>
            </a:r>
          </a:p>
          <a:p>
            <a:pPr marL="0" indent="0">
              <a:buNone/>
            </a:pPr>
            <a:endParaRPr lang="en-US" dirty="0"/>
          </a:p>
        </p:txBody>
      </p:sp>
      <p:graphicFrame>
        <p:nvGraphicFramePr>
          <p:cNvPr id="5" name="Table 4">
            <a:extLst>
              <a:ext uri="{FF2B5EF4-FFF2-40B4-BE49-F238E27FC236}">
                <a16:creationId xmlns:a16="http://schemas.microsoft.com/office/drawing/2014/main" id="{C3F71432-2B75-49CA-A4B0-7C575B695DB3}"/>
              </a:ext>
            </a:extLst>
          </p:cNvPr>
          <p:cNvGraphicFramePr>
            <a:graphicFrameLocks noGrp="1"/>
          </p:cNvGraphicFramePr>
          <p:nvPr>
            <p:extLst>
              <p:ext uri="{D42A27DB-BD31-4B8C-83A1-F6EECF244321}">
                <p14:modId xmlns:p14="http://schemas.microsoft.com/office/powerpoint/2010/main" val="2906842806"/>
              </p:ext>
            </p:extLst>
          </p:nvPr>
        </p:nvGraphicFramePr>
        <p:xfrm>
          <a:off x="5387009" y="2643809"/>
          <a:ext cx="6082748" cy="4038079"/>
        </p:xfrm>
        <a:graphic>
          <a:graphicData uri="http://schemas.openxmlformats.org/drawingml/2006/table">
            <a:tbl>
              <a:tblPr firstRow="1" firstCol="1" bandRow="1">
                <a:tableStyleId>{5C22544A-7EE6-4342-B048-85BDC9FD1C3A}</a:tableStyleId>
              </a:tblPr>
              <a:tblGrid>
                <a:gridCol w="3041374">
                  <a:extLst>
                    <a:ext uri="{9D8B030D-6E8A-4147-A177-3AD203B41FA5}">
                      <a16:colId xmlns:a16="http://schemas.microsoft.com/office/drawing/2014/main" val="2724001245"/>
                    </a:ext>
                  </a:extLst>
                </a:gridCol>
                <a:gridCol w="3041374">
                  <a:extLst>
                    <a:ext uri="{9D8B030D-6E8A-4147-A177-3AD203B41FA5}">
                      <a16:colId xmlns:a16="http://schemas.microsoft.com/office/drawing/2014/main" val="2688725690"/>
                    </a:ext>
                  </a:extLst>
                </a:gridCol>
              </a:tblGrid>
              <a:tr h="293565">
                <a:tc>
                  <a:txBody>
                    <a:bodyPr/>
                    <a:lstStyle/>
                    <a:p>
                      <a:pPr marL="0" marR="0" indent="0" algn="just">
                        <a:lnSpc>
                          <a:spcPct val="95000"/>
                        </a:lnSpc>
                        <a:spcBef>
                          <a:spcPts val="0"/>
                        </a:spcBef>
                        <a:spcAft>
                          <a:spcPts val="600"/>
                        </a:spcAft>
                        <a:tabLst>
                          <a:tab pos="182880" algn="l"/>
                        </a:tabLst>
                      </a:pPr>
                      <a:r>
                        <a:rPr lang="en-US" sz="1000" spc="-5" dirty="0">
                          <a:effectLst/>
                        </a:rPr>
                        <a:t>Bug id</a:t>
                      </a:r>
                      <a:endParaRPr lang="en-US" sz="10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just">
                        <a:lnSpc>
                          <a:spcPct val="95000"/>
                        </a:lnSpc>
                        <a:spcBef>
                          <a:spcPts val="0"/>
                        </a:spcBef>
                        <a:spcAft>
                          <a:spcPts val="600"/>
                        </a:spcAft>
                        <a:tabLst>
                          <a:tab pos="182880" algn="l"/>
                        </a:tabLst>
                      </a:pPr>
                      <a:r>
                        <a:rPr lang="en-US" sz="1000" spc="-5">
                          <a:effectLst/>
                        </a:rPr>
                        <a:t>12345</a:t>
                      </a:r>
                      <a:endParaRPr lang="en-US" sz="10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207101897"/>
                  </a:ext>
                </a:extLst>
              </a:tr>
              <a:tr h="293565">
                <a:tc>
                  <a:txBody>
                    <a:bodyPr/>
                    <a:lstStyle/>
                    <a:p>
                      <a:pPr marL="0" marR="0" indent="0" algn="just">
                        <a:lnSpc>
                          <a:spcPct val="95000"/>
                        </a:lnSpc>
                        <a:spcBef>
                          <a:spcPts val="0"/>
                        </a:spcBef>
                        <a:spcAft>
                          <a:spcPts val="600"/>
                        </a:spcAft>
                        <a:tabLst>
                          <a:tab pos="182880" algn="l"/>
                        </a:tabLst>
                      </a:pPr>
                      <a:r>
                        <a:rPr lang="en-US" sz="1000" spc="-5" dirty="0">
                          <a:effectLst/>
                        </a:rPr>
                        <a:t>Product</a:t>
                      </a:r>
                      <a:endParaRPr lang="en-US" sz="10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just">
                        <a:lnSpc>
                          <a:spcPct val="95000"/>
                        </a:lnSpc>
                        <a:spcBef>
                          <a:spcPts val="0"/>
                        </a:spcBef>
                        <a:spcAft>
                          <a:spcPts val="600"/>
                        </a:spcAft>
                        <a:tabLst>
                          <a:tab pos="182880" algn="l"/>
                        </a:tabLst>
                      </a:pPr>
                      <a:r>
                        <a:rPr lang="en-US" sz="1000" spc="-5" dirty="0">
                          <a:effectLst/>
                        </a:rPr>
                        <a:t>Router AS1000</a:t>
                      </a:r>
                      <a:endParaRPr lang="en-US" sz="10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889876180"/>
                  </a:ext>
                </a:extLst>
              </a:tr>
              <a:tr h="293565">
                <a:tc>
                  <a:txBody>
                    <a:bodyPr/>
                    <a:lstStyle/>
                    <a:p>
                      <a:pPr marL="0" marR="0" indent="0" algn="just">
                        <a:lnSpc>
                          <a:spcPct val="95000"/>
                        </a:lnSpc>
                        <a:spcBef>
                          <a:spcPts val="0"/>
                        </a:spcBef>
                        <a:spcAft>
                          <a:spcPts val="600"/>
                        </a:spcAft>
                        <a:tabLst>
                          <a:tab pos="182880" algn="l"/>
                        </a:tabLst>
                      </a:pPr>
                      <a:r>
                        <a:rPr lang="en-US" sz="1000" spc="-5" dirty="0">
                          <a:effectLst/>
                        </a:rPr>
                        <a:t>Project</a:t>
                      </a:r>
                      <a:endParaRPr lang="en-US" sz="10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just">
                        <a:lnSpc>
                          <a:spcPct val="95000"/>
                        </a:lnSpc>
                        <a:spcBef>
                          <a:spcPts val="0"/>
                        </a:spcBef>
                        <a:spcAft>
                          <a:spcPts val="600"/>
                        </a:spcAft>
                        <a:tabLst>
                          <a:tab pos="182880" algn="l"/>
                        </a:tabLst>
                      </a:pPr>
                      <a:r>
                        <a:rPr lang="en-US" sz="1000" spc="-5" dirty="0">
                          <a:effectLst/>
                        </a:rPr>
                        <a:t>Asa</a:t>
                      </a:r>
                      <a:endParaRPr lang="en-US" sz="10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189334564"/>
                  </a:ext>
                </a:extLst>
              </a:tr>
              <a:tr h="293565">
                <a:tc>
                  <a:txBody>
                    <a:bodyPr/>
                    <a:lstStyle/>
                    <a:p>
                      <a:pPr marL="0" marR="0" indent="0" algn="just">
                        <a:lnSpc>
                          <a:spcPct val="95000"/>
                        </a:lnSpc>
                        <a:spcBef>
                          <a:spcPts val="0"/>
                        </a:spcBef>
                        <a:spcAft>
                          <a:spcPts val="600"/>
                        </a:spcAft>
                        <a:tabLst>
                          <a:tab pos="182880" algn="l"/>
                        </a:tabLst>
                      </a:pPr>
                      <a:r>
                        <a:rPr lang="en-US" sz="1000" spc="-5">
                          <a:effectLst/>
                        </a:rPr>
                        <a:t>Component</a:t>
                      </a:r>
                      <a:endParaRPr lang="en-US" sz="1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just">
                        <a:lnSpc>
                          <a:spcPct val="95000"/>
                        </a:lnSpc>
                        <a:spcBef>
                          <a:spcPts val="0"/>
                        </a:spcBef>
                        <a:spcAft>
                          <a:spcPts val="600"/>
                        </a:spcAft>
                        <a:tabLst>
                          <a:tab pos="182880" algn="l"/>
                        </a:tabLst>
                      </a:pPr>
                      <a:r>
                        <a:rPr lang="en-US" sz="1000" spc="-5" dirty="0">
                          <a:effectLst/>
                        </a:rPr>
                        <a:t>LED</a:t>
                      </a:r>
                      <a:endParaRPr lang="en-US" sz="10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352508228"/>
                  </a:ext>
                </a:extLst>
              </a:tr>
              <a:tr h="221731">
                <a:tc>
                  <a:txBody>
                    <a:bodyPr/>
                    <a:lstStyle/>
                    <a:p>
                      <a:pPr marL="0" marR="0" indent="0" algn="just">
                        <a:lnSpc>
                          <a:spcPct val="95000"/>
                        </a:lnSpc>
                        <a:spcBef>
                          <a:spcPts val="0"/>
                        </a:spcBef>
                        <a:spcAft>
                          <a:spcPts val="600"/>
                        </a:spcAft>
                        <a:tabLst>
                          <a:tab pos="182880" algn="l"/>
                        </a:tabLst>
                      </a:pPr>
                      <a:r>
                        <a:rPr lang="en-US" sz="1000" spc="-5">
                          <a:effectLst/>
                        </a:rPr>
                        <a:t>Severity</a:t>
                      </a:r>
                      <a:endParaRPr lang="en-US" sz="1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just">
                        <a:lnSpc>
                          <a:spcPct val="95000"/>
                        </a:lnSpc>
                        <a:spcBef>
                          <a:spcPts val="0"/>
                        </a:spcBef>
                        <a:spcAft>
                          <a:spcPts val="600"/>
                        </a:spcAft>
                        <a:tabLst>
                          <a:tab pos="182880" algn="l"/>
                        </a:tabLst>
                      </a:pPr>
                      <a:r>
                        <a:rPr lang="en-US" sz="1000" spc="-5">
                          <a:effectLst/>
                        </a:rPr>
                        <a:t>2</a:t>
                      </a:r>
                      <a:endParaRPr lang="en-US" sz="10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416936937"/>
                  </a:ext>
                </a:extLst>
              </a:tr>
              <a:tr h="293565">
                <a:tc>
                  <a:txBody>
                    <a:bodyPr/>
                    <a:lstStyle/>
                    <a:p>
                      <a:pPr marL="0" marR="0" indent="0" algn="just">
                        <a:lnSpc>
                          <a:spcPct val="95000"/>
                        </a:lnSpc>
                        <a:spcBef>
                          <a:spcPts val="0"/>
                        </a:spcBef>
                        <a:spcAft>
                          <a:spcPts val="600"/>
                        </a:spcAft>
                        <a:tabLst>
                          <a:tab pos="182880" algn="l"/>
                        </a:tabLst>
                      </a:pPr>
                      <a:r>
                        <a:rPr lang="en-US" sz="1000" spc="-5">
                          <a:effectLst/>
                        </a:rPr>
                        <a:t>Priority</a:t>
                      </a:r>
                      <a:endParaRPr lang="en-US" sz="1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just">
                        <a:lnSpc>
                          <a:spcPct val="95000"/>
                        </a:lnSpc>
                        <a:spcBef>
                          <a:spcPts val="0"/>
                        </a:spcBef>
                        <a:spcAft>
                          <a:spcPts val="600"/>
                        </a:spcAft>
                        <a:tabLst>
                          <a:tab pos="182880" algn="l"/>
                        </a:tabLst>
                      </a:pPr>
                      <a:r>
                        <a:rPr lang="en-US" sz="1000" spc="-5">
                          <a:effectLst/>
                        </a:rPr>
                        <a:t>1</a:t>
                      </a:r>
                      <a:endParaRPr lang="en-US" sz="10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524828811"/>
                  </a:ext>
                </a:extLst>
              </a:tr>
              <a:tr h="293565">
                <a:tc>
                  <a:txBody>
                    <a:bodyPr/>
                    <a:lstStyle/>
                    <a:p>
                      <a:pPr marL="0" marR="0" indent="0" algn="just">
                        <a:lnSpc>
                          <a:spcPct val="95000"/>
                        </a:lnSpc>
                        <a:spcBef>
                          <a:spcPts val="0"/>
                        </a:spcBef>
                        <a:spcAft>
                          <a:spcPts val="600"/>
                        </a:spcAft>
                        <a:tabLst>
                          <a:tab pos="182880" algn="l"/>
                        </a:tabLst>
                      </a:pPr>
                      <a:r>
                        <a:rPr lang="en-US" sz="1000" spc="-5">
                          <a:effectLst/>
                        </a:rPr>
                        <a:t>Category</a:t>
                      </a:r>
                      <a:endParaRPr lang="en-US" sz="1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just">
                        <a:lnSpc>
                          <a:spcPct val="95000"/>
                        </a:lnSpc>
                        <a:spcBef>
                          <a:spcPts val="0"/>
                        </a:spcBef>
                        <a:spcAft>
                          <a:spcPts val="600"/>
                        </a:spcAft>
                        <a:tabLst>
                          <a:tab pos="182880" algn="l"/>
                        </a:tabLst>
                      </a:pPr>
                      <a:r>
                        <a:rPr lang="en-US" sz="1000" spc="-5">
                          <a:effectLst/>
                        </a:rPr>
                        <a:t>Power</a:t>
                      </a:r>
                      <a:endParaRPr lang="en-US" sz="10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404589722"/>
                  </a:ext>
                </a:extLst>
              </a:tr>
              <a:tr h="293565">
                <a:tc>
                  <a:txBody>
                    <a:bodyPr/>
                    <a:lstStyle/>
                    <a:p>
                      <a:pPr marL="0" marR="0" indent="0" algn="just">
                        <a:lnSpc>
                          <a:spcPct val="95000"/>
                        </a:lnSpc>
                        <a:spcBef>
                          <a:spcPts val="0"/>
                        </a:spcBef>
                        <a:spcAft>
                          <a:spcPts val="600"/>
                        </a:spcAft>
                        <a:tabLst>
                          <a:tab pos="182880" algn="l"/>
                        </a:tabLst>
                      </a:pPr>
                      <a:r>
                        <a:rPr lang="en-US" sz="1000" spc="-5">
                          <a:effectLst/>
                        </a:rPr>
                        <a:t>Version</a:t>
                      </a:r>
                      <a:endParaRPr lang="en-US" sz="1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just">
                        <a:lnSpc>
                          <a:spcPct val="95000"/>
                        </a:lnSpc>
                        <a:spcBef>
                          <a:spcPts val="0"/>
                        </a:spcBef>
                        <a:spcAft>
                          <a:spcPts val="600"/>
                        </a:spcAft>
                        <a:tabLst>
                          <a:tab pos="182880" algn="l"/>
                        </a:tabLst>
                      </a:pPr>
                      <a:r>
                        <a:rPr lang="en-US" sz="1000" spc="-5" dirty="0">
                          <a:effectLst/>
                        </a:rPr>
                        <a:t>2.1</a:t>
                      </a:r>
                      <a:endParaRPr lang="en-US" sz="10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376798395"/>
                  </a:ext>
                </a:extLst>
              </a:tr>
              <a:tr h="293565">
                <a:tc>
                  <a:txBody>
                    <a:bodyPr/>
                    <a:lstStyle/>
                    <a:p>
                      <a:pPr marL="0" marR="0" indent="0" algn="just">
                        <a:lnSpc>
                          <a:spcPct val="95000"/>
                        </a:lnSpc>
                        <a:spcBef>
                          <a:spcPts val="0"/>
                        </a:spcBef>
                        <a:spcAft>
                          <a:spcPts val="600"/>
                        </a:spcAft>
                        <a:tabLst>
                          <a:tab pos="182880" algn="l"/>
                        </a:tabLst>
                      </a:pPr>
                      <a:r>
                        <a:rPr lang="en-US" sz="1000" spc="-5">
                          <a:effectLst/>
                        </a:rPr>
                        <a:t>Status</a:t>
                      </a:r>
                      <a:endParaRPr lang="en-US" sz="1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just">
                        <a:lnSpc>
                          <a:spcPct val="95000"/>
                        </a:lnSpc>
                        <a:spcBef>
                          <a:spcPts val="0"/>
                        </a:spcBef>
                        <a:spcAft>
                          <a:spcPts val="600"/>
                        </a:spcAft>
                        <a:tabLst>
                          <a:tab pos="182880" algn="l"/>
                        </a:tabLst>
                      </a:pPr>
                      <a:r>
                        <a:rPr lang="en-US" sz="1000" spc="-5">
                          <a:effectLst/>
                        </a:rPr>
                        <a:t>Open</a:t>
                      </a:r>
                      <a:endParaRPr lang="en-US" sz="10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394728866"/>
                  </a:ext>
                </a:extLst>
              </a:tr>
              <a:tr h="293565">
                <a:tc>
                  <a:txBody>
                    <a:bodyPr/>
                    <a:lstStyle/>
                    <a:p>
                      <a:pPr marL="0" marR="0" indent="0" algn="just">
                        <a:lnSpc>
                          <a:spcPct val="95000"/>
                        </a:lnSpc>
                        <a:spcBef>
                          <a:spcPts val="0"/>
                        </a:spcBef>
                        <a:spcAft>
                          <a:spcPts val="600"/>
                        </a:spcAft>
                        <a:tabLst>
                          <a:tab pos="182880" algn="l"/>
                        </a:tabLst>
                      </a:pPr>
                      <a:r>
                        <a:rPr lang="en-US" sz="1000" spc="-5">
                          <a:effectLst/>
                        </a:rPr>
                        <a:t>Short description</a:t>
                      </a:r>
                      <a:endParaRPr lang="en-US" sz="1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just">
                        <a:lnSpc>
                          <a:spcPct val="95000"/>
                        </a:lnSpc>
                        <a:spcBef>
                          <a:spcPts val="0"/>
                        </a:spcBef>
                        <a:spcAft>
                          <a:spcPts val="600"/>
                        </a:spcAft>
                        <a:tabLst>
                          <a:tab pos="182880" algn="l"/>
                        </a:tabLst>
                      </a:pPr>
                      <a:r>
                        <a:rPr lang="en-US" sz="1000" spc="-5" dirty="0">
                          <a:effectLst/>
                        </a:rPr>
                        <a:t>LED has stopped working</a:t>
                      </a:r>
                      <a:endParaRPr lang="en-US" sz="10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601211283"/>
                  </a:ext>
                </a:extLst>
              </a:tr>
              <a:tr h="587133">
                <a:tc>
                  <a:txBody>
                    <a:bodyPr/>
                    <a:lstStyle/>
                    <a:p>
                      <a:pPr marL="0" marR="0" indent="0" algn="just">
                        <a:lnSpc>
                          <a:spcPct val="95000"/>
                        </a:lnSpc>
                        <a:spcBef>
                          <a:spcPts val="0"/>
                        </a:spcBef>
                        <a:spcAft>
                          <a:spcPts val="600"/>
                        </a:spcAft>
                        <a:tabLst>
                          <a:tab pos="182880" algn="l"/>
                        </a:tabLst>
                      </a:pPr>
                      <a:r>
                        <a:rPr lang="en-US" sz="1000" spc="-5">
                          <a:effectLst/>
                        </a:rPr>
                        <a:t>Long description</a:t>
                      </a:r>
                      <a:endParaRPr lang="en-US" sz="1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just">
                        <a:lnSpc>
                          <a:spcPct val="95000"/>
                        </a:lnSpc>
                        <a:spcBef>
                          <a:spcPts val="0"/>
                        </a:spcBef>
                        <a:spcAft>
                          <a:spcPts val="600"/>
                        </a:spcAft>
                        <a:tabLst>
                          <a:tab pos="182880" algn="l"/>
                        </a:tabLst>
                      </a:pPr>
                      <a:r>
                        <a:rPr lang="en-US" sz="1000" spc="-5">
                          <a:effectLst/>
                        </a:rPr>
                        <a:t>&lt;Anything from Error log to Email conversations &gt;</a:t>
                      </a:r>
                      <a:endParaRPr lang="en-US" sz="10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030877168"/>
                  </a:ext>
                </a:extLst>
              </a:tr>
              <a:tr h="293565">
                <a:tc>
                  <a:txBody>
                    <a:bodyPr/>
                    <a:lstStyle/>
                    <a:p>
                      <a:pPr marL="0" marR="0" indent="0" algn="just">
                        <a:lnSpc>
                          <a:spcPct val="95000"/>
                        </a:lnSpc>
                        <a:spcBef>
                          <a:spcPts val="0"/>
                        </a:spcBef>
                        <a:spcAft>
                          <a:spcPts val="600"/>
                        </a:spcAft>
                        <a:tabLst>
                          <a:tab pos="182880" algn="l"/>
                        </a:tabLst>
                      </a:pPr>
                      <a:r>
                        <a:rPr lang="en-US" sz="1000" spc="-5">
                          <a:effectLst/>
                        </a:rPr>
                        <a:t>Duplicate bug id</a:t>
                      </a:r>
                      <a:endParaRPr lang="en-US" sz="1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just">
                        <a:lnSpc>
                          <a:spcPct val="95000"/>
                        </a:lnSpc>
                        <a:spcBef>
                          <a:spcPts val="0"/>
                        </a:spcBef>
                        <a:spcAft>
                          <a:spcPts val="600"/>
                        </a:spcAft>
                        <a:tabLst>
                          <a:tab pos="182880" algn="l"/>
                        </a:tabLst>
                      </a:pPr>
                      <a:r>
                        <a:rPr lang="en-US" sz="1000" spc="-5">
                          <a:effectLst/>
                        </a:rPr>
                        <a:t>98765</a:t>
                      </a:r>
                      <a:endParaRPr lang="en-US" sz="10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177257375"/>
                  </a:ext>
                </a:extLst>
              </a:tr>
              <a:tr h="293565">
                <a:tc>
                  <a:txBody>
                    <a:bodyPr/>
                    <a:lstStyle/>
                    <a:p>
                      <a:pPr marL="0" marR="0" indent="0" algn="just">
                        <a:lnSpc>
                          <a:spcPct val="95000"/>
                        </a:lnSpc>
                        <a:spcBef>
                          <a:spcPts val="0"/>
                        </a:spcBef>
                        <a:spcAft>
                          <a:spcPts val="600"/>
                        </a:spcAft>
                        <a:tabLst>
                          <a:tab pos="182880" algn="l"/>
                        </a:tabLst>
                      </a:pPr>
                      <a:r>
                        <a:rPr lang="en-US" sz="1000" spc="-5" dirty="0">
                          <a:effectLst/>
                        </a:rPr>
                        <a:t>Submitted on</a:t>
                      </a:r>
                      <a:endParaRPr lang="en-US" sz="10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just">
                        <a:lnSpc>
                          <a:spcPct val="95000"/>
                        </a:lnSpc>
                        <a:spcBef>
                          <a:spcPts val="0"/>
                        </a:spcBef>
                        <a:spcAft>
                          <a:spcPts val="600"/>
                        </a:spcAft>
                        <a:tabLst>
                          <a:tab pos="182880" algn="l"/>
                        </a:tabLst>
                      </a:pPr>
                      <a:r>
                        <a:rPr lang="en-US" sz="1000" spc="-5" dirty="0">
                          <a:effectLst/>
                        </a:rPr>
                        <a:t>25</a:t>
                      </a:r>
                      <a:r>
                        <a:rPr lang="en-US" sz="1000" spc="-5" baseline="30000" dirty="0">
                          <a:effectLst/>
                        </a:rPr>
                        <a:t>th</a:t>
                      </a:r>
                      <a:r>
                        <a:rPr lang="en-US" sz="1000" spc="-5" dirty="0">
                          <a:effectLst/>
                        </a:rPr>
                        <a:t> Feb, 2018</a:t>
                      </a:r>
                      <a:endParaRPr lang="en-US" sz="10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494499645"/>
                  </a:ext>
                </a:extLst>
              </a:tr>
            </a:tbl>
          </a:graphicData>
        </a:graphic>
      </p:graphicFrame>
    </p:spTree>
    <p:extLst>
      <p:ext uri="{BB962C8B-B14F-4D97-AF65-F5344CB8AC3E}">
        <p14:creationId xmlns:p14="http://schemas.microsoft.com/office/powerpoint/2010/main" val="1621669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00F5-E7B3-47CC-B412-702EE4289AC5}"/>
              </a:ext>
            </a:extLst>
          </p:cNvPr>
          <p:cNvSpPr>
            <a:spLocks noGrp="1"/>
          </p:cNvSpPr>
          <p:nvPr>
            <p:ph type="title"/>
          </p:nvPr>
        </p:nvSpPr>
        <p:spPr/>
        <p:txBody>
          <a:bodyPr/>
          <a:lstStyle/>
          <a:p>
            <a:r>
              <a:rPr lang="en-US" dirty="0"/>
              <a:t>Training data preparation</a:t>
            </a:r>
          </a:p>
        </p:txBody>
      </p:sp>
      <p:sp>
        <p:nvSpPr>
          <p:cNvPr id="3" name="Content Placeholder 2">
            <a:extLst>
              <a:ext uri="{FF2B5EF4-FFF2-40B4-BE49-F238E27FC236}">
                <a16:creationId xmlns:a16="http://schemas.microsoft.com/office/drawing/2014/main" id="{3E8A611C-CBC1-409F-B49F-9AF60548531B}"/>
              </a:ext>
            </a:extLst>
          </p:cNvPr>
          <p:cNvSpPr>
            <a:spLocks noGrp="1"/>
          </p:cNvSpPr>
          <p:nvPr>
            <p:ph idx="1"/>
          </p:nvPr>
        </p:nvSpPr>
        <p:spPr>
          <a:xfrm>
            <a:off x="838200" y="1825625"/>
            <a:ext cx="10515600" cy="4351338"/>
          </a:xfrm>
        </p:spPr>
        <p:txBody>
          <a:bodyPr>
            <a:normAutofit/>
          </a:bodyPr>
          <a:lstStyle/>
          <a:p>
            <a:r>
              <a:rPr lang="en-US" sz="1800" dirty="0"/>
              <a:t>For supervised model, we need to create a dataset that has Bug1 data and Bug2 data and duplicate indicator.</a:t>
            </a:r>
          </a:p>
          <a:p>
            <a:r>
              <a:rPr lang="en-US" sz="1800" dirty="0"/>
              <a:t>Status field in the defect tracking systems helps us identify existing duplicates in the dataset. (D - Duplicate)</a:t>
            </a:r>
          </a:p>
          <a:p>
            <a:pPr marL="971550" lvl="1" indent="-514350">
              <a:buAutoNum type="arabicPeriod"/>
            </a:pPr>
            <a:r>
              <a:rPr lang="en-US" sz="1800" dirty="0"/>
              <a:t>Build a duplicate bugs list</a:t>
            </a:r>
          </a:p>
          <a:p>
            <a:pPr marL="971550" lvl="1" indent="-514350">
              <a:buAutoNum type="arabicPeriod"/>
            </a:pPr>
            <a:r>
              <a:rPr lang="en-US" sz="1800" dirty="0"/>
              <a:t>Choose first bug from that list and it’s corresponding duplicate and create a row in the training dataset with duplicate indicator as 1</a:t>
            </a:r>
          </a:p>
          <a:p>
            <a:pPr marL="971550" lvl="1" indent="-514350">
              <a:buAutoNum type="arabicPeriod"/>
            </a:pPr>
            <a:r>
              <a:rPr lang="en-US" sz="1800" dirty="0"/>
              <a:t>For the same first bug, choose a random bug that’s not duplicate and create a new row in the training dataset with duplicate indicator as 0</a:t>
            </a:r>
          </a:p>
          <a:p>
            <a:pPr marL="971550" lvl="1" indent="-514350">
              <a:buAutoNum type="arabicPeriod"/>
            </a:pPr>
            <a:r>
              <a:rPr lang="en-US" sz="1800" dirty="0"/>
              <a:t>Continue this for all bugs in duplicate list</a:t>
            </a:r>
          </a:p>
          <a:p>
            <a:endParaRPr lang="en-US" dirty="0"/>
          </a:p>
          <a:p>
            <a:endParaRPr lang="en-US" dirty="0"/>
          </a:p>
          <a:p>
            <a:endParaRPr lang="en-US" dirty="0"/>
          </a:p>
          <a:p>
            <a:endParaRPr lang="en-US" dirty="0"/>
          </a:p>
        </p:txBody>
      </p:sp>
      <p:graphicFrame>
        <p:nvGraphicFramePr>
          <p:cNvPr id="5" name="Table 4">
            <a:extLst>
              <a:ext uri="{FF2B5EF4-FFF2-40B4-BE49-F238E27FC236}">
                <a16:creationId xmlns:a16="http://schemas.microsoft.com/office/drawing/2014/main" id="{75734C01-8D67-4C47-8AC4-BCBD39309D03}"/>
              </a:ext>
            </a:extLst>
          </p:cNvPr>
          <p:cNvGraphicFramePr>
            <a:graphicFrameLocks noGrp="1"/>
          </p:cNvGraphicFramePr>
          <p:nvPr>
            <p:extLst>
              <p:ext uri="{D42A27DB-BD31-4B8C-83A1-F6EECF244321}">
                <p14:modId xmlns:p14="http://schemas.microsoft.com/office/powerpoint/2010/main" val="3608562171"/>
              </p:ext>
            </p:extLst>
          </p:nvPr>
        </p:nvGraphicFramePr>
        <p:xfrm>
          <a:off x="3044688" y="4293924"/>
          <a:ext cx="6102624" cy="2217904"/>
        </p:xfrm>
        <a:graphic>
          <a:graphicData uri="http://schemas.openxmlformats.org/drawingml/2006/table">
            <a:tbl>
              <a:tblPr firstRow="1" firstCol="1" bandRow="1">
                <a:tableStyleId>{5C22544A-7EE6-4342-B048-85BDC9FD1C3A}</a:tableStyleId>
              </a:tblPr>
              <a:tblGrid>
                <a:gridCol w="1078347">
                  <a:extLst>
                    <a:ext uri="{9D8B030D-6E8A-4147-A177-3AD203B41FA5}">
                      <a16:colId xmlns:a16="http://schemas.microsoft.com/office/drawing/2014/main" val="1709459161"/>
                    </a:ext>
                  </a:extLst>
                </a:gridCol>
                <a:gridCol w="1085551">
                  <a:extLst>
                    <a:ext uri="{9D8B030D-6E8A-4147-A177-3AD203B41FA5}">
                      <a16:colId xmlns:a16="http://schemas.microsoft.com/office/drawing/2014/main" val="3331962557"/>
                    </a:ext>
                  </a:extLst>
                </a:gridCol>
                <a:gridCol w="1367747">
                  <a:extLst>
                    <a:ext uri="{9D8B030D-6E8A-4147-A177-3AD203B41FA5}">
                      <a16:colId xmlns:a16="http://schemas.microsoft.com/office/drawing/2014/main" val="4165734170"/>
                    </a:ext>
                  </a:extLst>
                </a:gridCol>
                <a:gridCol w="1461411">
                  <a:extLst>
                    <a:ext uri="{9D8B030D-6E8A-4147-A177-3AD203B41FA5}">
                      <a16:colId xmlns:a16="http://schemas.microsoft.com/office/drawing/2014/main" val="354019447"/>
                    </a:ext>
                  </a:extLst>
                </a:gridCol>
                <a:gridCol w="1109568">
                  <a:extLst>
                    <a:ext uri="{9D8B030D-6E8A-4147-A177-3AD203B41FA5}">
                      <a16:colId xmlns:a16="http://schemas.microsoft.com/office/drawing/2014/main" val="3064122178"/>
                    </a:ext>
                  </a:extLst>
                </a:gridCol>
              </a:tblGrid>
              <a:tr h="492868">
                <a:tc>
                  <a:txBody>
                    <a:bodyPr/>
                    <a:lstStyle/>
                    <a:p>
                      <a:pPr marL="0" marR="0" indent="0" algn="just">
                        <a:lnSpc>
                          <a:spcPct val="95000"/>
                        </a:lnSpc>
                        <a:spcBef>
                          <a:spcPts val="0"/>
                        </a:spcBef>
                        <a:spcAft>
                          <a:spcPts val="600"/>
                        </a:spcAft>
                        <a:tabLst>
                          <a:tab pos="182880" algn="l"/>
                        </a:tabLst>
                      </a:pPr>
                      <a:r>
                        <a:rPr lang="en-US" sz="1000" spc="-5">
                          <a:effectLst/>
                        </a:rPr>
                        <a:t>Bug_id1</a:t>
                      </a:r>
                      <a:endParaRPr lang="en-US" sz="1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just">
                        <a:lnSpc>
                          <a:spcPct val="95000"/>
                        </a:lnSpc>
                        <a:spcBef>
                          <a:spcPts val="0"/>
                        </a:spcBef>
                        <a:spcAft>
                          <a:spcPts val="600"/>
                        </a:spcAft>
                        <a:tabLst>
                          <a:tab pos="182880" algn="l"/>
                        </a:tabLst>
                      </a:pPr>
                      <a:r>
                        <a:rPr lang="en-US" sz="1000" spc="-5">
                          <a:effectLst/>
                        </a:rPr>
                        <a:t>Bug_id2</a:t>
                      </a:r>
                      <a:endParaRPr lang="en-US" sz="1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just">
                        <a:lnSpc>
                          <a:spcPct val="95000"/>
                        </a:lnSpc>
                        <a:spcBef>
                          <a:spcPts val="0"/>
                        </a:spcBef>
                        <a:spcAft>
                          <a:spcPts val="600"/>
                        </a:spcAft>
                        <a:tabLst>
                          <a:tab pos="182880" algn="l"/>
                        </a:tabLst>
                      </a:pPr>
                      <a:r>
                        <a:rPr lang="en-US" sz="1000" spc="-5">
                          <a:effectLst/>
                        </a:rPr>
                        <a:t>Description for b1</a:t>
                      </a:r>
                      <a:endParaRPr lang="en-US" sz="1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just">
                        <a:lnSpc>
                          <a:spcPct val="95000"/>
                        </a:lnSpc>
                        <a:spcBef>
                          <a:spcPts val="0"/>
                        </a:spcBef>
                        <a:spcAft>
                          <a:spcPts val="600"/>
                        </a:spcAft>
                        <a:tabLst>
                          <a:tab pos="182880" algn="l"/>
                        </a:tabLst>
                      </a:pPr>
                      <a:r>
                        <a:rPr lang="en-US" sz="1000" spc="-5">
                          <a:effectLst/>
                        </a:rPr>
                        <a:t>Description for b1</a:t>
                      </a:r>
                      <a:endParaRPr lang="en-US" sz="1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just">
                        <a:lnSpc>
                          <a:spcPct val="95000"/>
                        </a:lnSpc>
                        <a:spcBef>
                          <a:spcPts val="0"/>
                        </a:spcBef>
                        <a:spcAft>
                          <a:spcPts val="600"/>
                        </a:spcAft>
                        <a:tabLst>
                          <a:tab pos="182880" algn="l"/>
                        </a:tabLst>
                      </a:pPr>
                      <a:r>
                        <a:rPr lang="en-US" sz="1000" spc="-5">
                          <a:effectLst/>
                        </a:rPr>
                        <a:t>Duplicate label</a:t>
                      </a:r>
                      <a:endParaRPr lang="en-US" sz="10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834827510"/>
                  </a:ext>
                </a:extLst>
              </a:tr>
              <a:tr h="985735">
                <a:tc>
                  <a:txBody>
                    <a:bodyPr/>
                    <a:lstStyle/>
                    <a:p>
                      <a:pPr marL="0" marR="0" indent="0" algn="just">
                        <a:lnSpc>
                          <a:spcPct val="95000"/>
                        </a:lnSpc>
                        <a:spcBef>
                          <a:spcPts val="0"/>
                        </a:spcBef>
                        <a:spcAft>
                          <a:spcPts val="600"/>
                        </a:spcAft>
                        <a:tabLst>
                          <a:tab pos="182880" algn="l"/>
                        </a:tabLst>
                      </a:pPr>
                      <a:r>
                        <a:rPr lang="en-US" sz="1000" spc="-5">
                          <a:effectLst/>
                        </a:rPr>
                        <a:t>12345</a:t>
                      </a:r>
                      <a:endParaRPr lang="en-US" sz="1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just">
                        <a:lnSpc>
                          <a:spcPct val="95000"/>
                        </a:lnSpc>
                        <a:spcBef>
                          <a:spcPts val="0"/>
                        </a:spcBef>
                        <a:spcAft>
                          <a:spcPts val="600"/>
                        </a:spcAft>
                        <a:tabLst>
                          <a:tab pos="182880" algn="l"/>
                        </a:tabLst>
                      </a:pPr>
                      <a:r>
                        <a:rPr lang="en-US" sz="1000" spc="-5">
                          <a:effectLst/>
                        </a:rPr>
                        <a:t>98765</a:t>
                      </a:r>
                      <a:endParaRPr lang="en-US" sz="1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just">
                        <a:lnSpc>
                          <a:spcPct val="95000"/>
                        </a:lnSpc>
                        <a:spcBef>
                          <a:spcPts val="0"/>
                        </a:spcBef>
                        <a:spcAft>
                          <a:spcPts val="600"/>
                        </a:spcAft>
                        <a:tabLst>
                          <a:tab pos="182880" algn="l"/>
                        </a:tabLst>
                      </a:pPr>
                      <a:r>
                        <a:rPr lang="en-US" sz="1000" spc="-5">
                          <a:effectLst/>
                        </a:rPr>
                        <a:t>LED has stopped working</a:t>
                      </a:r>
                      <a:endParaRPr lang="en-US" sz="1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just">
                        <a:lnSpc>
                          <a:spcPct val="95000"/>
                        </a:lnSpc>
                        <a:spcBef>
                          <a:spcPts val="0"/>
                        </a:spcBef>
                        <a:spcAft>
                          <a:spcPts val="600"/>
                        </a:spcAft>
                        <a:tabLst>
                          <a:tab pos="182880" algn="l"/>
                        </a:tabLst>
                      </a:pPr>
                      <a:r>
                        <a:rPr lang="en-US" sz="1000" spc="-5">
                          <a:effectLst/>
                        </a:rPr>
                        <a:t>Light on LED is not switching on</a:t>
                      </a:r>
                      <a:endParaRPr lang="en-US" sz="1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just">
                        <a:lnSpc>
                          <a:spcPct val="95000"/>
                        </a:lnSpc>
                        <a:spcBef>
                          <a:spcPts val="0"/>
                        </a:spcBef>
                        <a:spcAft>
                          <a:spcPts val="600"/>
                        </a:spcAft>
                        <a:tabLst>
                          <a:tab pos="182880" algn="l"/>
                        </a:tabLst>
                      </a:pPr>
                      <a:r>
                        <a:rPr lang="en-US" sz="1000" spc="-5">
                          <a:effectLst/>
                        </a:rPr>
                        <a:t>1</a:t>
                      </a:r>
                      <a:endParaRPr lang="en-US" sz="10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100286352"/>
                  </a:ext>
                </a:extLst>
              </a:tr>
              <a:tr h="739301">
                <a:tc>
                  <a:txBody>
                    <a:bodyPr/>
                    <a:lstStyle/>
                    <a:p>
                      <a:pPr marL="0" marR="0" indent="0" algn="just">
                        <a:lnSpc>
                          <a:spcPct val="95000"/>
                        </a:lnSpc>
                        <a:spcBef>
                          <a:spcPts val="0"/>
                        </a:spcBef>
                        <a:spcAft>
                          <a:spcPts val="600"/>
                        </a:spcAft>
                        <a:tabLst>
                          <a:tab pos="182880" algn="l"/>
                        </a:tabLst>
                      </a:pPr>
                      <a:r>
                        <a:rPr lang="en-US" sz="1000" spc="-5">
                          <a:effectLst/>
                        </a:rPr>
                        <a:t>12345</a:t>
                      </a:r>
                      <a:endParaRPr lang="en-US" sz="1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just">
                        <a:lnSpc>
                          <a:spcPct val="95000"/>
                        </a:lnSpc>
                        <a:spcBef>
                          <a:spcPts val="0"/>
                        </a:spcBef>
                        <a:spcAft>
                          <a:spcPts val="600"/>
                        </a:spcAft>
                        <a:tabLst>
                          <a:tab pos="182880" algn="l"/>
                        </a:tabLst>
                      </a:pPr>
                      <a:r>
                        <a:rPr lang="en-US" sz="1000" spc="-5">
                          <a:effectLst/>
                        </a:rPr>
                        <a:t>65432</a:t>
                      </a:r>
                      <a:endParaRPr lang="en-US" sz="1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just">
                        <a:lnSpc>
                          <a:spcPct val="95000"/>
                        </a:lnSpc>
                        <a:spcBef>
                          <a:spcPts val="0"/>
                        </a:spcBef>
                        <a:spcAft>
                          <a:spcPts val="600"/>
                        </a:spcAft>
                        <a:tabLst>
                          <a:tab pos="182880" algn="l"/>
                        </a:tabLst>
                      </a:pPr>
                      <a:r>
                        <a:rPr lang="en-US" sz="1000" spc="-5">
                          <a:effectLst/>
                        </a:rPr>
                        <a:t>LED has stopped working</a:t>
                      </a:r>
                      <a:endParaRPr lang="en-US" sz="1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just">
                        <a:lnSpc>
                          <a:spcPct val="95000"/>
                        </a:lnSpc>
                        <a:spcBef>
                          <a:spcPts val="0"/>
                        </a:spcBef>
                        <a:spcAft>
                          <a:spcPts val="600"/>
                        </a:spcAft>
                        <a:tabLst>
                          <a:tab pos="182880" algn="l"/>
                        </a:tabLst>
                      </a:pPr>
                      <a:r>
                        <a:rPr lang="en-US" sz="1000" spc="-5" dirty="0">
                          <a:effectLst/>
                        </a:rPr>
                        <a:t>Memory overload has led to reboot</a:t>
                      </a:r>
                      <a:endParaRPr lang="en-US" sz="10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just">
                        <a:lnSpc>
                          <a:spcPct val="95000"/>
                        </a:lnSpc>
                        <a:spcBef>
                          <a:spcPts val="0"/>
                        </a:spcBef>
                        <a:spcAft>
                          <a:spcPts val="600"/>
                        </a:spcAft>
                        <a:tabLst>
                          <a:tab pos="182880" algn="l"/>
                        </a:tabLst>
                      </a:pPr>
                      <a:r>
                        <a:rPr lang="en-US" sz="1000" spc="-5" dirty="0">
                          <a:effectLst/>
                        </a:rPr>
                        <a:t>0</a:t>
                      </a:r>
                      <a:endParaRPr lang="en-US" sz="10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767087772"/>
                  </a:ext>
                </a:extLst>
              </a:tr>
            </a:tbl>
          </a:graphicData>
        </a:graphic>
      </p:graphicFrame>
    </p:spTree>
    <p:extLst>
      <p:ext uri="{BB962C8B-B14F-4D97-AF65-F5344CB8AC3E}">
        <p14:creationId xmlns:p14="http://schemas.microsoft.com/office/powerpoint/2010/main" val="2975764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1009</Words>
  <Application>Microsoft Office PowerPoint</Application>
  <PresentationFormat>Widescreen</PresentationFormat>
  <Paragraphs>131</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SimSun</vt:lpstr>
      <vt:lpstr>Arial</vt:lpstr>
      <vt:lpstr>Calibri</vt:lpstr>
      <vt:lpstr>Calibri Light</vt:lpstr>
      <vt:lpstr>Times New Roman</vt:lpstr>
      <vt:lpstr>Office Theme</vt:lpstr>
      <vt:lpstr>Bug Duplicates &amp; Bug Hops</vt:lpstr>
      <vt:lpstr>Product Life Cycle</vt:lpstr>
      <vt:lpstr>Case Study</vt:lpstr>
      <vt:lpstr>Problem at hand </vt:lpstr>
      <vt:lpstr>PowerPoint Presentation</vt:lpstr>
      <vt:lpstr>PowerPoint Presentation</vt:lpstr>
      <vt:lpstr>Duplicate Bug Detection</vt:lpstr>
      <vt:lpstr>Data</vt:lpstr>
      <vt:lpstr>Training data preparation</vt:lpstr>
      <vt:lpstr>Feature processing</vt:lpstr>
      <vt:lpstr>Algorithm</vt:lpstr>
      <vt:lpstr>Algorithm (contd.)</vt:lpstr>
      <vt:lpstr>PowerPoint Presentation</vt:lpstr>
      <vt:lpstr>Evaluation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 Duplicates &amp; Bug Hops</dc:title>
  <dc:creator>Shobha V</dc:creator>
  <cp:lastModifiedBy>Sumith Reddi (sumreddi)</cp:lastModifiedBy>
  <cp:revision>12</cp:revision>
  <dcterms:created xsi:type="dcterms:W3CDTF">2018-12-20T04:45:55Z</dcterms:created>
  <dcterms:modified xsi:type="dcterms:W3CDTF">2018-12-20T12:28:43Z</dcterms:modified>
</cp:coreProperties>
</file>