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notesMasterIdLst>
    <p:notesMasterId r:id="rId18"/>
  </p:notesMasterIdLst>
  <p:sldIdLst>
    <p:sldId id="256" r:id="rId2"/>
    <p:sldId id="295" r:id="rId3"/>
    <p:sldId id="283" r:id="rId4"/>
    <p:sldId id="296" r:id="rId5"/>
    <p:sldId id="302" r:id="rId6"/>
    <p:sldId id="294" r:id="rId7"/>
    <p:sldId id="301" r:id="rId8"/>
    <p:sldId id="305" r:id="rId9"/>
    <p:sldId id="299" r:id="rId10"/>
    <p:sldId id="306" r:id="rId11"/>
    <p:sldId id="300" r:id="rId12"/>
    <p:sldId id="307" r:id="rId13"/>
    <p:sldId id="304" r:id="rId14"/>
    <p:sldId id="303" r:id="rId15"/>
    <p:sldId id="308" r:id="rId16"/>
    <p:sldId id="2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6CA4C-4BAB-B140-831E-CCF4F75E3263}">
          <p14:sldIdLst>
            <p14:sldId id="256"/>
            <p14:sldId id="295"/>
            <p14:sldId id="283"/>
            <p14:sldId id="296"/>
            <p14:sldId id="302"/>
            <p14:sldId id="294"/>
            <p14:sldId id="301"/>
            <p14:sldId id="305"/>
            <p14:sldId id="299"/>
            <p14:sldId id="306"/>
            <p14:sldId id="300"/>
            <p14:sldId id="307"/>
            <p14:sldId id="304"/>
            <p14:sldId id="303"/>
            <p14:sldId id="308"/>
            <p14:sldId id="298"/>
          </p14:sldIdLst>
        </p14:section>
        <p14:section name="SMOTEImages" id="{A7F0CE2C-0825-F943-9E26-FE814908CB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669"/>
    <p:restoredTop sz="94643"/>
  </p:normalViewPr>
  <p:slideViewPr>
    <p:cSldViewPr snapToGrid="0" snapToObjects="1">
      <p:cViewPr varScale="1">
        <p:scale>
          <a:sx n="60" d="100"/>
          <a:sy n="60" d="100"/>
        </p:scale>
        <p:origin x="40"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9D8E8E-36B5-3749-B1C5-3674AA295C2C}" type="datetimeFigureOut">
              <a:rPr lang="en-US" smtClean="0"/>
              <a:t>04-Jun-18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BD0CE-1BCE-C949-B9DF-5BE435272E3C}" type="slidenum">
              <a:rPr lang="en-US" smtClean="0"/>
              <a:t>‹#›</a:t>
            </a:fld>
            <a:endParaRPr lang="en-US"/>
          </a:p>
        </p:txBody>
      </p:sp>
    </p:spTree>
    <p:extLst>
      <p:ext uri="{BB962C8B-B14F-4D97-AF65-F5344CB8AC3E}">
        <p14:creationId xmlns:p14="http://schemas.microsoft.com/office/powerpoint/2010/main" val="697827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ELT since July 2015. </a:t>
            </a:r>
          </a:p>
          <a:p>
            <a:pPr marL="174982" indent="-174982">
              <a:buFont typeface="Arial" panose="020B0604020202020204" pitchFamily="34" charset="0"/>
              <a:buChar char="•"/>
            </a:pPr>
            <a:endParaRPr lang="en-US" b="0" dirty="0" smtClean="0"/>
          </a:p>
          <a:p>
            <a:endParaRPr lang="en-US" baseline="0" dirty="0" smtClean="0"/>
          </a:p>
          <a:p>
            <a:r>
              <a:rPr lang="en-US" b="1" i="1" dirty="0"/>
              <a:t>Renewed Focus on Quality </a:t>
            </a:r>
          </a:p>
          <a:p>
            <a:endParaRPr lang="en-US" dirty="0"/>
          </a:p>
          <a:p>
            <a:r>
              <a:rPr lang="en-US" dirty="0"/>
              <a:t>Our commitment in terms of quality and customer focus has always been part of Cisco.  Over the years, the breadth of our product and importance of the network has increased.  About a year ago, we found ourselves in a place we really didn’t want to be in terms of quality.  Since Chuck took reigns as CEO, we needed to do a big transformation in the overall business model.  Chuck asked Rebecca if she could specifically get involved in this transformation </a:t>
            </a:r>
            <a:r>
              <a:rPr lang="en-US" dirty="0" smtClean="0"/>
              <a:t>The </a:t>
            </a:r>
            <a:r>
              <a:rPr lang="en-US" dirty="0"/>
              <a:t>conversation has moved from quality in a very traditional sense to that of a foundational quality which has to be built into every process we do, including engineering.  What we want at the end of the day is the promise of a whole architecture and the needs of customers being met at a completely different level. </a:t>
            </a:r>
            <a:r>
              <a:rPr lang="en-US" dirty="0" smtClean="0"/>
              <a:t>It </a:t>
            </a:r>
            <a:r>
              <a:rPr lang="en-US" dirty="0"/>
              <a:t>is core to how we will transform the entire company.  </a:t>
            </a:r>
          </a:p>
          <a:p>
            <a:pPr marL="174982" indent="-17498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2038080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ELT since July 2015. </a:t>
            </a:r>
          </a:p>
          <a:p>
            <a:pPr marL="174982" indent="-174982">
              <a:buFont typeface="Arial" panose="020B0604020202020204" pitchFamily="34" charset="0"/>
              <a:buChar char="•"/>
            </a:pPr>
            <a:endParaRPr lang="en-US" b="0" dirty="0" smtClean="0"/>
          </a:p>
          <a:p>
            <a:endParaRPr lang="en-US" baseline="0" dirty="0" smtClean="0"/>
          </a:p>
          <a:p>
            <a:r>
              <a:rPr lang="en-US" b="1" i="1" dirty="0"/>
              <a:t>Renewed Focus on Quality </a:t>
            </a:r>
          </a:p>
          <a:p>
            <a:endParaRPr lang="en-US" dirty="0"/>
          </a:p>
          <a:p>
            <a:r>
              <a:rPr lang="en-US" dirty="0"/>
              <a:t>Our commitment in terms of quality and customer focus has always been part of Cisco.  Over the years, the breadth of our product and importance of the network has increased.  About a year ago, we found ourselves in a place we really didn’t want to be in terms of quality.  Since Chuck took reigns as CEO, we needed to do a big transformation in the overall business model.  Chuck asked Rebecca if she could specifically get involved in this transformation </a:t>
            </a:r>
            <a:r>
              <a:rPr lang="en-US" dirty="0" smtClean="0"/>
              <a:t>The </a:t>
            </a:r>
            <a:r>
              <a:rPr lang="en-US" dirty="0"/>
              <a:t>conversation has moved from quality in a very traditional sense to that of a foundational quality which has to be built into every process we do, including engineering.  What we want at the end of the day is the promise of a whole architecture and the needs of customers being met at a completely different level. </a:t>
            </a:r>
            <a:r>
              <a:rPr lang="en-US" dirty="0" smtClean="0"/>
              <a:t>It </a:t>
            </a:r>
            <a:r>
              <a:rPr lang="en-US" dirty="0"/>
              <a:t>is core to how we will transform the entire company.  </a:t>
            </a:r>
          </a:p>
          <a:p>
            <a:pPr marL="174982" indent="-17498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solidFill>
                  <a:prstClr val="black"/>
                </a:solidFill>
              </a:rPr>
              <a:pPr>
                <a:defRPr/>
              </a:pPr>
              <a:t>4</a:t>
            </a:fld>
            <a:endParaRPr lang="en-US">
              <a:solidFill>
                <a:prstClr val="black"/>
              </a:solidFill>
            </a:endParaRPr>
          </a:p>
        </p:txBody>
      </p:sp>
    </p:spTree>
    <p:extLst>
      <p:ext uri="{BB962C8B-B14F-4D97-AF65-F5344CB8AC3E}">
        <p14:creationId xmlns:p14="http://schemas.microsoft.com/office/powerpoint/2010/main" val="533597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ELT since July 2015. </a:t>
            </a:r>
          </a:p>
          <a:p>
            <a:pPr marL="174982" indent="-174982">
              <a:buFont typeface="Arial" panose="020B0604020202020204" pitchFamily="34" charset="0"/>
              <a:buChar char="•"/>
            </a:pPr>
            <a:endParaRPr lang="en-US" b="0" dirty="0" smtClean="0"/>
          </a:p>
          <a:p>
            <a:endParaRPr lang="en-US" baseline="0" dirty="0" smtClean="0"/>
          </a:p>
          <a:p>
            <a:r>
              <a:rPr lang="en-US" b="1" i="1" dirty="0"/>
              <a:t>Renewed Focus on Quality </a:t>
            </a:r>
          </a:p>
          <a:p>
            <a:endParaRPr lang="en-US" dirty="0"/>
          </a:p>
          <a:p>
            <a:r>
              <a:rPr lang="en-US" dirty="0"/>
              <a:t>Our commitment in terms of quality and customer focus has always been part of Cisco.  Over the years, the breadth of our product and importance of the network has increased.  About a year ago, we found ourselves in a place we really didn’t want to be in terms of quality.  Since Chuck took reigns as CEO, we needed to do a big transformation in the overall business model.  Chuck asked Rebecca if she could specifically get involved in this transformation </a:t>
            </a:r>
            <a:r>
              <a:rPr lang="en-US" dirty="0" smtClean="0"/>
              <a:t>The </a:t>
            </a:r>
            <a:r>
              <a:rPr lang="en-US" dirty="0"/>
              <a:t>conversation has moved from quality in a very traditional sense to that of a foundational quality which has to be built into every process we do, including engineering.  What we want at the end of the day is the promise of a whole architecture and the needs of customers being met at a completely different level. </a:t>
            </a:r>
            <a:r>
              <a:rPr lang="en-US" dirty="0" smtClean="0"/>
              <a:t>It </a:t>
            </a:r>
            <a:r>
              <a:rPr lang="en-US" dirty="0"/>
              <a:t>is core to how we will transform the entire company.  </a:t>
            </a:r>
          </a:p>
          <a:p>
            <a:pPr marL="174982" indent="-17498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solidFill>
                  <a:prstClr val="black"/>
                </a:solidFill>
              </a:rPr>
              <a:pPr>
                <a:defRPr/>
              </a:pPr>
              <a:t>6</a:t>
            </a:fld>
            <a:endParaRPr lang="en-US">
              <a:solidFill>
                <a:prstClr val="black"/>
              </a:solidFill>
            </a:endParaRPr>
          </a:p>
        </p:txBody>
      </p:sp>
    </p:spTree>
    <p:extLst>
      <p:ext uri="{BB962C8B-B14F-4D97-AF65-F5344CB8AC3E}">
        <p14:creationId xmlns:p14="http://schemas.microsoft.com/office/powerpoint/2010/main" val="438017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a:buFont typeface="Arial" panose="020B0604020202020204" pitchFamily="34" charset="0"/>
              <a:buChar char="•"/>
            </a:pPr>
            <a:r>
              <a:rPr lang="en-US" b="0" dirty="0" smtClean="0"/>
              <a:t>Explain</a:t>
            </a:r>
            <a:r>
              <a:rPr lang="en-US" b="0" baseline="0" dirty="0" smtClean="0"/>
              <a:t> what is minority class and majority class.</a:t>
            </a:r>
          </a:p>
          <a:p>
            <a:pPr marL="174982" indent="-174982">
              <a:buFont typeface="Arial" panose="020B0604020202020204" pitchFamily="34" charset="0"/>
              <a:buChar char="•"/>
            </a:pPr>
            <a:r>
              <a:rPr lang="en-US" b="0" baseline="0" dirty="0" smtClean="0"/>
              <a:t>Explain what are the other techniques before explaining this technique.</a:t>
            </a:r>
          </a:p>
          <a:p>
            <a:pPr marL="174982" indent="-174982">
              <a:buFont typeface="Arial" panose="020B0604020202020204" pitchFamily="34" charset="0"/>
              <a:buChar char="•"/>
            </a:pPr>
            <a:endParaRPr lang="en-US" b="0" dirty="0" smtClean="0"/>
          </a:p>
          <a:p>
            <a:endParaRPr lang="en-US" baseline="0" dirty="0" smtClean="0"/>
          </a:p>
          <a:p>
            <a:r>
              <a:rPr lang="en-US" b="1" i="1" dirty="0"/>
              <a:t>Renewed Focus on Quality </a:t>
            </a:r>
          </a:p>
          <a:p>
            <a:endParaRPr lang="en-US" dirty="0"/>
          </a:p>
          <a:p>
            <a:r>
              <a:rPr lang="en-US" dirty="0"/>
              <a:t>Our commitment in terms of quality and customer focus has always been part of Cisco.  Over the years, the breadth of our product and importance of the network has increased.  About a year ago, we found ourselves in a place we really didn’t want to be in terms of quality.  Since Chuck took reigns as CEO, we needed to do a big transformation in the overall business model.  Chuck asked Rebecca if she could specifically get involved in this transformation </a:t>
            </a:r>
            <a:r>
              <a:rPr lang="en-US" dirty="0" smtClean="0"/>
              <a:t>The </a:t>
            </a:r>
            <a:r>
              <a:rPr lang="en-US" dirty="0"/>
              <a:t>conversation has moved from quality in a very traditional sense to that of a foundational quality which has to be built into every process we do, including engineering.  What we want at the end of the day is the promise of a whole architecture and the needs of customers being met at a completely different level. </a:t>
            </a:r>
            <a:r>
              <a:rPr lang="en-US" dirty="0" smtClean="0"/>
              <a:t>It </a:t>
            </a:r>
            <a:r>
              <a:rPr lang="en-US" dirty="0"/>
              <a:t>is core to how we will transform the entire company.  </a:t>
            </a:r>
          </a:p>
          <a:p>
            <a:pPr marL="174982" indent="-17498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solidFill>
                  <a:prstClr val="black"/>
                </a:solidFill>
              </a:rPr>
              <a:pPr>
                <a:defRPr/>
              </a:pPr>
              <a:t>7</a:t>
            </a:fld>
            <a:endParaRPr lang="en-US">
              <a:solidFill>
                <a:prstClr val="black"/>
              </a:solidFill>
            </a:endParaRPr>
          </a:p>
        </p:txBody>
      </p:sp>
    </p:spTree>
    <p:extLst>
      <p:ext uri="{BB962C8B-B14F-4D97-AF65-F5344CB8AC3E}">
        <p14:creationId xmlns:p14="http://schemas.microsoft.com/office/powerpoint/2010/main" val="2014338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ELT since July 2015. </a:t>
            </a:r>
          </a:p>
          <a:p>
            <a:pPr marL="174982" indent="-174982">
              <a:buFont typeface="Arial" panose="020B0604020202020204" pitchFamily="34" charset="0"/>
              <a:buChar char="•"/>
            </a:pPr>
            <a:endParaRPr lang="en-US" b="0" dirty="0" smtClean="0"/>
          </a:p>
          <a:p>
            <a:endParaRPr lang="en-US" baseline="0" dirty="0" smtClean="0"/>
          </a:p>
          <a:p>
            <a:r>
              <a:rPr lang="en-US" b="1" i="1" dirty="0"/>
              <a:t>Renewed Focus on Quality </a:t>
            </a:r>
          </a:p>
          <a:p>
            <a:endParaRPr lang="en-US" dirty="0"/>
          </a:p>
          <a:p>
            <a:r>
              <a:rPr lang="en-US" dirty="0"/>
              <a:t>Our commitment in terms of quality and customer focus has always been part of Cisco.  Over the years, the breadth of our product and importance of the network has increased.  About a year ago, we found ourselves in a place we really didn’t want to be in terms of quality.  Since Chuck took reigns as CEO, we needed to do a big transformation in the overall business model.  Chuck asked Rebecca if she could specifically get involved in this transformation </a:t>
            </a:r>
            <a:r>
              <a:rPr lang="en-US" dirty="0" smtClean="0"/>
              <a:t>The </a:t>
            </a:r>
            <a:r>
              <a:rPr lang="en-US" dirty="0"/>
              <a:t>conversation has moved from quality in a very traditional sense to that of a foundational quality which has to be built into every process we do, including engineering.  What we want at the end of the day is the promise of a whole architecture and the needs of customers being met at a completely different level. </a:t>
            </a:r>
            <a:r>
              <a:rPr lang="en-US" dirty="0" smtClean="0"/>
              <a:t>It </a:t>
            </a:r>
            <a:r>
              <a:rPr lang="en-US" dirty="0"/>
              <a:t>is core to how we will transform the entire company.  </a:t>
            </a:r>
          </a:p>
          <a:p>
            <a:pPr marL="174982" indent="-17498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solidFill>
                  <a:prstClr val="black"/>
                </a:solidFill>
              </a:rPr>
              <a:pPr>
                <a:defRPr/>
              </a:pPr>
              <a:t>16</a:t>
            </a:fld>
            <a:endParaRPr lang="en-US">
              <a:solidFill>
                <a:prstClr val="black"/>
              </a:solidFill>
            </a:endParaRPr>
          </a:p>
        </p:txBody>
      </p:sp>
    </p:spTree>
    <p:extLst>
      <p:ext uri="{BB962C8B-B14F-4D97-AF65-F5344CB8AC3E}">
        <p14:creationId xmlns:p14="http://schemas.microsoft.com/office/powerpoint/2010/main" val="1597783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39499F-2515-BE46-B832-02076B32C7FD}" type="datetimeFigureOut">
              <a:rPr lang="en-US" smtClean="0"/>
              <a:t>04-Jun-18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213286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9499F-2515-BE46-B832-02076B32C7FD}" type="datetimeFigureOut">
              <a:rPr lang="en-US" smtClean="0"/>
              <a:t>04-Jun-18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724291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9499F-2515-BE46-B832-02076B32C7FD}" type="datetimeFigureOut">
              <a:rPr lang="en-US" smtClean="0"/>
              <a:t>04-Jun-18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123255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smtClean="0"/>
              <a:t>Click to edit Master title style</a:t>
            </a:r>
            <a:endParaRPr lang="en-GB" dirty="0"/>
          </a:p>
        </p:txBody>
      </p:sp>
    </p:spTree>
    <p:extLst>
      <p:ext uri="{BB962C8B-B14F-4D97-AF65-F5344CB8AC3E}">
        <p14:creationId xmlns:p14="http://schemas.microsoft.com/office/powerpoint/2010/main" val="1221994647"/>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9499F-2515-BE46-B832-02076B32C7FD}" type="datetimeFigureOut">
              <a:rPr lang="en-US" smtClean="0"/>
              <a:t>04-Jun-18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134091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39499F-2515-BE46-B832-02076B32C7FD}" type="datetimeFigureOut">
              <a:rPr lang="en-US" smtClean="0"/>
              <a:t>04-Jun-18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114380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39499F-2515-BE46-B832-02076B32C7FD}" type="datetimeFigureOut">
              <a:rPr lang="en-US" smtClean="0"/>
              <a:t>04-Jun-18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179775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39499F-2515-BE46-B832-02076B32C7FD}" type="datetimeFigureOut">
              <a:rPr lang="en-US" smtClean="0"/>
              <a:t>04-Jun-18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1908905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39499F-2515-BE46-B832-02076B32C7FD}" type="datetimeFigureOut">
              <a:rPr lang="en-US" smtClean="0"/>
              <a:t>04-Jun-18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1717880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9499F-2515-BE46-B832-02076B32C7FD}" type="datetimeFigureOut">
              <a:rPr lang="en-US" smtClean="0"/>
              <a:t>04-Jun-18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164786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9499F-2515-BE46-B832-02076B32C7FD}" type="datetimeFigureOut">
              <a:rPr lang="en-US" smtClean="0"/>
              <a:t>04-Jun-18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175191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9499F-2515-BE46-B832-02076B32C7FD}" type="datetimeFigureOut">
              <a:rPr lang="en-US" smtClean="0"/>
              <a:t>04-Jun-18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20703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9499F-2515-BE46-B832-02076B32C7FD}" type="datetimeFigureOut">
              <a:rPr lang="en-US" smtClean="0"/>
              <a:t>04-Jun-18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63722-F2CA-BF48-82EC-4DFD521E0616}" type="slidenum">
              <a:rPr lang="en-US" smtClean="0"/>
              <a:t>‹#›</a:t>
            </a:fld>
            <a:endParaRPr lang="en-US"/>
          </a:p>
        </p:txBody>
      </p:sp>
    </p:spTree>
    <p:extLst>
      <p:ext uri="{BB962C8B-B14F-4D97-AF65-F5344CB8AC3E}">
        <p14:creationId xmlns:p14="http://schemas.microsoft.com/office/powerpoint/2010/main" val="27905573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sixsigma.com/industries/software-it/defect-prevention-reducing-costs-and-enhancing-quality/"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2.gif"/><Relationship Id="rId5" Type="http://schemas.openxmlformats.org/officeDocument/2006/relationships/image" Target="../media/image11.jp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89431" y="2555240"/>
            <a:ext cx="6261100" cy="1754326"/>
          </a:xfrm>
          <a:prstGeom prst="rect">
            <a:avLst/>
          </a:prstGeom>
          <a:noFill/>
        </p:spPr>
        <p:txBody>
          <a:bodyPr wrap="square" rtlCol="0">
            <a:spAutoFit/>
          </a:bodyPr>
          <a:lstStyle/>
          <a:p>
            <a:pPr algn="ctr"/>
            <a:r>
              <a:rPr lang="en-US" sz="3600" b="1" dirty="0" smtClean="0">
                <a:solidFill>
                  <a:srgbClr val="0070C0"/>
                </a:solidFill>
                <a:latin typeface="Al Bayan Plain" charset="-78"/>
                <a:ea typeface="Al Bayan Plain" charset="-78"/>
                <a:cs typeface="Al Bayan Plain" charset="-78"/>
              </a:rPr>
              <a:t>Customer Success </a:t>
            </a:r>
          </a:p>
          <a:p>
            <a:pPr algn="ctr"/>
            <a:r>
              <a:rPr lang="en-US" sz="3600" b="1" dirty="0" smtClean="0">
                <a:solidFill>
                  <a:srgbClr val="0070C0"/>
                </a:solidFill>
                <a:latin typeface="Al Bayan Plain" charset="-78"/>
                <a:ea typeface="Al Bayan Plain" charset="-78"/>
                <a:cs typeface="Al Bayan Plain" charset="-78"/>
              </a:rPr>
              <a:t>Using </a:t>
            </a:r>
          </a:p>
          <a:p>
            <a:pPr algn="ctr"/>
            <a:r>
              <a:rPr lang="en-US" sz="3600" b="1" dirty="0" smtClean="0">
                <a:solidFill>
                  <a:srgbClr val="0070C0"/>
                </a:solidFill>
                <a:latin typeface="Al Bayan Plain" charset="-78"/>
                <a:ea typeface="Al Bayan Plain" charset="-78"/>
                <a:cs typeface="Al Bayan Plain" charset="-78"/>
              </a:rPr>
              <a:t>Deep Learning</a:t>
            </a:r>
            <a:endParaRPr lang="en-US" sz="3600" b="1" dirty="0">
              <a:solidFill>
                <a:srgbClr val="0070C0"/>
              </a:solidFill>
              <a:latin typeface="Al Bayan Plain" charset="-78"/>
              <a:ea typeface="Al Bayan Plain" charset="-78"/>
              <a:cs typeface="Al Bayan Plain" charset="-78"/>
            </a:endParaRPr>
          </a:p>
        </p:txBody>
      </p:sp>
    </p:spTree>
    <p:extLst>
      <p:ext uri="{BB962C8B-B14F-4D97-AF65-F5344CB8AC3E}">
        <p14:creationId xmlns:p14="http://schemas.microsoft.com/office/powerpoint/2010/main" val="775779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1209"/>
            <a:ext cx="10515600" cy="1325563"/>
          </a:xfrm>
        </p:spPr>
        <p:txBody>
          <a:bodyPr/>
          <a:lstStyle/>
          <a:p>
            <a:r>
              <a:rPr lang="en-US" dirty="0" smtClean="0"/>
              <a:t>LSTM explained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7534" y="1038815"/>
            <a:ext cx="7842000" cy="5090710"/>
          </a:xfrm>
        </p:spPr>
      </p:pic>
      <p:sp>
        <p:nvSpPr>
          <p:cNvPr id="5" name="Rectangle 4"/>
          <p:cNvSpPr/>
          <p:nvPr/>
        </p:nvSpPr>
        <p:spPr>
          <a:xfrm>
            <a:off x="4986818" y="6203953"/>
            <a:ext cx="2218364" cy="369332"/>
          </a:xfrm>
          <a:prstGeom prst="rect">
            <a:avLst/>
          </a:prstGeom>
        </p:spPr>
        <p:txBody>
          <a:bodyPr wrap="none">
            <a:spAutoFit/>
          </a:bodyPr>
          <a:lstStyle/>
          <a:p>
            <a:r>
              <a:rPr lang="en-US" dirty="0">
                <a:solidFill>
                  <a:schemeClr val="tx1">
                    <a:lumMod val="85000"/>
                    <a:lumOff val="15000"/>
                  </a:schemeClr>
                </a:solidFill>
              </a:rPr>
              <a:t>Image source: Google</a:t>
            </a:r>
            <a:endParaRPr lang="en-US" dirty="0">
              <a:solidFill>
                <a:schemeClr val="tx1">
                  <a:lumMod val="85000"/>
                  <a:lumOff val="15000"/>
                </a:schemeClr>
              </a:solidFill>
            </a:endParaRPr>
          </a:p>
        </p:txBody>
      </p:sp>
    </p:spTree>
    <p:extLst>
      <p:ext uri="{BB962C8B-B14F-4D97-AF65-F5344CB8AC3E}">
        <p14:creationId xmlns:p14="http://schemas.microsoft.com/office/powerpoint/2010/main" val="328361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using Boosting algorithm</a:t>
            </a:r>
            <a:endParaRPr lang="en-US" dirty="0"/>
          </a:p>
        </p:txBody>
      </p:sp>
      <p:sp>
        <p:nvSpPr>
          <p:cNvPr id="3" name="Content Placeholder 2"/>
          <p:cNvSpPr>
            <a:spLocks noGrp="1"/>
          </p:cNvSpPr>
          <p:nvPr>
            <p:ph idx="1"/>
          </p:nvPr>
        </p:nvSpPr>
        <p:spPr/>
        <p:txBody>
          <a:bodyPr/>
          <a:lstStyle/>
          <a:p>
            <a:r>
              <a:rPr lang="en-US" dirty="0" err="1" smtClean="0"/>
              <a:t>XGBoost</a:t>
            </a:r>
            <a:r>
              <a:rPr lang="en-US" dirty="0" smtClean="0"/>
              <a:t> is an advanced implementation of gradient boosting algorithm.</a:t>
            </a:r>
          </a:p>
          <a:p>
            <a:r>
              <a:rPr lang="en-US" dirty="0" smtClean="0"/>
              <a:t>The structured data consisting of both continuous and categorical attributes are used for classification.</a:t>
            </a:r>
          </a:p>
          <a:p>
            <a:r>
              <a:rPr lang="en-US" dirty="0" smtClean="0"/>
              <a:t>This distributed boosting method is hyper-tuned to convert weak learners to strong learners. </a:t>
            </a:r>
          </a:p>
          <a:p>
            <a:r>
              <a:rPr lang="en-US" dirty="0" smtClean="0"/>
              <a:t>In </a:t>
            </a:r>
            <a:r>
              <a:rPr lang="en-US" dirty="0" err="1" smtClean="0"/>
              <a:t>XGBoost</a:t>
            </a:r>
            <a:r>
              <a:rPr lang="en-US" dirty="0" smtClean="0"/>
              <a:t>, the trees are grown using information from the previously grown tree.</a:t>
            </a:r>
          </a:p>
          <a:p>
            <a:r>
              <a:rPr lang="en-US" dirty="0" smtClean="0"/>
              <a:t>Gradient descent is used to minimize the sum of squares loss function</a:t>
            </a:r>
          </a:p>
        </p:txBody>
      </p:sp>
    </p:spTree>
    <p:extLst>
      <p:ext uri="{BB962C8B-B14F-4D97-AF65-F5344CB8AC3E}">
        <p14:creationId xmlns:p14="http://schemas.microsoft.com/office/powerpoint/2010/main" val="3616038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XGBoost</a:t>
            </a:r>
            <a:r>
              <a:rPr lang="en-US" dirty="0" smtClean="0"/>
              <a:t> explained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1935" y="1409092"/>
            <a:ext cx="6464595" cy="4657091"/>
          </a:xfrm>
        </p:spPr>
      </p:pic>
      <p:sp>
        <p:nvSpPr>
          <p:cNvPr id="5" name="Rectangle 4"/>
          <p:cNvSpPr/>
          <p:nvPr/>
        </p:nvSpPr>
        <p:spPr>
          <a:xfrm>
            <a:off x="4845050" y="6066183"/>
            <a:ext cx="2218364" cy="369332"/>
          </a:xfrm>
          <a:prstGeom prst="rect">
            <a:avLst/>
          </a:prstGeom>
        </p:spPr>
        <p:txBody>
          <a:bodyPr wrap="none">
            <a:spAutoFit/>
          </a:bodyPr>
          <a:lstStyle/>
          <a:p>
            <a:r>
              <a:rPr lang="en-US" dirty="0">
                <a:solidFill>
                  <a:schemeClr val="tx1">
                    <a:lumMod val="85000"/>
                    <a:lumOff val="15000"/>
                  </a:schemeClr>
                </a:solidFill>
              </a:rPr>
              <a:t>Image source: Google</a:t>
            </a:r>
            <a:endParaRPr lang="en-US" dirty="0">
              <a:solidFill>
                <a:schemeClr val="tx1">
                  <a:lumMod val="85000"/>
                  <a:lumOff val="15000"/>
                </a:schemeClr>
              </a:solidFill>
            </a:endParaRPr>
          </a:p>
        </p:txBody>
      </p:sp>
    </p:spTree>
    <p:extLst>
      <p:ext uri="{BB962C8B-B14F-4D97-AF65-F5344CB8AC3E}">
        <p14:creationId xmlns:p14="http://schemas.microsoft.com/office/powerpoint/2010/main" val="2782388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 prediction of customer issue</a:t>
            </a:r>
            <a:endParaRPr lang="en-US" dirty="0"/>
          </a:p>
        </p:txBody>
      </p:sp>
      <p:sp>
        <p:nvSpPr>
          <p:cNvPr id="3" name="Content Placeholder 2"/>
          <p:cNvSpPr>
            <a:spLocks noGrp="1"/>
          </p:cNvSpPr>
          <p:nvPr>
            <p:ph idx="1"/>
          </p:nvPr>
        </p:nvSpPr>
        <p:spPr/>
        <p:txBody>
          <a:bodyPr/>
          <a:lstStyle/>
          <a:p>
            <a:r>
              <a:rPr lang="en-US" dirty="0" smtClean="0"/>
              <a:t>Stacking ensemble method is used to boost predictive accuracy by blending the predictions from both textual data and structured data.</a:t>
            </a:r>
          </a:p>
          <a:p>
            <a:r>
              <a:rPr lang="en-US" dirty="0" smtClean="0"/>
              <a:t>Feature-Weighted Linear Stacking technique is used.</a:t>
            </a:r>
          </a:p>
          <a:p>
            <a:r>
              <a:rPr lang="en-US" dirty="0" smtClean="0"/>
              <a:t>It uses linear combination of both the model results to make a prediction.</a:t>
            </a:r>
          </a:p>
          <a:p>
            <a:r>
              <a:rPr lang="en-US" dirty="0" smtClean="0"/>
              <a:t>The coefficients in linear combination are determined using meta-data from the training data set.</a:t>
            </a:r>
            <a:endParaRPr lang="en-US" dirty="0"/>
          </a:p>
        </p:txBody>
      </p:sp>
    </p:spTree>
    <p:extLst>
      <p:ext uri="{BB962C8B-B14F-4D97-AF65-F5344CB8AC3E}">
        <p14:creationId xmlns:p14="http://schemas.microsoft.com/office/powerpoint/2010/main" val="2515917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of lead time for customer issue</a:t>
            </a:r>
            <a:endParaRPr lang="en-US" dirty="0"/>
          </a:p>
        </p:txBody>
      </p:sp>
      <p:sp>
        <p:nvSpPr>
          <p:cNvPr id="3" name="Content Placeholder 2"/>
          <p:cNvSpPr>
            <a:spLocks noGrp="1"/>
          </p:cNvSpPr>
          <p:nvPr>
            <p:ph idx="1"/>
          </p:nvPr>
        </p:nvSpPr>
        <p:spPr/>
        <p:txBody>
          <a:bodyPr/>
          <a:lstStyle/>
          <a:p>
            <a:r>
              <a:rPr lang="en-US" dirty="0" smtClean="0"/>
              <a:t>Lead time predictions model is run on the defects with have the propensity to become customer issue.</a:t>
            </a:r>
          </a:p>
          <a:p>
            <a:r>
              <a:rPr lang="en-US" dirty="0" smtClean="0"/>
              <a:t>A 3-layered Deep Neural Network is built in </a:t>
            </a:r>
            <a:r>
              <a:rPr lang="en-US" dirty="0" err="1" smtClean="0"/>
              <a:t>TensorFlow</a:t>
            </a:r>
            <a:r>
              <a:rPr lang="en-US" dirty="0" smtClean="0"/>
              <a:t> to predict the number of days it takes a customer to face this issue.</a:t>
            </a:r>
          </a:p>
          <a:p>
            <a:r>
              <a:rPr lang="en-US" dirty="0" smtClean="0"/>
              <a:t>The model architecture is computed graphically and parameterized to compute optimal results.</a:t>
            </a:r>
          </a:p>
          <a:p>
            <a:r>
              <a:rPr lang="en-US" dirty="0" smtClean="0"/>
              <a:t>Mean sum of squared error loss function is used with ADAM optimizer for back propagation.</a:t>
            </a:r>
            <a:endParaRPr lang="en-US" dirty="0"/>
          </a:p>
        </p:txBody>
      </p:sp>
    </p:spTree>
    <p:extLst>
      <p:ext uri="{BB962C8B-B14F-4D97-AF65-F5344CB8AC3E}">
        <p14:creationId xmlns:p14="http://schemas.microsoft.com/office/powerpoint/2010/main" val="1489188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Neural Network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2802" y="1584362"/>
            <a:ext cx="7609152" cy="4233051"/>
          </a:xfrm>
        </p:spPr>
      </p:pic>
      <p:sp>
        <p:nvSpPr>
          <p:cNvPr id="5" name="Rectangle 4"/>
          <p:cNvSpPr/>
          <p:nvPr/>
        </p:nvSpPr>
        <p:spPr>
          <a:xfrm>
            <a:off x="4868196" y="6002079"/>
            <a:ext cx="2218364" cy="369332"/>
          </a:xfrm>
          <a:prstGeom prst="rect">
            <a:avLst/>
          </a:prstGeom>
        </p:spPr>
        <p:txBody>
          <a:bodyPr wrap="none">
            <a:spAutoFit/>
          </a:bodyPr>
          <a:lstStyle/>
          <a:p>
            <a:r>
              <a:rPr lang="en-US" dirty="0">
                <a:solidFill>
                  <a:schemeClr val="tx1">
                    <a:lumMod val="85000"/>
                    <a:lumOff val="15000"/>
                  </a:schemeClr>
                </a:solidFill>
              </a:rPr>
              <a:t>Image source: Google</a:t>
            </a:r>
            <a:endParaRPr lang="en-US" dirty="0">
              <a:solidFill>
                <a:schemeClr val="tx1">
                  <a:lumMod val="85000"/>
                  <a:lumOff val="15000"/>
                </a:schemeClr>
              </a:solidFill>
            </a:endParaRPr>
          </a:p>
        </p:txBody>
      </p:sp>
    </p:spTree>
    <p:extLst>
      <p:ext uri="{BB962C8B-B14F-4D97-AF65-F5344CB8AC3E}">
        <p14:creationId xmlns:p14="http://schemas.microsoft.com/office/powerpoint/2010/main" val="422231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Experimental Results</a:t>
            </a:r>
            <a:endParaRPr lang="en-US" dirty="0"/>
          </a:p>
        </p:txBody>
      </p:sp>
      <p:sp>
        <p:nvSpPr>
          <p:cNvPr id="2" name="Content Placeholder 1"/>
          <p:cNvSpPr>
            <a:spLocks noGrp="1"/>
          </p:cNvSpPr>
          <p:nvPr>
            <p:ph idx="1"/>
          </p:nvPr>
        </p:nvSpPr>
        <p:spPr/>
        <p:txBody>
          <a:bodyPr>
            <a:normAutofit lnSpcReduction="10000"/>
          </a:bodyPr>
          <a:lstStyle/>
          <a:p>
            <a:r>
              <a:rPr lang="en-US" dirty="0" smtClean="0"/>
              <a:t>The model is tested across various Business Units with 21 projects consisting of more than 10M data.</a:t>
            </a:r>
          </a:p>
          <a:p>
            <a:r>
              <a:rPr lang="en-US" dirty="0" smtClean="0"/>
              <a:t>Text data classification</a:t>
            </a:r>
          </a:p>
          <a:p>
            <a:pPr lvl="1"/>
            <a:r>
              <a:rPr lang="en-US" dirty="0" smtClean="0"/>
              <a:t>Accuracy – 80%, Precision – 80.3%, Recall – 82.1%</a:t>
            </a:r>
            <a:endParaRPr lang="en-US" dirty="0"/>
          </a:p>
          <a:p>
            <a:r>
              <a:rPr lang="en-US" dirty="0" smtClean="0"/>
              <a:t>Structured data classification</a:t>
            </a:r>
          </a:p>
          <a:p>
            <a:pPr lvl="1"/>
            <a:r>
              <a:rPr lang="en-US" dirty="0" smtClean="0"/>
              <a:t>Accuracy – 83%, Precision – 81%, Recall – 78.6%</a:t>
            </a:r>
          </a:p>
          <a:p>
            <a:r>
              <a:rPr lang="en-US" dirty="0" smtClean="0"/>
              <a:t>Ensemble </a:t>
            </a:r>
          </a:p>
          <a:p>
            <a:pPr lvl="1"/>
            <a:r>
              <a:rPr lang="en-US" dirty="0" smtClean="0"/>
              <a:t>Accuracy – 95%, Precision – 82%, Recall – 83%</a:t>
            </a:r>
          </a:p>
          <a:p>
            <a:r>
              <a:rPr lang="en-US" dirty="0" smtClean="0"/>
              <a:t>Prediction of lead time</a:t>
            </a:r>
          </a:p>
          <a:p>
            <a:pPr lvl="1"/>
            <a:r>
              <a:rPr lang="en-US" dirty="0" smtClean="0"/>
              <a:t>The lead time prediction is accurate with a variance of 15 days. </a:t>
            </a:r>
          </a:p>
          <a:p>
            <a:pPr lvl="1"/>
            <a:endParaRPr lang="en-US" dirty="0"/>
          </a:p>
        </p:txBody>
      </p:sp>
    </p:spTree>
    <p:extLst>
      <p:ext uri="{BB962C8B-B14F-4D97-AF65-F5344CB8AC3E}">
        <p14:creationId xmlns:p14="http://schemas.microsoft.com/office/powerpoint/2010/main" val="1447509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 Prior State of the 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6582" y="1270000"/>
            <a:ext cx="5409365" cy="3256850"/>
          </a:xfrm>
        </p:spPr>
      </p:pic>
      <p:sp>
        <p:nvSpPr>
          <p:cNvPr id="5" name="TextBox 4"/>
          <p:cNvSpPr txBox="1"/>
          <p:nvPr/>
        </p:nvSpPr>
        <p:spPr>
          <a:xfrm>
            <a:off x="795646" y="1484416"/>
            <a:ext cx="5610935" cy="3139321"/>
          </a:xfrm>
          <a:prstGeom prst="rect">
            <a:avLst/>
          </a:prstGeom>
          <a:noFill/>
        </p:spPr>
        <p:txBody>
          <a:bodyPr wrap="square" rtlCol="0">
            <a:spAutoFit/>
          </a:bodyPr>
          <a:lstStyle/>
          <a:p>
            <a:pPr marL="285750" indent="-285750">
              <a:buFont typeface="Arial" charset="0"/>
              <a:buChar char="•"/>
            </a:pPr>
            <a:r>
              <a:rPr lang="en-US" dirty="0">
                <a:solidFill>
                  <a:schemeClr val="tx1">
                    <a:lumMod val="75000"/>
                    <a:lumOff val="25000"/>
                  </a:schemeClr>
                </a:solidFill>
              </a:rPr>
              <a:t>The </a:t>
            </a:r>
            <a:r>
              <a:rPr lang="en-US" dirty="0">
                <a:solidFill>
                  <a:schemeClr val="tx1">
                    <a:lumMod val="75000"/>
                    <a:lumOff val="25000"/>
                  </a:schemeClr>
                </a:solidFill>
                <a:hlinkClick r:id="rId3"/>
              </a:rPr>
              <a:t>Systems Sciences Institute</a:t>
            </a:r>
            <a:r>
              <a:rPr lang="en-US" dirty="0">
                <a:solidFill>
                  <a:schemeClr val="tx1">
                    <a:lumMod val="75000"/>
                    <a:lumOff val="25000"/>
                  </a:schemeClr>
                </a:solidFill>
              </a:rPr>
              <a:t> at IBM has reported that “the cost to fix an error found after product release was </a:t>
            </a:r>
            <a:r>
              <a:rPr lang="en-US" u="sng" dirty="0">
                <a:solidFill>
                  <a:srgbClr val="FF0000"/>
                </a:solidFill>
              </a:rPr>
              <a:t>four to five </a:t>
            </a:r>
            <a:r>
              <a:rPr lang="en-US" dirty="0">
                <a:solidFill>
                  <a:schemeClr val="tx1">
                    <a:lumMod val="75000"/>
                    <a:lumOff val="25000"/>
                  </a:schemeClr>
                </a:solidFill>
              </a:rPr>
              <a:t>times as much as one uncovered during design, and up to </a:t>
            </a:r>
            <a:r>
              <a:rPr lang="en-US" u="sng" dirty="0">
                <a:solidFill>
                  <a:srgbClr val="FF0000"/>
                </a:solidFill>
              </a:rPr>
              <a:t>100 times more</a:t>
            </a:r>
            <a:r>
              <a:rPr lang="en-US" dirty="0">
                <a:solidFill>
                  <a:schemeClr val="tx1">
                    <a:lumMod val="75000"/>
                    <a:lumOff val="25000"/>
                  </a:schemeClr>
                </a:solidFill>
              </a:rPr>
              <a:t> than one identified in the maintenance phase</a:t>
            </a:r>
            <a:r>
              <a:rPr lang="en-US" dirty="0" smtClean="0">
                <a:solidFill>
                  <a:schemeClr val="tx1">
                    <a:lumMod val="75000"/>
                    <a:lumOff val="25000"/>
                  </a:schemeClr>
                </a:solidFill>
              </a:rPr>
              <a:t>.”</a:t>
            </a:r>
          </a:p>
          <a:p>
            <a:pPr marL="285750" indent="-285750">
              <a:buFont typeface="Arial" charset="0"/>
              <a:buChar char="•"/>
            </a:pPr>
            <a:endParaRPr lang="en-US" dirty="0">
              <a:solidFill>
                <a:schemeClr val="tx1">
                  <a:lumMod val="75000"/>
                  <a:lumOff val="25000"/>
                </a:schemeClr>
              </a:solidFill>
            </a:endParaRPr>
          </a:p>
          <a:p>
            <a:pPr marL="285750" indent="-285750">
              <a:buFont typeface="Arial" charset="0"/>
              <a:buChar char="•"/>
            </a:pPr>
            <a:r>
              <a:rPr lang="en-US" dirty="0"/>
              <a:t>A 2003 study commissioned by the </a:t>
            </a:r>
            <a:r>
              <a:rPr lang="en-US" b="1" u="sng" dirty="0">
                <a:solidFill>
                  <a:schemeClr val="accent1">
                    <a:lumMod val="60000"/>
                    <a:lumOff val="40000"/>
                  </a:schemeClr>
                </a:solidFill>
              </a:rPr>
              <a:t>Department of Commerce’s National Institute of Standards and Technology </a:t>
            </a:r>
            <a:r>
              <a:rPr lang="en-US" dirty="0"/>
              <a:t>found that </a:t>
            </a:r>
            <a:r>
              <a:rPr lang="en-US" b="1" dirty="0"/>
              <a:t>software bugs cost the US economy $59.5 billion annually.</a:t>
            </a:r>
            <a:endParaRPr lang="en-US" dirty="0">
              <a:solidFill>
                <a:schemeClr val="tx1">
                  <a:lumMod val="75000"/>
                  <a:lumOff val="25000"/>
                </a:schemeClr>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116" y="4838153"/>
            <a:ext cx="4273994" cy="1458356"/>
          </a:xfrm>
          <a:prstGeom prst="rect">
            <a:avLst/>
          </a:prstGeom>
        </p:spPr>
      </p:pic>
    </p:spTree>
    <p:extLst>
      <p:ext uri="{BB962C8B-B14F-4D97-AF65-F5344CB8AC3E}">
        <p14:creationId xmlns:p14="http://schemas.microsoft.com/office/powerpoint/2010/main" val="327410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9456" y="158606"/>
            <a:ext cx="11127317" cy="975783"/>
          </a:xfrm>
        </p:spPr>
        <p:txBody>
          <a:bodyPr>
            <a:normAutofit/>
          </a:bodyPr>
          <a:lstStyle/>
          <a:p>
            <a:r>
              <a:rPr lang="en-US" dirty="0" smtClean="0"/>
              <a:t>Prediction of Potential Customer Issue</a:t>
            </a:r>
            <a:endParaRPr lang="en-US" dirty="0"/>
          </a:p>
        </p:txBody>
      </p:sp>
      <p:sp>
        <p:nvSpPr>
          <p:cNvPr id="2" name="TextBox 1"/>
          <p:cNvSpPr txBox="1"/>
          <p:nvPr/>
        </p:nvSpPr>
        <p:spPr>
          <a:xfrm>
            <a:off x="589141" y="1422488"/>
            <a:ext cx="11027945" cy="5078313"/>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Tx/>
              <a:buNone/>
              <a:tabLst/>
              <a:defRPr/>
            </a:pPr>
            <a:r>
              <a:rPr lang="en-US" sz="2400" b="1" dirty="0" smtClean="0"/>
              <a:t>Business Problem:  </a:t>
            </a:r>
            <a:r>
              <a:rPr lang="en-US" sz="2400" dirty="0" smtClean="0"/>
              <a:t>To identify or predict an internally found defect that has a potential to be reported as a </a:t>
            </a:r>
            <a:r>
              <a:rPr lang="en-US" sz="2400" b="1" dirty="0" smtClean="0"/>
              <a:t>customer issue </a:t>
            </a:r>
            <a:r>
              <a:rPr lang="en-US" sz="2400" dirty="0" smtClean="0"/>
              <a:t>and the </a:t>
            </a:r>
            <a:r>
              <a:rPr lang="en-US" sz="2400" b="1" dirty="0" smtClean="0"/>
              <a:t>lead time </a:t>
            </a:r>
            <a:r>
              <a:rPr lang="en-US" sz="2400" dirty="0" smtClean="0"/>
              <a:t>before which it can get converted to a customer found defect.</a:t>
            </a:r>
          </a:p>
          <a:p>
            <a:pPr marL="285750" marR="0" lvl="0" indent="-285750" defTabSz="914400" eaLnBrk="1" fontAlgn="auto" latinLnBrk="0" hangingPunct="1">
              <a:lnSpc>
                <a:spcPct val="100000"/>
              </a:lnSpc>
              <a:spcBef>
                <a:spcPts val="0"/>
              </a:spcBef>
              <a:spcAft>
                <a:spcPts val="0"/>
              </a:spcAft>
              <a:buClrTx/>
              <a:buSzTx/>
              <a:buFontTx/>
              <a:buNone/>
              <a:tabLst/>
              <a:defRPr/>
            </a:pPr>
            <a:endParaRPr lang="en-US" sz="2400" dirty="0"/>
          </a:p>
          <a:p>
            <a:r>
              <a:rPr lang="en-US" sz="2400" b="1" dirty="0"/>
              <a:t>Business value:  </a:t>
            </a:r>
            <a:r>
              <a:rPr lang="en-US" sz="2400" dirty="0" smtClean="0"/>
              <a:t>By proactively identifying the potential Customer issues,</a:t>
            </a:r>
          </a:p>
          <a:p>
            <a:pPr marL="800100" lvl="1" indent="-342900">
              <a:buFont typeface="Arial" charset="0"/>
              <a:buChar char="•"/>
            </a:pPr>
            <a:r>
              <a:rPr lang="en-US" sz="2400" dirty="0" smtClean="0"/>
              <a:t>We can save the cost of quality</a:t>
            </a:r>
          </a:p>
          <a:p>
            <a:pPr marL="800100" lvl="1" indent="-342900">
              <a:buFont typeface="Arial" charset="0"/>
              <a:buChar char="•"/>
            </a:pPr>
            <a:r>
              <a:rPr lang="en-US" sz="2400" dirty="0" smtClean="0"/>
              <a:t>Customer Retention</a:t>
            </a:r>
          </a:p>
          <a:p>
            <a:pPr marL="800100" lvl="1" indent="-342900">
              <a:buFont typeface="Arial" charset="0"/>
              <a:buChar char="•"/>
            </a:pPr>
            <a:r>
              <a:rPr lang="en-US" sz="2400" dirty="0" smtClean="0"/>
              <a:t>Quality</a:t>
            </a:r>
            <a:endParaRPr lang="en-US" sz="2400" dirty="0"/>
          </a:p>
          <a:p>
            <a:r>
              <a:rPr lang="en-US" sz="2400" b="1" dirty="0"/>
              <a:t> </a:t>
            </a:r>
            <a:endParaRPr lang="en-US" sz="2400" dirty="0"/>
          </a:p>
          <a:p>
            <a:r>
              <a:rPr lang="en-US" sz="2400" b="1" dirty="0"/>
              <a:t>Business solution:  </a:t>
            </a:r>
            <a:r>
              <a:rPr lang="en-US" sz="2400" dirty="0" smtClean="0"/>
              <a:t>A defect’s lifecycle and when and how an internally found defect became a CFD historically is analyzed and modeled to come up with classifying a defect as potential CFD and the lead time for it to become a potential CFD.</a:t>
            </a:r>
          </a:p>
          <a:p>
            <a:pPr marL="285750" marR="0" lvl="0" indent="-285750" defTabSz="914400" eaLnBrk="1" fontAlgn="auto" latinLnBrk="0" hangingPunct="1">
              <a:lnSpc>
                <a:spcPct val="100000"/>
              </a:lnSpc>
              <a:spcBef>
                <a:spcPts val="0"/>
              </a:spcBef>
              <a:spcAft>
                <a:spcPts val="0"/>
              </a:spcAft>
              <a:buClrTx/>
              <a:buSzTx/>
              <a:buFontTx/>
              <a:buNone/>
              <a:tabLst/>
              <a:defRPr/>
            </a:pPr>
            <a:endParaRPr lang="en-US" b="1" dirty="0"/>
          </a:p>
          <a:p>
            <a:pPr marL="285750" marR="0" lvl="0" indent="-285750" defTabSz="914400" eaLnBrk="1" fontAlgn="auto" latinLnBrk="0" hangingPunct="1">
              <a:lnSpc>
                <a:spcPct val="100000"/>
              </a:lnSpc>
              <a:spcBef>
                <a:spcPts val="0"/>
              </a:spcBef>
              <a:spcAft>
                <a:spcPts val="0"/>
              </a:spcAft>
              <a:buClrTx/>
              <a:buSzTx/>
              <a:buFontTx/>
              <a:buNone/>
              <a:tabLst/>
              <a:defRPr/>
            </a:pPr>
            <a:endParaRPr lang="en-US" b="1" dirty="0"/>
          </a:p>
        </p:txBody>
      </p:sp>
    </p:spTree>
    <p:extLst>
      <p:ext uri="{BB962C8B-B14F-4D97-AF65-F5344CB8AC3E}">
        <p14:creationId xmlns:p14="http://schemas.microsoft.com/office/powerpoint/2010/main" val="94985922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9456" y="158606"/>
            <a:ext cx="11127317" cy="975783"/>
          </a:xfrm>
        </p:spPr>
        <p:txBody>
          <a:bodyPr>
            <a:normAutofit/>
          </a:bodyPr>
          <a:lstStyle/>
          <a:p>
            <a:r>
              <a:rPr lang="en-US" dirty="0" smtClean="0"/>
              <a:t>Datasets</a:t>
            </a:r>
            <a:endParaRPr lang="en-US" dirty="0"/>
          </a:p>
        </p:txBody>
      </p:sp>
      <p:sp>
        <p:nvSpPr>
          <p:cNvPr id="2" name="TextBox 1"/>
          <p:cNvSpPr txBox="1"/>
          <p:nvPr/>
        </p:nvSpPr>
        <p:spPr>
          <a:xfrm>
            <a:off x="638828" y="1339359"/>
            <a:ext cx="2974701" cy="3785652"/>
          </a:xfrm>
          <a:prstGeom prst="rect">
            <a:avLst/>
          </a:prstGeom>
          <a:noFill/>
        </p:spPr>
        <p:txBody>
          <a:bodyPr wrap="square" rtlCol="0">
            <a:spAutoFit/>
          </a:bodyPr>
          <a:lstStyle/>
          <a:p>
            <a:r>
              <a:rPr lang="en-US" sz="2400" dirty="0"/>
              <a:t>Data comprises of </a:t>
            </a:r>
            <a:endParaRPr lang="en-US" sz="2400" dirty="0" smtClean="0"/>
          </a:p>
          <a:p>
            <a:endParaRPr lang="en-US" sz="2400" dirty="0"/>
          </a:p>
          <a:p>
            <a:pPr marL="800100" lvl="1" indent="-342900">
              <a:buFont typeface="Arial" charset="0"/>
              <a:buChar char="•"/>
            </a:pPr>
            <a:r>
              <a:rPr lang="en-US" sz="2400" dirty="0"/>
              <a:t>Continuous features </a:t>
            </a:r>
          </a:p>
          <a:p>
            <a:pPr marL="800100" lvl="1" indent="-342900">
              <a:buFont typeface="Arial" charset="0"/>
              <a:buChar char="•"/>
            </a:pPr>
            <a:r>
              <a:rPr lang="en-US" sz="2400" dirty="0"/>
              <a:t>Categorical features </a:t>
            </a:r>
          </a:p>
          <a:p>
            <a:pPr marL="800100" lvl="1" indent="-342900">
              <a:buFont typeface="Arial" charset="0"/>
              <a:buChar char="•"/>
            </a:pPr>
            <a:r>
              <a:rPr lang="en-US" sz="2400" dirty="0"/>
              <a:t>Text descriptions </a:t>
            </a:r>
          </a:p>
          <a:p>
            <a:pPr marL="285750" marR="0" lvl="0" indent="-285750" defTabSz="914400" eaLnBrk="1" fontAlgn="auto" latinLnBrk="0" hangingPunct="1">
              <a:lnSpc>
                <a:spcPct val="100000"/>
              </a:lnSpc>
              <a:spcBef>
                <a:spcPts val="0"/>
              </a:spcBef>
              <a:spcAft>
                <a:spcPts val="0"/>
              </a:spcAft>
              <a:buClrTx/>
              <a:buSzTx/>
              <a:buFontTx/>
              <a:buNone/>
              <a:tabLst/>
              <a:defRPr/>
            </a:pPr>
            <a:endParaRPr lang="en-US" sz="2400" b="1" dirty="0"/>
          </a:p>
          <a:p>
            <a:pPr marL="285750" marR="0" lvl="0" indent="-285750" defTabSz="914400" eaLnBrk="1" fontAlgn="auto" latinLnBrk="0" hangingPunct="1">
              <a:lnSpc>
                <a:spcPct val="100000"/>
              </a:lnSpc>
              <a:spcBef>
                <a:spcPts val="0"/>
              </a:spcBef>
              <a:spcAft>
                <a:spcPts val="0"/>
              </a:spcAft>
              <a:buClrTx/>
              <a:buSzTx/>
              <a:buFontTx/>
              <a:buNone/>
              <a:tabLst/>
              <a:defRPr/>
            </a:pPr>
            <a:endParaRPr lang="en-US" sz="2400" b="1" dirty="0"/>
          </a:p>
        </p:txBody>
      </p:sp>
      <p:grpSp>
        <p:nvGrpSpPr>
          <p:cNvPr id="5" name="Group 4"/>
          <p:cNvGrpSpPr/>
          <p:nvPr/>
        </p:nvGrpSpPr>
        <p:grpSpPr>
          <a:xfrm>
            <a:off x="3676369" y="592298"/>
            <a:ext cx="8203706" cy="4526037"/>
            <a:chOff x="667162" y="829734"/>
            <a:chExt cx="8377758" cy="569138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62" y="1478313"/>
              <a:ext cx="2625471" cy="2024908"/>
            </a:xfrm>
            <a:prstGeom prst="rect">
              <a:avLst/>
            </a:prstGeom>
          </p:spPr>
        </p:pic>
        <p:sp>
          <p:nvSpPr>
            <p:cNvPr id="8" name="TextBox 7"/>
            <p:cNvSpPr txBox="1"/>
            <p:nvPr/>
          </p:nvSpPr>
          <p:spPr>
            <a:xfrm>
              <a:off x="961901" y="938151"/>
              <a:ext cx="1923803" cy="464426"/>
            </a:xfrm>
            <a:prstGeom prst="rect">
              <a:avLst/>
            </a:prstGeom>
            <a:noFill/>
          </p:spPr>
          <p:txBody>
            <a:bodyPr wrap="square" rtlCol="0">
              <a:spAutoFit/>
            </a:bodyPr>
            <a:lstStyle/>
            <a:p>
              <a:r>
                <a:rPr lang="en-US" dirty="0" smtClean="0"/>
                <a:t>Project 1</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2633" y="1478313"/>
              <a:ext cx="2624328" cy="2307296"/>
            </a:xfrm>
            <a:prstGeom prst="rect">
              <a:avLst/>
            </a:prstGeom>
          </p:spPr>
        </p:pic>
        <p:sp>
          <p:nvSpPr>
            <p:cNvPr id="10" name="TextBox 9"/>
            <p:cNvSpPr txBox="1"/>
            <p:nvPr/>
          </p:nvSpPr>
          <p:spPr>
            <a:xfrm>
              <a:off x="3642895" y="913017"/>
              <a:ext cx="1923803" cy="464426"/>
            </a:xfrm>
            <a:prstGeom prst="rect">
              <a:avLst/>
            </a:prstGeom>
            <a:noFill/>
          </p:spPr>
          <p:txBody>
            <a:bodyPr wrap="square" rtlCol="0">
              <a:spAutoFit/>
            </a:bodyPr>
            <a:lstStyle/>
            <a:p>
              <a:r>
                <a:rPr lang="en-US" dirty="0"/>
                <a:t>Project </a:t>
              </a:r>
              <a:r>
                <a:rPr lang="en-US" dirty="0" smtClean="0"/>
                <a:t>2</a:t>
              </a:r>
              <a:endParaRPr lang="en-US"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0026" y="1470858"/>
              <a:ext cx="2624328" cy="2302144"/>
            </a:xfrm>
            <a:prstGeom prst="rect">
              <a:avLst/>
            </a:prstGeom>
          </p:spPr>
        </p:pic>
        <p:sp>
          <p:nvSpPr>
            <p:cNvPr id="12" name="TextBox 11"/>
            <p:cNvSpPr txBox="1"/>
            <p:nvPr/>
          </p:nvSpPr>
          <p:spPr>
            <a:xfrm>
              <a:off x="6847253" y="829734"/>
              <a:ext cx="1923803" cy="464426"/>
            </a:xfrm>
            <a:prstGeom prst="rect">
              <a:avLst/>
            </a:prstGeom>
            <a:noFill/>
          </p:spPr>
          <p:txBody>
            <a:bodyPr wrap="square" rtlCol="0">
              <a:spAutoFit/>
            </a:bodyPr>
            <a:lstStyle/>
            <a:p>
              <a:r>
                <a:rPr lang="en-US" dirty="0"/>
                <a:t>Project </a:t>
              </a:r>
              <a:r>
                <a:rPr lang="en-US" dirty="0" smtClean="0"/>
                <a:t>3</a:t>
              </a:r>
              <a:endParaRPr lang="en-US"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162" y="4434188"/>
              <a:ext cx="2624328" cy="1892638"/>
            </a:xfrm>
            <a:prstGeom prst="rect">
              <a:avLst/>
            </a:prstGeom>
          </p:spPr>
        </p:pic>
        <p:sp>
          <p:nvSpPr>
            <p:cNvPr id="14" name="TextBox 13"/>
            <p:cNvSpPr txBox="1"/>
            <p:nvPr/>
          </p:nvSpPr>
          <p:spPr>
            <a:xfrm>
              <a:off x="775727" y="3801067"/>
              <a:ext cx="2086225" cy="464426"/>
            </a:xfrm>
            <a:prstGeom prst="rect">
              <a:avLst/>
            </a:prstGeom>
            <a:noFill/>
          </p:spPr>
          <p:txBody>
            <a:bodyPr wrap="square" rtlCol="0">
              <a:spAutoFit/>
            </a:bodyPr>
            <a:lstStyle/>
            <a:p>
              <a:r>
                <a:rPr lang="en-US" dirty="0"/>
                <a:t>Project </a:t>
              </a:r>
              <a:r>
                <a:rPr lang="en-US" dirty="0" smtClean="0"/>
                <a:t>4</a:t>
              </a:r>
              <a:endParaRPr lang="en-US" dirty="0"/>
            </a:p>
          </p:txBody>
        </p:sp>
        <p:sp>
          <p:nvSpPr>
            <p:cNvPr id="15" name="TextBox 14"/>
            <p:cNvSpPr txBox="1"/>
            <p:nvPr/>
          </p:nvSpPr>
          <p:spPr>
            <a:xfrm>
              <a:off x="3993158" y="3831192"/>
              <a:ext cx="1923803" cy="464426"/>
            </a:xfrm>
            <a:prstGeom prst="rect">
              <a:avLst/>
            </a:prstGeom>
            <a:noFill/>
          </p:spPr>
          <p:txBody>
            <a:bodyPr wrap="square" rtlCol="0">
              <a:spAutoFit/>
            </a:bodyPr>
            <a:lstStyle/>
            <a:p>
              <a:r>
                <a:rPr lang="en-US" dirty="0"/>
                <a:t>Project </a:t>
              </a:r>
              <a:r>
                <a:rPr lang="en-US" dirty="0" smtClean="0"/>
                <a:t>5</a:t>
              </a:r>
              <a:endParaRPr lang="en-US" dirty="0"/>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05698" y="4421581"/>
              <a:ext cx="2624328" cy="2013039"/>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0592" y="4439185"/>
              <a:ext cx="2624328" cy="2081930"/>
            </a:xfrm>
            <a:prstGeom prst="rect">
              <a:avLst/>
            </a:prstGeom>
          </p:spPr>
        </p:pic>
        <p:sp>
          <p:nvSpPr>
            <p:cNvPr id="18" name="TextBox 17"/>
            <p:cNvSpPr txBox="1"/>
            <p:nvPr/>
          </p:nvSpPr>
          <p:spPr>
            <a:xfrm>
              <a:off x="6770854" y="3807513"/>
              <a:ext cx="1923803" cy="464426"/>
            </a:xfrm>
            <a:prstGeom prst="rect">
              <a:avLst/>
            </a:prstGeom>
            <a:noFill/>
          </p:spPr>
          <p:txBody>
            <a:bodyPr wrap="square" rtlCol="0">
              <a:spAutoFit/>
            </a:bodyPr>
            <a:lstStyle/>
            <a:p>
              <a:r>
                <a:rPr lang="en-US" dirty="0"/>
                <a:t>Project </a:t>
              </a:r>
              <a:r>
                <a:rPr lang="en-US" dirty="0" smtClean="0"/>
                <a:t>6</a:t>
              </a:r>
              <a:endParaRPr lang="en-US" dirty="0"/>
            </a:p>
          </p:txBody>
        </p:sp>
      </p:grpSp>
      <p:sp>
        <p:nvSpPr>
          <p:cNvPr id="19" name="TextBox 18"/>
          <p:cNvSpPr txBox="1"/>
          <p:nvPr/>
        </p:nvSpPr>
        <p:spPr>
          <a:xfrm>
            <a:off x="4362993" y="5380672"/>
            <a:ext cx="6804561" cy="1477328"/>
          </a:xfrm>
          <a:prstGeom prst="rect">
            <a:avLst/>
          </a:prstGeom>
          <a:noFill/>
        </p:spPr>
        <p:txBody>
          <a:bodyPr wrap="square" rtlCol="0">
            <a:spAutoFit/>
          </a:bodyPr>
          <a:lstStyle/>
          <a:p>
            <a:r>
              <a:rPr lang="en-US" b="1" u="sng" dirty="0" smtClean="0"/>
              <a:t>Overall</a:t>
            </a:r>
          </a:p>
          <a:p>
            <a:r>
              <a:rPr lang="en-US" i="1" dirty="0" smtClean="0"/>
              <a:t>Total Bugs ~ 20 million, 7% were customer reported issues. 1% were escaped issues which could have been resolved before the customer reported them.</a:t>
            </a:r>
          </a:p>
          <a:p>
            <a:endParaRPr lang="en-US" dirty="0"/>
          </a:p>
        </p:txBody>
      </p:sp>
    </p:spTree>
    <p:extLst>
      <p:ext uri="{BB962C8B-B14F-4D97-AF65-F5344CB8AC3E}">
        <p14:creationId xmlns:p14="http://schemas.microsoft.com/office/powerpoint/2010/main" val="170567577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importance and data </a:t>
            </a:r>
            <a:r>
              <a:rPr lang="en-US" dirty="0" smtClean="0"/>
              <a:t>pre-processing</a:t>
            </a:r>
            <a:endParaRPr lang="en-US" dirty="0"/>
          </a:p>
        </p:txBody>
      </p:sp>
      <p:sp>
        <p:nvSpPr>
          <p:cNvPr id="3" name="Content Placeholder 2"/>
          <p:cNvSpPr>
            <a:spLocks noGrp="1"/>
          </p:cNvSpPr>
          <p:nvPr>
            <p:ph idx="1"/>
          </p:nvPr>
        </p:nvSpPr>
        <p:spPr/>
        <p:txBody>
          <a:bodyPr/>
          <a:lstStyle/>
          <a:p>
            <a:r>
              <a:rPr lang="en-US" dirty="0" smtClean="0"/>
              <a:t>Missing values have been imputed using </a:t>
            </a:r>
            <a:r>
              <a:rPr lang="en-US" dirty="0" err="1" smtClean="0"/>
              <a:t>XGBoost</a:t>
            </a:r>
            <a:r>
              <a:rPr lang="en-US" dirty="0" smtClean="0"/>
              <a:t> algorithm.</a:t>
            </a:r>
          </a:p>
          <a:p>
            <a:r>
              <a:rPr lang="en-US" dirty="0" smtClean="0"/>
              <a:t>The missing attributes are transformed into a matrix and </a:t>
            </a:r>
            <a:r>
              <a:rPr lang="en-US" dirty="0" err="1" smtClean="0"/>
              <a:t>XGBoost</a:t>
            </a:r>
            <a:r>
              <a:rPr lang="en-US" dirty="0" smtClean="0"/>
              <a:t> captures the trends in missing values and handles them internally.</a:t>
            </a:r>
          </a:p>
          <a:p>
            <a:r>
              <a:rPr lang="en-US" dirty="0" smtClean="0"/>
              <a:t>The redundant features are removed using correlation.</a:t>
            </a:r>
          </a:p>
          <a:p>
            <a:r>
              <a:rPr lang="en-US" dirty="0" smtClean="0"/>
              <a:t>Feature importance is performed to determine the important attributes, using random forest, univariate and bivariate selection.</a:t>
            </a:r>
          </a:p>
          <a:p>
            <a:r>
              <a:rPr lang="en-US" dirty="0" smtClean="0"/>
              <a:t>The defect descriptions are preprocessed to remove email ids, most common words, stop words, special characters and then lemmatize the words. </a:t>
            </a:r>
          </a:p>
          <a:p>
            <a:endParaRPr lang="en-US" dirty="0"/>
          </a:p>
        </p:txBody>
      </p:sp>
    </p:spTree>
    <p:extLst>
      <p:ext uri="{BB962C8B-B14F-4D97-AF65-F5344CB8AC3E}">
        <p14:creationId xmlns:p14="http://schemas.microsoft.com/office/powerpoint/2010/main" val="3357520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74624" y="-79553"/>
            <a:ext cx="11127317" cy="975783"/>
          </a:xfrm>
        </p:spPr>
        <p:txBody>
          <a:bodyPr>
            <a:normAutofit/>
          </a:bodyPr>
          <a:lstStyle/>
          <a:p>
            <a:r>
              <a:rPr lang="en-US" dirty="0" smtClean="0"/>
              <a:t>Deep Learning Algorithm</a:t>
            </a:r>
            <a:endParaRPr lang="en-US" dirty="0"/>
          </a:p>
        </p:txBody>
      </p:sp>
      <p:grpSp>
        <p:nvGrpSpPr>
          <p:cNvPr id="10" name="Group 9"/>
          <p:cNvGrpSpPr/>
          <p:nvPr/>
        </p:nvGrpSpPr>
        <p:grpSpPr>
          <a:xfrm>
            <a:off x="371861" y="3553976"/>
            <a:ext cx="2706624" cy="2300253"/>
            <a:chOff x="382044" y="2618429"/>
            <a:chExt cx="2706624" cy="2300253"/>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44" y="3041866"/>
              <a:ext cx="2286000" cy="1876816"/>
            </a:xfrm>
            <a:prstGeom prst="rect">
              <a:avLst/>
            </a:prstGeom>
          </p:spPr>
        </p:pic>
        <p:sp>
          <p:nvSpPr>
            <p:cNvPr id="9" name="TextBox 8"/>
            <p:cNvSpPr txBox="1"/>
            <p:nvPr/>
          </p:nvSpPr>
          <p:spPr>
            <a:xfrm>
              <a:off x="382044" y="2618429"/>
              <a:ext cx="2706624" cy="369332"/>
            </a:xfrm>
            <a:prstGeom prst="rect">
              <a:avLst/>
            </a:prstGeom>
            <a:noFill/>
          </p:spPr>
          <p:txBody>
            <a:bodyPr wrap="square" rtlCol="0">
              <a:spAutoFit/>
            </a:bodyPr>
            <a:lstStyle/>
            <a:p>
              <a:r>
                <a:rPr lang="en-US" b="1" dirty="0" smtClean="0"/>
                <a:t>Defect Life Cycle Changes</a:t>
              </a:r>
              <a:endParaRPr lang="en-US" b="1" dirty="0"/>
            </a:p>
          </p:txBody>
        </p:sp>
      </p:grpSp>
      <p:grpSp>
        <p:nvGrpSpPr>
          <p:cNvPr id="13" name="Group 12"/>
          <p:cNvGrpSpPr/>
          <p:nvPr/>
        </p:nvGrpSpPr>
        <p:grpSpPr>
          <a:xfrm>
            <a:off x="3904215" y="1486936"/>
            <a:ext cx="2880171" cy="2141745"/>
            <a:chOff x="4555472" y="2154682"/>
            <a:chExt cx="2880171" cy="2141745"/>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5472" y="2524014"/>
              <a:ext cx="2880171" cy="1772413"/>
            </a:xfrm>
            <a:prstGeom prst="rect">
              <a:avLst/>
            </a:prstGeom>
          </p:spPr>
        </p:pic>
        <p:sp>
          <p:nvSpPr>
            <p:cNvPr id="12" name="TextBox 11"/>
            <p:cNvSpPr txBox="1"/>
            <p:nvPr/>
          </p:nvSpPr>
          <p:spPr>
            <a:xfrm>
              <a:off x="5018119" y="2154682"/>
              <a:ext cx="2417524" cy="369332"/>
            </a:xfrm>
            <a:prstGeom prst="rect">
              <a:avLst/>
            </a:prstGeom>
            <a:noFill/>
          </p:spPr>
          <p:txBody>
            <a:bodyPr wrap="square" rtlCol="0">
              <a:spAutoFit/>
            </a:bodyPr>
            <a:lstStyle/>
            <a:p>
              <a:r>
                <a:rPr lang="en-US" dirty="0" smtClean="0"/>
                <a:t>Classification</a:t>
              </a:r>
              <a:endParaRPr lang="en-US" dirty="0"/>
            </a:p>
          </p:txBody>
        </p:sp>
      </p:grpSp>
      <p:grpSp>
        <p:nvGrpSpPr>
          <p:cNvPr id="16" name="Group 15"/>
          <p:cNvGrpSpPr/>
          <p:nvPr/>
        </p:nvGrpSpPr>
        <p:grpSpPr>
          <a:xfrm>
            <a:off x="7073219" y="2085209"/>
            <a:ext cx="865880" cy="986980"/>
            <a:chOff x="7132749" y="2953925"/>
            <a:chExt cx="865880" cy="986980"/>
          </a:xfrm>
        </p:grpSpPr>
        <p:sp>
          <p:nvSpPr>
            <p:cNvPr id="14" name="Right Arrow 13"/>
            <p:cNvSpPr/>
            <p:nvPr/>
          </p:nvSpPr>
          <p:spPr>
            <a:xfrm rot="19867507">
              <a:off x="7132749" y="2953925"/>
              <a:ext cx="854813" cy="245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007331">
              <a:off x="7143816" y="3695064"/>
              <a:ext cx="854813" cy="245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8238999" y="1256490"/>
            <a:ext cx="1697031" cy="2066940"/>
            <a:chOff x="8286213" y="1027134"/>
            <a:chExt cx="1697031" cy="2066940"/>
          </a:xfrm>
        </p:grpSpPr>
        <p:sp>
          <p:nvSpPr>
            <p:cNvPr id="17" name="TextBox 16"/>
            <p:cNvSpPr txBox="1"/>
            <p:nvPr/>
          </p:nvSpPr>
          <p:spPr>
            <a:xfrm>
              <a:off x="8317282" y="1027134"/>
              <a:ext cx="1665962" cy="369332"/>
            </a:xfrm>
            <a:prstGeom prst="rect">
              <a:avLst/>
            </a:prstGeom>
            <a:noFill/>
          </p:spPr>
          <p:txBody>
            <a:bodyPr wrap="square" rtlCol="0">
              <a:spAutoFit/>
            </a:bodyPr>
            <a:lstStyle/>
            <a:p>
              <a:r>
                <a:rPr lang="en-US" b="1" dirty="0" smtClean="0"/>
                <a:t>Potential CFD ?</a:t>
              </a:r>
              <a:endParaRPr lang="en-US" b="1" dirty="0"/>
            </a:p>
          </p:txBody>
        </p:sp>
        <p:sp>
          <p:nvSpPr>
            <p:cNvPr id="18" name="Trapezoid 17"/>
            <p:cNvSpPr/>
            <p:nvPr/>
          </p:nvSpPr>
          <p:spPr>
            <a:xfrm rot="10800000">
              <a:off x="8286213" y="2627353"/>
              <a:ext cx="948788" cy="466721"/>
            </a:xfrm>
            <a:prstGeom prst="trapezoi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p>
          </p:txBody>
        </p:sp>
        <p:sp>
          <p:nvSpPr>
            <p:cNvPr id="19" name="Trapezoid 18"/>
            <p:cNvSpPr/>
            <p:nvPr/>
          </p:nvSpPr>
          <p:spPr>
            <a:xfrm rot="10800000">
              <a:off x="8362139" y="1586344"/>
              <a:ext cx="689481" cy="425565"/>
            </a:xfrm>
            <a:prstGeom prst="trapezoi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1600" dirty="0"/>
            </a:p>
          </p:txBody>
        </p:sp>
      </p:grpSp>
      <p:cxnSp>
        <p:nvCxnSpPr>
          <p:cNvPr id="22" name="Straight Connector 21"/>
          <p:cNvCxnSpPr/>
          <p:nvPr/>
        </p:nvCxnSpPr>
        <p:spPr>
          <a:xfrm>
            <a:off x="3438144" y="1396466"/>
            <a:ext cx="0" cy="462028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595606" y="1385339"/>
            <a:ext cx="0" cy="462028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208" y="1999618"/>
            <a:ext cx="2706624" cy="1391261"/>
          </a:xfrm>
          <a:prstGeom prst="rect">
            <a:avLst/>
          </a:prstGeom>
        </p:spPr>
      </p:pic>
      <p:sp>
        <p:nvSpPr>
          <p:cNvPr id="25" name="TextBox 24"/>
          <p:cNvSpPr txBox="1"/>
          <p:nvPr/>
        </p:nvSpPr>
        <p:spPr>
          <a:xfrm>
            <a:off x="415208" y="1486936"/>
            <a:ext cx="1629156" cy="646331"/>
          </a:xfrm>
          <a:prstGeom prst="rect">
            <a:avLst/>
          </a:prstGeom>
          <a:noFill/>
        </p:spPr>
        <p:txBody>
          <a:bodyPr wrap="square" rtlCol="0">
            <a:spAutoFit/>
          </a:bodyPr>
          <a:lstStyle/>
          <a:p>
            <a:r>
              <a:rPr lang="en-US" b="1" dirty="0" smtClean="0"/>
              <a:t>Defect Attributes</a:t>
            </a:r>
            <a:endParaRPr lang="en-US" b="1" dirty="0"/>
          </a:p>
        </p:txBody>
      </p:sp>
      <p:sp>
        <p:nvSpPr>
          <p:cNvPr id="26" name="TextBox 25"/>
          <p:cNvSpPr txBox="1"/>
          <p:nvPr/>
        </p:nvSpPr>
        <p:spPr>
          <a:xfrm>
            <a:off x="415208" y="862186"/>
            <a:ext cx="1859960" cy="461665"/>
          </a:xfrm>
          <a:prstGeom prst="rect">
            <a:avLst/>
          </a:prstGeom>
          <a:noFill/>
        </p:spPr>
        <p:txBody>
          <a:bodyPr wrap="square" rtlCol="0">
            <a:spAutoFit/>
          </a:bodyPr>
          <a:lstStyle/>
          <a:p>
            <a:r>
              <a:rPr lang="en-US" sz="2400" b="1" dirty="0" smtClean="0">
                <a:solidFill>
                  <a:schemeClr val="accent5">
                    <a:lumMod val="75000"/>
                  </a:schemeClr>
                </a:solidFill>
              </a:rPr>
              <a:t>Input</a:t>
            </a:r>
            <a:endParaRPr lang="en-US" sz="2400" b="1" dirty="0">
              <a:solidFill>
                <a:schemeClr val="accent5">
                  <a:lumMod val="75000"/>
                </a:schemeClr>
              </a:solidFill>
            </a:endParaRPr>
          </a:p>
        </p:txBody>
      </p:sp>
      <p:sp>
        <p:nvSpPr>
          <p:cNvPr id="27" name="TextBox 26"/>
          <p:cNvSpPr txBox="1"/>
          <p:nvPr/>
        </p:nvSpPr>
        <p:spPr>
          <a:xfrm>
            <a:off x="4178323" y="903556"/>
            <a:ext cx="1859960" cy="461665"/>
          </a:xfrm>
          <a:prstGeom prst="rect">
            <a:avLst/>
          </a:prstGeom>
          <a:noFill/>
        </p:spPr>
        <p:txBody>
          <a:bodyPr wrap="square" rtlCol="0">
            <a:spAutoFit/>
          </a:bodyPr>
          <a:lstStyle/>
          <a:p>
            <a:r>
              <a:rPr lang="en-US" sz="2400" b="1" dirty="0" smtClean="0">
                <a:solidFill>
                  <a:schemeClr val="accent5">
                    <a:lumMod val="75000"/>
                  </a:schemeClr>
                </a:solidFill>
              </a:rPr>
              <a:t>Model</a:t>
            </a:r>
            <a:endParaRPr lang="en-US" sz="2400" b="1" dirty="0">
              <a:solidFill>
                <a:schemeClr val="accent5">
                  <a:lumMod val="75000"/>
                </a:schemeClr>
              </a:solidFill>
            </a:endParaRPr>
          </a:p>
        </p:txBody>
      </p:sp>
      <p:sp>
        <p:nvSpPr>
          <p:cNvPr id="28" name="TextBox 27"/>
          <p:cNvSpPr txBox="1"/>
          <p:nvPr/>
        </p:nvSpPr>
        <p:spPr>
          <a:xfrm>
            <a:off x="8282590" y="798199"/>
            <a:ext cx="1859960" cy="461665"/>
          </a:xfrm>
          <a:prstGeom prst="rect">
            <a:avLst/>
          </a:prstGeom>
          <a:noFill/>
        </p:spPr>
        <p:txBody>
          <a:bodyPr wrap="square" rtlCol="0">
            <a:spAutoFit/>
          </a:bodyPr>
          <a:lstStyle/>
          <a:p>
            <a:r>
              <a:rPr lang="en-US" sz="2400" b="1" dirty="0" smtClean="0">
                <a:solidFill>
                  <a:schemeClr val="accent5">
                    <a:lumMod val="75000"/>
                  </a:schemeClr>
                </a:solidFill>
              </a:rPr>
              <a:t>Output</a:t>
            </a:r>
            <a:endParaRPr lang="en-US" sz="2400" b="1" dirty="0">
              <a:solidFill>
                <a:schemeClr val="accent5">
                  <a:lumMod val="75000"/>
                </a:schemeClr>
              </a:solidFill>
            </a:endParaRPr>
          </a:p>
        </p:txBody>
      </p:sp>
      <p:grpSp>
        <p:nvGrpSpPr>
          <p:cNvPr id="33" name="Group 32"/>
          <p:cNvGrpSpPr/>
          <p:nvPr/>
        </p:nvGrpSpPr>
        <p:grpSpPr>
          <a:xfrm>
            <a:off x="3083230" y="3317468"/>
            <a:ext cx="865880" cy="986980"/>
            <a:chOff x="7132749" y="2953925"/>
            <a:chExt cx="865880" cy="986980"/>
          </a:xfrm>
        </p:grpSpPr>
        <p:sp>
          <p:nvSpPr>
            <p:cNvPr id="34" name="Right Arrow 33"/>
            <p:cNvSpPr/>
            <p:nvPr/>
          </p:nvSpPr>
          <p:spPr>
            <a:xfrm rot="19867507">
              <a:off x="7132749" y="2953925"/>
              <a:ext cx="854813" cy="245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rot="1007331">
              <a:off x="7143816" y="3695064"/>
              <a:ext cx="854813" cy="245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4094988" y="3712119"/>
            <a:ext cx="3095008" cy="2525931"/>
            <a:chOff x="4094988" y="3712119"/>
            <a:chExt cx="3095008" cy="2525931"/>
          </a:xfrm>
        </p:grpSpPr>
        <p:sp>
          <p:nvSpPr>
            <p:cNvPr id="32" name="TextBox 31"/>
            <p:cNvSpPr txBox="1"/>
            <p:nvPr/>
          </p:nvSpPr>
          <p:spPr>
            <a:xfrm>
              <a:off x="4156497" y="3712119"/>
              <a:ext cx="3033499" cy="646331"/>
            </a:xfrm>
            <a:prstGeom prst="rect">
              <a:avLst/>
            </a:prstGeom>
            <a:noFill/>
          </p:spPr>
          <p:txBody>
            <a:bodyPr wrap="square" rtlCol="0">
              <a:spAutoFit/>
            </a:bodyPr>
            <a:lstStyle/>
            <a:p>
              <a:r>
                <a:rPr lang="en-US" dirty="0" smtClean="0"/>
                <a:t>Deep Neural Network Regression</a:t>
              </a:r>
              <a:endParaRPr lang="en-US"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4988" y="4358450"/>
              <a:ext cx="2781300" cy="1879600"/>
            </a:xfrm>
            <a:prstGeom prst="rect">
              <a:avLst/>
            </a:prstGeom>
          </p:spPr>
        </p:pic>
      </p:grpSp>
      <p:sp>
        <p:nvSpPr>
          <p:cNvPr id="6" name="TextBox 5"/>
          <p:cNvSpPr txBox="1"/>
          <p:nvPr/>
        </p:nvSpPr>
        <p:spPr>
          <a:xfrm>
            <a:off x="8405114" y="1831189"/>
            <a:ext cx="575666" cy="369332"/>
          </a:xfrm>
          <a:prstGeom prst="rect">
            <a:avLst/>
          </a:prstGeom>
          <a:noFill/>
        </p:spPr>
        <p:txBody>
          <a:bodyPr wrap="square" rtlCol="0">
            <a:spAutoFit/>
          </a:bodyPr>
          <a:lstStyle/>
          <a:p>
            <a:r>
              <a:rPr lang="en-US" b="1" dirty="0" smtClean="0">
                <a:solidFill>
                  <a:srgbClr val="FF0000"/>
                </a:solidFill>
              </a:rPr>
              <a:t>Yes</a:t>
            </a:r>
            <a:endParaRPr lang="en-US" b="1" dirty="0">
              <a:solidFill>
                <a:srgbClr val="FF0000"/>
              </a:solidFill>
            </a:endParaRPr>
          </a:p>
        </p:txBody>
      </p:sp>
      <p:sp>
        <p:nvSpPr>
          <p:cNvPr id="36" name="TextBox 35"/>
          <p:cNvSpPr txBox="1"/>
          <p:nvPr/>
        </p:nvSpPr>
        <p:spPr>
          <a:xfrm>
            <a:off x="8387872" y="2856709"/>
            <a:ext cx="575666" cy="369332"/>
          </a:xfrm>
          <a:prstGeom prst="rect">
            <a:avLst/>
          </a:prstGeom>
          <a:noFill/>
        </p:spPr>
        <p:txBody>
          <a:bodyPr wrap="square" rtlCol="0">
            <a:spAutoFit/>
          </a:bodyPr>
          <a:lstStyle/>
          <a:p>
            <a:r>
              <a:rPr lang="en-US" b="1" dirty="0" smtClean="0">
                <a:solidFill>
                  <a:schemeClr val="bg1"/>
                </a:solidFill>
              </a:rPr>
              <a:t>No</a:t>
            </a:r>
            <a:endParaRPr lang="en-US" b="1" dirty="0">
              <a:solidFill>
                <a:schemeClr val="bg1"/>
              </a:solidFill>
            </a:endParaRPr>
          </a:p>
        </p:txBody>
      </p:sp>
      <p:sp>
        <p:nvSpPr>
          <p:cNvPr id="21" name="Right Arrow 20"/>
          <p:cNvSpPr/>
          <p:nvPr/>
        </p:nvSpPr>
        <p:spPr>
          <a:xfrm>
            <a:off x="7190422" y="4861273"/>
            <a:ext cx="620405" cy="28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92398" y="6041038"/>
            <a:ext cx="2465549" cy="646331"/>
          </a:xfrm>
          <a:prstGeom prst="rect">
            <a:avLst/>
          </a:prstGeom>
          <a:noFill/>
        </p:spPr>
        <p:txBody>
          <a:bodyPr wrap="square" rtlCol="0">
            <a:spAutoFit/>
          </a:bodyPr>
          <a:lstStyle/>
          <a:p>
            <a:r>
              <a:rPr lang="en-US" b="1" dirty="0" smtClean="0"/>
              <a:t>Output </a:t>
            </a:r>
            <a:r>
              <a:rPr lang="en-US" b="1" smtClean="0"/>
              <a:t>from Classification Model</a:t>
            </a:r>
            <a:endParaRPr lang="en-US" b="1" dirty="0"/>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25045" y="4855006"/>
            <a:ext cx="2991403" cy="704706"/>
          </a:xfrm>
          <a:prstGeom prst="rect">
            <a:avLst/>
          </a:prstGeom>
        </p:spPr>
      </p:pic>
      <p:sp>
        <p:nvSpPr>
          <p:cNvPr id="48" name="Right Arrow 47"/>
          <p:cNvSpPr/>
          <p:nvPr/>
        </p:nvSpPr>
        <p:spPr>
          <a:xfrm rot="20292842">
            <a:off x="2783481" y="5816652"/>
            <a:ext cx="1089055" cy="248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124215" y="4467542"/>
            <a:ext cx="2465549" cy="369332"/>
          </a:xfrm>
          <a:prstGeom prst="rect">
            <a:avLst/>
          </a:prstGeom>
          <a:noFill/>
        </p:spPr>
        <p:txBody>
          <a:bodyPr wrap="square" rtlCol="0">
            <a:spAutoFit/>
          </a:bodyPr>
          <a:lstStyle/>
          <a:p>
            <a:r>
              <a:rPr lang="en-US" b="1" dirty="0" smtClean="0"/>
              <a:t>Lead Time</a:t>
            </a:r>
            <a:endParaRPr lang="en-US" b="1" dirty="0"/>
          </a:p>
        </p:txBody>
      </p:sp>
    </p:spTree>
    <p:extLst>
      <p:ext uri="{BB962C8B-B14F-4D97-AF65-F5344CB8AC3E}">
        <p14:creationId xmlns:p14="http://schemas.microsoft.com/office/powerpoint/2010/main" val="3593032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95004"/>
            <a:ext cx="10515600" cy="1325563"/>
          </a:xfrm>
        </p:spPr>
        <p:txBody>
          <a:bodyPr>
            <a:normAutofit/>
          </a:bodyPr>
          <a:lstStyle/>
          <a:p>
            <a:r>
              <a:rPr lang="en-US" dirty="0" smtClean="0"/>
              <a:t>SMOTE Technique</a:t>
            </a:r>
            <a:endParaRPr lang="en-US" dirty="0"/>
          </a:p>
        </p:txBody>
      </p:sp>
      <p:sp>
        <p:nvSpPr>
          <p:cNvPr id="2" name="Content Placeholder 1"/>
          <p:cNvSpPr>
            <a:spLocks noGrp="1"/>
          </p:cNvSpPr>
          <p:nvPr>
            <p:ph idx="1"/>
          </p:nvPr>
        </p:nvSpPr>
        <p:spPr>
          <a:xfrm>
            <a:off x="838200" y="1520567"/>
            <a:ext cx="10515600" cy="5266292"/>
          </a:xfrm>
        </p:spPr>
        <p:txBody>
          <a:bodyPr>
            <a:normAutofit lnSpcReduction="10000"/>
          </a:bodyPr>
          <a:lstStyle/>
          <a:p>
            <a:r>
              <a:rPr lang="en-US" dirty="0" smtClean="0"/>
              <a:t>To deal with the major challenge, data imbalance, synthetic minority over sampling technique is used.</a:t>
            </a:r>
          </a:p>
          <a:p>
            <a:r>
              <a:rPr lang="en-US" dirty="0" smtClean="0"/>
              <a:t>This technique generates synthetic data for minority </a:t>
            </a:r>
            <a:r>
              <a:rPr lang="en-US" dirty="0"/>
              <a:t>class </a:t>
            </a:r>
            <a:r>
              <a:rPr lang="en-US" dirty="0" smtClean="0"/>
              <a:t>so that the minority and majority class labels are balanced.</a:t>
            </a:r>
          </a:p>
          <a:p>
            <a:r>
              <a:rPr lang="en-US" dirty="0" smtClean="0"/>
              <a:t>This generation of synthetic data is using K- </a:t>
            </a:r>
            <a:r>
              <a:rPr lang="en-US" dirty="0"/>
              <a:t>nearest </a:t>
            </a:r>
            <a:r>
              <a:rPr lang="en-US" dirty="0" smtClean="0"/>
              <a:t>neighbors.</a:t>
            </a:r>
          </a:p>
          <a:p>
            <a:r>
              <a:rPr lang="en-US" dirty="0" smtClean="0"/>
              <a:t>The synthetic data generated needs to have high similarity with minority class data points and high proximity from majority class data points.</a:t>
            </a:r>
          </a:p>
          <a:p>
            <a:r>
              <a:rPr lang="en-US" dirty="0" smtClean="0"/>
              <a:t>This technique also avoids the problem of overfitting because a simple over sampling replicates the duplicates of minority class.</a:t>
            </a:r>
          </a:p>
          <a:p>
            <a:r>
              <a:rPr lang="en-US" dirty="0" smtClean="0"/>
              <a:t>There is no loss of information as well, as the majority class is not under sampled.</a:t>
            </a:r>
            <a:endParaRPr lang="en-US" dirty="0"/>
          </a:p>
        </p:txBody>
      </p:sp>
    </p:spTree>
    <p:extLst>
      <p:ext uri="{BB962C8B-B14F-4D97-AF65-F5344CB8AC3E}">
        <p14:creationId xmlns:p14="http://schemas.microsoft.com/office/powerpoint/2010/main" val="1251083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99311"/>
            <a:ext cx="10515600" cy="1325563"/>
          </a:xfrm>
        </p:spPr>
        <p:txBody>
          <a:bodyPr/>
          <a:lstStyle/>
          <a:p>
            <a:r>
              <a:rPr lang="en-US" dirty="0" smtClean="0"/>
              <a:t>SMOTE explained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810" y="1148686"/>
            <a:ext cx="8168401" cy="5135156"/>
          </a:xfrm>
          <a:prstGeom prst="rect">
            <a:avLst/>
          </a:prstGeom>
        </p:spPr>
      </p:pic>
      <p:sp>
        <p:nvSpPr>
          <p:cNvPr id="6" name="TextBox 5"/>
          <p:cNvSpPr txBox="1"/>
          <p:nvPr/>
        </p:nvSpPr>
        <p:spPr>
          <a:xfrm>
            <a:off x="4886832" y="6273210"/>
            <a:ext cx="2234394" cy="369332"/>
          </a:xfrm>
          <a:prstGeom prst="rect">
            <a:avLst/>
          </a:prstGeom>
          <a:noFill/>
        </p:spPr>
        <p:txBody>
          <a:bodyPr wrap="none" rtlCol="0">
            <a:spAutoFit/>
          </a:bodyPr>
          <a:lstStyle/>
          <a:p>
            <a:r>
              <a:rPr lang="en-US" dirty="0" smtClean="0">
                <a:solidFill>
                  <a:schemeClr val="tx1">
                    <a:lumMod val="85000"/>
                    <a:lumOff val="15000"/>
                  </a:schemeClr>
                </a:solidFill>
              </a:rPr>
              <a:t>Image source: Google</a:t>
            </a:r>
            <a:endParaRPr lang="en-US" dirty="0">
              <a:solidFill>
                <a:schemeClr val="tx1">
                  <a:lumMod val="85000"/>
                  <a:lumOff val="15000"/>
                </a:schemeClr>
              </a:solidFill>
            </a:endParaRPr>
          </a:p>
        </p:txBody>
      </p:sp>
    </p:spTree>
    <p:extLst>
      <p:ext uri="{BB962C8B-B14F-4D97-AF65-F5344CB8AC3E}">
        <p14:creationId xmlns:p14="http://schemas.microsoft.com/office/powerpoint/2010/main" val="4271592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classification using CNN and LSTM</a:t>
            </a:r>
            <a:endParaRPr lang="en-US" dirty="0"/>
          </a:p>
        </p:txBody>
      </p:sp>
      <p:sp>
        <p:nvSpPr>
          <p:cNvPr id="3" name="Content Placeholder 2"/>
          <p:cNvSpPr>
            <a:spLocks noGrp="1"/>
          </p:cNvSpPr>
          <p:nvPr>
            <p:ph idx="1"/>
          </p:nvPr>
        </p:nvSpPr>
        <p:spPr/>
        <p:txBody>
          <a:bodyPr/>
          <a:lstStyle/>
          <a:p>
            <a:r>
              <a:rPr lang="en-US" dirty="0" smtClean="0"/>
              <a:t>Defect descriptions including chat conversations with customer, email attachments are used for prediction</a:t>
            </a:r>
          </a:p>
          <a:p>
            <a:r>
              <a:rPr lang="en-US" dirty="0" smtClean="0"/>
              <a:t>The textual data is fed to the Convolutional Neural Network to capture the invariant keywords and intent extraction.</a:t>
            </a:r>
          </a:p>
          <a:p>
            <a:r>
              <a:rPr lang="en-US" dirty="0" smtClean="0"/>
              <a:t>These intent and keyword mappings are then fed to a Recurrent Neural Network (LSTM) that captures the long term dependencies in the sentences.</a:t>
            </a:r>
          </a:p>
          <a:p>
            <a:r>
              <a:rPr lang="en-US" dirty="0" smtClean="0"/>
              <a:t>The text classification model outputs a probability indicating the propensity of a defect to become a customer issue.</a:t>
            </a:r>
            <a:endParaRPr lang="en-US" dirty="0"/>
          </a:p>
        </p:txBody>
      </p:sp>
    </p:spTree>
    <p:extLst>
      <p:ext uri="{BB962C8B-B14F-4D97-AF65-F5344CB8AC3E}">
        <p14:creationId xmlns:p14="http://schemas.microsoft.com/office/powerpoint/2010/main" val="2446498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32531</TotalTime>
  <Words>1602</Words>
  <Application>Microsoft Office PowerPoint</Application>
  <PresentationFormat>Widescreen</PresentationFormat>
  <Paragraphs>131</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 Bayan Plain</vt:lpstr>
      <vt:lpstr>Arial</vt:lpstr>
      <vt:lpstr>Calibri</vt:lpstr>
      <vt:lpstr>Calibri Light</vt:lpstr>
      <vt:lpstr>Office Theme</vt:lpstr>
      <vt:lpstr>PowerPoint Presentation</vt:lpstr>
      <vt:lpstr>Motivation - Prior State of the Art</vt:lpstr>
      <vt:lpstr>Prediction of Potential Customer Issue</vt:lpstr>
      <vt:lpstr>Datasets</vt:lpstr>
      <vt:lpstr>Feature importance and data pre-processing</vt:lpstr>
      <vt:lpstr>Deep Learning Algorithm</vt:lpstr>
      <vt:lpstr>SMOTE Technique</vt:lpstr>
      <vt:lpstr>SMOTE explained</vt:lpstr>
      <vt:lpstr>Text classification using CNN and LSTM</vt:lpstr>
      <vt:lpstr>LSTM explained</vt:lpstr>
      <vt:lpstr>Classification using Boosting algorithm</vt:lpstr>
      <vt:lpstr>XGBoost explained</vt:lpstr>
      <vt:lpstr>Ensemble – prediction of customer issue</vt:lpstr>
      <vt:lpstr>Prediction of lead time for customer issue</vt:lpstr>
      <vt:lpstr>Deep Neural Network architecture</vt:lpstr>
      <vt:lpstr>Experimental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CSAP Use Cases</dc:title>
  <dc:creator>Shobha V</dc:creator>
  <cp:lastModifiedBy>Sumith Reddi (sumreddi)</cp:lastModifiedBy>
  <cp:revision>232</cp:revision>
  <dcterms:created xsi:type="dcterms:W3CDTF">2018-01-16T00:41:23Z</dcterms:created>
  <dcterms:modified xsi:type="dcterms:W3CDTF">2018-06-04T09:33:02Z</dcterms:modified>
</cp:coreProperties>
</file>