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xlsx" ContentType="application/vnd.openxmlformats-officedocument.spreadsheetml.sheet"/>
  <Default Extension="rels" ContentType="application/vnd.openxmlformats-package.relationships+xml"/>
  <Default Extension="vml" ContentType="application/vnd.openxmlformats-officedocument.vmlDrawing"/>
  <Default Extension="gif" ContentType="image/gif"/>
  <Default Extension="xls" ContentType="application/vnd.ms-exce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1" r:id="rId1"/>
  </p:sldMasterIdLst>
  <p:notesMasterIdLst>
    <p:notesMasterId r:id="rId23"/>
  </p:notesMasterIdLst>
  <p:sldIdLst>
    <p:sldId id="256" r:id="rId2"/>
    <p:sldId id="295" r:id="rId3"/>
    <p:sldId id="296" r:id="rId4"/>
    <p:sldId id="306" r:id="rId5"/>
    <p:sldId id="307" r:id="rId6"/>
    <p:sldId id="283" r:id="rId7"/>
    <p:sldId id="308" r:id="rId8"/>
    <p:sldId id="309" r:id="rId9"/>
    <p:sldId id="310" r:id="rId10"/>
    <p:sldId id="312" r:id="rId11"/>
    <p:sldId id="294" r:id="rId12"/>
    <p:sldId id="318" r:id="rId13"/>
    <p:sldId id="319" r:id="rId14"/>
    <p:sldId id="286" r:id="rId15"/>
    <p:sldId id="314" r:id="rId16"/>
    <p:sldId id="315" r:id="rId17"/>
    <p:sldId id="316" r:id="rId18"/>
    <p:sldId id="313" r:id="rId19"/>
    <p:sldId id="317" r:id="rId20"/>
    <p:sldId id="293" r:id="rId21"/>
    <p:sldId id="29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86CA4C-4BAB-B140-831E-CCF4F75E3263}">
          <p14:sldIdLst>
            <p14:sldId id="256"/>
            <p14:sldId id="295"/>
            <p14:sldId id="296"/>
            <p14:sldId id="306"/>
            <p14:sldId id="307"/>
            <p14:sldId id="283"/>
            <p14:sldId id="308"/>
            <p14:sldId id="309"/>
            <p14:sldId id="310"/>
            <p14:sldId id="312"/>
            <p14:sldId id="294"/>
            <p14:sldId id="318"/>
            <p14:sldId id="319"/>
            <p14:sldId id="286"/>
            <p14:sldId id="314"/>
            <p14:sldId id="315"/>
            <p14:sldId id="316"/>
            <p14:sldId id="313"/>
            <p14:sldId id="317"/>
            <p14:sldId id="293"/>
            <p14:sldId id="299"/>
          </p14:sldIdLst>
        </p14:section>
        <p14:section name="SMOTEImages" id="{A7F0CE2C-0825-F943-9E26-FE814908CB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941"/>
    <p:restoredTop sz="94643"/>
  </p:normalViewPr>
  <p:slideViewPr>
    <p:cSldViewPr snapToGrid="0" snapToObjects="1">
      <p:cViewPr varScale="1">
        <p:scale>
          <a:sx n="92" d="100"/>
          <a:sy n="92" d="100"/>
        </p:scale>
        <p:origin x="200"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sobv/Downloads/potCFD_Chec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True</a:t>
            </a:r>
            <a:r>
              <a:rPr lang="en-US" baseline="0"/>
              <a:t> Predictions Per BU</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0389610914020363"/>
          <c:y val="0.217794561933535"/>
          <c:w val="0.959817907376962"/>
          <c:h val="0.723071341913076"/>
        </c:manualLayout>
      </c:layout>
      <c:lineChart>
        <c:grouping val="standard"/>
        <c:varyColors val="0"/>
        <c:ser>
          <c:idx val="0"/>
          <c:order val="0"/>
          <c:tx>
            <c:strRef>
              <c:f>Charts!$H$1</c:f>
              <c:strCache>
                <c:ptCount val="1"/>
                <c:pt idx="0">
                  <c:v>Security</c:v>
                </c:pt>
              </c:strCache>
            </c:strRef>
          </c:tx>
          <c:spPr>
            <a:ln w="28575" cap="rnd">
              <a:solidFill>
                <a:srgbClr val="7030A0"/>
              </a:solidFill>
              <a:round/>
            </a:ln>
            <a:effectLst/>
          </c:spPr>
          <c:marker>
            <c:symbol val="none"/>
          </c:marker>
          <c:cat>
            <c:strRef>
              <c:f>Charts!$G$2:$G$11</c:f>
              <c:strCache>
                <c:ptCount val="10"/>
                <c:pt idx="0">
                  <c:v>May 3rd week</c:v>
                </c:pt>
                <c:pt idx="1">
                  <c:v>May 4th Week</c:v>
                </c:pt>
                <c:pt idx="2">
                  <c:v>May 5th Week</c:v>
                </c:pt>
                <c:pt idx="3">
                  <c:v>Jun 1st Week</c:v>
                </c:pt>
                <c:pt idx="4">
                  <c:v>Jun 2nd Week</c:v>
                </c:pt>
                <c:pt idx="5">
                  <c:v>Jun 3rd Week</c:v>
                </c:pt>
                <c:pt idx="6">
                  <c:v>Jun 4th Week</c:v>
                </c:pt>
                <c:pt idx="7">
                  <c:v>July 1st Week</c:v>
                </c:pt>
                <c:pt idx="8">
                  <c:v>July 2nd Week</c:v>
                </c:pt>
                <c:pt idx="9">
                  <c:v>July 3rd Week</c:v>
                </c:pt>
              </c:strCache>
            </c:strRef>
          </c:cat>
          <c:val>
            <c:numRef>
              <c:f>Charts!$H$2:$H$11</c:f>
              <c:numCache>
                <c:formatCode>General</c:formatCode>
                <c:ptCount val="10"/>
                <c:pt idx="0">
                  <c:v>3.0</c:v>
                </c:pt>
                <c:pt idx="1">
                  <c:v>1.0</c:v>
                </c:pt>
                <c:pt idx="2">
                  <c:v>1.0</c:v>
                </c:pt>
                <c:pt idx="3">
                  <c:v>1.0</c:v>
                </c:pt>
                <c:pt idx="4">
                  <c:v>1.0</c:v>
                </c:pt>
                <c:pt idx="5">
                  <c:v>2.0</c:v>
                </c:pt>
                <c:pt idx="6">
                  <c:v>1.0</c:v>
                </c:pt>
                <c:pt idx="7">
                  <c:v>1.0</c:v>
                </c:pt>
                <c:pt idx="8">
                  <c:v>1.0</c:v>
                </c:pt>
                <c:pt idx="9">
                  <c:v>0.0</c:v>
                </c:pt>
              </c:numCache>
            </c:numRef>
          </c:val>
          <c:smooth val="0"/>
        </c:ser>
        <c:ser>
          <c:idx val="1"/>
          <c:order val="1"/>
          <c:tx>
            <c:strRef>
              <c:f>Charts!$I$1</c:f>
              <c:strCache>
                <c:ptCount val="1"/>
                <c:pt idx="0">
                  <c:v>Datacenter Switching</c:v>
                </c:pt>
              </c:strCache>
            </c:strRef>
          </c:tx>
          <c:spPr>
            <a:ln w="28575" cap="rnd">
              <a:solidFill>
                <a:schemeClr val="accent2"/>
              </a:solidFill>
              <a:round/>
            </a:ln>
            <a:effectLst/>
          </c:spPr>
          <c:marker>
            <c:symbol val="none"/>
          </c:marker>
          <c:cat>
            <c:strRef>
              <c:f>Charts!$G$2:$G$11</c:f>
              <c:strCache>
                <c:ptCount val="10"/>
                <c:pt idx="0">
                  <c:v>May 3rd week</c:v>
                </c:pt>
                <c:pt idx="1">
                  <c:v>May 4th Week</c:v>
                </c:pt>
                <c:pt idx="2">
                  <c:v>May 5th Week</c:v>
                </c:pt>
                <c:pt idx="3">
                  <c:v>Jun 1st Week</c:v>
                </c:pt>
                <c:pt idx="4">
                  <c:v>Jun 2nd Week</c:v>
                </c:pt>
                <c:pt idx="5">
                  <c:v>Jun 3rd Week</c:v>
                </c:pt>
                <c:pt idx="6">
                  <c:v>Jun 4th Week</c:v>
                </c:pt>
                <c:pt idx="7">
                  <c:v>July 1st Week</c:v>
                </c:pt>
                <c:pt idx="8">
                  <c:v>July 2nd Week</c:v>
                </c:pt>
                <c:pt idx="9">
                  <c:v>July 3rd Week</c:v>
                </c:pt>
              </c:strCache>
            </c:strRef>
          </c:cat>
          <c:val>
            <c:numRef>
              <c:f>Charts!$I$2:$I$11</c:f>
              <c:numCache>
                <c:formatCode>General</c:formatCode>
                <c:ptCount val="10"/>
                <c:pt idx="0">
                  <c:v>0.0</c:v>
                </c:pt>
                <c:pt idx="1">
                  <c:v>2.0</c:v>
                </c:pt>
                <c:pt idx="2">
                  <c:v>0.0</c:v>
                </c:pt>
                <c:pt idx="3">
                  <c:v>0.0</c:v>
                </c:pt>
                <c:pt idx="4">
                  <c:v>0.0</c:v>
                </c:pt>
                <c:pt idx="5">
                  <c:v>2.0</c:v>
                </c:pt>
                <c:pt idx="6">
                  <c:v>3.0</c:v>
                </c:pt>
                <c:pt idx="7">
                  <c:v>8.0</c:v>
                </c:pt>
                <c:pt idx="8">
                  <c:v>0.0</c:v>
                </c:pt>
                <c:pt idx="9">
                  <c:v>0.0</c:v>
                </c:pt>
              </c:numCache>
            </c:numRef>
          </c:val>
          <c:smooth val="0"/>
        </c:ser>
        <c:ser>
          <c:idx val="2"/>
          <c:order val="2"/>
          <c:tx>
            <c:strRef>
              <c:f>Charts!$J$1</c:f>
              <c:strCache>
                <c:ptCount val="1"/>
                <c:pt idx="0">
                  <c:v>Datacenter Networking</c:v>
                </c:pt>
              </c:strCache>
            </c:strRef>
          </c:tx>
          <c:spPr>
            <a:ln w="28575" cap="rnd">
              <a:solidFill>
                <a:srgbClr val="00B050"/>
              </a:solidFill>
              <a:round/>
            </a:ln>
            <a:effectLst/>
          </c:spPr>
          <c:marker>
            <c:symbol val="none"/>
          </c:marker>
          <c:cat>
            <c:strRef>
              <c:f>Charts!$G$2:$G$11</c:f>
              <c:strCache>
                <c:ptCount val="10"/>
                <c:pt idx="0">
                  <c:v>May 3rd week</c:v>
                </c:pt>
                <c:pt idx="1">
                  <c:v>May 4th Week</c:v>
                </c:pt>
                <c:pt idx="2">
                  <c:v>May 5th Week</c:v>
                </c:pt>
                <c:pt idx="3">
                  <c:v>Jun 1st Week</c:v>
                </c:pt>
                <c:pt idx="4">
                  <c:v>Jun 2nd Week</c:v>
                </c:pt>
                <c:pt idx="5">
                  <c:v>Jun 3rd Week</c:v>
                </c:pt>
                <c:pt idx="6">
                  <c:v>Jun 4th Week</c:v>
                </c:pt>
                <c:pt idx="7">
                  <c:v>July 1st Week</c:v>
                </c:pt>
                <c:pt idx="8">
                  <c:v>July 2nd Week</c:v>
                </c:pt>
                <c:pt idx="9">
                  <c:v>July 3rd Week</c:v>
                </c:pt>
              </c:strCache>
            </c:strRef>
          </c:cat>
          <c:val>
            <c:numRef>
              <c:f>Charts!$J$2:$J$11</c:f>
              <c:numCache>
                <c:formatCode>General</c:formatCode>
                <c:ptCount val="10"/>
                <c:pt idx="0">
                  <c:v>0.0</c:v>
                </c:pt>
                <c:pt idx="1">
                  <c:v>0.0</c:v>
                </c:pt>
                <c:pt idx="2">
                  <c:v>1.0</c:v>
                </c:pt>
                <c:pt idx="3">
                  <c:v>2.0</c:v>
                </c:pt>
                <c:pt idx="4">
                  <c:v>2.0</c:v>
                </c:pt>
                <c:pt idx="5">
                  <c:v>2.0</c:v>
                </c:pt>
                <c:pt idx="6">
                  <c:v>7.0</c:v>
                </c:pt>
                <c:pt idx="7">
                  <c:v>7.0</c:v>
                </c:pt>
                <c:pt idx="8">
                  <c:v>0.0</c:v>
                </c:pt>
                <c:pt idx="9">
                  <c:v>2.0</c:v>
                </c:pt>
              </c:numCache>
            </c:numRef>
          </c:val>
          <c:smooth val="0"/>
        </c:ser>
        <c:ser>
          <c:idx val="3"/>
          <c:order val="3"/>
          <c:tx>
            <c:strRef>
              <c:f>Charts!$K$1</c:f>
              <c:strCache>
                <c:ptCount val="1"/>
                <c:pt idx="0">
                  <c:v>ENB</c:v>
                </c:pt>
              </c:strCache>
            </c:strRef>
          </c:tx>
          <c:spPr>
            <a:ln w="28575" cap="rnd">
              <a:solidFill>
                <a:schemeClr val="accent4"/>
              </a:solidFill>
              <a:round/>
            </a:ln>
            <a:effectLst/>
          </c:spPr>
          <c:marker>
            <c:symbol val="none"/>
          </c:marker>
          <c:cat>
            <c:strRef>
              <c:f>Charts!$G$2:$G$11</c:f>
              <c:strCache>
                <c:ptCount val="10"/>
                <c:pt idx="0">
                  <c:v>May 3rd week</c:v>
                </c:pt>
                <c:pt idx="1">
                  <c:v>May 4th Week</c:v>
                </c:pt>
                <c:pt idx="2">
                  <c:v>May 5th Week</c:v>
                </c:pt>
                <c:pt idx="3">
                  <c:v>Jun 1st Week</c:v>
                </c:pt>
                <c:pt idx="4">
                  <c:v>Jun 2nd Week</c:v>
                </c:pt>
                <c:pt idx="5">
                  <c:v>Jun 3rd Week</c:v>
                </c:pt>
                <c:pt idx="6">
                  <c:v>Jun 4th Week</c:v>
                </c:pt>
                <c:pt idx="7">
                  <c:v>July 1st Week</c:v>
                </c:pt>
                <c:pt idx="8">
                  <c:v>July 2nd Week</c:v>
                </c:pt>
                <c:pt idx="9">
                  <c:v>July 3rd Week</c:v>
                </c:pt>
              </c:strCache>
            </c:strRef>
          </c:cat>
          <c:val>
            <c:numRef>
              <c:f>Charts!$K$2:$K$11</c:f>
              <c:numCache>
                <c:formatCode>General</c:formatCode>
                <c:ptCount val="10"/>
                <c:pt idx="0">
                  <c:v>0.0</c:v>
                </c:pt>
                <c:pt idx="1">
                  <c:v>3.0</c:v>
                </c:pt>
                <c:pt idx="2">
                  <c:v>1.0</c:v>
                </c:pt>
                <c:pt idx="3">
                  <c:v>1.0</c:v>
                </c:pt>
                <c:pt idx="4">
                  <c:v>0.0</c:v>
                </c:pt>
                <c:pt idx="5">
                  <c:v>7.0</c:v>
                </c:pt>
                <c:pt idx="6">
                  <c:v>2.0</c:v>
                </c:pt>
                <c:pt idx="7">
                  <c:v>8.0</c:v>
                </c:pt>
                <c:pt idx="8">
                  <c:v>3.0</c:v>
                </c:pt>
                <c:pt idx="9">
                  <c:v>4.0</c:v>
                </c:pt>
              </c:numCache>
            </c:numRef>
          </c:val>
          <c:smooth val="0"/>
        </c:ser>
        <c:ser>
          <c:idx val="4"/>
          <c:order val="4"/>
          <c:tx>
            <c:strRef>
              <c:f>Charts!$L$1</c:f>
              <c:strCache>
                <c:ptCount val="1"/>
                <c:pt idx="0">
                  <c:v>SPB</c:v>
                </c:pt>
              </c:strCache>
            </c:strRef>
          </c:tx>
          <c:spPr>
            <a:ln w="28575" cap="rnd">
              <a:solidFill>
                <a:schemeClr val="accent5"/>
              </a:solidFill>
              <a:round/>
            </a:ln>
            <a:effectLst/>
          </c:spPr>
          <c:marker>
            <c:symbol val="none"/>
          </c:marker>
          <c:cat>
            <c:strRef>
              <c:f>Charts!$G$2:$G$11</c:f>
              <c:strCache>
                <c:ptCount val="10"/>
                <c:pt idx="0">
                  <c:v>May 3rd week</c:v>
                </c:pt>
                <c:pt idx="1">
                  <c:v>May 4th Week</c:v>
                </c:pt>
                <c:pt idx="2">
                  <c:v>May 5th Week</c:v>
                </c:pt>
                <c:pt idx="3">
                  <c:v>Jun 1st Week</c:v>
                </c:pt>
                <c:pt idx="4">
                  <c:v>Jun 2nd Week</c:v>
                </c:pt>
                <c:pt idx="5">
                  <c:v>Jun 3rd Week</c:v>
                </c:pt>
                <c:pt idx="6">
                  <c:v>Jun 4th Week</c:v>
                </c:pt>
                <c:pt idx="7">
                  <c:v>July 1st Week</c:v>
                </c:pt>
                <c:pt idx="8">
                  <c:v>July 2nd Week</c:v>
                </c:pt>
                <c:pt idx="9">
                  <c:v>July 3rd Week</c:v>
                </c:pt>
              </c:strCache>
            </c:strRef>
          </c:cat>
          <c:val>
            <c:numRef>
              <c:f>Charts!$L$2:$L$11</c:f>
              <c:numCache>
                <c:formatCode>General</c:formatCode>
                <c:ptCount val="10"/>
                <c:pt idx="0">
                  <c:v>0.0</c:v>
                </c:pt>
                <c:pt idx="1">
                  <c:v>0.0</c:v>
                </c:pt>
                <c:pt idx="2">
                  <c:v>0.0</c:v>
                </c:pt>
                <c:pt idx="3">
                  <c:v>0.0</c:v>
                </c:pt>
                <c:pt idx="4">
                  <c:v>0.0</c:v>
                </c:pt>
                <c:pt idx="5">
                  <c:v>0.0</c:v>
                </c:pt>
                <c:pt idx="6">
                  <c:v>1.0</c:v>
                </c:pt>
                <c:pt idx="7">
                  <c:v>0.0</c:v>
                </c:pt>
                <c:pt idx="8">
                  <c:v>1.0</c:v>
                </c:pt>
                <c:pt idx="9">
                  <c:v>0.0</c:v>
                </c:pt>
              </c:numCache>
            </c:numRef>
          </c:val>
          <c:smooth val="0"/>
        </c:ser>
        <c:dLbls>
          <c:showLegendKey val="0"/>
          <c:showVal val="0"/>
          <c:showCatName val="0"/>
          <c:showSerName val="0"/>
          <c:showPercent val="0"/>
          <c:showBubbleSize val="0"/>
        </c:dLbls>
        <c:smooth val="0"/>
        <c:axId val="1557216400"/>
        <c:axId val="1551939856"/>
      </c:lineChart>
      <c:catAx>
        <c:axId val="1557216400"/>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1939856"/>
        <c:crosses val="autoZero"/>
        <c:auto val="1"/>
        <c:lblAlgn val="ctr"/>
        <c:lblOffset val="100"/>
        <c:noMultiLvlLbl val="0"/>
      </c:catAx>
      <c:valAx>
        <c:axId val="1551939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72164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9D8E8E-36B5-3749-B1C5-3674AA295C2C}" type="datetimeFigureOut">
              <a:rPr lang="en-US" smtClean="0"/>
              <a:t>9/11/18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BD0CE-1BCE-C949-B9DF-5BE435272E3C}" type="slidenum">
              <a:rPr lang="en-US" smtClean="0"/>
              <a:t>‹#›</a:t>
            </a:fld>
            <a:endParaRPr lang="en-US"/>
          </a:p>
        </p:txBody>
      </p:sp>
    </p:spTree>
    <p:extLst>
      <p:ext uri="{BB962C8B-B14F-4D97-AF65-F5344CB8AC3E}">
        <p14:creationId xmlns:p14="http://schemas.microsoft.com/office/powerpoint/2010/main" val="697827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Cisco is both a hardware and software company. As we transform to a</a:t>
            </a:r>
            <a:r>
              <a:rPr lang="en-US" baseline="0" dirty="0" smtClean="0"/>
              <a:t> recurring revenue business models, it is important to engage and hold the customer base. For this we are shifting our operating models to be more proactive. That is identifying customer issues proactively and resolving them in time. In software development life cycle bugs are introduced during development and found during testing and some in customer use. But then there are bugs which are found during internal testing or beta testing but were not prioritized and eventually customer is impacted by them. Our problem is how can we avoid those customer found bugs. Why is this problem important? There are studies published by </a:t>
            </a:r>
            <a:r>
              <a:rPr lang="en-US" sz="1200" kern="1200" dirty="0" smtClean="0">
                <a:solidFill>
                  <a:schemeClr val="tx1"/>
                </a:solidFill>
                <a:effectLst/>
                <a:latin typeface="+mn-lt"/>
                <a:ea typeface="+mn-ea"/>
                <a:cs typeface="+mn-cs"/>
              </a:rPr>
              <a:t>National Institute of Standard Technology</a:t>
            </a:r>
            <a:r>
              <a:rPr lang="en-US" sz="1200" kern="1200" baseline="0" dirty="0" smtClean="0">
                <a:solidFill>
                  <a:schemeClr val="tx1"/>
                </a:solidFill>
                <a:effectLst/>
                <a:latin typeface="+mn-lt"/>
                <a:ea typeface="+mn-ea"/>
                <a:cs typeface="+mn-cs"/>
              </a:rPr>
              <a:t> in 2002 and </a:t>
            </a:r>
            <a:r>
              <a:rPr lang="en-US" sz="1200" kern="1200" dirty="0" smtClean="0">
                <a:solidFill>
                  <a:schemeClr val="tx1"/>
                </a:solidFill>
                <a:effectLst/>
                <a:latin typeface="+mn-lt"/>
                <a:ea typeface="+mn-ea"/>
                <a:cs typeface="+mn-cs"/>
              </a:rPr>
              <a:t>Systems Sciences Institute at IBM </a:t>
            </a:r>
            <a:r>
              <a:rPr lang="en-US" sz="1200" kern="1200" baseline="0" dirty="0" smtClean="0">
                <a:solidFill>
                  <a:schemeClr val="tx1"/>
                </a:solidFill>
                <a:effectLst/>
                <a:latin typeface="+mn-lt"/>
                <a:ea typeface="+mn-ea"/>
                <a:cs typeface="+mn-cs"/>
              </a:rPr>
              <a:t>saying that the cost of fixing a software bug grows exponentially from development, unit testing, functional testing, post release. So our solution is two-fold. First is to identify a potential customer issue and predicting the lead time before which it would impact the customer. This will help business units to correctly prioritize and deliver a quality product to the customer. </a:t>
            </a:r>
            <a:endParaRPr lang="en-US" dirty="0" smtClean="0"/>
          </a:p>
        </p:txBody>
      </p:sp>
      <p:sp>
        <p:nvSpPr>
          <p:cNvPr id="4" name="Slide Number Placeholder 3"/>
          <p:cNvSpPr>
            <a:spLocks noGrp="1"/>
          </p:cNvSpPr>
          <p:nvPr>
            <p:ph type="sldNum" sz="quarter" idx="10"/>
          </p:nvPr>
        </p:nvSpPr>
        <p:spPr/>
        <p:txBody>
          <a:bodyPr/>
          <a:lstStyle/>
          <a:p>
            <a:fld id="{465E5F93-E222-704C-9447-18DE22FEE7A7}" type="slidenum">
              <a:rPr lang="en-US" smtClean="0"/>
              <a:t>3</a:t>
            </a:fld>
            <a:endParaRPr lang="en-US"/>
          </a:p>
        </p:txBody>
      </p:sp>
    </p:spTree>
    <p:extLst>
      <p:ext uri="{BB962C8B-B14F-4D97-AF65-F5344CB8AC3E}">
        <p14:creationId xmlns:p14="http://schemas.microsoft.com/office/powerpoint/2010/main" val="1541191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ELT since July 2015. </a:t>
            </a:r>
          </a:p>
          <a:p>
            <a:pPr marL="174982" indent="-174982">
              <a:buFont typeface="Arial" panose="020B0604020202020204" pitchFamily="34" charset="0"/>
              <a:buChar char="•"/>
            </a:pPr>
            <a:endParaRPr lang="en-US" b="0" dirty="0" smtClean="0"/>
          </a:p>
          <a:p>
            <a:endParaRPr lang="en-US" baseline="0" dirty="0" smtClean="0"/>
          </a:p>
          <a:p>
            <a:r>
              <a:rPr lang="en-US" b="1" i="1" dirty="0"/>
              <a:t>Renewed Focus on Quality </a:t>
            </a:r>
          </a:p>
          <a:p>
            <a:endParaRPr lang="en-US" dirty="0"/>
          </a:p>
          <a:p>
            <a:r>
              <a:rPr lang="en-US" dirty="0"/>
              <a:t>Our commitment in terms of quality and customer focus has always been part of Cisco.  Over the years, the breadth of our product and importance of the network has increased.  About a year ago, we found ourselves in a place we really didn’t want to be in terms of quality.  Since Chuck took reigns as CEO, we needed to do a big transformation in the overall business model.  Chuck asked Rebecca if she could specifically get involved in this transformation </a:t>
            </a:r>
            <a:r>
              <a:rPr lang="en-US" dirty="0" smtClean="0"/>
              <a:t>The </a:t>
            </a:r>
            <a:r>
              <a:rPr lang="en-US" dirty="0"/>
              <a:t>conversation has moved from quality in a very traditional sense to that of a foundational quality which has to be built into every process we do, including engineering.  What we want at the end of the day is the promise of a whole architecture and the needs of customers being met at a completely different level. </a:t>
            </a:r>
            <a:r>
              <a:rPr lang="en-US" dirty="0" smtClean="0"/>
              <a:t>It </a:t>
            </a:r>
            <a:r>
              <a:rPr lang="en-US" dirty="0"/>
              <a:t>is core to how we will transform the entire company.  </a:t>
            </a:r>
          </a:p>
          <a:p>
            <a:pPr marL="174982" indent="-174982">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solidFill>
                  <a:prstClr val="black"/>
                </a:solidFill>
              </a:rPr>
              <a:pPr>
                <a:defRPr/>
              </a:pPr>
              <a:t>6</a:t>
            </a:fld>
            <a:endParaRPr lang="en-US">
              <a:solidFill>
                <a:prstClr val="black"/>
              </a:solidFill>
            </a:endParaRPr>
          </a:p>
        </p:txBody>
      </p:sp>
    </p:spTree>
    <p:extLst>
      <p:ext uri="{BB962C8B-B14F-4D97-AF65-F5344CB8AC3E}">
        <p14:creationId xmlns:p14="http://schemas.microsoft.com/office/powerpoint/2010/main" val="2038080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ELT since July 2015. </a:t>
            </a:r>
          </a:p>
          <a:p>
            <a:pPr marL="174982" indent="-174982">
              <a:buFont typeface="Arial" panose="020B0604020202020204" pitchFamily="34" charset="0"/>
              <a:buChar char="•"/>
            </a:pPr>
            <a:endParaRPr lang="en-US" b="0" dirty="0" smtClean="0"/>
          </a:p>
          <a:p>
            <a:endParaRPr lang="en-US" baseline="0" dirty="0" smtClean="0"/>
          </a:p>
          <a:p>
            <a:r>
              <a:rPr lang="en-US" b="1" i="1" dirty="0"/>
              <a:t>Renewed Focus on Quality </a:t>
            </a:r>
          </a:p>
          <a:p>
            <a:endParaRPr lang="en-US" dirty="0"/>
          </a:p>
          <a:p>
            <a:r>
              <a:rPr lang="en-US" dirty="0"/>
              <a:t>Our commitment in terms of quality and customer focus has always been part of Cisco.  Over the years, the breadth of our product and importance of the network has increased.  About a year ago, we found ourselves in a place we really didn’t want to be in terms of quality.  Since Chuck took reigns as CEO, we needed to do a big transformation in the overall business model.  Chuck asked Rebecca if she could specifically get involved in this transformation </a:t>
            </a:r>
            <a:r>
              <a:rPr lang="en-US" dirty="0" smtClean="0"/>
              <a:t>The </a:t>
            </a:r>
            <a:r>
              <a:rPr lang="en-US" dirty="0"/>
              <a:t>conversation has moved from quality in a very traditional sense to that of a foundational quality which has to be built into every process we do, including engineering.  What we want at the end of the day is the promise of a whole architecture and the needs of customers being met at a completely different level. </a:t>
            </a:r>
            <a:r>
              <a:rPr lang="en-US" dirty="0" smtClean="0"/>
              <a:t>It </a:t>
            </a:r>
            <a:r>
              <a:rPr lang="en-US" dirty="0"/>
              <a:t>is core to how we will transform the entire company.  </a:t>
            </a:r>
          </a:p>
          <a:p>
            <a:pPr marL="174982" indent="-174982">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solidFill>
                  <a:prstClr val="black"/>
                </a:solidFill>
              </a:rPr>
              <a:pPr>
                <a:defRPr/>
              </a:pPr>
              <a:t>11</a:t>
            </a:fld>
            <a:endParaRPr lang="en-US">
              <a:solidFill>
                <a:prstClr val="black"/>
              </a:solidFill>
            </a:endParaRPr>
          </a:p>
        </p:txBody>
      </p:sp>
    </p:spTree>
    <p:extLst>
      <p:ext uri="{BB962C8B-B14F-4D97-AF65-F5344CB8AC3E}">
        <p14:creationId xmlns:p14="http://schemas.microsoft.com/office/powerpoint/2010/main" val="438017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ELT since July 2015. </a:t>
            </a:r>
          </a:p>
          <a:p>
            <a:pPr marL="174982" indent="-174982">
              <a:buFont typeface="Arial" panose="020B0604020202020204" pitchFamily="34" charset="0"/>
              <a:buChar char="•"/>
            </a:pPr>
            <a:endParaRPr lang="en-US" b="0" dirty="0" smtClean="0"/>
          </a:p>
          <a:p>
            <a:endParaRPr lang="en-US" baseline="0" dirty="0" smtClean="0"/>
          </a:p>
          <a:p>
            <a:r>
              <a:rPr lang="en-US" b="1" i="1" dirty="0"/>
              <a:t>Renewed Focus on Quality </a:t>
            </a:r>
          </a:p>
          <a:p>
            <a:endParaRPr lang="en-US" dirty="0"/>
          </a:p>
          <a:p>
            <a:r>
              <a:rPr lang="en-US" dirty="0"/>
              <a:t>Our commitment in terms of quality and customer focus has always been part of Cisco.  Over the years, the breadth of our product and importance of the network has increased.  About a year ago, we found ourselves in a place we really didn’t want to be in terms of quality.  Since Chuck took reigns as CEO, we needed to do a big transformation in the overall business model.  Chuck asked Rebecca if she could specifically get involved in this transformation </a:t>
            </a:r>
            <a:r>
              <a:rPr lang="en-US" dirty="0" smtClean="0"/>
              <a:t>The </a:t>
            </a:r>
            <a:r>
              <a:rPr lang="en-US" dirty="0"/>
              <a:t>conversation has moved from quality in a very traditional sense to that of a foundational quality which has to be built into every process we do, including engineering.  What we want at the end of the day is the promise of a whole architecture and the needs of customers being met at a completely different level. </a:t>
            </a:r>
            <a:r>
              <a:rPr lang="en-US" dirty="0" smtClean="0"/>
              <a:t>It </a:t>
            </a:r>
            <a:r>
              <a:rPr lang="en-US" dirty="0"/>
              <a:t>is core to how we will transform the entire company.  </a:t>
            </a:r>
          </a:p>
          <a:p>
            <a:pPr marL="174982" indent="-174982">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solidFill>
                  <a:prstClr val="black"/>
                </a:solidFill>
              </a:rPr>
              <a:pPr>
                <a:defRPr/>
              </a:pPr>
              <a:t>14</a:t>
            </a:fld>
            <a:endParaRPr lang="en-US">
              <a:solidFill>
                <a:prstClr val="black"/>
              </a:solidFill>
            </a:endParaRPr>
          </a:p>
        </p:txBody>
      </p:sp>
    </p:spTree>
    <p:extLst>
      <p:ext uri="{BB962C8B-B14F-4D97-AF65-F5344CB8AC3E}">
        <p14:creationId xmlns:p14="http://schemas.microsoft.com/office/powerpoint/2010/main" val="1375695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ELT since July 2015. </a:t>
            </a:r>
          </a:p>
          <a:p>
            <a:pPr marL="174982" indent="-174982">
              <a:buFont typeface="Arial" panose="020B0604020202020204" pitchFamily="34" charset="0"/>
              <a:buChar char="•"/>
            </a:pPr>
            <a:endParaRPr lang="en-US" b="0" dirty="0" smtClean="0"/>
          </a:p>
          <a:p>
            <a:endParaRPr lang="en-US" baseline="0" dirty="0" smtClean="0"/>
          </a:p>
          <a:p>
            <a:r>
              <a:rPr lang="en-US" b="1" i="1" dirty="0"/>
              <a:t>Renewed Focus on Quality </a:t>
            </a:r>
          </a:p>
          <a:p>
            <a:endParaRPr lang="en-US" dirty="0"/>
          </a:p>
          <a:p>
            <a:r>
              <a:rPr lang="en-US" dirty="0"/>
              <a:t>Our commitment in terms of quality and customer focus has always been part of Cisco.  Over the years, the breadth of our product and importance of the network has increased.  About a year ago, we found ourselves in a place we really didn’t want to be in terms of quality.  Since Chuck took reigns as CEO, we needed to do a big transformation in the overall business model.  Chuck asked Rebecca if she could specifically get involved in this transformation </a:t>
            </a:r>
            <a:r>
              <a:rPr lang="en-US" dirty="0" smtClean="0"/>
              <a:t>The </a:t>
            </a:r>
            <a:r>
              <a:rPr lang="en-US" dirty="0"/>
              <a:t>conversation has moved from quality in a very traditional sense to that of a foundational quality which has to be built into every process we do, including engineering.  What we want at the end of the day is the promise of a whole architecture and the needs of customers being met at a completely different level. </a:t>
            </a:r>
            <a:r>
              <a:rPr lang="en-US" dirty="0" smtClean="0"/>
              <a:t>It </a:t>
            </a:r>
            <a:r>
              <a:rPr lang="en-US" dirty="0"/>
              <a:t>is core to how we will transform the entire company.  </a:t>
            </a:r>
          </a:p>
          <a:p>
            <a:pPr marL="174982" indent="-174982">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solidFill>
                  <a:prstClr val="black"/>
                </a:solidFill>
              </a:rPr>
              <a:pPr>
                <a:defRPr/>
              </a:pPr>
              <a:t>15</a:t>
            </a:fld>
            <a:endParaRPr lang="en-US">
              <a:solidFill>
                <a:prstClr val="black"/>
              </a:solidFill>
            </a:endParaRPr>
          </a:p>
        </p:txBody>
      </p:sp>
    </p:spTree>
    <p:extLst>
      <p:ext uri="{BB962C8B-B14F-4D97-AF65-F5344CB8AC3E}">
        <p14:creationId xmlns:p14="http://schemas.microsoft.com/office/powerpoint/2010/main" val="1951018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ELT since July 2015. </a:t>
            </a:r>
          </a:p>
          <a:p>
            <a:pPr marL="174982" indent="-174982">
              <a:buFont typeface="Arial" panose="020B0604020202020204" pitchFamily="34" charset="0"/>
              <a:buChar char="•"/>
            </a:pPr>
            <a:endParaRPr lang="en-US" b="0" dirty="0" smtClean="0"/>
          </a:p>
          <a:p>
            <a:endParaRPr lang="en-US" baseline="0" dirty="0" smtClean="0"/>
          </a:p>
          <a:p>
            <a:r>
              <a:rPr lang="en-US" b="1" i="1" dirty="0"/>
              <a:t>Renewed Focus on Quality </a:t>
            </a:r>
          </a:p>
          <a:p>
            <a:endParaRPr lang="en-US" dirty="0"/>
          </a:p>
          <a:p>
            <a:r>
              <a:rPr lang="en-US" dirty="0"/>
              <a:t>Our commitment in terms of quality and customer focus has always been part of Cisco.  Over the years, the breadth of our product and importance of the network has increased.  About a year ago, we found ourselves in a place we really didn’t want to be in terms of quality.  Since Chuck took reigns as CEO, we needed to do a big transformation in the overall business model.  Chuck asked Rebecca if she could specifically get involved in this transformation </a:t>
            </a:r>
            <a:r>
              <a:rPr lang="en-US" dirty="0" smtClean="0"/>
              <a:t>The </a:t>
            </a:r>
            <a:r>
              <a:rPr lang="en-US" dirty="0"/>
              <a:t>conversation has moved from quality in a very traditional sense to that of a foundational quality which has to be built into every process we do, including engineering.  What we want at the end of the day is the promise of a whole architecture and the needs of customers being met at a completely different level. </a:t>
            </a:r>
            <a:r>
              <a:rPr lang="en-US" dirty="0" smtClean="0"/>
              <a:t>It </a:t>
            </a:r>
            <a:r>
              <a:rPr lang="en-US" dirty="0"/>
              <a:t>is core to how we will transform the entire company.  </a:t>
            </a:r>
          </a:p>
          <a:p>
            <a:pPr marL="174982" indent="-174982">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solidFill>
                  <a:prstClr val="black"/>
                </a:solidFill>
              </a:rPr>
              <a:pPr>
                <a:defRPr/>
              </a:pPr>
              <a:t>16</a:t>
            </a:fld>
            <a:endParaRPr lang="en-US">
              <a:solidFill>
                <a:prstClr val="black"/>
              </a:solidFill>
            </a:endParaRPr>
          </a:p>
        </p:txBody>
      </p:sp>
    </p:spTree>
    <p:extLst>
      <p:ext uri="{BB962C8B-B14F-4D97-AF65-F5344CB8AC3E}">
        <p14:creationId xmlns:p14="http://schemas.microsoft.com/office/powerpoint/2010/main" val="1722646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ELT since July 2015. </a:t>
            </a:r>
          </a:p>
          <a:p>
            <a:pPr marL="174982" indent="-174982">
              <a:buFont typeface="Arial" panose="020B0604020202020204" pitchFamily="34" charset="0"/>
              <a:buChar char="•"/>
            </a:pPr>
            <a:endParaRPr lang="en-US" b="0" dirty="0" smtClean="0"/>
          </a:p>
          <a:p>
            <a:endParaRPr lang="en-US" baseline="0" dirty="0" smtClean="0"/>
          </a:p>
          <a:p>
            <a:r>
              <a:rPr lang="en-US" b="1" i="1" dirty="0"/>
              <a:t>Renewed Focus on Quality </a:t>
            </a:r>
          </a:p>
          <a:p>
            <a:endParaRPr lang="en-US" dirty="0"/>
          </a:p>
          <a:p>
            <a:r>
              <a:rPr lang="en-US" dirty="0"/>
              <a:t>Our commitment in terms of quality and customer focus has always been part of Cisco.  Over the years, the breadth of our product and importance of the network has increased.  About a year ago, we found ourselves in a place we really didn’t want to be in terms of quality.  Since Chuck took reigns as CEO, we needed to do a big transformation in the overall business model.  Chuck asked Rebecca if she could specifically get involved in this transformation </a:t>
            </a:r>
            <a:r>
              <a:rPr lang="en-US" dirty="0" smtClean="0"/>
              <a:t>The </a:t>
            </a:r>
            <a:r>
              <a:rPr lang="en-US" dirty="0"/>
              <a:t>conversation has moved from quality in a very traditional sense to that of a foundational quality which has to be built into every process we do, including engineering.  What we want at the end of the day is the promise of a whole architecture and the needs of customers being met at a completely different level. </a:t>
            </a:r>
            <a:r>
              <a:rPr lang="en-US" dirty="0" smtClean="0"/>
              <a:t>It </a:t>
            </a:r>
            <a:r>
              <a:rPr lang="en-US" dirty="0"/>
              <a:t>is core to how we will transform the entire company.  </a:t>
            </a:r>
          </a:p>
          <a:p>
            <a:pPr marL="174982" indent="-174982">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solidFill>
                  <a:prstClr val="black"/>
                </a:solidFill>
              </a:rPr>
              <a:pPr>
                <a:defRPr/>
              </a:pPr>
              <a:t>17</a:t>
            </a:fld>
            <a:endParaRPr lang="en-US">
              <a:solidFill>
                <a:prstClr val="black"/>
              </a:solidFill>
            </a:endParaRPr>
          </a:p>
        </p:txBody>
      </p:sp>
    </p:spTree>
    <p:extLst>
      <p:ext uri="{BB962C8B-B14F-4D97-AF65-F5344CB8AC3E}">
        <p14:creationId xmlns:p14="http://schemas.microsoft.com/office/powerpoint/2010/main" val="880804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ELT since July 2015. </a:t>
            </a:r>
          </a:p>
          <a:p>
            <a:pPr marL="174982" indent="-174982">
              <a:buFont typeface="Arial" panose="020B0604020202020204" pitchFamily="34" charset="0"/>
              <a:buChar char="•"/>
            </a:pPr>
            <a:endParaRPr lang="en-US" b="0" dirty="0" smtClean="0"/>
          </a:p>
          <a:p>
            <a:endParaRPr lang="en-US" baseline="0" dirty="0" smtClean="0"/>
          </a:p>
          <a:p>
            <a:r>
              <a:rPr lang="en-US" b="1" i="1" dirty="0"/>
              <a:t>Renewed Focus on Quality </a:t>
            </a:r>
          </a:p>
          <a:p>
            <a:endParaRPr lang="en-US" dirty="0"/>
          </a:p>
          <a:p>
            <a:r>
              <a:rPr lang="en-US" dirty="0"/>
              <a:t>Our commitment in terms of quality and customer focus has always been part of Cisco.  Over the years, the breadth of our product and importance of the network has increased.  About a year ago, we found ourselves in a place we really didn’t want to be in terms of quality.  Since Chuck took reigns as CEO, we needed to do a big transformation in the overall business model.  Chuck asked Rebecca if she could specifically get involved in this transformation </a:t>
            </a:r>
            <a:r>
              <a:rPr lang="en-US" dirty="0" smtClean="0"/>
              <a:t>The </a:t>
            </a:r>
            <a:r>
              <a:rPr lang="en-US" dirty="0"/>
              <a:t>conversation has moved from quality in a very traditional sense to that of a foundational quality which has to be built into every process we do, including engineering.  What we want at the end of the day is the promise of a whole architecture and the needs of customers being met at a completely different level. </a:t>
            </a:r>
            <a:r>
              <a:rPr lang="en-US" dirty="0" smtClean="0"/>
              <a:t>It </a:t>
            </a:r>
            <a:r>
              <a:rPr lang="en-US" dirty="0"/>
              <a:t>is core to how we will transform the entire company.  </a:t>
            </a:r>
          </a:p>
          <a:p>
            <a:pPr marL="174982" indent="-174982">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solidFill>
                  <a:prstClr val="black"/>
                </a:solidFill>
              </a:rPr>
              <a:pPr>
                <a:defRPr/>
              </a:pPr>
              <a:t>18</a:t>
            </a:fld>
            <a:endParaRPr lang="en-US">
              <a:solidFill>
                <a:prstClr val="black"/>
              </a:solidFill>
            </a:endParaRPr>
          </a:p>
        </p:txBody>
      </p:sp>
    </p:spTree>
    <p:extLst>
      <p:ext uri="{BB962C8B-B14F-4D97-AF65-F5344CB8AC3E}">
        <p14:creationId xmlns:p14="http://schemas.microsoft.com/office/powerpoint/2010/main" val="380016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ELT since July 2015. </a:t>
            </a:r>
          </a:p>
          <a:p>
            <a:pPr marL="174982" indent="-174982">
              <a:buFont typeface="Arial" panose="020B0604020202020204" pitchFamily="34" charset="0"/>
              <a:buChar char="•"/>
            </a:pPr>
            <a:endParaRPr lang="en-US" b="0" dirty="0" smtClean="0"/>
          </a:p>
          <a:p>
            <a:endParaRPr lang="en-US" baseline="0" dirty="0" smtClean="0"/>
          </a:p>
          <a:p>
            <a:r>
              <a:rPr lang="en-US" b="1" i="1" dirty="0"/>
              <a:t>Renewed Focus on Quality </a:t>
            </a:r>
          </a:p>
          <a:p>
            <a:endParaRPr lang="en-US" dirty="0"/>
          </a:p>
          <a:p>
            <a:r>
              <a:rPr lang="en-US" dirty="0"/>
              <a:t>Our commitment in terms of quality and customer focus has always been part of Cisco.  Over the years, the breadth of our product and importance of the network has increased.  About a year ago, we found ourselves in a place we really didn’t want to be in terms of quality.  Since Chuck took reigns as CEO, we needed to do a big transformation in the overall business model.  Chuck asked Rebecca if she could specifically get involved in this transformation </a:t>
            </a:r>
            <a:r>
              <a:rPr lang="en-US" dirty="0" smtClean="0"/>
              <a:t>The </a:t>
            </a:r>
            <a:r>
              <a:rPr lang="en-US" dirty="0"/>
              <a:t>conversation has moved from quality in a very traditional sense to that of a foundational quality which has to be built into every process we do, including engineering.  What we want at the end of the day is the promise of a whole architecture and the needs of customers being met at a completely different level. </a:t>
            </a:r>
            <a:r>
              <a:rPr lang="en-US" dirty="0" smtClean="0"/>
              <a:t>It </a:t>
            </a:r>
            <a:r>
              <a:rPr lang="en-US" dirty="0"/>
              <a:t>is core to how we will transform the entire company.  </a:t>
            </a:r>
          </a:p>
          <a:p>
            <a:pPr marL="174982" indent="-174982">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solidFill>
                  <a:prstClr val="black"/>
                </a:solidFill>
              </a:rPr>
              <a:pPr>
                <a:defRPr/>
              </a:pPr>
              <a:t>19</a:t>
            </a:fld>
            <a:endParaRPr lang="en-US">
              <a:solidFill>
                <a:prstClr val="black"/>
              </a:solidFill>
            </a:endParaRPr>
          </a:p>
        </p:txBody>
      </p:sp>
    </p:spTree>
    <p:extLst>
      <p:ext uri="{BB962C8B-B14F-4D97-AF65-F5344CB8AC3E}">
        <p14:creationId xmlns:p14="http://schemas.microsoft.com/office/powerpoint/2010/main" val="292060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39499F-2515-BE46-B832-02076B32C7FD}" type="datetimeFigureOut">
              <a:rPr lang="en-US" smtClean="0"/>
              <a:t>9/11/18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63722-F2CA-BF48-82EC-4DFD521E0616}" type="slidenum">
              <a:rPr lang="en-US" smtClean="0"/>
              <a:t>‹#›</a:t>
            </a:fld>
            <a:endParaRPr lang="en-US"/>
          </a:p>
        </p:txBody>
      </p:sp>
    </p:spTree>
    <p:extLst>
      <p:ext uri="{BB962C8B-B14F-4D97-AF65-F5344CB8AC3E}">
        <p14:creationId xmlns:p14="http://schemas.microsoft.com/office/powerpoint/2010/main" val="2132869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39499F-2515-BE46-B832-02076B32C7FD}" type="datetimeFigureOut">
              <a:rPr lang="en-US" smtClean="0"/>
              <a:t>9/11/18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63722-F2CA-BF48-82EC-4DFD521E0616}" type="slidenum">
              <a:rPr lang="en-US" smtClean="0"/>
              <a:t>‹#›</a:t>
            </a:fld>
            <a:endParaRPr lang="en-US"/>
          </a:p>
        </p:txBody>
      </p:sp>
    </p:spTree>
    <p:extLst>
      <p:ext uri="{BB962C8B-B14F-4D97-AF65-F5344CB8AC3E}">
        <p14:creationId xmlns:p14="http://schemas.microsoft.com/office/powerpoint/2010/main" val="724291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39499F-2515-BE46-B832-02076B32C7FD}" type="datetimeFigureOut">
              <a:rPr lang="en-US" smtClean="0"/>
              <a:t>9/11/18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63722-F2CA-BF48-82EC-4DFD521E0616}" type="slidenum">
              <a:rPr lang="en-US" smtClean="0"/>
              <a:t>‹#›</a:t>
            </a:fld>
            <a:endParaRPr lang="en-US"/>
          </a:p>
        </p:txBody>
      </p:sp>
    </p:spTree>
    <p:extLst>
      <p:ext uri="{BB962C8B-B14F-4D97-AF65-F5344CB8AC3E}">
        <p14:creationId xmlns:p14="http://schemas.microsoft.com/office/powerpoint/2010/main" val="123255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smtClean="0"/>
              <a:t>Click to edit Master title style</a:t>
            </a:r>
            <a:endParaRPr lang="en-GB" dirty="0"/>
          </a:p>
        </p:txBody>
      </p:sp>
    </p:spTree>
    <p:extLst>
      <p:ext uri="{BB962C8B-B14F-4D97-AF65-F5344CB8AC3E}">
        <p14:creationId xmlns:p14="http://schemas.microsoft.com/office/powerpoint/2010/main" val="1221994647"/>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39499F-2515-BE46-B832-02076B32C7FD}" type="datetimeFigureOut">
              <a:rPr lang="en-US" smtClean="0"/>
              <a:t>9/11/18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63722-F2CA-BF48-82EC-4DFD521E0616}" type="slidenum">
              <a:rPr lang="en-US" smtClean="0"/>
              <a:t>‹#›</a:t>
            </a:fld>
            <a:endParaRPr lang="en-US"/>
          </a:p>
        </p:txBody>
      </p:sp>
    </p:spTree>
    <p:extLst>
      <p:ext uri="{BB962C8B-B14F-4D97-AF65-F5344CB8AC3E}">
        <p14:creationId xmlns:p14="http://schemas.microsoft.com/office/powerpoint/2010/main" val="1340919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39499F-2515-BE46-B832-02076B32C7FD}" type="datetimeFigureOut">
              <a:rPr lang="en-US" smtClean="0"/>
              <a:t>9/11/18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63722-F2CA-BF48-82EC-4DFD521E0616}" type="slidenum">
              <a:rPr lang="en-US" smtClean="0"/>
              <a:t>‹#›</a:t>
            </a:fld>
            <a:endParaRPr lang="en-US"/>
          </a:p>
        </p:txBody>
      </p:sp>
    </p:spTree>
    <p:extLst>
      <p:ext uri="{BB962C8B-B14F-4D97-AF65-F5344CB8AC3E}">
        <p14:creationId xmlns:p14="http://schemas.microsoft.com/office/powerpoint/2010/main" val="114380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39499F-2515-BE46-B832-02076B32C7FD}" type="datetimeFigureOut">
              <a:rPr lang="en-US" smtClean="0"/>
              <a:t>9/11/18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63722-F2CA-BF48-82EC-4DFD521E0616}" type="slidenum">
              <a:rPr lang="en-US" smtClean="0"/>
              <a:t>‹#›</a:t>
            </a:fld>
            <a:endParaRPr lang="en-US"/>
          </a:p>
        </p:txBody>
      </p:sp>
    </p:spTree>
    <p:extLst>
      <p:ext uri="{BB962C8B-B14F-4D97-AF65-F5344CB8AC3E}">
        <p14:creationId xmlns:p14="http://schemas.microsoft.com/office/powerpoint/2010/main" val="179775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39499F-2515-BE46-B832-02076B32C7FD}" type="datetimeFigureOut">
              <a:rPr lang="en-US" smtClean="0"/>
              <a:t>9/11/18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463722-F2CA-BF48-82EC-4DFD521E0616}" type="slidenum">
              <a:rPr lang="en-US" smtClean="0"/>
              <a:t>‹#›</a:t>
            </a:fld>
            <a:endParaRPr lang="en-US"/>
          </a:p>
        </p:txBody>
      </p:sp>
    </p:spTree>
    <p:extLst>
      <p:ext uri="{BB962C8B-B14F-4D97-AF65-F5344CB8AC3E}">
        <p14:creationId xmlns:p14="http://schemas.microsoft.com/office/powerpoint/2010/main" val="1908905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39499F-2515-BE46-B832-02076B32C7FD}" type="datetimeFigureOut">
              <a:rPr lang="en-US" smtClean="0"/>
              <a:t>9/11/18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463722-F2CA-BF48-82EC-4DFD521E0616}" type="slidenum">
              <a:rPr lang="en-US" smtClean="0"/>
              <a:t>‹#›</a:t>
            </a:fld>
            <a:endParaRPr lang="en-US"/>
          </a:p>
        </p:txBody>
      </p:sp>
    </p:spTree>
    <p:extLst>
      <p:ext uri="{BB962C8B-B14F-4D97-AF65-F5344CB8AC3E}">
        <p14:creationId xmlns:p14="http://schemas.microsoft.com/office/powerpoint/2010/main" val="1717880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9499F-2515-BE46-B832-02076B32C7FD}" type="datetimeFigureOut">
              <a:rPr lang="en-US" smtClean="0"/>
              <a:t>9/11/18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463722-F2CA-BF48-82EC-4DFD521E0616}" type="slidenum">
              <a:rPr lang="en-US" smtClean="0"/>
              <a:t>‹#›</a:t>
            </a:fld>
            <a:endParaRPr lang="en-US"/>
          </a:p>
        </p:txBody>
      </p:sp>
    </p:spTree>
    <p:extLst>
      <p:ext uri="{BB962C8B-B14F-4D97-AF65-F5344CB8AC3E}">
        <p14:creationId xmlns:p14="http://schemas.microsoft.com/office/powerpoint/2010/main" val="1647867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39499F-2515-BE46-B832-02076B32C7FD}" type="datetimeFigureOut">
              <a:rPr lang="en-US" smtClean="0"/>
              <a:t>9/11/18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63722-F2CA-BF48-82EC-4DFD521E0616}" type="slidenum">
              <a:rPr lang="en-US" smtClean="0"/>
              <a:t>‹#›</a:t>
            </a:fld>
            <a:endParaRPr lang="en-US"/>
          </a:p>
        </p:txBody>
      </p:sp>
    </p:spTree>
    <p:extLst>
      <p:ext uri="{BB962C8B-B14F-4D97-AF65-F5344CB8AC3E}">
        <p14:creationId xmlns:p14="http://schemas.microsoft.com/office/powerpoint/2010/main" val="1751910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39499F-2515-BE46-B832-02076B32C7FD}" type="datetimeFigureOut">
              <a:rPr lang="en-US" smtClean="0"/>
              <a:t>9/11/18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63722-F2CA-BF48-82EC-4DFD521E0616}" type="slidenum">
              <a:rPr lang="en-US" smtClean="0"/>
              <a:t>‹#›</a:t>
            </a:fld>
            <a:endParaRPr lang="en-US"/>
          </a:p>
        </p:txBody>
      </p:sp>
    </p:spTree>
    <p:extLst>
      <p:ext uri="{BB962C8B-B14F-4D97-AF65-F5344CB8AC3E}">
        <p14:creationId xmlns:p14="http://schemas.microsoft.com/office/powerpoint/2010/main" val="2070356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9499F-2515-BE46-B832-02076B32C7FD}" type="datetimeFigureOut">
              <a:rPr lang="en-US" smtClean="0"/>
              <a:t>9/11/18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463722-F2CA-BF48-82EC-4DFD521E0616}" type="slidenum">
              <a:rPr lang="en-US" smtClean="0"/>
              <a:t>‹#›</a:t>
            </a:fld>
            <a:endParaRPr lang="en-US"/>
          </a:p>
        </p:txBody>
      </p:sp>
    </p:spTree>
    <p:extLst>
      <p:ext uri="{BB962C8B-B14F-4D97-AF65-F5344CB8AC3E}">
        <p14:creationId xmlns:p14="http://schemas.microsoft.com/office/powerpoint/2010/main" val="27905573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image" Target="../media/image16.jpeg"/><Relationship Id="rId5" Type="http://schemas.openxmlformats.org/officeDocument/2006/relationships/image" Target="../media/image17.jpg"/><Relationship Id="rId6" Type="http://schemas.openxmlformats.org/officeDocument/2006/relationships/image" Target="../media/image18.gif"/><Relationship Id="rId7" Type="http://schemas.openxmlformats.org/officeDocument/2006/relationships/image" Target="../media/image19.png"/><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25.png"/><Relationship Id="rId5" Type="http://schemas.openxmlformats.org/officeDocument/2006/relationships/oleObject" Target="../embeddings/Microsoft_Excel_97_-_2004_Worksheet1.xls"/><Relationship Id="rId6" Type="http://schemas.openxmlformats.org/officeDocument/2006/relationships/image" Target="../media/image24.emf"/><Relationship Id="rId7" Type="http://schemas.openxmlformats.org/officeDocument/2006/relationships/chart" Target="../charts/chart1.xml"/><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package" Target="../embeddings/Microsoft_Excel_Worksheet1.xlsx"/><Relationship Id="rId5" Type="http://schemas.openxmlformats.org/officeDocument/2006/relationships/image" Target="../media/image26.emf"/><Relationship Id="rId1" Type="http://schemas.openxmlformats.org/officeDocument/2006/relationships/vmlDrawing" Target="../drawings/vmlDrawing2.vml"/><Relationship Id="rId2"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isixsigma.com/industries/software-it/defect-prevention-reducing-costs-and-enhancing-quality/" TargetMode="External"/><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914400"/>
            <a:ext cx="10058400" cy="5425084"/>
          </a:xfrm>
          <a:prstGeom prst="rect">
            <a:avLst/>
          </a:prstGeom>
        </p:spPr>
      </p:pic>
      <p:sp>
        <p:nvSpPr>
          <p:cNvPr id="6" name="TextBox 5"/>
          <p:cNvSpPr txBox="1"/>
          <p:nvPr/>
        </p:nvSpPr>
        <p:spPr>
          <a:xfrm>
            <a:off x="2273300" y="177800"/>
            <a:ext cx="6261100" cy="523220"/>
          </a:xfrm>
          <a:prstGeom prst="rect">
            <a:avLst/>
          </a:prstGeom>
          <a:noFill/>
        </p:spPr>
        <p:txBody>
          <a:bodyPr wrap="square" rtlCol="0">
            <a:spAutoFit/>
          </a:bodyPr>
          <a:lstStyle/>
          <a:p>
            <a:pPr algn="ctr"/>
            <a:r>
              <a:rPr lang="en-US" sz="2800" b="1" dirty="0" smtClean="0"/>
              <a:t>CSAP Use Cases</a:t>
            </a:r>
            <a:endParaRPr lang="en-US" sz="2800" b="1" dirty="0"/>
          </a:p>
        </p:txBody>
      </p:sp>
    </p:spTree>
    <p:extLst>
      <p:ext uri="{BB962C8B-B14F-4D97-AF65-F5344CB8AC3E}">
        <p14:creationId xmlns:p14="http://schemas.microsoft.com/office/powerpoint/2010/main" val="775779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941" y="161787"/>
            <a:ext cx="11127317" cy="975783"/>
          </a:xfrm>
        </p:spPr>
        <p:txBody>
          <a:bodyPr/>
          <a:lstStyle/>
          <a:p>
            <a:r>
              <a:rPr lang="en-US" dirty="0" smtClean="0"/>
              <a:t>Data Used</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68471355"/>
              </p:ext>
            </p:extLst>
          </p:nvPr>
        </p:nvGraphicFramePr>
        <p:xfrm>
          <a:off x="600941" y="1137570"/>
          <a:ext cx="3867542" cy="1828800"/>
        </p:xfrm>
        <a:graphic>
          <a:graphicData uri="http://schemas.openxmlformats.org/drawingml/2006/table">
            <a:tbl>
              <a:tblPr firstRow="1" bandRow="1">
                <a:tableStyleId>{21E4AEA4-8DFA-4A89-87EB-49C32662AFE0}</a:tableStyleId>
              </a:tblPr>
              <a:tblGrid>
                <a:gridCol w="3867542"/>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effectLst/>
                          <a:latin typeface="+mn-lt"/>
                          <a:ea typeface="+mn-ea"/>
                          <a:cs typeface="+mn-cs"/>
                        </a:rPr>
                        <a:t>Code Review</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effectLst/>
                          <a:latin typeface="+mn-lt"/>
                          <a:ea typeface="+mn-ea"/>
                          <a:cs typeface="+mn-cs"/>
                        </a:rPr>
                        <a:t>Fields</a:t>
                      </a:r>
                    </a:p>
                  </a:txBody>
                  <a:tcPr/>
                </a:tc>
              </a:tr>
              <a:tr h="535978">
                <a:tc>
                  <a:txBody>
                    <a:bodyPr/>
                    <a:lstStyle/>
                    <a:p>
                      <a:r>
                        <a:rPr lang="en-US" sz="1800" kern="1200" dirty="0" smtClean="0">
                          <a:solidFill>
                            <a:schemeClr val="dk1"/>
                          </a:solidFill>
                          <a:effectLst/>
                          <a:latin typeface="+mn-lt"/>
                          <a:ea typeface="+mn-ea"/>
                          <a:cs typeface="+mn-cs"/>
                        </a:rPr>
                        <a:t>SA_ATTACHMENT_INDIC</a:t>
                      </a:r>
                    </a:p>
                    <a:p>
                      <a:r>
                        <a:rPr lang="en-US" sz="1800" kern="1200" dirty="0" smtClean="0">
                          <a:solidFill>
                            <a:schemeClr val="dk1"/>
                          </a:solidFill>
                          <a:effectLst/>
                          <a:latin typeface="+mn-lt"/>
                          <a:ea typeface="+mn-ea"/>
                          <a:cs typeface="+mn-cs"/>
                        </a:rPr>
                        <a:t>CR_ATTACHMENT_INDIC</a:t>
                      </a:r>
                    </a:p>
                    <a:p>
                      <a:r>
                        <a:rPr lang="en-US" sz="1800" kern="1200" dirty="0" smtClean="0">
                          <a:solidFill>
                            <a:schemeClr val="dk1"/>
                          </a:solidFill>
                          <a:effectLst/>
                          <a:latin typeface="+mn-lt"/>
                          <a:ea typeface="+mn-ea"/>
                          <a:cs typeface="+mn-cs"/>
                        </a:rPr>
                        <a:t>DESIGN_REVIEW_ESCAPE_INDIC</a:t>
                      </a:r>
                    </a:p>
                    <a:p>
                      <a:r>
                        <a:rPr lang="en-US" sz="1800" kern="1200" dirty="0" smtClean="0">
                          <a:solidFill>
                            <a:schemeClr val="dk1"/>
                          </a:solidFill>
                          <a:effectLst/>
                          <a:latin typeface="+mn-lt"/>
                          <a:ea typeface="+mn-ea"/>
                          <a:cs typeface="+mn-cs"/>
                        </a:rPr>
                        <a:t>STATIC_ANALYSIS_ESCAPE_INDIC</a:t>
                      </a: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754341712"/>
              </p:ext>
            </p:extLst>
          </p:nvPr>
        </p:nvGraphicFramePr>
        <p:xfrm>
          <a:off x="5060074" y="1137570"/>
          <a:ext cx="3698024" cy="1554480"/>
        </p:xfrm>
        <a:graphic>
          <a:graphicData uri="http://schemas.openxmlformats.org/drawingml/2006/table">
            <a:tbl>
              <a:tblPr firstRow="1" bandRow="1">
                <a:tableStyleId>{21E4AEA4-8DFA-4A89-87EB-49C32662AFE0}</a:tableStyleId>
              </a:tblPr>
              <a:tblGrid>
                <a:gridCol w="3698024"/>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effectLst/>
                          <a:latin typeface="+mn-lt"/>
                          <a:ea typeface="+mn-ea"/>
                          <a:cs typeface="+mn-cs"/>
                        </a:rPr>
                        <a:t>SR Fields</a:t>
                      </a:r>
                    </a:p>
                  </a:txBody>
                  <a:tcPr/>
                </a:tc>
              </a:tr>
              <a:tr h="535978">
                <a:tc>
                  <a:txBody>
                    <a:bodyPr/>
                    <a:lstStyle/>
                    <a:p>
                      <a:r>
                        <a:rPr lang="en-US" sz="1800" kern="1200" dirty="0" smtClean="0">
                          <a:solidFill>
                            <a:schemeClr val="dk1"/>
                          </a:solidFill>
                          <a:effectLst/>
                          <a:latin typeface="+mn-lt"/>
                          <a:ea typeface="+mn-ea"/>
                          <a:cs typeface="+mn-cs"/>
                        </a:rPr>
                        <a:t>TICKETS_COUNT</a:t>
                      </a:r>
                    </a:p>
                    <a:p>
                      <a:r>
                        <a:rPr lang="en-US" sz="1800" kern="1200" dirty="0" smtClean="0">
                          <a:solidFill>
                            <a:schemeClr val="dk1"/>
                          </a:solidFill>
                          <a:effectLst/>
                          <a:latin typeface="+mn-lt"/>
                          <a:ea typeface="+mn-ea"/>
                          <a:cs typeface="+mn-cs"/>
                        </a:rPr>
                        <a:t> SR_CNT</a:t>
                      </a:r>
                    </a:p>
                    <a:p>
                      <a:r>
                        <a:rPr lang="en-US" sz="1800" kern="1200" dirty="0" smtClean="0">
                          <a:solidFill>
                            <a:schemeClr val="dk1"/>
                          </a:solidFill>
                          <a:effectLst/>
                          <a:latin typeface="+mn-lt"/>
                          <a:ea typeface="+mn-ea"/>
                          <a:cs typeface="+mn-cs"/>
                        </a:rPr>
                        <a:t> PSIRT_INDIC</a:t>
                      </a:r>
                    </a:p>
                    <a:p>
                      <a:r>
                        <a:rPr lang="en-US" sz="1800" kern="1200" dirty="0" smtClean="0">
                          <a:solidFill>
                            <a:schemeClr val="dk1"/>
                          </a:solidFill>
                          <a:effectLst/>
                          <a:latin typeface="+mn-lt"/>
                          <a:ea typeface="+mn-ea"/>
                          <a:cs typeface="+mn-cs"/>
                        </a:rPr>
                        <a:t>SR_NUMBERS</a:t>
                      </a:r>
                      <a:endParaRPr lang="en-US" sz="1800" kern="1200" dirty="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156523883"/>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74624" y="-79553"/>
            <a:ext cx="11127317" cy="975783"/>
          </a:xfrm>
        </p:spPr>
        <p:txBody>
          <a:bodyPr>
            <a:normAutofit/>
          </a:bodyPr>
          <a:lstStyle/>
          <a:p>
            <a:r>
              <a:rPr lang="en-US" dirty="0" smtClean="0"/>
              <a:t>Potential CFD Use Case </a:t>
            </a:r>
            <a:r>
              <a:rPr lang="mr-IN" dirty="0" smtClean="0"/>
              <a:t>–</a:t>
            </a:r>
            <a:r>
              <a:rPr lang="en-US" dirty="0" smtClean="0"/>
              <a:t> The Algorithm</a:t>
            </a:r>
            <a:endParaRPr lang="en-US" dirty="0"/>
          </a:p>
        </p:txBody>
      </p:sp>
      <p:grpSp>
        <p:nvGrpSpPr>
          <p:cNvPr id="10" name="Group 9"/>
          <p:cNvGrpSpPr/>
          <p:nvPr/>
        </p:nvGrpSpPr>
        <p:grpSpPr>
          <a:xfrm>
            <a:off x="371861" y="3553976"/>
            <a:ext cx="2706624" cy="2300253"/>
            <a:chOff x="382044" y="2618429"/>
            <a:chExt cx="2706624" cy="2300253"/>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044" y="3041866"/>
              <a:ext cx="2286000" cy="1876816"/>
            </a:xfrm>
            <a:prstGeom prst="rect">
              <a:avLst/>
            </a:prstGeom>
          </p:spPr>
        </p:pic>
        <p:sp>
          <p:nvSpPr>
            <p:cNvPr id="9" name="TextBox 8"/>
            <p:cNvSpPr txBox="1"/>
            <p:nvPr/>
          </p:nvSpPr>
          <p:spPr>
            <a:xfrm>
              <a:off x="382044" y="2618429"/>
              <a:ext cx="2706624" cy="369332"/>
            </a:xfrm>
            <a:prstGeom prst="rect">
              <a:avLst/>
            </a:prstGeom>
            <a:noFill/>
          </p:spPr>
          <p:txBody>
            <a:bodyPr wrap="square" rtlCol="0">
              <a:spAutoFit/>
            </a:bodyPr>
            <a:lstStyle/>
            <a:p>
              <a:r>
                <a:rPr lang="en-US" b="1" dirty="0" smtClean="0"/>
                <a:t>Defect Life Cycle Changes</a:t>
              </a:r>
              <a:endParaRPr lang="en-US" b="1" dirty="0"/>
            </a:p>
          </p:txBody>
        </p:sp>
      </p:grpSp>
      <p:grpSp>
        <p:nvGrpSpPr>
          <p:cNvPr id="13" name="Group 12"/>
          <p:cNvGrpSpPr/>
          <p:nvPr/>
        </p:nvGrpSpPr>
        <p:grpSpPr>
          <a:xfrm>
            <a:off x="3904215" y="1486936"/>
            <a:ext cx="2880171" cy="2141745"/>
            <a:chOff x="4555472" y="2154682"/>
            <a:chExt cx="2880171" cy="2141745"/>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5472" y="2524014"/>
              <a:ext cx="2880171" cy="1772413"/>
            </a:xfrm>
            <a:prstGeom prst="rect">
              <a:avLst/>
            </a:prstGeom>
          </p:spPr>
        </p:pic>
        <p:sp>
          <p:nvSpPr>
            <p:cNvPr id="12" name="TextBox 11"/>
            <p:cNvSpPr txBox="1"/>
            <p:nvPr/>
          </p:nvSpPr>
          <p:spPr>
            <a:xfrm>
              <a:off x="5018119" y="2154682"/>
              <a:ext cx="2417524" cy="369332"/>
            </a:xfrm>
            <a:prstGeom prst="rect">
              <a:avLst/>
            </a:prstGeom>
            <a:noFill/>
          </p:spPr>
          <p:txBody>
            <a:bodyPr wrap="square" rtlCol="0">
              <a:spAutoFit/>
            </a:bodyPr>
            <a:lstStyle/>
            <a:p>
              <a:r>
                <a:rPr lang="en-US" dirty="0" smtClean="0"/>
                <a:t>Classification</a:t>
              </a:r>
              <a:endParaRPr lang="en-US" dirty="0"/>
            </a:p>
          </p:txBody>
        </p:sp>
      </p:grpSp>
      <p:grpSp>
        <p:nvGrpSpPr>
          <p:cNvPr id="16" name="Group 15"/>
          <p:cNvGrpSpPr/>
          <p:nvPr/>
        </p:nvGrpSpPr>
        <p:grpSpPr>
          <a:xfrm>
            <a:off x="7073219" y="2085209"/>
            <a:ext cx="865880" cy="986980"/>
            <a:chOff x="7132749" y="2953925"/>
            <a:chExt cx="865880" cy="986980"/>
          </a:xfrm>
        </p:grpSpPr>
        <p:sp>
          <p:nvSpPr>
            <p:cNvPr id="14" name="Right Arrow 13"/>
            <p:cNvSpPr/>
            <p:nvPr/>
          </p:nvSpPr>
          <p:spPr>
            <a:xfrm rot="19867507">
              <a:off x="7132749" y="2953925"/>
              <a:ext cx="854813" cy="2458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1007331">
              <a:off x="7143816" y="3695064"/>
              <a:ext cx="854813" cy="2458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8238999" y="1256490"/>
            <a:ext cx="1697031" cy="2066940"/>
            <a:chOff x="8286213" y="1027134"/>
            <a:chExt cx="1697031" cy="2066940"/>
          </a:xfrm>
        </p:grpSpPr>
        <p:sp>
          <p:nvSpPr>
            <p:cNvPr id="17" name="TextBox 16"/>
            <p:cNvSpPr txBox="1"/>
            <p:nvPr/>
          </p:nvSpPr>
          <p:spPr>
            <a:xfrm>
              <a:off x="8317282" y="1027134"/>
              <a:ext cx="1665962" cy="369332"/>
            </a:xfrm>
            <a:prstGeom prst="rect">
              <a:avLst/>
            </a:prstGeom>
            <a:noFill/>
          </p:spPr>
          <p:txBody>
            <a:bodyPr wrap="square" rtlCol="0">
              <a:spAutoFit/>
            </a:bodyPr>
            <a:lstStyle/>
            <a:p>
              <a:r>
                <a:rPr lang="en-US" b="1" dirty="0" smtClean="0"/>
                <a:t>Potential CFD ?</a:t>
              </a:r>
              <a:endParaRPr lang="en-US" b="1" dirty="0"/>
            </a:p>
          </p:txBody>
        </p:sp>
        <p:sp>
          <p:nvSpPr>
            <p:cNvPr id="18" name="Trapezoid 17"/>
            <p:cNvSpPr/>
            <p:nvPr/>
          </p:nvSpPr>
          <p:spPr>
            <a:xfrm rot="10800000">
              <a:off x="8286213" y="2627353"/>
              <a:ext cx="948788" cy="466721"/>
            </a:xfrm>
            <a:prstGeom prst="trapezoi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p>
          </p:txBody>
        </p:sp>
        <p:sp>
          <p:nvSpPr>
            <p:cNvPr id="19" name="Trapezoid 18"/>
            <p:cNvSpPr/>
            <p:nvPr/>
          </p:nvSpPr>
          <p:spPr>
            <a:xfrm rot="10800000">
              <a:off x="8362139" y="1586344"/>
              <a:ext cx="689481" cy="425565"/>
            </a:xfrm>
            <a:prstGeom prst="trapezoi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1600" dirty="0"/>
            </a:p>
          </p:txBody>
        </p:sp>
      </p:grpSp>
      <p:cxnSp>
        <p:nvCxnSpPr>
          <p:cNvPr id="22" name="Straight Connector 21"/>
          <p:cNvCxnSpPr/>
          <p:nvPr/>
        </p:nvCxnSpPr>
        <p:spPr>
          <a:xfrm>
            <a:off x="3438144" y="1396466"/>
            <a:ext cx="0" cy="4620286"/>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595606" y="1385339"/>
            <a:ext cx="0" cy="4620286"/>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208" y="1999618"/>
            <a:ext cx="2706624" cy="1391261"/>
          </a:xfrm>
          <a:prstGeom prst="rect">
            <a:avLst/>
          </a:prstGeom>
        </p:spPr>
      </p:pic>
      <p:sp>
        <p:nvSpPr>
          <p:cNvPr id="25" name="TextBox 24"/>
          <p:cNvSpPr txBox="1"/>
          <p:nvPr/>
        </p:nvSpPr>
        <p:spPr>
          <a:xfrm>
            <a:off x="415208" y="1486936"/>
            <a:ext cx="1629156" cy="646331"/>
          </a:xfrm>
          <a:prstGeom prst="rect">
            <a:avLst/>
          </a:prstGeom>
          <a:noFill/>
        </p:spPr>
        <p:txBody>
          <a:bodyPr wrap="square" rtlCol="0">
            <a:spAutoFit/>
          </a:bodyPr>
          <a:lstStyle/>
          <a:p>
            <a:r>
              <a:rPr lang="en-US" b="1" dirty="0" smtClean="0"/>
              <a:t>Defect Attributes</a:t>
            </a:r>
            <a:endParaRPr lang="en-US" b="1" dirty="0"/>
          </a:p>
        </p:txBody>
      </p:sp>
      <p:sp>
        <p:nvSpPr>
          <p:cNvPr id="26" name="TextBox 25"/>
          <p:cNvSpPr txBox="1"/>
          <p:nvPr/>
        </p:nvSpPr>
        <p:spPr>
          <a:xfrm>
            <a:off x="415208" y="862186"/>
            <a:ext cx="1859960" cy="461665"/>
          </a:xfrm>
          <a:prstGeom prst="rect">
            <a:avLst/>
          </a:prstGeom>
          <a:noFill/>
        </p:spPr>
        <p:txBody>
          <a:bodyPr wrap="square" rtlCol="0">
            <a:spAutoFit/>
          </a:bodyPr>
          <a:lstStyle/>
          <a:p>
            <a:r>
              <a:rPr lang="en-US" sz="2400" b="1" dirty="0" smtClean="0">
                <a:solidFill>
                  <a:schemeClr val="accent5">
                    <a:lumMod val="75000"/>
                  </a:schemeClr>
                </a:solidFill>
              </a:rPr>
              <a:t>Input</a:t>
            </a:r>
            <a:endParaRPr lang="en-US" sz="2400" b="1" dirty="0">
              <a:solidFill>
                <a:schemeClr val="accent5">
                  <a:lumMod val="75000"/>
                </a:schemeClr>
              </a:solidFill>
            </a:endParaRPr>
          </a:p>
        </p:txBody>
      </p:sp>
      <p:sp>
        <p:nvSpPr>
          <p:cNvPr id="27" name="TextBox 26"/>
          <p:cNvSpPr txBox="1"/>
          <p:nvPr/>
        </p:nvSpPr>
        <p:spPr>
          <a:xfrm>
            <a:off x="4178323" y="903556"/>
            <a:ext cx="1859960" cy="461665"/>
          </a:xfrm>
          <a:prstGeom prst="rect">
            <a:avLst/>
          </a:prstGeom>
          <a:noFill/>
        </p:spPr>
        <p:txBody>
          <a:bodyPr wrap="square" rtlCol="0">
            <a:spAutoFit/>
          </a:bodyPr>
          <a:lstStyle/>
          <a:p>
            <a:r>
              <a:rPr lang="en-US" sz="2400" b="1" dirty="0" smtClean="0">
                <a:solidFill>
                  <a:schemeClr val="accent5">
                    <a:lumMod val="75000"/>
                  </a:schemeClr>
                </a:solidFill>
              </a:rPr>
              <a:t>Model</a:t>
            </a:r>
            <a:endParaRPr lang="en-US" sz="2400" b="1" dirty="0">
              <a:solidFill>
                <a:schemeClr val="accent5">
                  <a:lumMod val="75000"/>
                </a:schemeClr>
              </a:solidFill>
            </a:endParaRPr>
          </a:p>
        </p:txBody>
      </p:sp>
      <p:sp>
        <p:nvSpPr>
          <p:cNvPr id="28" name="TextBox 27"/>
          <p:cNvSpPr txBox="1"/>
          <p:nvPr/>
        </p:nvSpPr>
        <p:spPr>
          <a:xfrm>
            <a:off x="8282590" y="798199"/>
            <a:ext cx="1859960" cy="461665"/>
          </a:xfrm>
          <a:prstGeom prst="rect">
            <a:avLst/>
          </a:prstGeom>
          <a:noFill/>
        </p:spPr>
        <p:txBody>
          <a:bodyPr wrap="square" rtlCol="0">
            <a:spAutoFit/>
          </a:bodyPr>
          <a:lstStyle/>
          <a:p>
            <a:r>
              <a:rPr lang="en-US" sz="2400" b="1" dirty="0" smtClean="0">
                <a:solidFill>
                  <a:schemeClr val="accent5">
                    <a:lumMod val="75000"/>
                  </a:schemeClr>
                </a:solidFill>
              </a:rPr>
              <a:t>Output</a:t>
            </a:r>
            <a:endParaRPr lang="en-US" sz="2400" b="1" dirty="0">
              <a:solidFill>
                <a:schemeClr val="accent5">
                  <a:lumMod val="75000"/>
                </a:schemeClr>
              </a:solidFill>
            </a:endParaRPr>
          </a:p>
        </p:txBody>
      </p:sp>
      <p:grpSp>
        <p:nvGrpSpPr>
          <p:cNvPr id="33" name="Group 32"/>
          <p:cNvGrpSpPr/>
          <p:nvPr/>
        </p:nvGrpSpPr>
        <p:grpSpPr>
          <a:xfrm>
            <a:off x="3083230" y="3317468"/>
            <a:ext cx="865880" cy="986980"/>
            <a:chOff x="7132749" y="2953925"/>
            <a:chExt cx="865880" cy="986980"/>
          </a:xfrm>
        </p:grpSpPr>
        <p:sp>
          <p:nvSpPr>
            <p:cNvPr id="34" name="Right Arrow 33"/>
            <p:cNvSpPr/>
            <p:nvPr/>
          </p:nvSpPr>
          <p:spPr>
            <a:xfrm rot="19867507">
              <a:off x="7132749" y="2953925"/>
              <a:ext cx="854813" cy="2458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rot="1007331">
              <a:off x="7143816" y="3695064"/>
              <a:ext cx="854813" cy="2458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p:nvGrpSpPr>
        <p:grpSpPr>
          <a:xfrm>
            <a:off x="4094988" y="3712119"/>
            <a:ext cx="3095008" cy="2525931"/>
            <a:chOff x="4094988" y="3712119"/>
            <a:chExt cx="3095008" cy="2525931"/>
          </a:xfrm>
        </p:grpSpPr>
        <p:sp>
          <p:nvSpPr>
            <p:cNvPr id="32" name="TextBox 31"/>
            <p:cNvSpPr txBox="1"/>
            <p:nvPr/>
          </p:nvSpPr>
          <p:spPr>
            <a:xfrm>
              <a:off x="4156497" y="3712119"/>
              <a:ext cx="3033499" cy="646331"/>
            </a:xfrm>
            <a:prstGeom prst="rect">
              <a:avLst/>
            </a:prstGeom>
            <a:noFill/>
          </p:spPr>
          <p:txBody>
            <a:bodyPr wrap="square" rtlCol="0">
              <a:spAutoFit/>
            </a:bodyPr>
            <a:lstStyle/>
            <a:p>
              <a:r>
                <a:rPr lang="en-US" dirty="0" smtClean="0"/>
                <a:t>Deep Neural Network Regression</a:t>
              </a:r>
              <a:endParaRPr lang="en-US" dirty="0"/>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4988" y="4358450"/>
              <a:ext cx="2781300" cy="1879600"/>
            </a:xfrm>
            <a:prstGeom prst="rect">
              <a:avLst/>
            </a:prstGeom>
          </p:spPr>
        </p:pic>
      </p:grpSp>
      <p:sp>
        <p:nvSpPr>
          <p:cNvPr id="6" name="TextBox 5"/>
          <p:cNvSpPr txBox="1"/>
          <p:nvPr/>
        </p:nvSpPr>
        <p:spPr>
          <a:xfrm>
            <a:off x="8405114" y="1831189"/>
            <a:ext cx="575666" cy="369332"/>
          </a:xfrm>
          <a:prstGeom prst="rect">
            <a:avLst/>
          </a:prstGeom>
          <a:noFill/>
        </p:spPr>
        <p:txBody>
          <a:bodyPr wrap="square" rtlCol="0">
            <a:spAutoFit/>
          </a:bodyPr>
          <a:lstStyle/>
          <a:p>
            <a:r>
              <a:rPr lang="en-US" b="1" dirty="0" smtClean="0">
                <a:solidFill>
                  <a:srgbClr val="FF0000"/>
                </a:solidFill>
              </a:rPr>
              <a:t>Yes</a:t>
            </a:r>
            <a:endParaRPr lang="en-US" b="1" dirty="0">
              <a:solidFill>
                <a:srgbClr val="FF0000"/>
              </a:solidFill>
            </a:endParaRPr>
          </a:p>
        </p:txBody>
      </p:sp>
      <p:sp>
        <p:nvSpPr>
          <p:cNvPr id="36" name="TextBox 35"/>
          <p:cNvSpPr txBox="1"/>
          <p:nvPr/>
        </p:nvSpPr>
        <p:spPr>
          <a:xfrm>
            <a:off x="8387872" y="2856709"/>
            <a:ext cx="575666" cy="369332"/>
          </a:xfrm>
          <a:prstGeom prst="rect">
            <a:avLst/>
          </a:prstGeom>
          <a:noFill/>
        </p:spPr>
        <p:txBody>
          <a:bodyPr wrap="square" rtlCol="0">
            <a:spAutoFit/>
          </a:bodyPr>
          <a:lstStyle/>
          <a:p>
            <a:r>
              <a:rPr lang="en-US" b="1" dirty="0" smtClean="0">
                <a:solidFill>
                  <a:schemeClr val="bg1"/>
                </a:solidFill>
              </a:rPr>
              <a:t>No</a:t>
            </a:r>
            <a:endParaRPr lang="en-US" b="1" dirty="0">
              <a:solidFill>
                <a:schemeClr val="bg1"/>
              </a:solidFill>
            </a:endParaRPr>
          </a:p>
        </p:txBody>
      </p:sp>
      <p:sp>
        <p:nvSpPr>
          <p:cNvPr id="21" name="Right Arrow 20"/>
          <p:cNvSpPr/>
          <p:nvPr/>
        </p:nvSpPr>
        <p:spPr>
          <a:xfrm>
            <a:off x="7190422" y="4861273"/>
            <a:ext cx="620405" cy="282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92398" y="6041038"/>
            <a:ext cx="2465549" cy="646331"/>
          </a:xfrm>
          <a:prstGeom prst="rect">
            <a:avLst/>
          </a:prstGeom>
          <a:noFill/>
        </p:spPr>
        <p:txBody>
          <a:bodyPr wrap="square" rtlCol="0">
            <a:spAutoFit/>
          </a:bodyPr>
          <a:lstStyle/>
          <a:p>
            <a:r>
              <a:rPr lang="en-US" b="1" dirty="0" smtClean="0"/>
              <a:t>Output </a:t>
            </a:r>
            <a:r>
              <a:rPr lang="en-US" b="1" smtClean="0"/>
              <a:t>from Classification Model</a:t>
            </a:r>
            <a:endParaRPr lang="en-US" b="1" dirty="0"/>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25045" y="4855006"/>
            <a:ext cx="2991403" cy="704706"/>
          </a:xfrm>
          <a:prstGeom prst="rect">
            <a:avLst/>
          </a:prstGeom>
        </p:spPr>
      </p:pic>
      <p:sp>
        <p:nvSpPr>
          <p:cNvPr id="48" name="Right Arrow 47"/>
          <p:cNvSpPr/>
          <p:nvPr/>
        </p:nvSpPr>
        <p:spPr>
          <a:xfrm rot="20292842">
            <a:off x="2783481" y="5816652"/>
            <a:ext cx="1089055" cy="248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8124215" y="4467542"/>
            <a:ext cx="2465549" cy="369332"/>
          </a:xfrm>
          <a:prstGeom prst="rect">
            <a:avLst/>
          </a:prstGeom>
          <a:noFill/>
        </p:spPr>
        <p:txBody>
          <a:bodyPr wrap="square" rtlCol="0">
            <a:spAutoFit/>
          </a:bodyPr>
          <a:lstStyle/>
          <a:p>
            <a:r>
              <a:rPr lang="en-US" b="1" dirty="0" smtClean="0"/>
              <a:t>Lead Time</a:t>
            </a:r>
            <a:endParaRPr lang="en-US" b="1" dirty="0"/>
          </a:p>
        </p:txBody>
      </p:sp>
    </p:spTree>
    <p:extLst>
      <p:ext uri="{BB962C8B-B14F-4D97-AF65-F5344CB8AC3E}">
        <p14:creationId xmlns:p14="http://schemas.microsoft.com/office/powerpoint/2010/main" val="3593032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941" y="161787"/>
            <a:ext cx="11127317" cy="975783"/>
          </a:xfrm>
        </p:spPr>
        <p:txBody>
          <a:bodyPr/>
          <a:lstStyle/>
          <a:p>
            <a:r>
              <a:rPr lang="en-US" dirty="0" smtClean="0"/>
              <a:t>BUs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501911536"/>
              </p:ext>
            </p:extLst>
          </p:nvPr>
        </p:nvGraphicFramePr>
        <p:xfrm>
          <a:off x="755291" y="1340768"/>
          <a:ext cx="9524782" cy="5073887"/>
        </p:xfrm>
        <a:graphic>
          <a:graphicData uri="http://schemas.openxmlformats.org/drawingml/2006/table">
            <a:tbl>
              <a:tblPr firstRow="1" bandRow="1">
                <a:tableStyleId>{00A15C55-8517-42AA-B614-E9B94910E393}</a:tableStyleId>
              </a:tblPr>
              <a:tblGrid>
                <a:gridCol w="4762391"/>
                <a:gridCol w="4762391"/>
              </a:tblGrid>
              <a:tr h="390299">
                <a:tc>
                  <a:txBody>
                    <a:bodyPr/>
                    <a:lstStyle/>
                    <a:p>
                      <a:pPr algn="ctr"/>
                      <a:r>
                        <a:rPr lang="en-US" dirty="0" smtClean="0">
                          <a:solidFill>
                            <a:srgbClr val="7030A0"/>
                          </a:solidFill>
                        </a:rPr>
                        <a:t>BU</a:t>
                      </a:r>
                      <a:endParaRPr lang="en-US" dirty="0">
                        <a:solidFill>
                          <a:srgbClr val="7030A0"/>
                        </a:solidFill>
                      </a:endParaRPr>
                    </a:p>
                  </a:txBody>
                  <a:tcPr/>
                </a:tc>
                <a:tc>
                  <a:txBody>
                    <a:bodyPr/>
                    <a:lstStyle/>
                    <a:p>
                      <a:pPr algn="ctr"/>
                      <a:r>
                        <a:rPr lang="en-US" dirty="0" smtClean="0">
                          <a:solidFill>
                            <a:srgbClr val="7030A0"/>
                          </a:solidFill>
                        </a:rPr>
                        <a:t>Products/ Releases</a:t>
                      </a:r>
                      <a:endParaRPr lang="en-US" dirty="0">
                        <a:solidFill>
                          <a:srgbClr val="7030A0"/>
                        </a:solidFill>
                      </a:endParaRPr>
                    </a:p>
                  </a:txBody>
                  <a:tcPr/>
                </a:tc>
              </a:tr>
              <a:tr h="390299">
                <a:tc>
                  <a:txBody>
                    <a:bodyPr/>
                    <a:lstStyle/>
                    <a:p>
                      <a:pPr algn="ctr"/>
                      <a:r>
                        <a:rPr lang="en-US" dirty="0" smtClean="0"/>
                        <a:t>ENB</a:t>
                      </a:r>
                      <a:endParaRPr lang="en-US" dirty="0"/>
                    </a:p>
                  </a:txBody>
                  <a:tcPr/>
                </a:tc>
                <a:tc>
                  <a:txBody>
                    <a:bodyPr/>
                    <a:lstStyle/>
                    <a:p>
                      <a:pPr algn="ctr"/>
                      <a:r>
                        <a:rPr lang="en-US" dirty="0" smtClean="0"/>
                        <a:t>CISE, 1691,1681,1671,</a:t>
                      </a:r>
                      <a:endParaRPr lang="en-US" dirty="0"/>
                    </a:p>
                  </a:txBody>
                  <a:tcPr/>
                </a:tc>
              </a:tr>
              <a:tr h="390299">
                <a:tc>
                  <a:txBody>
                    <a:bodyPr/>
                    <a:lstStyle/>
                    <a:p>
                      <a:pPr algn="ctr"/>
                      <a:r>
                        <a:rPr lang="en-US" dirty="0" smtClean="0"/>
                        <a:t>SPB</a:t>
                      </a:r>
                      <a:endParaRPr lang="en-US" dirty="0"/>
                    </a:p>
                  </a:txBody>
                  <a:tcPr/>
                </a:tc>
                <a:tc>
                  <a:txBody>
                    <a:bodyPr/>
                    <a:lstStyle/>
                    <a:p>
                      <a:pPr algn="ctr"/>
                      <a:r>
                        <a:rPr lang="en-US" smtClean="0"/>
                        <a:t>XR 642, 632, 623, </a:t>
                      </a:r>
                      <a:endParaRPr lang="en-US"/>
                    </a:p>
                  </a:txBody>
                  <a:tcPr/>
                </a:tc>
              </a:tr>
              <a:tr h="390299">
                <a:tc>
                  <a:txBody>
                    <a:bodyPr/>
                    <a:lstStyle/>
                    <a:p>
                      <a:pPr algn="ctr"/>
                      <a:r>
                        <a:rPr lang="en-US" dirty="0" smtClean="0"/>
                        <a:t>Security</a:t>
                      </a:r>
                      <a:endParaRPr lang="en-US" dirty="0"/>
                    </a:p>
                  </a:txBody>
                  <a:tcPr/>
                </a:tc>
                <a:tc>
                  <a:txBody>
                    <a:bodyPr/>
                    <a:lstStyle/>
                    <a:p>
                      <a:pPr algn="ctr"/>
                      <a:r>
                        <a:rPr lang="en-US" dirty="0" smtClean="0"/>
                        <a:t>NGFW, ESA, WSA</a:t>
                      </a:r>
                      <a:endParaRPr lang="en-US" dirty="0"/>
                    </a:p>
                  </a:txBody>
                  <a:tcPr/>
                </a:tc>
              </a:tr>
              <a:tr h="390299">
                <a:tc>
                  <a:txBody>
                    <a:bodyPr/>
                    <a:lstStyle/>
                    <a:p>
                      <a:pPr algn="ctr"/>
                      <a:r>
                        <a:rPr lang="en-US" smtClean="0"/>
                        <a:t>Datacenter</a:t>
                      </a:r>
                      <a:r>
                        <a:rPr lang="en-US" baseline="0" smtClean="0"/>
                        <a:t> Networking</a:t>
                      </a:r>
                      <a:endParaRPr lang="en-US"/>
                    </a:p>
                  </a:txBody>
                  <a:tcPr/>
                </a:tc>
                <a:tc>
                  <a:txBody>
                    <a:bodyPr/>
                    <a:lstStyle/>
                    <a:p>
                      <a:pPr algn="ctr"/>
                      <a:r>
                        <a:rPr lang="en-US" dirty="0" smtClean="0"/>
                        <a:t>N7K, N3K, N9K,</a:t>
                      </a:r>
                      <a:endParaRPr lang="en-US" dirty="0"/>
                    </a:p>
                  </a:txBody>
                  <a:tcPr/>
                </a:tc>
              </a:tr>
              <a:tr h="390299">
                <a:tc>
                  <a:txBody>
                    <a:bodyPr/>
                    <a:lstStyle/>
                    <a:p>
                      <a:pPr algn="ctr"/>
                      <a:r>
                        <a:rPr lang="en-US" dirty="0" smtClean="0"/>
                        <a:t>Computing Systems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Computing Systems</a:t>
                      </a:r>
                    </a:p>
                  </a:txBody>
                  <a:tcPr/>
                </a:tc>
              </a:tr>
              <a:tr h="390299">
                <a:tc>
                  <a:txBody>
                    <a:bodyPr/>
                    <a:lstStyle/>
                    <a:p>
                      <a:pPr algn="ctr"/>
                      <a:r>
                        <a:rPr lang="en-US" dirty="0" smtClean="0"/>
                        <a:t>DCBU</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DCBU-Overall-Query</a:t>
                      </a:r>
                      <a:endParaRPr lang="en-US" dirty="0" smtClean="0"/>
                    </a:p>
                  </a:txBody>
                  <a:tcPr/>
                </a:tc>
              </a:tr>
              <a:tr h="390299">
                <a:tc>
                  <a:txBody>
                    <a:bodyPr/>
                    <a:lstStyle/>
                    <a:p>
                      <a:pPr algn="ctr"/>
                      <a:r>
                        <a:rPr lang="en-US" dirty="0" smtClean="0"/>
                        <a:t>Services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Services-SSO-All-Query</a:t>
                      </a:r>
                      <a:endParaRPr lang="en-US" dirty="0" smtClean="0"/>
                    </a:p>
                  </a:txBody>
                  <a:tcPr/>
                </a:tc>
              </a:tr>
              <a:tr h="390299">
                <a:tc>
                  <a:txBody>
                    <a:bodyPr/>
                    <a:lstStyle/>
                    <a:p>
                      <a:pPr algn="ctr"/>
                      <a:r>
                        <a:rPr lang="en-US" dirty="0" smtClean="0"/>
                        <a:t>CHG</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mn-lt"/>
                          <a:ea typeface="+mn-ea"/>
                          <a:cs typeface="+mn-cs"/>
                        </a:rPr>
                        <a:t>ravcheru</a:t>
                      </a:r>
                      <a:r>
                        <a:rPr lang="en-US" sz="1800" b="0" i="0" kern="1200" dirty="0" smtClean="0">
                          <a:solidFill>
                            <a:schemeClr val="dk1"/>
                          </a:solidFill>
                          <a:effectLst/>
                          <a:latin typeface="+mn-lt"/>
                          <a:ea typeface="+mn-ea"/>
                          <a:cs typeface="+mn-cs"/>
                        </a:rPr>
                        <a:t> Org Quality </a:t>
                      </a:r>
                      <a:r>
                        <a:rPr lang="en-US" sz="1800" b="0" i="0" kern="1200" dirty="0" err="1" smtClean="0">
                          <a:solidFill>
                            <a:schemeClr val="dk1"/>
                          </a:solidFill>
                          <a:effectLst/>
                          <a:latin typeface="+mn-lt"/>
                          <a:ea typeface="+mn-ea"/>
                          <a:cs typeface="+mn-cs"/>
                        </a:rPr>
                        <a:t>Quer</a:t>
                      </a:r>
                      <a:endParaRPr lang="en-US" dirty="0" smtClean="0"/>
                    </a:p>
                  </a:txBody>
                  <a:tcPr/>
                </a:tc>
              </a:tr>
              <a:tr h="390299">
                <a:tc>
                  <a:txBody>
                    <a:bodyPr/>
                    <a:lstStyle/>
                    <a:p>
                      <a:pPr algn="ctr"/>
                      <a:r>
                        <a:rPr lang="en-US" sz="1800" b="0" i="0" kern="1200" dirty="0" smtClean="0">
                          <a:solidFill>
                            <a:schemeClr val="dk1"/>
                          </a:solidFill>
                          <a:effectLst/>
                          <a:latin typeface="+mn-lt"/>
                          <a:ea typeface="+mn-ea"/>
                          <a:cs typeface="+mn-cs"/>
                        </a:rPr>
                        <a:t>Analytics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mn-lt"/>
                          <a:ea typeface="+mn-ea"/>
                          <a:cs typeface="+mn-cs"/>
                        </a:rPr>
                        <a:t>AppD</a:t>
                      </a:r>
                      <a:r>
                        <a:rPr lang="en-US" sz="1800" b="0" i="0" kern="1200" dirty="0" smtClean="0">
                          <a:solidFill>
                            <a:schemeClr val="dk1"/>
                          </a:solidFill>
                          <a:effectLst/>
                          <a:latin typeface="+mn-lt"/>
                          <a:ea typeface="+mn-ea"/>
                          <a:cs typeface="+mn-cs"/>
                        </a:rPr>
                        <a:t> org query defect</a:t>
                      </a:r>
                      <a:endParaRPr lang="en-US" dirty="0" smtClean="0"/>
                    </a:p>
                  </a:txBody>
                  <a:tcPr/>
                </a:tc>
              </a:tr>
              <a:tr h="390299">
                <a:tc>
                  <a:txBody>
                    <a:bodyPr/>
                    <a:lstStyle/>
                    <a:p>
                      <a:pPr algn="ctr"/>
                      <a:r>
                        <a:rPr lang="en-US" sz="1800" b="0" i="0" kern="1200" dirty="0" smtClean="0">
                          <a:solidFill>
                            <a:schemeClr val="dk1"/>
                          </a:solidFill>
                          <a:effectLst/>
                          <a:latin typeface="+mn-lt"/>
                          <a:ea typeface="+mn-ea"/>
                          <a:cs typeface="+mn-cs"/>
                        </a:rPr>
                        <a:t>Collaboration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Collaboration-Overall-Query</a:t>
                      </a:r>
                      <a:endParaRPr lang="en-US" dirty="0" smtClean="0"/>
                    </a:p>
                  </a:txBody>
                  <a:tcPr/>
                </a:tc>
              </a:tr>
              <a:tr h="390299">
                <a:tc>
                  <a:txBody>
                    <a:bodyPr/>
                    <a:lstStyle/>
                    <a:p>
                      <a:pPr algn="ctr"/>
                      <a:r>
                        <a:rPr lang="en-US" dirty="0" smtClean="0"/>
                        <a:t>IOT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IOT-Overall-Query</a:t>
                      </a:r>
                      <a:endParaRPr lang="en-US" dirty="0" smtClean="0"/>
                    </a:p>
                  </a:txBody>
                  <a:tcPr/>
                </a:tc>
              </a:tr>
              <a:tr h="390299">
                <a:tc>
                  <a:txBody>
                    <a:bodyPr/>
                    <a:lstStyle/>
                    <a:p>
                      <a:pPr algn="ctr"/>
                      <a:r>
                        <a:rPr lang="en-US" dirty="0" smtClean="0"/>
                        <a:t>Other</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CPSG-All-Products-Query</a:t>
                      </a:r>
                      <a:endParaRPr lang="en-US" dirty="0" smtClean="0"/>
                    </a:p>
                  </a:txBody>
                  <a:tcPr/>
                </a:tc>
              </a:tr>
            </a:tbl>
          </a:graphicData>
        </a:graphic>
      </p:graphicFrame>
    </p:spTree>
    <p:extLst>
      <p:ext uri="{BB962C8B-B14F-4D97-AF65-F5344CB8AC3E}">
        <p14:creationId xmlns:p14="http://schemas.microsoft.com/office/powerpoint/2010/main" val="713632217"/>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941" y="161787"/>
            <a:ext cx="11127317" cy="975783"/>
          </a:xfrm>
        </p:spPr>
        <p:txBody>
          <a:bodyPr/>
          <a:lstStyle/>
          <a:p>
            <a:r>
              <a:rPr lang="en-US" dirty="0" smtClean="0"/>
              <a:t>BU POC’s</a:t>
            </a:r>
            <a:endParaRPr lang="en-US" dirty="0"/>
          </a:p>
        </p:txBody>
      </p:sp>
      <p:sp>
        <p:nvSpPr>
          <p:cNvPr id="4" name="TextBox 3"/>
          <p:cNvSpPr txBox="1"/>
          <p:nvPr/>
        </p:nvSpPr>
        <p:spPr>
          <a:xfrm>
            <a:off x="1017635" y="1137570"/>
            <a:ext cx="10293928" cy="3046988"/>
          </a:xfrm>
          <a:prstGeom prst="rect">
            <a:avLst/>
          </a:prstGeom>
          <a:noFill/>
        </p:spPr>
        <p:txBody>
          <a:bodyPr wrap="square" rtlCol="0">
            <a:spAutoFit/>
          </a:bodyPr>
          <a:lstStyle/>
          <a:p>
            <a:pPr marL="342900" indent="-342900">
              <a:buFont typeface="+mj-lt"/>
              <a:buAutoNum type="arabicPeriod"/>
            </a:pPr>
            <a:r>
              <a:rPr lang="en-US" sz="2400" dirty="0" smtClean="0"/>
              <a:t>Gene Keeling, Mike </a:t>
            </a:r>
            <a:r>
              <a:rPr lang="en-US" sz="2400" dirty="0" err="1" smtClean="0"/>
              <a:t>Plakson</a:t>
            </a:r>
            <a:r>
              <a:rPr lang="en-US" sz="2400" dirty="0" smtClean="0"/>
              <a:t>, </a:t>
            </a:r>
            <a:r>
              <a:rPr lang="en-US" sz="2400" dirty="0" err="1" smtClean="0"/>
              <a:t>Zolt</a:t>
            </a:r>
            <a:r>
              <a:rPr lang="en-US" sz="2400" dirty="0" smtClean="0"/>
              <a:t> </a:t>
            </a:r>
            <a:r>
              <a:rPr lang="en-US" sz="2400" dirty="0" err="1" smtClean="0"/>
              <a:t>Hatos</a:t>
            </a:r>
            <a:endParaRPr lang="en-US" sz="2400" dirty="0" smtClean="0"/>
          </a:p>
          <a:p>
            <a:pPr marL="342900" indent="-342900">
              <a:buFont typeface="+mj-lt"/>
              <a:buAutoNum type="arabicPeriod"/>
            </a:pPr>
            <a:r>
              <a:rPr lang="en-US" sz="2400" dirty="0" smtClean="0"/>
              <a:t>Ram </a:t>
            </a:r>
            <a:r>
              <a:rPr lang="en-US" sz="2400" dirty="0" err="1" smtClean="0"/>
              <a:t>Vemulapalli</a:t>
            </a:r>
            <a:r>
              <a:rPr lang="en-US" sz="2400" dirty="0" smtClean="0"/>
              <a:t>, </a:t>
            </a:r>
            <a:r>
              <a:rPr lang="en-US" sz="2400" dirty="0" err="1" smtClean="0"/>
              <a:t>Munir</a:t>
            </a:r>
            <a:r>
              <a:rPr lang="en-US" sz="2400" dirty="0" smtClean="0"/>
              <a:t> </a:t>
            </a:r>
            <a:r>
              <a:rPr lang="en-US" sz="2400" dirty="0" err="1" smtClean="0"/>
              <a:t>Palla</a:t>
            </a:r>
            <a:endParaRPr lang="en-US" sz="2400" dirty="0"/>
          </a:p>
          <a:p>
            <a:pPr marL="342900" indent="-342900">
              <a:buFont typeface="+mj-lt"/>
              <a:buAutoNum type="arabicPeriod"/>
            </a:pPr>
            <a:r>
              <a:rPr lang="en-US" sz="2400" dirty="0" smtClean="0"/>
              <a:t>Salman </a:t>
            </a:r>
            <a:r>
              <a:rPr lang="en-US" sz="2400" dirty="0" err="1" smtClean="0"/>
              <a:t>Haider</a:t>
            </a:r>
            <a:endParaRPr lang="en-US" sz="2400" dirty="0" smtClean="0"/>
          </a:p>
          <a:p>
            <a:pPr marL="342900" indent="-342900">
              <a:buFont typeface="+mj-lt"/>
              <a:buAutoNum type="arabicPeriod"/>
            </a:pPr>
            <a:r>
              <a:rPr lang="en-US" sz="2400" dirty="0" smtClean="0"/>
              <a:t>Praveen Sharma, </a:t>
            </a:r>
            <a:r>
              <a:rPr lang="en-US" sz="2400" dirty="0" err="1" smtClean="0"/>
              <a:t>Bhaskar</a:t>
            </a:r>
            <a:r>
              <a:rPr lang="en-US" sz="2400" dirty="0" smtClean="0"/>
              <a:t> </a:t>
            </a:r>
            <a:r>
              <a:rPr lang="en-US" sz="2400" dirty="0" err="1" smtClean="0"/>
              <a:t>Bhar</a:t>
            </a:r>
            <a:r>
              <a:rPr lang="en-US" sz="2400" dirty="0" smtClean="0"/>
              <a:t>, Hitesh Panchal</a:t>
            </a:r>
          </a:p>
          <a:p>
            <a:pPr marL="342900" indent="-342900">
              <a:buFont typeface="+mj-lt"/>
              <a:buAutoNum type="arabicPeriod"/>
            </a:pPr>
            <a:r>
              <a:rPr lang="en-US" sz="2400" dirty="0" err="1" smtClean="0"/>
              <a:t>Meena</a:t>
            </a:r>
            <a:r>
              <a:rPr lang="en-US" sz="2400" dirty="0" smtClean="0"/>
              <a:t> or </a:t>
            </a:r>
            <a:r>
              <a:rPr lang="en-US" sz="2400" dirty="0" err="1" smtClean="0"/>
              <a:t>Nagu</a:t>
            </a:r>
            <a:r>
              <a:rPr lang="en-US" sz="2400" dirty="0" smtClean="0"/>
              <a:t> ( DCBU)</a:t>
            </a:r>
          </a:p>
          <a:p>
            <a:pPr marL="342900" indent="-342900">
              <a:buFont typeface="+mj-lt"/>
              <a:buAutoNum type="arabicPeriod"/>
            </a:pPr>
            <a:r>
              <a:rPr lang="en-US" sz="2400" dirty="0" smtClean="0"/>
              <a:t>Kevin Wiley, Anil Nair, </a:t>
            </a:r>
            <a:r>
              <a:rPr lang="en-US" sz="2400" dirty="0" err="1" smtClean="0"/>
              <a:t>Vineet</a:t>
            </a:r>
            <a:r>
              <a:rPr lang="en-US" sz="2400" dirty="0" smtClean="0"/>
              <a:t> Jain, Satish Lund</a:t>
            </a:r>
          </a:p>
          <a:p>
            <a:pPr marL="342900" indent="-342900">
              <a:buFont typeface="+mj-lt"/>
              <a:buAutoNum type="arabicPeriod"/>
            </a:pPr>
            <a:endParaRPr lang="en-US" sz="2400" dirty="0" smtClean="0"/>
          </a:p>
          <a:p>
            <a:pPr marL="342900" indent="-342900">
              <a:buFont typeface="+mj-lt"/>
              <a:buAutoNum type="arabicPeriod"/>
            </a:pPr>
            <a:endParaRPr lang="en-US" sz="2400" dirty="0"/>
          </a:p>
        </p:txBody>
      </p:sp>
    </p:spTree>
    <p:extLst>
      <p:ext uri="{BB962C8B-B14F-4D97-AF65-F5344CB8AC3E}">
        <p14:creationId xmlns:p14="http://schemas.microsoft.com/office/powerpoint/2010/main" val="125572653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2203" y="0"/>
            <a:ext cx="11127317" cy="975783"/>
          </a:xfrm>
        </p:spPr>
        <p:txBody>
          <a:bodyPr>
            <a:normAutofit/>
          </a:bodyPr>
          <a:lstStyle/>
          <a:p>
            <a:r>
              <a:rPr lang="en-US" dirty="0" smtClean="0"/>
              <a:t>Demo </a:t>
            </a:r>
            <a:r>
              <a:rPr lang="mr-IN" dirty="0" smtClean="0"/>
              <a:t>–</a:t>
            </a:r>
            <a:r>
              <a:rPr lang="en-US" dirty="0" smtClean="0"/>
              <a:t> CQI Integration</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457" y="862641"/>
            <a:ext cx="10058400" cy="5655088"/>
          </a:xfrm>
          <a:prstGeom prst="rect">
            <a:avLst/>
          </a:prstGeom>
        </p:spPr>
      </p:pic>
    </p:spTree>
    <p:extLst>
      <p:ext uri="{BB962C8B-B14F-4D97-AF65-F5344CB8AC3E}">
        <p14:creationId xmlns:p14="http://schemas.microsoft.com/office/powerpoint/2010/main" val="97422449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2203" y="0"/>
            <a:ext cx="11127317" cy="975783"/>
          </a:xfrm>
        </p:spPr>
        <p:txBody>
          <a:bodyPr>
            <a:normAutofit/>
          </a:bodyPr>
          <a:lstStyle/>
          <a:p>
            <a:r>
              <a:rPr lang="en-US" dirty="0" smtClean="0"/>
              <a:t>Demo </a:t>
            </a:r>
            <a:r>
              <a:rPr lang="mr-IN" dirty="0"/>
              <a:t>–</a:t>
            </a:r>
            <a:r>
              <a:rPr lang="en-US" dirty="0"/>
              <a:t> CQI Integration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388" y="975783"/>
            <a:ext cx="10058400" cy="5210000"/>
          </a:xfrm>
          <a:prstGeom prst="rect">
            <a:avLst/>
          </a:prstGeom>
        </p:spPr>
      </p:pic>
    </p:spTree>
    <p:extLst>
      <p:ext uri="{BB962C8B-B14F-4D97-AF65-F5344CB8AC3E}">
        <p14:creationId xmlns:p14="http://schemas.microsoft.com/office/powerpoint/2010/main" val="1664744926"/>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2203" y="0"/>
            <a:ext cx="11127317" cy="975783"/>
          </a:xfrm>
        </p:spPr>
        <p:txBody>
          <a:bodyPr>
            <a:normAutofit/>
          </a:bodyPr>
          <a:lstStyle/>
          <a:p>
            <a:r>
              <a:rPr lang="en-US" dirty="0" smtClean="0"/>
              <a:t>Demo </a:t>
            </a:r>
            <a:r>
              <a:rPr lang="mr-IN" dirty="0"/>
              <a:t>–</a:t>
            </a:r>
            <a:r>
              <a:rPr lang="en-US" dirty="0"/>
              <a:t> </a:t>
            </a:r>
            <a:r>
              <a:rPr lang="en-US" dirty="0" smtClean="0"/>
              <a:t>CSAP</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124" y="1152346"/>
            <a:ext cx="10058400" cy="4202276"/>
          </a:xfrm>
          <a:prstGeom prst="rect">
            <a:avLst/>
          </a:prstGeom>
        </p:spPr>
      </p:pic>
    </p:spTree>
    <p:extLst>
      <p:ext uri="{BB962C8B-B14F-4D97-AF65-F5344CB8AC3E}">
        <p14:creationId xmlns:p14="http://schemas.microsoft.com/office/powerpoint/2010/main" val="1443555983"/>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2203" y="0"/>
            <a:ext cx="11127317" cy="975783"/>
          </a:xfrm>
        </p:spPr>
        <p:txBody>
          <a:bodyPr>
            <a:normAutofit/>
          </a:bodyPr>
          <a:lstStyle/>
          <a:p>
            <a:r>
              <a:rPr lang="en-US" dirty="0" smtClean="0"/>
              <a:t>Demo </a:t>
            </a:r>
            <a:r>
              <a:rPr lang="mr-IN" dirty="0"/>
              <a:t>–</a:t>
            </a:r>
            <a:r>
              <a:rPr lang="en-US"/>
              <a:t> </a:t>
            </a:r>
            <a:r>
              <a:rPr lang="en-US" smtClean="0"/>
              <a:t>CSAP</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661" y="690113"/>
            <a:ext cx="10058400" cy="5936836"/>
          </a:xfrm>
          <a:prstGeom prst="rect">
            <a:avLst/>
          </a:prstGeom>
        </p:spPr>
      </p:pic>
    </p:spTree>
    <p:extLst>
      <p:ext uri="{BB962C8B-B14F-4D97-AF65-F5344CB8AC3E}">
        <p14:creationId xmlns:p14="http://schemas.microsoft.com/office/powerpoint/2010/main" val="1644748635"/>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9456" y="158606"/>
            <a:ext cx="11127317" cy="975783"/>
          </a:xfrm>
        </p:spPr>
        <p:txBody>
          <a:bodyPr>
            <a:normAutofit/>
          </a:bodyPr>
          <a:lstStyle/>
          <a:p>
            <a:r>
              <a:rPr lang="en-US" dirty="0" smtClean="0"/>
              <a:t>Success &amp; Metrics</a:t>
            </a: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455" y="1112838"/>
            <a:ext cx="8966853" cy="2113441"/>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385295447"/>
              </p:ext>
            </p:extLst>
          </p:nvPr>
        </p:nvGraphicFramePr>
        <p:xfrm>
          <a:off x="9855157" y="1552128"/>
          <a:ext cx="1409460" cy="890185"/>
        </p:xfrm>
        <a:graphic>
          <a:graphicData uri="http://schemas.openxmlformats.org/presentationml/2006/ole">
            <mc:AlternateContent xmlns:mc="http://schemas.openxmlformats.org/markup-compatibility/2006">
              <mc:Choice xmlns:v="urn:schemas-microsoft-com:vml" Requires="v">
                <p:oleObj spid="_x0000_s2057" name="Worksheet" showAsIcon="1" r:id="rId5" imgW="965200" imgH="609600" progId="Excel.Sheet.8">
                  <p:embed/>
                </p:oleObj>
              </mc:Choice>
              <mc:Fallback>
                <p:oleObj name="Worksheet" showAsIcon="1" r:id="rId5" imgW="965200" imgH="609600" progId="Excel.Sheet.8">
                  <p:embed/>
                  <p:pic>
                    <p:nvPicPr>
                      <p:cNvPr id="0" name=""/>
                      <p:cNvPicPr/>
                      <p:nvPr/>
                    </p:nvPicPr>
                    <p:blipFill>
                      <a:blip r:embed="rId6"/>
                      <a:stretch>
                        <a:fillRect/>
                      </a:stretch>
                    </p:blipFill>
                    <p:spPr>
                      <a:xfrm>
                        <a:off x="9855157" y="1552128"/>
                        <a:ext cx="1409460" cy="890185"/>
                      </a:xfrm>
                      <a:prstGeom prst="rect">
                        <a:avLst/>
                      </a:prstGeom>
                    </p:spPr>
                  </p:pic>
                </p:oleObj>
              </mc:Fallback>
            </mc:AlternateContent>
          </a:graphicData>
        </a:graphic>
      </p:graphicFrame>
      <p:graphicFrame>
        <p:nvGraphicFramePr>
          <p:cNvPr id="9" name="Chart 8"/>
          <p:cNvGraphicFramePr>
            <a:graphicFrameLocks/>
          </p:cNvGraphicFramePr>
          <p:nvPr>
            <p:extLst>
              <p:ext uri="{D42A27DB-BD31-4B8C-83A1-F6EECF244321}">
                <p14:modId xmlns:p14="http://schemas.microsoft.com/office/powerpoint/2010/main" val="1280016997"/>
              </p:ext>
            </p:extLst>
          </p:nvPr>
        </p:nvGraphicFramePr>
        <p:xfrm>
          <a:off x="701386" y="3398807"/>
          <a:ext cx="10401300" cy="3247205"/>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08919551"/>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04950" y="0"/>
            <a:ext cx="11127317" cy="975783"/>
          </a:xfrm>
        </p:spPr>
        <p:txBody>
          <a:bodyPr>
            <a:normAutofit/>
          </a:bodyPr>
          <a:lstStyle/>
          <a:p>
            <a:r>
              <a:rPr lang="en-US" dirty="0" smtClean="0"/>
              <a:t>Success &amp; Metrics</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1316824275"/>
              </p:ext>
            </p:extLst>
          </p:nvPr>
        </p:nvGraphicFramePr>
        <p:xfrm>
          <a:off x="1535502" y="839908"/>
          <a:ext cx="8315864" cy="5733374"/>
        </p:xfrm>
        <a:graphic>
          <a:graphicData uri="http://schemas.openxmlformats.org/presentationml/2006/ole">
            <mc:AlternateContent xmlns:mc="http://schemas.openxmlformats.org/markup-compatibility/2006">
              <mc:Choice xmlns:v="urn:schemas-microsoft-com:vml" Requires="v">
                <p:oleObj spid="_x0000_s3076" name="Worksheet" r:id="rId4" imgW="7924800" imgH="7531100" progId="Excel.Sheet.12">
                  <p:embed/>
                </p:oleObj>
              </mc:Choice>
              <mc:Fallback>
                <p:oleObj name="Worksheet" r:id="rId4" imgW="7924800" imgH="7531100" progId="Excel.Sheet.12">
                  <p:embed/>
                  <p:pic>
                    <p:nvPicPr>
                      <p:cNvPr id="0" name=""/>
                      <p:cNvPicPr/>
                      <p:nvPr/>
                    </p:nvPicPr>
                    <p:blipFill>
                      <a:blip r:embed="rId5"/>
                      <a:stretch>
                        <a:fillRect/>
                      </a:stretch>
                    </p:blipFill>
                    <p:spPr>
                      <a:xfrm>
                        <a:off x="1535502" y="839908"/>
                        <a:ext cx="8315864" cy="5733374"/>
                      </a:xfrm>
                      <a:prstGeom prst="rect">
                        <a:avLst/>
                      </a:prstGeom>
                    </p:spPr>
                  </p:pic>
                </p:oleObj>
              </mc:Fallback>
            </mc:AlternateContent>
          </a:graphicData>
        </a:graphic>
      </p:graphicFrame>
    </p:spTree>
    <p:extLst>
      <p:ext uri="{BB962C8B-B14F-4D97-AF65-F5344CB8AC3E}">
        <p14:creationId xmlns:p14="http://schemas.microsoft.com/office/powerpoint/2010/main" val="781222531"/>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CFD - Motivation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6582" y="1270000"/>
            <a:ext cx="5409365" cy="3256850"/>
          </a:xfrm>
        </p:spPr>
      </p:pic>
      <p:sp>
        <p:nvSpPr>
          <p:cNvPr id="5" name="TextBox 4"/>
          <p:cNvSpPr txBox="1"/>
          <p:nvPr/>
        </p:nvSpPr>
        <p:spPr>
          <a:xfrm>
            <a:off x="795646" y="1484416"/>
            <a:ext cx="5610935" cy="3139321"/>
          </a:xfrm>
          <a:prstGeom prst="rect">
            <a:avLst/>
          </a:prstGeom>
          <a:noFill/>
        </p:spPr>
        <p:txBody>
          <a:bodyPr wrap="square" rtlCol="0">
            <a:spAutoFit/>
          </a:bodyPr>
          <a:lstStyle/>
          <a:p>
            <a:pPr marL="285750" indent="-285750">
              <a:buFont typeface="Arial" charset="0"/>
              <a:buChar char="•"/>
            </a:pPr>
            <a:r>
              <a:rPr lang="en-US" dirty="0">
                <a:solidFill>
                  <a:schemeClr val="tx1">
                    <a:lumMod val="75000"/>
                    <a:lumOff val="25000"/>
                  </a:schemeClr>
                </a:solidFill>
              </a:rPr>
              <a:t>The </a:t>
            </a:r>
            <a:r>
              <a:rPr lang="en-US" dirty="0">
                <a:solidFill>
                  <a:schemeClr val="tx1">
                    <a:lumMod val="75000"/>
                    <a:lumOff val="25000"/>
                  </a:schemeClr>
                </a:solidFill>
                <a:hlinkClick r:id="rId3"/>
              </a:rPr>
              <a:t>Systems Sciences Institute</a:t>
            </a:r>
            <a:r>
              <a:rPr lang="en-US" dirty="0">
                <a:solidFill>
                  <a:schemeClr val="tx1">
                    <a:lumMod val="75000"/>
                    <a:lumOff val="25000"/>
                  </a:schemeClr>
                </a:solidFill>
              </a:rPr>
              <a:t> at IBM has reported that “the cost to fix an error found after product release was </a:t>
            </a:r>
            <a:r>
              <a:rPr lang="en-US" u="sng" dirty="0">
                <a:solidFill>
                  <a:srgbClr val="FF0000"/>
                </a:solidFill>
              </a:rPr>
              <a:t>four to five </a:t>
            </a:r>
            <a:r>
              <a:rPr lang="en-US" dirty="0">
                <a:solidFill>
                  <a:schemeClr val="tx1">
                    <a:lumMod val="75000"/>
                    <a:lumOff val="25000"/>
                  </a:schemeClr>
                </a:solidFill>
              </a:rPr>
              <a:t>times as much as one uncovered during design, and up to </a:t>
            </a:r>
            <a:r>
              <a:rPr lang="en-US" u="sng" dirty="0">
                <a:solidFill>
                  <a:srgbClr val="FF0000"/>
                </a:solidFill>
              </a:rPr>
              <a:t>100 times more</a:t>
            </a:r>
            <a:r>
              <a:rPr lang="en-US" dirty="0">
                <a:solidFill>
                  <a:schemeClr val="tx1">
                    <a:lumMod val="75000"/>
                    <a:lumOff val="25000"/>
                  </a:schemeClr>
                </a:solidFill>
              </a:rPr>
              <a:t> than one identified in the maintenance phase</a:t>
            </a:r>
            <a:r>
              <a:rPr lang="en-US" dirty="0" smtClean="0">
                <a:solidFill>
                  <a:schemeClr val="tx1">
                    <a:lumMod val="75000"/>
                    <a:lumOff val="25000"/>
                  </a:schemeClr>
                </a:solidFill>
              </a:rPr>
              <a:t>.”</a:t>
            </a:r>
          </a:p>
          <a:p>
            <a:pPr marL="285750" indent="-285750">
              <a:buFont typeface="Arial" charset="0"/>
              <a:buChar char="•"/>
            </a:pPr>
            <a:endParaRPr lang="en-US" dirty="0">
              <a:solidFill>
                <a:schemeClr val="tx1">
                  <a:lumMod val="75000"/>
                  <a:lumOff val="25000"/>
                </a:schemeClr>
              </a:solidFill>
            </a:endParaRPr>
          </a:p>
          <a:p>
            <a:pPr marL="285750" indent="-285750">
              <a:buFont typeface="Arial" charset="0"/>
              <a:buChar char="•"/>
            </a:pPr>
            <a:r>
              <a:rPr lang="en-US" dirty="0"/>
              <a:t>A 2003 study commissioned by the </a:t>
            </a:r>
            <a:r>
              <a:rPr lang="en-US" b="1" u="sng" dirty="0">
                <a:solidFill>
                  <a:schemeClr val="accent1">
                    <a:lumMod val="60000"/>
                    <a:lumOff val="40000"/>
                  </a:schemeClr>
                </a:solidFill>
              </a:rPr>
              <a:t>Department of Commerce’s National Institute of Standards and Technology </a:t>
            </a:r>
            <a:r>
              <a:rPr lang="en-US" dirty="0"/>
              <a:t>found that </a:t>
            </a:r>
            <a:r>
              <a:rPr lang="en-US" b="1" dirty="0"/>
              <a:t>software bugs cost the US economy $59.5 billion annually.</a:t>
            </a:r>
            <a:endParaRPr lang="en-US" dirty="0">
              <a:solidFill>
                <a:schemeClr val="tx1">
                  <a:lumMod val="75000"/>
                  <a:lumOff val="25000"/>
                </a:schemeClr>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4116" y="4838153"/>
            <a:ext cx="4273994" cy="1458356"/>
          </a:xfrm>
          <a:prstGeom prst="rect">
            <a:avLst/>
          </a:prstGeom>
        </p:spPr>
      </p:pic>
    </p:spTree>
    <p:extLst>
      <p:ext uri="{BB962C8B-B14F-4D97-AF65-F5344CB8AC3E}">
        <p14:creationId xmlns:p14="http://schemas.microsoft.com/office/powerpoint/2010/main" val="3274107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6334160"/>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Tree>
    <p:extLst>
      <p:ext uri="{BB962C8B-B14F-4D97-AF65-F5344CB8AC3E}">
        <p14:creationId xmlns:p14="http://schemas.microsoft.com/office/powerpoint/2010/main" val="36868142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472" y="343337"/>
            <a:ext cx="8419165" cy="704004"/>
          </a:xfrm>
        </p:spPr>
        <p:txBody>
          <a:bodyPr>
            <a:normAutofit fontScale="90000"/>
          </a:bodyPr>
          <a:lstStyle/>
          <a:p>
            <a:r>
              <a:rPr lang="en-US" b="1" dirty="0" smtClean="0"/>
              <a:t>Cisco Data</a:t>
            </a:r>
            <a:br>
              <a:rPr lang="en-US" b="1" dirty="0" smtClean="0"/>
            </a:br>
            <a:endParaRPr lang="en-US" b="1" dirty="0"/>
          </a:p>
        </p:txBody>
      </p:sp>
      <p:grpSp>
        <p:nvGrpSpPr>
          <p:cNvPr id="45" name="Group 44"/>
          <p:cNvGrpSpPr/>
          <p:nvPr/>
        </p:nvGrpSpPr>
        <p:grpSpPr>
          <a:xfrm>
            <a:off x="667162" y="829734"/>
            <a:ext cx="8203706" cy="4526037"/>
            <a:chOff x="667162" y="829734"/>
            <a:chExt cx="8377758" cy="5691381"/>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162" y="1478313"/>
              <a:ext cx="2625471" cy="2024908"/>
            </a:xfrm>
            <a:prstGeom prst="rect">
              <a:avLst/>
            </a:prstGeom>
          </p:spPr>
        </p:pic>
        <p:sp>
          <p:nvSpPr>
            <p:cNvPr id="8" name="TextBox 7"/>
            <p:cNvSpPr txBox="1"/>
            <p:nvPr/>
          </p:nvSpPr>
          <p:spPr>
            <a:xfrm>
              <a:off x="961901" y="938151"/>
              <a:ext cx="1923803" cy="369332"/>
            </a:xfrm>
            <a:prstGeom prst="rect">
              <a:avLst/>
            </a:prstGeom>
            <a:noFill/>
          </p:spPr>
          <p:txBody>
            <a:bodyPr wrap="square" rtlCol="0">
              <a:spAutoFit/>
            </a:bodyPr>
            <a:lstStyle/>
            <a:p>
              <a:r>
                <a:rPr lang="en-US" dirty="0" err="1" smtClean="0"/>
                <a:t>CSC.datacenter</a:t>
              </a:r>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2633" y="1478313"/>
              <a:ext cx="2624328" cy="2307296"/>
            </a:xfrm>
            <a:prstGeom prst="rect">
              <a:avLst/>
            </a:prstGeom>
          </p:spPr>
        </p:pic>
        <p:sp>
          <p:nvSpPr>
            <p:cNvPr id="10" name="TextBox 9"/>
            <p:cNvSpPr txBox="1"/>
            <p:nvPr/>
          </p:nvSpPr>
          <p:spPr>
            <a:xfrm>
              <a:off x="3642895" y="913017"/>
              <a:ext cx="1923803" cy="369332"/>
            </a:xfrm>
            <a:prstGeom prst="rect">
              <a:avLst/>
            </a:prstGeom>
            <a:noFill/>
          </p:spPr>
          <p:txBody>
            <a:bodyPr wrap="square" rtlCol="0">
              <a:spAutoFit/>
            </a:bodyPr>
            <a:lstStyle/>
            <a:p>
              <a:r>
                <a:rPr lang="en-US" dirty="0" err="1" smtClean="0"/>
                <a:t>CSC.ena</a:t>
              </a:r>
              <a:endParaRPr lang="en-US"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0026" y="1470858"/>
              <a:ext cx="2624328" cy="2302144"/>
            </a:xfrm>
            <a:prstGeom prst="rect">
              <a:avLst/>
            </a:prstGeom>
          </p:spPr>
        </p:pic>
        <p:sp>
          <p:nvSpPr>
            <p:cNvPr id="12" name="TextBox 11"/>
            <p:cNvSpPr txBox="1"/>
            <p:nvPr/>
          </p:nvSpPr>
          <p:spPr>
            <a:xfrm>
              <a:off x="6847253" y="829734"/>
              <a:ext cx="1923803" cy="369332"/>
            </a:xfrm>
            <a:prstGeom prst="rect">
              <a:avLst/>
            </a:prstGeom>
            <a:noFill/>
          </p:spPr>
          <p:txBody>
            <a:bodyPr wrap="square" rtlCol="0">
              <a:spAutoFit/>
            </a:bodyPr>
            <a:lstStyle/>
            <a:p>
              <a:r>
                <a:rPr lang="en-US" dirty="0" err="1" smtClean="0"/>
                <a:t>CSC.labtrunk</a:t>
              </a:r>
              <a:endParaRPr lang="en-US" dirty="0"/>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7162" y="4434188"/>
              <a:ext cx="2624328" cy="1892638"/>
            </a:xfrm>
            <a:prstGeom prst="rect">
              <a:avLst/>
            </a:prstGeom>
          </p:spPr>
        </p:pic>
        <p:sp>
          <p:nvSpPr>
            <p:cNvPr id="14" name="TextBox 13"/>
            <p:cNvSpPr txBox="1"/>
            <p:nvPr/>
          </p:nvSpPr>
          <p:spPr>
            <a:xfrm>
              <a:off x="938150" y="3801066"/>
              <a:ext cx="1923803" cy="369332"/>
            </a:xfrm>
            <a:prstGeom prst="rect">
              <a:avLst/>
            </a:prstGeom>
            <a:noFill/>
          </p:spPr>
          <p:txBody>
            <a:bodyPr wrap="square" rtlCol="0">
              <a:spAutoFit/>
            </a:bodyPr>
            <a:lstStyle/>
            <a:p>
              <a:r>
                <a:rPr lang="en-US" dirty="0" err="1" smtClean="0"/>
                <a:t>CSC.sys</a:t>
              </a:r>
              <a:endParaRPr lang="en-US" dirty="0"/>
            </a:p>
          </p:txBody>
        </p:sp>
        <p:sp>
          <p:nvSpPr>
            <p:cNvPr id="15" name="TextBox 14"/>
            <p:cNvSpPr txBox="1"/>
            <p:nvPr/>
          </p:nvSpPr>
          <p:spPr>
            <a:xfrm>
              <a:off x="3993158" y="3831192"/>
              <a:ext cx="1923803" cy="369332"/>
            </a:xfrm>
            <a:prstGeom prst="rect">
              <a:avLst/>
            </a:prstGeom>
            <a:noFill/>
          </p:spPr>
          <p:txBody>
            <a:bodyPr wrap="square" rtlCol="0">
              <a:spAutoFit/>
            </a:bodyPr>
            <a:lstStyle/>
            <a:p>
              <a:r>
                <a:rPr lang="en-US" dirty="0" err="1" smtClean="0"/>
                <a:t>CSC.voice</a:t>
              </a:r>
              <a:endParaRPr lang="en-US" dirty="0"/>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05698" y="4421581"/>
              <a:ext cx="2624328" cy="2013039"/>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20592" y="4439185"/>
              <a:ext cx="2624328" cy="2081930"/>
            </a:xfrm>
            <a:prstGeom prst="rect">
              <a:avLst/>
            </a:prstGeom>
          </p:spPr>
        </p:pic>
        <p:sp>
          <p:nvSpPr>
            <p:cNvPr id="19" name="TextBox 18"/>
            <p:cNvSpPr txBox="1"/>
            <p:nvPr/>
          </p:nvSpPr>
          <p:spPr>
            <a:xfrm>
              <a:off x="6770854" y="3807513"/>
              <a:ext cx="1923803" cy="369332"/>
            </a:xfrm>
            <a:prstGeom prst="rect">
              <a:avLst/>
            </a:prstGeom>
            <a:noFill/>
          </p:spPr>
          <p:txBody>
            <a:bodyPr wrap="square" rtlCol="0">
              <a:spAutoFit/>
            </a:bodyPr>
            <a:lstStyle/>
            <a:p>
              <a:r>
                <a:rPr lang="en-US" dirty="0" err="1" smtClean="0"/>
                <a:t>CSC.embu</a:t>
              </a:r>
              <a:endParaRPr lang="en-US" dirty="0"/>
            </a:p>
          </p:txBody>
        </p:sp>
      </p:grpSp>
      <p:sp>
        <p:nvSpPr>
          <p:cNvPr id="46" name="TextBox 45"/>
          <p:cNvSpPr txBox="1"/>
          <p:nvPr/>
        </p:nvSpPr>
        <p:spPr>
          <a:xfrm>
            <a:off x="1353786" y="5618108"/>
            <a:ext cx="6804561" cy="1477328"/>
          </a:xfrm>
          <a:prstGeom prst="rect">
            <a:avLst/>
          </a:prstGeom>
          <a:noFill/>
        </p:spPr>
        <p:txBody>
          <a:bodyPr wrap="square" rtlCol="0">
            <a:spAutoFit/>
          </a:bodyPr>
          <a:lstStyle/>
          <a:p>
            <a:r>
              <a:rPr lang="en-US" b="1" u="sng" dirty="0" smtClean="0"/>
              <a:t>Overall</a:t>
            </a:r>
          </a:p>
          <a:p>
            <a:r>
              <a:rPr lang="en-US" i="1" dirty="0" smtClean="0"/>
              <a:t>Total Bugs ~ 20 million, 7% were customer reported issues. 1% were escaped issues which could have been resolved before the customer reported them.</a:t>
            </a:r>
          </a:p>
          <a:p>
            <a:endParaRPr lang="en-US" dirty="0"/>
          </a:p>
        </p:txBody>
      </p:sp>
    </p:spTree>
    <p:extLst>
      <p:ext uri="{BB962C8B-B14F-4D97-AF65-F5344CB8AC3E}">
        <p14:creationId xmlns:p14="http://schemas.microsoft.com/office/powerpoint/2010/main" val="4299206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871"/>
            <a:ext cx="10515600" cy="1325563"/>
          </a:xfrm>
        </p:spPr>
        <p:txBody>
          <a:bodyPr/>
          <a:lstStyle/>
          <a:p>
            <a:r>
              <a:rPr lang="en-US" dirty="0" smtClean="0"/>
              <a:t>Exploratory Data Analysis</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263271"/>
            <a:ext cx="3630283" cy="3235515"/>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48045" y="1281691"/>
            <a:ext cx="3347049" cy="3164629"/>
          </a:xfrm>
        </p:spPr>
      </p:pic>
      <p:graphicFrame>
        <p:nvGraphicFramePr>
          <p:cNvPr id="8" name="Table 7"/>
          <p:cNvGraphicFramePr>
            <a:graphicFrameLocks noGrp="1"/>
          </p:cNvGraphicFramePr>
          <p:nvPr>
            <p:extLst>
              <p:ext uri="{D42A27DB-BD31-4B8C-83A1-F6EECF244321}">
                <p14:modId xmlns:p14="http://schemas.microsoft.com/office/powerpoint/2010/main" val="857744624"/>
              </p:ext>
            </p:extLst>
          </p:nvPr>
        </p:nvGraphicFramePr>
        <p:xfrm>
          <a:off x="2915488" y="4908023"/>
          <a:ext cx="5728179" cy="1423765"/>
        </p:xfrm>
        <a:graphic>
          <a:graphicData uri="http://schemas.openxmlformats.org/drawingml/2006/table">
            <a:tbl>
              <a:tblPr/>
              <a:tblGrid>
                <a:gridCol w="3854276"/>
                <a:gridCol w="1873903"/>
              </a:tblGrid>
              <a:tr h="284753">
                <a:tc>
                  <a:txBody>
                    <a:bodyPr/>
                    <a:lstStyle/>
                    <a:p>
                      <a:pPr algn="ctr" fontAlgn="b"/>
                      <a:r>
                        <a:rPr lang="en-US" sz="1200" b="1" i="0" u="none" strike="noStrike">
                          <a:solidFill>
                            <a:srgbClr val="FFFFFF"/>
                          </a:solidFill>
                          <a:effectLst/>
                          <a:latin typeface="Calibri" charset="0"/>
                        </a:rPr>
                        <a:t>Type</a:t>
                      </a:r>
                    </a:p>
                  </a:txBody>
                  <a:tcPr marL="12700" marR="12700" marT="12700" marB="0" anchor="b">
                    <a:lnL w="6350" cap="flat" cmpd="sng" algn="ctr">
                      <a:solidFill>
                        <a:srgbClr val="A9D08E"/>
                      </a:solidFill>
                      <a:prstDash val="solid"/>
                      <a:round/>
                      <a:headEnd type="none" w="med" len="med"/>
                      <a:tailEnd type="none" w="med" len="med"/>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70AD47"/>
                    </a:solidFill>
                  </a:tcPr>
                </a:tc>
                <a:tc>
                  <a:txBody>
                    <a:bodyPr/>
                    <a:lstStyle/>
                    <a:p>
                      <a:pPr algn="ctr" fontAlgn="b"/>
                      <a:r>
                        <a:rPr lang="en-US" sz="1200" b="1" i="0" u="none" strike="noStrike" dirty="0">
                          <a:solidFill>
                            <a:srgbClr val="FFFFFF"/>
                          </a:solidFill>
                          <a:effectLst/>
                          <a:latin typeface="Calibri" charset="0"/>
                        </a:rPr>
                        <a:t>Count</a:t>
                      </a:r>
                    </a:p>
                  </a:txBody>
                  <a:tcPr marL="12700" marR="12700" marT="12700" marB="0" anchor="b">
                    <a:lnL>
                      <a:noFill/>
                    </a:lnL>
                    <a:lnR w="6350" cap="flat" cmpd="sng" algn="ctr">
                      <a:solidFill>
                        <a:srgbClr val="A9D08E"/>
                      </a:solidFill>
                      <a:prstDash val="solid"/>
                      <a:round/>
                      <a:headEnd type="none" w="med" len="med"/>
                      <a:tailEnd type="none" w="med" len="med"/>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70AD47"/>
                    </a:solidFill>
                  </a:tcPr>
                </a:tc>
              </a:tr>
              <a:tr h="284753">
                <a:tc>
                  <a:txBody>
                    <a:bodyPr/>
                    <a:lstStyle/>
                    <a:p>
                      <a:pPr algn="ctr" fontAlgn="b"/>
                      <a:r>
                        <a:rPr lang="en-US" sz="1200" b="0" i="0" u="none" strike="noStrike" dirty="0" smtClean="0">
                          <a:solidFill>
                            <a:srgbClr val="000000"/>
                          </a:solidFill>
                          <a:effectLst/>
                          <a:latin typeface="Calibri" charset="0"/>
                        </a:rPr>
                        <a:t>Total Bugs</a:t>
                      </a:r>
                      <a:endParaRPr lang="en-US" sz="1200" b="0" i="0" u="none" strike="noStrike" dirty="0">
                        <a:solidFill>
                          <a:srgbClr val="000000"/>
                        </a:solidFill>
                        <a:effectLst/>
                        <a:latin typeface="Calibri" charset="0"/>
                      </a:endParaRPr>
                    </a:p>
                  </a:txBody>
                  <a:tcPr marL="12700" marR="12700" marT="12700" marB="0" anchor="b">
                    <a:lnL w="6350" cap="flat" cmpd="sng" algn="ctr">
                      <a:solidFill>
                        <a:srgbClr val="A9D08E"/>
                      </a:solidFill>
                      <a:prstDash val="solid"/>
                      <a:round/>
                      <a:headEnd type="none" w="med" len="med"/>
                      <a:tailEnd type="none" w="med" len="med"/>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ctr" fontAlgn="b"/>
                      <a:r>
                        <a:rPr lang="is-IS" sz="1200" b="0" i="0" u="none" strike="noStrike">
                          <a:solidFill>
                            <a:srgbClr val="000000"/>
                          </a:solidFill>
                          <a:effectLst/>
                          <a:latin typeface="Calibri" charset="0"/>
                        </a:rPr>
                        <a:t>540099</a:t>
                      </a:r>
                    </a:p>
                  </a:txBody>
                  <a:tcPr marL="12700" marR="12700" marT="12700" marB="0" anchor="b">
                    <a:lnL>
                      <a:noFill/>
                    </a:lnL>
                    <a:lnR w="6350" cap="flat" cmpd="sng" algn="ctr">
                      <a:solidFill>
                        <a:srgbClr val="A9D08E"/>
                      </a:solidFill>
                      <a:prstDash val="solid"/>
                      <a:round/>
                      <a:headEnd type="none" w="med" len="med"/>
                      <a:tailEnd type="none" w="med" len="med"/>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r>
              <a:tr h="284753">
                <a:tc>
                  <a:txBody>
                    <a:bodyPr/>
                    <a:lstStyle/>
                    <a:p>
                      <a:pPr algn="ctr" fontAlgn="b"/>
                      <a:r>
                        <a:rPr lang="en-US" sz="1200" b="0" i="0" u="none" strike="noStrike" dirty="0">
                          <a:solidFill>
                            <a:srgbClr val="000000"/>
                          </a:solidFill>
                          <a:effectLst/>
                          <a:latin typeface="Calibri" charset="0"/>
                        </a:rPr>
                        <a:t>CFD</a:t>
                      </a:r>
                    </a:p>
                  </a:txBody>
                  <a:tcPr marL="12700" marR="12700" marT="12700" marB="0" anchor="b">
                    <a:lnL w="6350" cap="flat" cmpd="sng" algn="ctr">
                      <a:solidFill>
                        <a:srgbClr val="A9D08E"/>
                      </a:solidFill>
                      <a:prstDash val="solid"/>
                      <a:round/>
                      <a:headEnd type="none" w="med" len="med"/>
                      <a:tailEnd type="none" w="med" len="med"/>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tcPr>
                </a:tc>
                <a:tc>
                  <a:txBody>
                    <a:bodyPr/>
                    <a:lstStyle/>
                    <a:p>
                      <a:pPr algn="ctr" fontAlgn="b"/>
                      <a:r>
                        <a:rPr lang="is-IS" sz="1200" b="0" i="0" u="none" strike="noStrike">
                          <a:solidFill>
                            <a:srgbClr val="000000"/>
                          </a:solidFill>
                          <a:effectLst/>
                          <a:latin typeface="Calibri" charset="0"/>
                        </a:rPr>
                        <a:t>21589</a:t>
                      </a:r>
                    </a:p>
                  </a:txBody>
                  <a:tcPr marL="12700" marR="12700" marT="12700" marB="0" anchor="b">
                    <a:lnL>
                      <a:noFill/>
                    </a:lnL>
                    <a:lnR w="6350" cap="flat" cmpd="sng" algn="ctr">
                      <a:solidFill>
                        <a:srgbClr val="A9D08E"/>
                      </a:solidFill>
                      <a:prstDash val="solid"/>
                      <a:round/>
                      <a:headEnd type="none" w="med" len="med"/>
                      <a:tailEnd type="none" w="med" len="med"/>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tcPr>
                </a:tc>
              </a:tr>
              <a:tr h="284753">
                <a:tc>
                  <a:txBody>
                    <a:bodyPr/>
                    <a:lstStyle/>
                    <a:p>
                      <a:pPr algn="ctr" fontAlgn="b"/>
                      <a:r>
                        <a:rPr lang="en-US" sz="1200" b="0" i="0" u="none" strike="noStrike">
                          <a:solidFill>
                            <a:srgbClr val="000000"/>
                          </a:solidFill>
                          <a:effectLst/>
                          <a:latin typeface="Calibri" charset="0"/>
                        </a:rPr>
                        <a:t>IFD</a:t>
                      </a:r>
                    </a:p>
                  </a:txBody>
                  <a:tcPr marL="12700" marR="12700" marT="12700" marB="0" anchor="b">
                    <a:lnL w="6350" cap="flat" cmpd="sng" algn="ctr">
                      <a:solidFill>
                        <a:srgbClr val="A9D08E"/>
                      </a:solidFill>
                      <a:prstDash val="solid"/>
                      <a:round/>
                      <a:headEnd type="none" w="med" len="med"/>
                      <a:tailEnd type="none" w="med" len="med"/>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ctr" fontAlgn="b"/>
                      <a:r>
                        <a:rPr lang="fi-FI" sz="1200" b="0" i="0" u="none" strike="noStrike">
                          <a:solidFill>
                            <a:srgbClr val="000000"/>
                          </a:solidFill>
                          <a:effectLst/>
                          <a:latin typeface="Calibri" charset="0"/>
                        </a:rPr>
                        <a:t>518510</a:t>
                      </a:r>
                    </a:p>
                  </a:txBody>
                  <a:tcPr marL="12700" marR="12700" marT="12700" marB="0" anchor="b">
                    <a:lnL>
                      <a:noFill/>
                    </a:lnL>
                    <a:lnR w="6350" cap="flat" cmpd="sng" algn="ctr">
                      <a:solidFill>
                        <a:srgbClr val="A9D08E"/>
                      </a:solidFill>
                      <a:prstDash val="solid"/>
                      <a:round/>
                      <a:headEnd type="none" w="med" len="med"/>
                      <a:tailEnd type="none" w="med" len="med"/>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r>
              <a:tr h="284753">
                <a:tc>
                  <a:txBody>
                    <a:bodyPr/>
                    <a:lstStyle/>
                    <a:p>
                      <a:pPr algn="ctr" fontAlgn="b"/>
                      <a:r>
                        <a:rPr lang="en-US" sz="1200" b="0" i="0" u="none" strike="noStrike" dirty="0" smtClean="0">
                          <a:solidFill>
                            <a:srgbClr val="000000"/>
                          </a:solidFill>
                          <a:effectLst/>
                          <a:latin typeface="Calibri" charset="0"/>
                        </a:rPr>
                        <a:t>IFD Conversions</a:t>
                      </a:r>
                      <a:endParaRPr lang="en-US" sz="1200" b="0" i="0" u="none" strike="noStrike" dirty="0">
                        <a:solidFill>
                          <a:srgbClr val="000000"/>
                        </a:solidFill>
                        <a:effectLst/>
                        <a:latin typeface="Calibri" charset="0"/>
                      </a:endParaRPr>
                    </a:p>
                  </a:txBody>
                  <a:tcPr marL="12700" marR="12700" marT="12700" marB="0" anchor="b">
                    <a:lnL w="6350" cap="flat" cmpd="sng" algn="ctr">
                      <a:solidFill>
                        <a:srgbClr val="A9D08E"/>
                      </a:solidFill>
                      <a:prstDash val="solid"/>
                      <a:round/>
                      <a:headEnd type="none" w="med" len="med"/>
                      <a:tailEnd type="none" w="med" len="med"/>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tcPr>
                </a:tc>
                <a:tc>
                  <a:txBody>
                    <a:bodyPr/>
                    <a:lstStyle/>
                    <a:p>
                      <a:pPr algn="ctr" fontAlgn="b"/>
                      <a:r>
                        <a:rPr lang="is-IS" sz="1200" b="0" i="0" u="none" strike="noStrike" dirty="0">
                          <a:solidFill>
                            <a:srgbClr val="000000"/>
                          </a:solidFill>
                          <a:effectLst/>
                          <a:latin typeface="Calibri" charset="0"/>
                        </a:rPr>
                        <a:t>4230</a:t>
                      </a:r>
                    </a:p>
                  </a:txBody>
                  <a:tcPr marL="12700" marR="12700" marT="12700" marB="0" anchor="b">
                    <a:lnL>
                      <a:noFill/>
                    </a:lnL>
                    <a:lnR w="6350" cap="flat" cmpd="sng" algn="ctr">
                      <a:solidFill>
                        <a:srgbClr val="A9D08E"/>
                      </a:solidFill>
                      <a:prstDash val="solid"/>
                      <a:round/>
                      <a:headEnd type="none" w="med" len="med"/>
                      <a:tailEnd type="none" w="med" len="med"/>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tcPr>
                </a:tc>
              </a:tr>
            </a:tbl>
          </a:graphicData>
        </a:graphic>
      </p:graphicFrame>
      <p:pic>
        <p:nvPicPr>
          <p:cNvPr id="9" name="Content Placeholder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3666" y="1263271"/>
            <a:ext cx="3362865" cy="3183050"/>
          </a:xfrm>
          <a:prstGeom prst="rect">
            <a:avLst/>
          </a:prstGeom>
        </p:spPr>
      </p:pic>
    </p:spTree>
    <p:extLst>
      <p:ext uri="{BB962C8B-B14F-4D97-AF65-F5344CB8AC3E}">
        <p14:creationId xmlns:p14="http://schemas.microsoft.com/office/powerpoint/2010/main" val="1071505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Exploratory Data Analysis</a:t>
            </a:r>
            <a:endParaRPr lang="en-US"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70904" y="1541865"/>
            <a:ext cx="4584192" cy="3374918"/>
          </a:xfrm>
        </p:spPr>
      </p:pic>
      <p:pic>
        <p:nvPicPr>
          <p:cNvPr id="12" name="Content Placeholder 11"/>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1541865"/>
            <a:ext cx="5181600" cy="3374918"/>
          </a:xfrm>
        </p:spPr>
      </p:pic>
    </p:spTree>
    <p:extLst>
      <p:ext uri="{BB962C8B-B14F-4D97-AF65-F5344CB8AC3E}">
        <p14:creationId xmlns:p14="http://schemas.microsoft.com/office/powerpoint/2010/main" val="1205752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9456" y="158606"/>
            <a:ext cx="11127317" cy="975783"/>
          </a:xfrm>
        </p:spPr>
        <p:txBody>
          <a:bodyPr>
            <a:normAutofit/>
          </a:bodyPr>
          <a:lstStyle/>
          <a:p>
            <a:r>
              <a:rPr lang="en-US" dirty="0" smtClean="0"/>
              <a:t>Potential CFD Use Case</a:t>
            </a:r>
            <a:endParaRPr lang="en-US" dirty="0"/>
          </a:p>
        </p:txBody>
      </p:sp>
      <p:sp>
        <p:nvSpPr>
          <p:cNvPr id="2" name="TextBox 1"/>
          <p:cNvSpPr txBox="1"/>
          <p:nvPr/>
        </p:nvSpPr>
        <p:spPr>
          <a:xfrm>
            <a:off x="589141" y="1422488"/>
            <a:ext cx="11027945" cy="4339650"/>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Tx/>
              <a:buNone/>
              <a:tabLst/>
              <a:defRPr/>
            </a:pPr>
            <a:r>
              <a:rPr lang="en-US" sz="2400" b="1" dirty="0" smtClean="0"/>
              <a:t>Business Problem:  </a:t>
            </a:r>
            <a:r>
              <a:rPr lang="en-US" sz="2400" dirty="0" smtClean="0"/>
              <a:t>To identify or predict an internally found defect that has a potential to be reported as a </a:t>
            </a:r>
            <a:r>
              <a:rPr lang="en-US" sz="2400" b="1" dirty="0" smtClean="0"/>
              <a:t>customer issue </a:t>
            </a:r>
            <a:r>
              <a:rPr lang="en-US" sz="2400" dirty="0" smtClean="0"/>
              <a:t>and the </a:t>
            </a:r>
            <a:r>
              <a:rPr lang="en-US" sz="2400" b="1" dirty="0" smtClean="0"/>
              <a:t>lead time </a:t>
            </a:r>
            <a:r>
              <a:rPr lang="en-US" sz="2400" dirty="0" smtClean="0"/>
              <a:t>before which it can get converted to a customer found defect.</a:t>
            </a:r>
          </a:p>
          <a:p>
            <a:pPr marL="285750" marR="0" lvl="0" indent="-285750" defTabSz="914400" eaLnBrk="1" fontAlgn="auto" latinLnBrk="0" hangingPunct="1">
              <a:lnSpc>
                <a:spcPct val="100000"/>
              </a:lnSpc>
              <a:spcBef>
                <a:spcPts val="0"/>
              </a:spcBef>
              <a:spcAft>
                <a:spcPts val="0"/>
              </a:spcAft>
              <a:buClrTx/>
              <a:buSzTx/>
              <a:buFontTx/>
              <a:buNone/>
              <a:tabLst/>
              <a:defRPr/>
            </a:pPr>
            <a:endParaRPr lang="en-US" sz="2400" dirty="0"/>
          </a:p>
          <a:p>
            <a:r>
              <a:rPr lang="en-US" sz="2400" b="1" dirty="0"/>
              <a:t>Business value:  </a:t>
            </a:r>
            <a:r>
              <a:rPr lang="en-US" sz="2400" dirty="0"/>
              <a:t>Prediction of potential CFD embedded in workflows as well as dashboards across Cisco (For </a:t>
            </a:r>
            <a:r>
              <a:rPr lang="en-US" sz="2400" dirty="0" err="1"/>
              <a:t>eg</a:t>
            </a:r>
            <a:r>
              <a:rPr lang="en-US" sz="2400" dirty="0"/>
              <a:t>. CQI, CDETS</a:t>
            </a:r>
            <a:r>
              <a:rPr lang="en-US" sz="2400" dirty="0" smtClean="0"/>
              <a:t>) to help </a:t>
            </a:r>
            <a:r>
              <a:rPr lang="en-US" sz="2400" b="1" dirty="0" smtClean="0"/>
              <a:t>prioritize</a:t>
            </a:r>
            <a:r>
              <a:rPr lang="en-US" sz="2400" dirty="0" smtClean="0"/>
              <a:t> potential CFDs</a:t>
            </a:r>
            <a:endParaRPr lang="en-US" sz="2400" dirty="0"/>
          </a:p>
          <a:p>
            <a:r>
              <a:rPr lang="en-US" sz="2400" b="1" dirty="0"/>
              <a:t> </a:t>
            </a:r>
            <a:endParaRPr lang="en-US" sz="2400" dirty="0"/>
          </a:p>
          <a:p>
            <a:r>
              <a:rPr lang="en-US" sz="2400" b="1" dirty="0"/>
              <a:t>Business solution:  </a:t>
            </a:r>
            <a:r>
              <a:rPr lang="en-US" sz="2400" dirty="0" smtClean="0"/>
              <a:t>A defect’s lifecycle and when and how an internally found defect became a CFD historically is analyzed and modeled to come up with classifying a defect as potential CFD and the lead time for it to become a potential CFD.</a:t>
            </a:r>
          </a:p>
          <a:p>
            <a:pPr marL="285750" marR="0" lvl="0" indent="-285750" defTabSz="914400" eaLnBrk="1" fontAlgn="auto" latinLnBrk="0" hangingPunct="1">
              <a:lnSpc>
                <a:spcPct val="100000"/>
              </a:lnSpc>
              <a:spcBef>
                <a:spcPts val="0"/>
              </a:spcBef>
              <a:spcAft>
                <a:spcPts val="0"/>
              </a:spcAft>
              <a:buClrTx/>
              <a:buSzTx/>
              <a:buFontTx/>
              <a:buNone/>
              <a:tabLst/>
              <a:defRPr/>
            </a:pPr>
            <a:endParaRPr lang="en-US" b="1" dirty="0"/>
          </a:p>
          <a:p>
            <a:pPr marL="285750" marR="0" lvl="0" indent="-285750" defTabSz="914400" eaLnBrk="1" fontAlgn="auto" latinLnBrk="0" hangingPunct="1">
              <a:lnSpc>
                <a:spcPct val="100000"/>
              </a:lnSpc>
              <a:spcBef>
                <a:spcPts val="0"/>
              </a:spcBef>
              <a:spcAft>
                <a:spcPts val="0"/>
              </a:spcAft>
              <a:buClrTx/>
              <a:buSzTx/>
              <a:buFontTx/>
              <a:buNone/>
              <a:tabLst/>
              <a:defRPr/>
            </a:pPr>
            <a:endParaRPr lang="en-US" b="1" dirty="0"/>
          </a:p>
        </p:txBody>
      </p:sp>
    </p:spTree>
    <p:extLst>
      <p:ext uri="{BB962C8B-B14F-4D97-AF65-F5344CB8AC3E}">
        <p14:creationId xmlns:p14="http://schemas.microsoft.com/office/powerpoint/2010/main" val="949859227"/>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941" y="161787"/>
            <a:ext cx="11127317" cy="975783"/>
          </a:xfrm>
        </p:spPr>
        <p:txBody>
          <a:bodyPr/>
          <a:lstStyle/>
          <a:p>
            <a:r>
              <a:rPr lang="en-US" dirty="0" smtClean="0"/>
              <a:t>Data Used</a:t>
            </a:r>
            <a:endParaRPr lang="en-US" dirty="0"/>
          </a:p>
        </p:txBody>
      </p:sp>
      <p:sp>
        <p:nvSpPr>
          <p:cNvPr id="3" name="TextBox 2"/>
          <p:cNvSpPr txBox="1"/>
          <p:nvPr/>
        </p:nvSpPr>
        <p:spPr>
          <a:xfrm>
            <a:off x="600941" y="1311215"/>
            <a:ext cx="9612734" cy="4801314"/>
          </a:xfrm>
          <a:prstGeom prst="rect">
            <a:avLst/>
          </a:prstGeom>
          <a:noFill/>
        </p:spPr>
        <p:txBody>
          <a:bodyPr wrap="square" rtlCol="0">
            <a:spAutoFit/>
          </a:bodyPr>
          <a:lstStyle/>
          <a:p>
            <a:pPr lvl="0"/>
            <a:r>
              <a:rPr lang="en-US" sz="3200" dirty="0"/>
              <a:t>We use three types of data for the model</a:t>
            </a:r>
          </a:p>
          <a:p>
            <a:pPr marL="800100" lvl="1" indent="-342900">
              <a:buFont typeface="Arial" charset="0"/>
              <a:buChar char="•"/>
            </a:pPr>
            <a:r>
              <a:rPr lang="en-US" sz="3200" dirty="0"/>
              <a:t>Defect </a:t>
            </a:r>
            <a:r>
              <a:rPr lang="en-US" sz="3200" dirty="0" smtClean="0"/>
              <a:t>Data</a:t>
            </a:r>
          </a:p>
          <a:p>
            <a:pPr marL="1257300" lvl="2" indent="-342900">
              <a:buFont typeface="Arial" charset="0"/>
              <a:buChar char="•"/>
            </a:pPr>
            <a:r>
              <a:rPr lang="en-US" sz="3200" dirty="0" smtClean="0"/>
              <a:t>Defect Attributes</a:t>
            </a:r>
            <a:endParaRPr lang="en-US" sz="3200" dirty="0"/>
          </a:p>
          <a:p>
            <a:pPr marL="800100" lvl="1" indent="-342900">
              <a:buFont typeface="Arial" charset="0"/>
              <a:buChar char="•"/>
            </a:pPr>
            <a:r>
              <a:rPr lang="en-US" sz="3200" dirty="0"/>
              <a:t>Defect Text </a:t>
            </a:r>
            <a:r>
              <a:rPr lang="en-US" sz="3200" dirty="0" smtClean="0"/>
              <a:t>Data</a:t>
            </a:r>
          </a:p>
          <a:p>
            <a:pPr marL="1257300" lvl="2" indent="-342900">
              <a:buFont typeface="Arial" charset="0"/>
              <a:buChar char="•"/>
            </a:pPr>
            <a:r>
              <a:rPr lang="en-US" sz="3200" dirty="0" smtClean="0"/>
              <a:t>Headline</a:t>
            </a:r>
          </a:p>
          <a:p>
            <a:pPr marL="1257300" lvl="2" indent="-342900">
              <a:buFont typeface="Arial" charset="0"/>
              <a:buChar char="•"/>
            </a:pPr>
            <a:r>
              <a:rPr lang="en-US" sz="3200" dirty="0" smtClean="0"/>
              <a:t>Description</a:t>
            </a:r>
          </a:p>
          <a:p>
            <a:pPr marL="1257300" lvl="2" indent="-342900">
              <a:buFont typeface="Arial" charset="0"/>
              <a:buChar char="•"/>
            </a:pPr>
            <a:r>
              <a:rPr lang="en-US" sz="3200" dirty="0" smtClean="0"/>
              <a:t>Release Note Enclosures </a:t>
            </a:r>
            <a:r>
              <a:rPr lang="en-US" sz="3200" dirty="0" err="1" smtClean="0"/>
              <a:t>etc</a:t>
            </a:r>
            <a:endParaRPr lang="en-US" sz="3200" dirty="0"/>
          </a:p>
          <a:p>
            <a:pPr marL="800100" lvl="1" indent="-342900">
              <a:buFont typeface="Arial" charset="0"/>
              <a:buChar char="•"/>
            </a:pPr>
            <a:r>
              <a:rPr lang="en-US" sz="3200" dirty="0"/>
              <a:t>Defect Lifecycle </a:t>
            </a:r>
            <a:r>
              <a:rPr lang="en-US" sz="3200" dirty="0" smtClean="0"/>
              <a:t>Data</a:t>
            </a:r>
          </a:p>
          <a:p>
            <a:pPr marL="1257300" lvl="2" indent="-342900">
              <a:buFont typeface="Arial" charset="0"/>
              <a:buChar char="•"/>
            </a:pPr>
            <a:r>
              <a:rPr lang="en-US" sz="3200" dirty="0" smtClean="0"/>
              <a:t>IFD to CFD Conversion date</a:t>
            </a:r>
            <a:endParaRPr lang="en-US" sz="3200" dirty="0"/>
          </a:p>
          <a:p>
            <a:endParaRPr lang="en-US" dirty="0"/>
          </a:p>
        </p:txBody>
      </p:sp>
    </p:spTree>
    <p:extLst>
      <p:ext uri="{BB962C8B-B14F-4D97-AF65-F5344CB8AC3E}">
        <p14:creationId xmlns:p14="http://schemas.microsoft.com/office/powerpoint/2010/main" val="168179517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941" y="-26736"/>
            <a:ext cx="11127317" cy="975783"/>
          </a:xfrm>
        </p:spPr>
        <p:txBody>
          <a:bodyPr/>
          <a:lstStyle/>
          <a:p>
            <a:r>
              <a:rPr lang="en-US" dirty="0" smtClean="0"/>
              <a:t>Data Used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78268486"/>
              </p:ext>
            </p:extLst>
          </p:nvPr>
        </p:nvGraphicFramePr>
        <p:xfrm>
          <a:off x="738038" y="896029"/>
          <a:ext cx="1711864" cy="901738"/>
        </p:xfrm>
        <a:graphic>
          <a:graphicData uri="http://schemas.openxmlformats.org/drawingml/2006/table">
            <a:tbl>
              <a:tblPr firstRow="1" bandRow="1">
                <a:tableStyleId>{21E4AEA4-8DFA-4A89-87EB-49C32662AFE0}</a:tableStyleId>
              </a:tblPr>
              <a:tblGrid>
                <a:gridCol w="1711864"/>
              </a:tblGrid>
              <a:tr h="310527">
                <a:tc>
                  <a:txBody>
                    <a:bodyPr/>
                    <a:lstStyle/>
                    <a:p>
                      <a:r>
                        <a:rPr lang="en-US" dirty="0" smtClean="0"/>
                        <a:t>Unique Fields</a:t>
                      </a:r>
                      <a:endParaRPr lang="en-US" dirty="0"/>
                    </a:p>
                  </a:txBody>
                  <a:tcPr/>
                </a:tc>
              </a:tr>
              <a:tr h="535978">
                <a:tc>
                  <a:txBody>
                    <a:bodyPr/>
                    <a:lstStyle/>
                    <a:p>
                      <a:r>
                        <a:rPr lang="en-US" sz="1800" kern="1200" dirty="0" smtClean="0">
                          <a:solidFill>
                            <a:schemeClr val="dk1"/>
                          </a:solidFill>
                          <a:effectLst/>
                          <a:latin typeface="+mn-lt"/>
                          <a:ea typeface="+mn-ea"/>
                          <a:cs typeface="+mn-cs"/>
                        </a:rPr>
                        <a:t>IDENTIFIER</a:t>
                      </a: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91430816"/>
              </p:ext>
            </p:extLst>
          </p:nvPr>
        </p:nvGraphicFramePr>
        <p:xfrm>
          <a:off x="600941" y="4202629"/>
          <a:ext cx="2384724" cy="2103120"/>
        </p:xfrm>
        <a:graphic>
          <a:graphicData uri="http://schemas.openxmlformats.org/drawingml/2006/table">
            <a:tbl>
              <a:tblPr firstRow="1" bandRow="1">
                <a:tableStyleId>{21E4AEA4-8DFA-4A89-87EB-49C32662AFE0}</a:tableStyleId>
              </a:tblPr>
              <a:tblGrid>
                <a:gridCol w="2384724"/>
              </a:tblGrid>
              <a:tr h="3173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effectLst/>
                          <a:latin typeface="+mn-lt"/>
                          <a:ea typeface="+mn-ea"/>
                          <a:cs typeface="+mn-cs"/>
                        </a:rPr>
                        <a:t>People Fields</a:t>
                      </a:r>
                    </a:p>
                  </a:txBody>
                  <a:tcPr/>
                </a:tc>
              </a:tr>
              <a:tr h="535978">
                <a:tc>
                  <a:txBody>
                    <a:bodyPr/>
                    <a:lstStyle/>
                    <a:p>
                      <a:r>
                        <a:rPr lang="en-US" sz="1800" kern="1200" dirty="0" smtClean="0">
                          <a:solidFill>
                            <a:schemeClr val="dk1"/>
                          </a:solidFill>
                          <a:effectLst/>
                          <a:latin typeface="+mn-lt"/>
                          <a:ea typeface="+mn-ea"/>
                          <a:cs typeface="+mn-cs"/>
                        </a:rPr>
                        <a:t>DE_MANAGER_USERID</a:t>
                      </a:r>
                    </a:p>
                    <a:p>
                      <a:r>
                        <a:rPr lang="en-US" sz="1800" kern="1200" dirty="0" smtClean="0">
                          <a:solidFill>
                            <a:schemeClr val="dk1"/>
                          </a:solidFill>
                          <a:effectLst/>
                          <a:latin typeface="+mn-lt"/>
                          <a:ea typeface="+mn-ea"/>
                          <a:cs typeface="+mn-cs"/>
                        </a:rPr>
                        <a:t>ENGINEER</a:t>
                      </a:r>
                    </a:p>
                    <a:p>
                      <a:r>
                        <a:rPr lang="en-US" sz="1800" kern="1200" dirty="0" smtClean="0">
                          <a:solidFill>
                            <a:schemeClr val="dk1"/>
                          </a:solidFill>
                          <a:effectLst/>
                          <a:latin typeface="+mn-lt"/>
                          <a:ea typeface="+mn-ea"/>
                          <a:cs typeface="+mn-cs"/>
                        </a:rPr>
                        <a:t>SUBMITTER_ID</a:t>
                      </a:r>
                    </a:p>
                    <a:p>
                      <a:r>
                        <a:rPr lang="en-US" sz="1800" kern="1200" dirty="0" smtClean="0">
                          <a:solidFill>
                            <a:schemeClr val="dk1"/>
                          </a:solidFill>
                          <a:effectLst/>
                          <a:latin typeface="+mn-lt"/>
                          <a:ea typeface="+mn-ea"/>
                          <a:cs typeface="+mn-cs"/>
                        </a:rPr>
                        <a:t>CREATED_BY</a:t>
                      </a:r>
                    </a:p>
                    <a:p>
                      <a:r>
                        <a:rPr lang="en-US" sz="1800" kern="1200" dirty="0" smtClean="0">
                          <a:solidFill>
                            <a:schemeClr val="dk1"/>
                          </a:solidFill>
                          <a:effectLst/>
                          <a:latin typeface="+mn-lt"/>
                          <a:ea typeface="+mn-ea"/>
                          <a:cs typeface="+mn-cs"/>
                        </a:rPr>
                        <a:t>UPDATED_BY</a:t>
                      </a:r>
                    </a:p>
                    <a:p>
                      <a:r>
                        <a:rPr lang="en-US" sz="1800" kern="1200" dirty="0" smtClean="0">
                          <a:solidFill>
                            <a:schemeClr val="dk1"/>
                          </a:solidFill>
                          <a:effectLst/>
                          <a:latin typeface="+mn-lt"/>
                          <a:ea typeface="+mn-ea"/>
                          <a:cs typeface="+mn-cs"/>
                        </a:rPr>
                        <a:t>RISK_OWNER</a:t>
                      </a: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5867054"/>
              </p:ext>
            </p:extLst>
          </p:nvPr>
        </p:nvGraphicFramePr>
        <p:xfrm>
          <a:off x="3382770" y="224989"/>
          <a:ext cx="2384724" cy="5943600"/>
        </p:xfrm>
        <a:graphic>
          <a:graphicData uri="http://schemas.openxmlformats.org/drawingml/2006/table">
            <a:tbl>
              <a:tblPr firstRow="1" bandRow="1">
                <a:tableStyleId>{21E4AEA4-8DFA-4A89-87EB-49C32662AFE0}</a:tableStyleId>
              </a:tblPr>
              <a:tblGrid>
                <a:gridCol w="2384724"/>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effectLst/>
                          <a:latin typeface="+mn-lt"/>
                          <a:ea typeface="+mn-ea"/>
                          <a:cs typeface="+mn-cs"/>
                        </a:rPr>
                        <a:t>Date Fields</a:t>
                      </a:r>
                    </a:p>
                  </a:txBody>
                  <a:tcPr/>
                </a:tc>
              </a:tr>
              <a:tr h="535978">
                <a:tc>
                  <a:txBody>
                    <a:bodyPr/>
                    <a:lstStyle/>
                    <a:p>
                      <a:r>
                        <a:rPr lang="en-US" sz="1800" kern="1200" dirty="0" smtClean="0">
                          <a:solidFill>
                            <a:schemeClr val="dk1"/>
                          </a:solidFill>
                          <a:effectLst/>
                          <a:latin typeface="+mn-lt"/>
                          <a:ea typeface="+mn-ea"/>
                          <a:cs typeface="+mn-cs"/>
                        </a:rPr>
                        <a:t>SUBMITTED_DATE</a:t>
                      </a:r>
                    </a:p>
                    <a:p>
                      <a:r>
                        <a:rPr lang="en-US" sz="1800" kern="1200" dirty="0" smtClean="0">
                          <a:solidFill>
                            <a:schemeClr val="dk1"/>
                          </a:solidFill>
                          <a:effectLst/>
                          <a:latin typeface="+mn-lt"/>
                          <a:ea typeface="+mn-ea"/>
                          <a:cs typeface="+mn-cs"/>
                        </a:rPr>
                        <a:t>RESOLVED_ON</a:t>
                      </a:r>
                    </a:p>
                    <a:p>
                      <a:r>
                        <a:rPr lang="en-US" sz="1800" kern="1200" dirty="0" smtClean="0">
                          <a:solidFill>
                            <a:schemeClr val="dk1"/>
                          </a:solidFill>
                          <a:effectLst/>
                          <a:latin typeface="+mn-lt"/>
                          <a:ea typeface="+mn-ea"/>
                          <a:cs typeface="+mn-cs"/>
                        </a:rPr>
                        <a:t>CLOSED_ON</a:t>
                      </a:r>
                    </a:p>
                    <a:p>
                      <a:r>
                        <a:rPr lang="en-US" sz="1800" kern="1200" dirty="0" smtClean="0">
                          <a:solidFill>
                            <a:schemeClr val="dk1"/>
                          </a:solidFill>
                          <a:effectLst/>
                          <a:latin typeface="+mn-lt"/>
                          <a:ea typeface="+mn-ea"/>
                          <a:cs typeface="+mn-cs"/>
                        </a:rPr>
                        <a:t>OPENED_ON</a:t>
                      </a:r>
                    </a:p>
                    <a:p>
                      <a:r>
                        <a:rPr lang="en-US" sz="1800" kern="1200" dirty="0" smtClean="0">
                          <a:solidFill>
                            <a:schemeClr val="dk1"/>
                          </a:solidFill>
                          <a:effectLst/>
                          <a:latin typeface="+mn-lt"/>
                          <a:ea typeface="+mn-ea"/>
                          <a:cs typeface="+mn-cs"/>
                        </a:rPr>
                        <a:t>DUPLICATE_ON</a:t>
                      </a:r>
                    </a:p>
                    <a:p>
                      <a:r>
                        <a:rPr lang="en-US" sz="1800" kern="1200" dirty="0" smtClean="0">
                          <a:solidFill>
                            <a:schemeClr val="dk1"/>
                          </a:solidFill>
                          <a:effectLst/>
                          <a:latin typeface="+mn-lt"/>
                          <a:ea typeface="+mn-ea"/>
                          <a:cs typeface="+mn-cs"/>
                        </a:rPr>
                        <a:t>CREATED_ON</a:t>
                      </a:r>
                    </a:p>
                    <a:p>
                      <a:r>
                        <a:rPr lang="en-US" sz="1800" kern="1200" dirty="0" smtClean="0">
                          <a:solidFill>
                            <a:schemeClr val="dk1"/>
                          </a:solidFill>
                          <a:effectLst/>
                          <a:latin typeface="+mn-lt"/>
                          <a:ea typeface="+mn-ea"/>
                          <a:cs typeface="+mn-cs"/>
                        </a:rPr>
                        <a:t>UPDATED_ON</a:t>
                      </a:r>
                    </a:p>
                    <a:p>
                      <a:r>
                        <a:rPr lang="en-US" sz="1800" kern="1200" dirty="0" smtClean="0">
                          <a:solidFill>
                            <a:schemeClr val="dk1"/>
                          </a:solidFill>
                          <a:effectLst/>
                          <a:latin typeface="+mn-lt"/>
                          <a:ea typeface="+mn-ea"/>
                          <a:cs typeface="+mn-cs"/>
                        </a:rPr>
                        <a:t>ASSIGNED_ON</a:t>
                      </a:r>
                    </a:p>
                    <a:p>
                      <a:r>
                        <a:rPr lang="en-US" sz="1800" kern="1200" dirty="0" smtClean="0">
                          <a:solidFill>
                            <a:schemeClr val="dk1"/>
                          </a:solidFill>
                          <a:effectLst/>
                          <a:latin typeface="+mn-lt"/>
                          <a:ea typeface="+mn-ea"/>
                          <a:cs typeface="+mn-cs"/>
                        </a:rPr>
                        <a:t>FORWARDED_ON</a:t>
                      </a:r>
                    </a:p>
                    <a:p>
                      <a:r>
                        <a:rPr lang="en-US" sz="1800" kern="1200" dirty="0" smtClean="0">
                          <a:solidFill>
                            <a:schemeClr val="dk1"/>
                          </a:solidFill>
                          <a:effectLst/>
                          <a:latin typeface="+mn-lt"/>
                          <a:ea typeface="+mn-ea"/>
                          <a:cs typeface="+mn-cs"/>
                        </a:rPr>
                        <a:t>HELD_ON</a:t>
                      </a:r>
                    </a:p>
                    <a:p>
                      <a:r>
                        <a:rPr lang="en-US" sz="1800" kern="1200" dirty="0" smtClean="0">
                          <a:solidFill>
                            <a:schemeClr val="dk1"/>
                          </a:solidFill>
                          <a:effectLst/>
                          <a:latin typeface="+mn-lt"/>
                          <a:ea typeface="+mn-ea"/>
                          <a:cs typeface="+mn-cs"/>
                        </a:rPr>
                        <a:t>INFO_REQ_ON</a:t>
                      </a:r>
                    </a:p>
                    <a:p>
                      <a:r>
                        <a:rPr lang="en-US" sz="1800" kern="1200" dirty="0" smtClean="0">
                          <a:solidFill>
                            <a:schemeClr val="dk1"/>
                          </a:solidFill>
                          <a:effectLst/>
                          <a:latin typeface="+mn-lt"/>
                          <a:ea typeface="+mn-ea"/>
                          <a:cs typeface="+mn-cs"/>
                        </a:rPr>
                        <a:t>JUNKED_ON</a:t>
                      </a:r>
                    </a:p>
                    <a:p>
                      <a:r>
                        <a:rPr lang="en-US" sz="1800" kern="1200" dirty="0" smtClean="0">
                          <a:solidFill>
                            <a:schemeClr val="dk1"/>
                          </a:solidFill>
                          <a:effectLst/>
                          <a:latin typeface="+mn-lt"/>
                          <a:ea typeface="+mn-ea"/>
                          <a:cs typeface="+mn-cs"/>
                        </a:rPr>
                        <a:t>NEW_ON</a:t>
                      </a:r>
                    </a:p>
                    <a:p>
                      <a:r>
                        <a:rPr lang="en-US" sz="1800" kern="1200" dirty="0" smtClean="0">
                          <a:solidFill>
                            <a:schemeClr val="dk1"/>
                          </a:solidFill>
                          <a:effectLst/>
                          <a:latin typeface="+mn-lt"/>
                          <a:ea typeface="+mn-ea"/>
                          <a:cs typeface="+mn-cs"/>
                        </a:rPr>
                        <a:t>POSTPONED_ON</a:t>
                      </a:r>
                    </a:p>
                    <a:p>
                      <a:r>
                        <a:rPr lang="en-US" sz="1800" kern="1200" dirty="0" smtClean="0">
                          <a:solidFill>
                            <a:schemeClr val="dk1"/>
                          </a:solidFill>
                          <a:effectLst/>
                          <a:latin typeface="+mn-lt"/>
                          <a:ea typeface="+mn-ea"/>
                          <a:cs typeface="+mn-cs"/>
                        </a:rPr>
                        <a:t>VERIFIED_ON</a:t>
                      </a:r>
                    </a:p>
                    <a:p>
                      <a:r>
                        <a:rPr lang="en-US" sz="1800" kern="1200" dirty="0" smtClean="0">
                          <a:solidFill>
                            <a:schemeClr val="dk1"/>
                          </a:solidFill>
                          <a:effectLst/>
                          <a:latin typeface="+mn-lt"/>
                          <a:ea typeface="+mn-ea"/>
                          <a:cs typeface="+mn-cs"/>
                        </a:rPr>
                        <a:t>WAITING_ON</a:t>
                      </a:r>
                    </a:p>
                    <a:p>
                      <a:r>
                        <a:rPr lang="en-US" sz="1800" kern="1200" dirty="0" smtClean="0">
                          <a:solidFill>
                            <a:schemeClr val="dk1"/>
                          </a:solidFill>
                          <a:effectLst/>
                          <a:latin typeface="+mn-lt"/>
                          <a:ea typeface="+mn-ea"/>
                          <a:cs typeface="+mn-cs"/>
                        </a:rPr>
                        <a:t>MORE_ON</a:t>
                      </a:r>
                    </a:p>
                    <a:p>
                      <a:r>
                        <a:rPr lang="en-US" sz="1800" kern="1200" dirty="0" smtClean="0">
                          <a:solidFill>
                            <a:schemeClr val="dk1"/>
                          </a:solidFill>
                          <a:effectLst/>
                          <a:latin typeface="+mn-lt"/>
                          <a:ea typeface="+mn-ea"/>
                          <a:cs typeface="+mn-cs"/>
                        </a:rPr>
                        <a:t>LAST_MOD_ON</a:t>
                      </a:r>
                    </a:p>
                    <a:p>
                      <a:r>
                        <a:rPr lang="en-US" sz="1800" kern="1200" dirty="0" smtClean="0">
                          <a:solidFill>
                            <a:schemeClr val="dk1"/>
                          </a:solidFill>
                          <a:effectLst/>
                          <a:latin typeface="+mn-lt"/>
                          <a:ea typeface="+mn-ea"/>
                          <a:cs typeface="+mn-cs"/>
                        </a:rPr>
                        <a:t>FIRST_CLOSED_ON</a:t>
                      </a:r>
                    </a:p>
                    <a:p>
                      <a:r>
                        <a:rPr lang="en-US" sz="1800" kern="1200" dirty="0" smtClean="0">
                          <a:solidFill>
                            <a:schemeClr val="dk1"/>
                          </a:solidFill>
                          <a:effectLst/>
                          <a:latin typeface="+mn-lt"/>
                          <a:ea typeface="+mn-ea"/>
                          <a:cs typeface="+mn-cs"/>
                        </a:rPr>
                        <a:t>IFD_CFD_INDIC_DATE</a:t>
                      </a: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45086017"/>
              </p:ext>
            </p:extLst>
          </p:nvPr>
        </p:nvGraphicFramePr>
        <p:xfrm>
          <a:off x="738038" y="2174813"/>
          <a:ext cx="1711864" cy="1296296"/>
        </p:xfrm>
        <a:graphic>
          <a:graphicData uri="http://schemas.openxmlformats.org/drawingml/2006/table">
            <a:tbl>
              <a:tblPr firstRow="1" bandRow="1">
                <a:tableStyleId>{21E4AEA4-8DFA-4A89-87EB-49C32662AFE0}</a:tableStyleId>
              </a:tblPr>
              <a:tblGrid>
                <a:gridCol w="1711864"/>
              </a:tblGrid>
              <a:tr h="656216">
                <a:tc>
                  <a:txBody>
                    <a:bodyPr/>
                    <a:lstStyle/>
                    <a:p>
                      <a:r>
                        <a:rPr lang="en-US" dirty="0" smtClean="0"/>
                        <a:t>Ownership Fields</a:t>
                      </a:r>
                      <a:endParaRPr lang="en-US" dirty="0"/>
                    </a:p>
                  </a:txBody>
                  <a:tcPr/>
                </a:tc>
              </a:tr>
              <a:tr h="535978">
                <a:tc>
                  <a:txBody>
                    <a:bodyPr/>
                    <a:lstStyle/>
                    <a:p>
                      <a:r>
                        <a:rPr lang="en-US" sz="1800" kern="1200" dirty="0" smtClean="0">
                          <a:solidFill>
                            <a:schemeClr val="dk1"/>
                          </a:solidFill>
                          <a:effectLst/>
                          <a:latin typeface="+mn-lt"/>
                          <a:ea typeface="+mn-ea"/>
                          <a:cs typeface="+mn-cs"/>
                        </a:rPr>
                        <a:t>PRODUCT</a:t>
                      </a:r>
                    </a:p>
                    <a:p>
                      <a:r>
                        <a:rPr lang="en-US" sz="1800" kern="1200" dirty="0" smtClean="0">
                          <a:solidFill>
                            <a:schemeClr val="dk1"/>
                          </a:solidFill>
                          <a:effectLst/>
                          <a:latin typeface="+mn-lt"/>
                          <a:ea typeface="+mn-ea"/>
                          <a:cs typeface="+mn-cs"/>
                        </a:rPr>
                        <a:t>COMPONENT</a:t>
                      </a: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084662798"/>
              </p:ext>
            </p:extLst>
          </p:nvPr>
        </p:nvGraphicFramePr>
        <p:xfrm>
          <a:off x="6164598" y="224989"/>
          <a:ext cx="2959697" cy="6498811"/>
        </p:xfrm>
        <a:graphic>
          <a:graphicData uri="http://schemas.openxmlformats.org/drawingml/2006/table">
            <a:tbl>
              <a:tblPr firstRow="1" bandRow="1">
                <a:tableStyleId>{21E4AEA4-8DFA-4A89-87EB-49C32662AFE0}</a:tableStyleId>
              </a:tblPr>
              <a:tblGrid>
                <a:gridCol w="2959697"/>
              </a:tblGrid>
              <a:tr h="3360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effectLst/>
                          <a:latin typeface="+mn-lt"/>
                          <a:ea typeface="+mn-ea"/>
                          <a:cs typeface="+mn-cs"/>
                        </a:rPr>
                        <a:t>Bug Fields</a:t>
                      </a:r>
                    </a:p>
                  </a:txBody>
                  <a:tcPr/>
                </a:tc>
              </a:tr>
              <a:tr h="6133051">
                <a:tc>
                  <a:txBody>
                    <a:bodyPr/>
                    <a:lstStyle/>
                    <a:p>
                      <a:r>
                        <a:rPr lang="en-US" sz="1800" kern="1200" dirty="0" smtClean="0">
                          <a:solidFill>
                            <a:schemeClr val="dk1"/>
                          </a:solidFill>
                          <a:effectLst/>
                          <a:latin typeface="+mn-lt"/>
                          <a:ea typeface="+mn-ea"/>
                          <a:cs typeface="+mn-cs"/>
                        </a:rPr>
                        <a:t>SEVERITY_CODE</a:t>
                      </a:r>
                    </a:p>
                    <a:p>
                      <a:r>
                        <a:rPr lang="en-US" sz="1800" kern="1200" dirty="0" smtClean="0">
                          <a:solidFill>
                            <a:schemeClr val="dk1"/>
                          </a:solidFill>
                          <a:effectLst/>
                          <a:latin typeface="+mn-lt"/>
                          <a:ea typeface="+mn-ea"/>
                          <a:cs typeface="+mn-cs"/>
                        </a:rPr>
                        <a:t>LIFECYCLE_STATE_CODE</a:t>
                      </a:r>
                    </a:p>
                    <a:p>
                      <a:r>
                        <a:rPr lang="en-US" sz="1800" kern="1200" dirty="0" smtClean="0">
                          <a:solidFill>
                            <a:schemeClr val="dk1"/>
                          </a:solidFill>
                          <a:effectLst/>
                          <a:latin typeface="+mn-lt"/>
                          <a:ea typeface="+mn-ea"/>
                          <a:cs typeface="+mn-cs"/>
                        </a:rPr>
                        <a:t>AGE</a:t>
                      </a:r>
                    </a:p>
                    <a:p>
                      <a:r>
                        <a:rPr lang="en-US" sz="1800" kern="1200" dirty="0" smtClean="0">
                          <a:solidFill>
                            <a:schemeClr val="dk1"/>
                          </a:solidFill>
                          <a:effectLst/>
                          <a:latin typeface="+mn-lt"/>
                          <a:ea typeface="+mn-ea"/>
                          <a:cs typeface="+mn-cs"/>
                        </a:rPr>
                        <a:t>PRIORITY_DESC</a:t>
                      </a:r>
                    </a:p>
                    <a:p>
                      <a:r>
                        <a:rPr lang="en-US" sz="1800" kern="1200" dirty="0" smtClean="0">
                          <a:solidFill>
                            <a:schemeClr val="dk1"/>
                          </a:solidFill>
                          <a:effectLst/>
                          <a:latin typeface="+mn-lt"/>
                          <a:ea typeface="+mn-ea"/>
                          <a:cs typeface="+mn-cs"/>
                        </a:rPr>
                        <a:t>PRIORITY_CODE</a:t>
                      </a:r>
                    </a:p>
                    <a:p>
                      <a:r>
                        <a:rPr lang="en-US" sz="1800" kern="1200" dirty="0" smtClean="0">
                          <a:solidFill>
                            <a:schemeClr val="dk1"/>
                          </a:solidFill>
                          <a:effectLst/>
                          <a:latin typeface="+mn-lt"/>
                          <a:ea typeface="+mn-ea"/>
                          <a:cs typeface="+mn-cs"/>
                        </a:rPr>
                        <a:t>FEATURE</a:t>
                      </a:r>
                    </a:p>
                    <a:p>
                      <a:r>
                        <a:rPr lang="en-US" sz="1800" kern="1200" dirty="0" smtClean="0">
                          <a:solidFill>
                            <a:schemeClr val="dk1"/>
                          </a:solidFill>
                          <a:effectLst/>
                          <a:latin typeface="+mn-lt"/>
                          <a:ea typeface="+mn-ea"/>
                          <a:cs typeface="+mn-cs"/>
                        </a:rPr>
                        <a:t>CATEGORY</a:t>
                      </a:r>
                    </a:p>
                    <a:p>
                      <a:r>
                        <a:rPr lang="en-US" sz="1800" kern="1200" dirty="0" smtClean="0">
                          <a:solidFill>
                            <a:schemeClr val="dk1"/>
                          </a:solidFill>
                          <a:effectLst/>
                          <a:latin typeface="+mn-lt"/>
                          <a:ea typeface="+mn-ea"/>
                          <a:cs typeface="+mn-cs"/>
                        </a:rPr>
                        <a:t>IMPACT</a:t>
                      </a:r>
                    </a:p>
                    <a:p>
                      <a:r>
                        <a:rPr lang="en-US" sz="1800" kern="1200" dirty="0" smtClean="0">
                          <a:solidFill>
                            <a:schemeClr val="dk1"/>
                          </a:solidFill>
                          <a:effectLst/>
                          <a:latin typeface="+mn-lt"/>
                          <a:ea typeface="+mn-ea"/>
                          <a:cs typeface="+mn-cs"/>
                        </a:rPr>
                        <a:t>BADCODEFIXID</a:t>
                      </a:r>
                    </a:p>
                    <a:p>
                      <a:r>
                        <a:rPr lang="en-US" sz="1800" kern="1200" dirty="0" smtClean="0">
                          <a:solidFill>
                            <a:schemeClr val="dk1"/>
                          </a:solidFill>
                          <a:effectLst/>
                          <a:latin typeface="+mn-lt"/>
                          <a:ea typeface="+mn-ea"/>
                          <a:cs typeface="+mn-cs"/>
                        </a:rPr>
                        <a:t>IS_CUSTOMER_VISIBLE</a:t>
                      </a:r>
                    </a:p>
                    <a:p>
                      <a:r>
                        <a:rPr lang="en-US" sz="1800" kern="1200" dirty="0" smtClean="0">
                          <a:solidFill>
                            <a:schemeClr val="dk1"/>
                          </a:solidFill>
                          <a:effectLst/>
                          <a:latin typeface="+mn-lt"/>
                          <a:ea typeface="+mn-ea"/>
                          <a:cs typeface="+mn-cs"/>
                        </a:rPr>
                        <a:t>DUPLICATE_OF</a:t>
                      </a:r>
                    </a:p>
                    <a:p>
                      <a:r>
                        <a:rPr lang="en-US" sz="1800" kern="1200" dirty="0" smtClean="0">
                          <a:solidFill>
                            <a:schemeClr val="dk1"/>
                          </a:solidFill>
                          <a:effectLst/>
                          <a:latin typeface="+mn-lt"/>
                          <a:ea typeface="+mn-ea"/>
                          <a:cs typeface="+mn-cs"/>
                        </a:rPr>
                        <a:t>NOT_CUSTOMER_VISIBLE_REASON</a:t>
                      </a:r>
                    </a:p>
                    <a:p>
                      <a:r>
                        <a:rPr lang="en-US" sz="1800" kern="1200" dirty="0" smtClean="0">
                          <a:solidFill>
                            <a:schemeClr val="dk1"/>
                          </a:solidFill>
                          <a:effectLst/>
                          <a:latin typeface="+mn-lt"/>
                          <a:ea typeface="+mn-ea"/>
                          <a:cs typeface="+mn-cs"/>
                        </a:rPr>
                        <a:t>VERSION_TEXT</a:t>
                      </a:r>
                    </a:p>
                    <a:p>
                      <a:r>
                        <a:rPr lang="en-US" sz="1800" kern="1200" dirty="0" smtClean="0">
                          <a:solidFill>
                            <a:schemeClr val="dk1"/>
                          </a:solidFill>
                          <a:effectLst/>
                          <a:latin typeface="+mn-lt"/>
                          <a:ea typeface="+mn-ea"/>
                          <a:cs typeface="+mn-cs"/>
                        </a:rPr>
                        <a:t>ATTRIBUTE</a:t>
                      </a:r>
                    </a:p>
                    <a:p>
                      <a:r>
                        <a:rPr lang="en-US" sz="1800" kern="1200" dirty="0" smtClean="0">
                          <a:solidFill>
                            <a:schemeClr val="dk1"/>
                          </a:solidFill>
                          <a:effectLst/>
                          <a:latin typeface="+mn-lt"/>
                          <a:ea typeface="+mn-ea"/>
                          <a:cs typeface="+mn-cs"/>
                        </a:rPr>
                        <a:t>INCOMING_INDIC</a:t>
                      </a:r>
                    </a:p>
                    <a:p>
                      <a:r>
                        <a:rPr lang="en-US" sz="1800" kern="1200" dirty="0" smtClean="0">
                          <a:solidFill>
                            <a:schemeClr val="dk1"/>
                          </a:solidFill>
                          <a:effectLst/>
                          <a:latin typeface="+mn-lt"/>
                          <a:ea typeface="+mn-ea"/>
                          <a:cs typeface="+mn-cs"/>
                        </a:rPr>
                        <a:t>BACKLOG_INDIC</a:t>
                      </a:r>
                    </a:p>
                    <a:p>
                      <a:r>
                        <a:rPr lang="en-US" sz="1800" kern="1200" dirty="0" smtClean="0">
                          <a:solidFill>
                            <a:schemeClr val="dk1"/>
                          </a:solidFill>
                          <a:effectLst/>
                          <a:latin typeface="+mn-lt"/>
                          <a:ea typeface="+mn-ea"/>
                          <a:cs typeface="+mn-cs"/>
                        </a:rPr>
                        <a:t>DISPOSED_INDIC</a:t>
                      </a:r>
                    </a:p>
                    <a:p>
                      <a:r>
                        <a:rPr lang="en-US" sz="1800" kern="1200" dirty="0" smtClean="0">
                          <a:solidFill>
                            <a:schemeClr val="dk1"/>
                          </a:solidFill>
                          <a:effectLst/>
                          <a:latin typeface="+mn-lt"/>
                          <a:ea typeface="+mn-ea"/>
                          <a:cs typeface="+mn-cs"/>
                        </a:rPr>
                        <a:t>OIB_INDIC</a:t>
                      </a:r>
                    </a:p>
                    <a:p>
                      <a:r>
                        <a:rPr lang="en-US" sz="1800" kern="1200" dirty="0" smtClean="0">
                          <a:solidFill>
                            <a:schemeClr val="dk1"/>
                          </a:solidFill>
                          <a:effectLst/>
                          <a:latin typeface="+mn-lt"/>
                          <a:ea typeface="+mn-ea"/>
                          <a:cs typeface="+mn-cs"/>
                        </a:rPr>
                        <a:t>SS_INDIC</a:t>
                      </a:r>
                    </a:p>
                    <a:p>
                      <a:r>
                        <a:rPr lang="en-US" sz="1800" kern="1200" dirty="0" smtClean="0">
                          <a:solidFill>
                            <a:schemeClr val="dk1"/>
                          </a:solidFill>
                          <a:effectLst/>
                          <a:latin typeface="+mn-lt"/>
                          <a:ea typeface="+mn-ea"/>
                          <a:cs typeface="+mn-cs"/>
                        </a:rPr>
                        <a:t>CFD_INDIC</a:t>
                      </a:r>
                    </a:p>
                    <a:p>
                      <a:r>
                        <a:rPr lang="en-US" sz="1800" kern="1200" dirty="0" smtClean="0">
                          <a:solidFill>
                            <a:schemeClr val="dk1"/>
                          </a:solidFill>
                          <a:effectLst/>
                          <a:latin typeface="+mn-lt"/>
                          <a:ea typeface="+mn-ea"/>
                          <a:cs typeface="+mn-cs"/>
                        </a:rPr>
                        <a:t>IFD_INDIC</a:t>
                      </a:r>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95217984"/>
              </p:ext>
            </p:extLst>
          </p:nvPr>
        </p:nvGraphicFramePr>
        <p:xfrm>
          <a:off x="9283984" y="224989"/>
          <a:ext cx="2841378" cy="6217920"/>
        </p:xfrm>
        <a:graphic>
          <a:graphicData uri="http://schemas.openxmlformats.org/drawingml/2006/table">
            <a:tbl>
              <a:tblPr firstRow="1" bandRow="1">
                <a:tableStyleId>{21E4AEA4-8DFA-4A89-87EB-49C32662AFE0}</a:tableStyleId>
              </a:tblPr>
              <a:tblGrid>
                <a:gridCol w="2841378"/>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effectLst/>
                          <a:latin typeface="+mn-lt"/>
                          <a:ea typeface="+mn-ea"/>
                          <a:cs typeface="+mn-cs"/>
                        </a:rPr>
                        <a:t>Bug Fields</a:t>
                      </a:r>
                    </a:p>
                  </a:txBody>
                  <a:tcPr/>
                </a:tc>
              </a:tr>
              <a:tr h="535978">
                <a:tc>
                  <a:txBody>
                    <a:bodyPr/>
                    <a:lstStyle/>
                    <a:p>
                      <a:r>
                        <a:rPr lang="en-US" sz="1800" kern="1200" dirty="0" smtClean="0">
                          <a:solidFill>
                            <a:schemeClr val="dk1"/>
                          </a:solidFill>
                          <a:effectLst/>
                          <a:latin typeface="+mn-lt"/>
                          <a:ea typeface="+mn-ea"/>
                          <a:cs typeface="+mn-cs"/>
                        </a:rPr>
                        <a:t>SS_EVAL_INDIC</a:t>
                      </a:r>
                    </a:p>
                    <a:p>
                      <a:r>
                        <a:rPr lang="en-US" sz="1800" kern="1200" dirty="0" smtClean="0">
                          <a:solidFill>
                            <a:schemeClr val="dk1"/>
                          </a:solidFill>
                          <a:effectLst/>
                          <a:latin typeface="+mn-lt"/>
                          <a:ea typeface="+mn-ea"/>
                          <a:cs typeface="+mn-cs"/>
                        </a:rPr>
                        <a:t>SP12_INDIC</a:t>
                      </a:r>
                    </a:p>
                    <a:p>
                      <a:r>
                        <a:rPr lang="en-US" sz="1800" kern="1200" dirty="0" smtClean="0">
                          <a:solidFill>
                            <a:schemeClr val="dk1"/>
                          </a:solidFill>
                          <a:effectLst/>
                          <a:latin typeface="+mn-lt"/>
                          <a:ea typeface="+mn-ea"/>
                          <a:cs typeface="+mn-cs"/>
                        </a:rPr>
                        <a:t>MTTR</a:t>
                      </a:r>
                    </a:p>
                    <a:p>
                      <a:r>
                        <a:rPr lang="en-US" sz="1800" kern="1200" dirty="0" smtClean="0">
                          <a:solidFill>
                            <a:schemeClr val="dk1"/>
                          </a:solidFill>
                          <a:effectLst/>
                          <a:latin typeface="+mn-lt"/>
                          <a:ea typeface="+mn-ea"/>
                          <a:cs typeface="+mn-cs"/>
                        </a:rPr>
                        <a:t>RD_INDIC</a:t>
                      </a:r>
                    </a:p>
                    <a:p>
                      <a:r>
                        <a:rPr lang="en-US" sz="1800" kern="1200" dirty="0" smtClean="0">
                          <a:solidFill>
                            <a:schemeClr val="dk1"/>
                          </a:solidFill>
                          <a:effectLst/>
                          <a:latin typeface="+mn-lt"/>
                          <a:ea typeface="+mn-ea"/>
                          <a:cs typeface="+mn-cs"/>
                        </a:rPr>
                        <a:t>INVALID_SS_INDIC</a:t>
                      </a:r>
                    </a:p>
                    <a:p>
                      <a:r>
                        <a:rPr lang="en-US" sz="1800" kern="1200" dirty="0" smtClean="0">
                          <a:solidFill>
                            <a:schemeClr val="dk1"/>
                          </a:solidFill>
                          <a:effectLst/>
                          <a:latin typeface="+mn-lt"/>
                          <a:ea typeface="+mn-ea"/>
                          <a:cs typeface="+mn-cs"/>
                        </a:rPr>
                        <a:t>POTENTIAL_SS_INDIC</a:t>
                      </a:r>
                    </a:p>
                    <a:p>
                      <a:r>
                        <a:rPr lang="en-US" sz="1800" kern="1200" dirty="0" smtClean="0">
                          <a:solidFill>
                            <a:schemeClr val="dk1"/>
                          </a:solidFill>
                          <a:effectLst/>
                          <a:latin typeface="+mn-lt"/>
                          <a:ea typeface="+mn-ea"/>
                          <a:cs typeface="+mn-cs"/>
                        </a:rPr>
                        <a:t>MISSING_SS_EVAL_INDIC</a:t>
                      </a:r>
                    </a:p>
                    <a:p>
                      <a:r>
                        <a:rPr lang="en-US" sz="1800" kern="1200" dirty="0" smtClean="0">
                          <a:solidFill>
                            <a:schemeClr val="dk1"/>
                          </a:solidFill>
                          <a:effectLst/>
                          <a:latin typeface="+mn-lt"/>
                          <a:ea typeface="+mn-ea"/>
                          <a:cs typeface="+mn-cs"/>
                        </a:rPr>
                        <a:t>CREATED_IN_LAST_14D_INDIC</a:t>
                      </a:r>
                    </a:p>
                    <a:p>
                      <a:r>
                        <a:rPr lang="en-US" sz="1800" kern="1200" dirty="0" smtClean="0">
                          <a:solidFill>
                            <a:schemeClr val="dk1"/>
                          </a:solidFill>
                          <a:effectLst/>
                          <a:latin typeface="+mn-lt"/>
                          <a:ea typeface="+mn-ea"/>
                          <a:cs typeface="+mn-cs"/>
                        </a:rPr>
                        <a:t>SS_EVAL_TEXT</a:t>
                      </a:r>
                    </a:p>
                    <a:p>
                      <a:r>
                        <a:rPr lang="en-US" sz="1800" kern="1200" dirty="0" smtClean="0">
                          <a:solidFill>
                            <a:schemeClr val="dk1"/>
                          </a:solidFill>
                          <a:effectLst/>
                          <a:latin typeface="+mn-lt"/>
                          <a:ea typeface="+mn-ea"/>
                          <a:cs typeface="+mn-cs"/>
                        </a:rPr>
                        <a:t>RNE_INDIC</a:t>
                      </a:r>
                    </a:p>
                    <a:p>
                      <a:r>
                        <a:rPr lang="en-US" sz="1800" kern="1200" dirty="0" smtClean="0">
                          <a:solidFill>
                            <a:schemeClr val="dk1"/>
                          </a:solidFill>
                          <a:effectLst/>
                          <a:latin typeface="+mn-lt"/>
                          <a:ea typeface="+mn-ea"/>
                          <a:cs typeface="+mn-cs"/>
                        </a:rPr>
                        <a:t>RELEASED_CODE</a:t>
                      </a:r>
                    </a:p>
                    <a:p>
                      <a:r>
                        <a:rPr lang="en-US" sz="1800" kern="1200" dirty="0" smtClean="0">
                          <a:solidFill>
                            <a:schemeClr val="dk1"/>
                          </a:solidFill>
                          <a:effectLst/>
                          <a:latin typeface="+mn-lt"/>
                          <a:ea typeface="+mn-ea"/>
                          <a:cs typeface="+mn-cs"/>
                        </a:rPr>
                        <a:t>RELEASED_CODE_ID</a:t>
                      </a:r>
                    </a:p>
                    <a:p>
                      <a:r>
                        <a:rPr lang="en-US" sz="1800" kern="1200" dirty="0" smtClean="0">
                          <a:solidFill>
                            <a:schemeClr val="dk1"/>
                          </a:solidFill>
                          <a:effectLst/>
                          <a:latin typeface="+mn-lt"/>
                          <a:ea typeface="+mn-ea"/>
                          <a:cs typeface="+mn-cs"/>
                        </a:rPr>
                        <a:t>RESOLVER_ANALYSIS_INDIC</a:t>
                      </a:r>
                    </a:p>
                    <a:p>
                      <a:r>
                        <a:rPr lang="en-US" sz="1800" kern="1200" dirty="0" smtClean="0">
                          <a:solidFill>
                            <a:schemeClr val="dk1"/>
                          </a:solidFill>
                          <a:effectLst/>
                          <a:latin typeface="+mn-lt"/>
                          <a:ea typeface="+mn-ea"/>
                          <a:cs typeface="+mn-cs"/>
                        </a:rPr>
                        <a:t>SUBMITTER_ANALYSIS_INDIC</a:t>
                      </a:r>
                    </a:p>
                    <a:p>
                      <a:r>
                        <a:rPr lang="en-US" sz="1800" kern="1200" dirty="0" smtClean="0">
                          <a:solidFill>
                            <a:schemeClr val="dk1"/>
                          </a:solidFill>
                          <a:effectLst/>
                          <a:latin typeface="+mn-lt"/>
                          <a:ea typeface="+mn-ea"/>
                          <a:cs typeface="+mn-cs"/>
                        </a:rPr>
                        <a:t>IFD_CFD_INDIC</a:t>
                      </a:r>
                    </a:p>
                    <a:p>
                      <a:r>
                        <a:rPr lang="en-US" sz="1800" kern="1200" dirty="0" smtClean="0">
                          <a:solidFill>
                            <a:schemeClr val="dk1"/>
                          </a:solidFill>
                          <a:effectLst/>
                          <a:latin typeface="+mn-lt"/>
                          <a:ea typeface="+mn-ea"/>
                          <a:cs typeface="+mn-cs"/>
                        </a:rPr>
                        <a:t>BADCODEFIX</a:t>
                      </a:r>
                    </a:p>
                    <a:p>
                      <a:r>
                        <a:rPr lang="en-US" sz="1800" kern="1200" dirty="0" smtClean="0">
                          <a:solidFill>
                            <a:schemeClr val="dk1"/>
                          </a:solidFill>
                          <a:effectLst/>
                          <a:latin typeface="+mn-lt"/>
                          <a:ea typeface="+mn-ea"/>
                          <a:cs typeface="+mn-cs"/>
                        </a:rPr>
                        <a:t>RISK_SCORE</a:t>
                      </a:r>
                    </a:p>
                    <a:p>
                      <a:r>
                        <a:rPr lang="en-US" sz="1800" kern="1200" dirty="0" smtClean="0">
                          <a:solidFill>
                            <a:schemeClr val="dk1"/>
                          </a:solidFill>
                          <a:effectLst/>
                          <a:latin typeface="+mn-lt"/>
                          <a:ea typeface="+mn-ea"/>
                          <a:cs typeface="+mn-cs"/>
                        </a:rPr>
                        <a:t>URC_DISPOSED_INDIC</a:t>
                      </a:r>
                    </a:p>
                    <a:p>
                      <a:endParaRPr lang="en-US" sz="1800" kern="1200" dirty="0" smtClean="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785281034"/>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941" y="161787"/>
            <a:ext cx="11127317" cy="975783"/>
          </a:xfrm>
        </p:spPr>
        <p:txBody>
          <a:bodyPr/>
          <a:lstStyle/>
          <a:p>
            <a:r>
              <a:rPr lang="en-US" dirty="0" smtClean="0"/>
              <a:t>Data Used</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59236599"/>
              </p:ext>
            </p:extLst>
          </p:nvPr>
        </p:nvGraphicFramePr>
        <p:xfrm>
          <a:off x="600941" y="914400"/>
          <a:ext cx="2384724" cy="5943600"/>
        </p:xfrm>
        <a:graphic>
          <a:graphicData uri="http://schemas.openxmlformats.org/drawingml/2006/table">
            <a:tbl>
              <a:tblPr firstRow="1" bandRow="1">
                <a:tableStyleId>{21E4AEA4-8DFA-4A89-87EB-49C32662AFE0}</a:tableStyleId>
              </a:tblPr>
              <a:tblGrid>
                <a:gridCol w="2384724"/>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effectLst/>
                          <a:latin typeface="+mn-lt"/>
                          <a:ea typeface="+mn-ea"/>
                          <a:cs typeface="+mn-cs"/>
                        </a:rPr>
                        <a:t>Date Fields</a:t>
                      </a:r>
                    </a:p>
                  </a:txBody>
                  <a:tcPr/>
                </a:tc>
              </a:tr>
              <a:tr h="535978">
                <a:tc>
                  <a:txBody>
                    <a:bodyPr/>
                    <a:lstStyle/>
                    <a:p>
                      <a:r>
                        <a:rPr lang="en-US" sz="1800" kern="1200" dirty="0" smtClean="0">
                          <a:solidFill>
                            <a:schemeClr val="dk1"/>
                          </a:solidFill>
                          <a:effectLst/>
                          <a:latin typeface="+mn-lt"/>
                          <a:ea typeface="+mn-ea"/>
                          <a:cs typeface="+mn-cs"/>
                        </a:rPr>
                        <a:t>SUBMITTED_DATE</a:t>
                      </a:r>
                    </a:p>
                    <a:p>
                      <a:r>
                        <a:rPr lang="en-US" sz="1800" kern="1200" dirty="0" smtClean="0">
                          <a:solidFill>
                            <a:schemeClr val="dk1"/>
                          </a:solidFill>
                          <a:effectLst/>
                          <a:latin typeface="+mn-lt"/>
                          <a:ea typeface="+mn-ea"/>
                          <a:cs typeface="+mn-cs"/>
                        </a:rPr>
                        <a:t>RESOLVED_ON</a:t>
                      </a:r>
                    </a:p>
                    <a:p>
                      <a:r>
                        <a:rPr lang="en-US" sz="1800" kern="1200" dirty="0" smtClean="0">
                          <a:solidFill>
                            <a:schemeClr val="dk1"/>
                          </a:solidFill>
                          <a:effectLst/>
                          <a:latin typeface="+mn-lt"/>
                          <a:ea typeface="+mn-ea"/>
                          <a:cs typeface="+mn-cs"/>
                        </a:rPr>
                        <a:t>CLOSED_ON</a:t>
                      </a:r>
                    </a:p>
                    <a:p>
                      <a:r>
                        <a:rPr lang="en-US" sz="1800" kern="1200" dirty="0" smtClean="0">
                          <a:solidFill>
                            <a:schemeClr val="dk1"/>
                          </a:solidFill>
                          <a:effectLst/>
                          <a:latin typeface="+mn-lt"/>
                          <a:ea typeface="+mn-ea"/>
                          <a:cs typeface="+mn-cs"/>
                        </a:rPr>
                        <a:t>OPENED_ON</a:t>
                      </a:r>
                    </a:p>
                    <a:p>
                      <a:r>
                        <a:rPr lang="en-US" sz="1800" kern="1200" dirty="0" smtClean="0">
                          <a:solidFill>
                            <a:schemeClr val="dk1"/>
                          </a:solidFill>
                          <a:effectLst/>
                          <a:latin typeface="+mn-lt"/>
                          <a:ea typeface="+mn-ea"/>
                          <a:cs typeface="+mn-cs"/>
                        </a:rPr>
                        <a:t>DUPLICATE_ON</a:t>
                      </a:r>
                    </a:p>
                    <a:p>
                      <a:r>
                        <a:rPr lang="en-US" sz="1800" kern="1200" dirty="0" smtClean="0">
                          <a:solidFill>
                            <a:schemeClr val="dk1"/>
                          </a:solidFill>
                          <a:effectLst/>
                          <a:latin typeface="+mn-lt"/>
                          <a:ea typeface="+mn-ea"/>
                          <a:cs typeface="+mn-cs"/>
                        </a:rPr>
                        <a:t>CREATED_ON</a:t>
                      </a:r>
                    </a:p>
                    <a:p>
                      <a:r>
                        <a:rPr lang="en-US" sz="1800" kern="1200" dirty="0" smtClean="0">
                          <a:solidFill>
                            <a:schemeClr val="dk1"/>
                          </a:solidFill>
                          <a:effectLst/>
                          <a:latin typeface="+mn-lt"/>
                          <a:ea typeface="+mn-ea"/>
                          <a:cs typeface="+mn-cs"/>
                        </a:rPr>
                        <a:t>UPDATED_ON</a:t>
                      </a:r>
                    </a:p>
                    <a:p>
                      <a:r>
                        <a:rPr lang="en-US" sz="1800" kern="1200" dirty="0" smtClean="0">
                          <a:solidFill>
                            <a:schemeClr val="dk1"/>
                          </a:solidFill>
                          <a:effectLst/>
                          <a:latin typeface="+mn-lt"/>
                          <a:ea typeface="+mn-ea"/>
                          <a:cs typeface="+mn-cs"/>
                        </a:rPr>
                        <a:t>ASSIGNED_ON</a:t>
                      </a:r>
                    </a:p>
                    <a:p>
                      <a:r>
                        <a:rPr lang="en-US" sz="1800" kern="1200" dirty="0" smtClean="0">
                          <a:solidFill>
                            <a:schemeClr val="dk1"/>
                          </a:solidFill>
                          <a:effectLst/>
                          <a:latin typeface="+mn-lt"/>
                          <a:ea typeface="+mn-ea"/>
                          <a:cs typeface="+mn-cs"/>
                        </a:rPr>
                        <a:t>FORWARDED_ON</a:t>
                      </a:r>
                    </a:p>
                    <a:p>
                      <a:r>
                        <a:rPr lang="en-US" sz="1800" kern="1200" dirty="0" smtClean="0">
                          <a:solidFill>
                            <a:schemeClr val="dk1"/>
                          </a:solidFill>
                          <a:effectLst/>
                          <a:latin typeface="+mn-lt"/>
                          <a:ea typeface="+mn-ea"/>
                          <a:cs typeface="+mn-cs"/>
                        </a:rPr>
                        <a:t>HELD_ON</a:t>
                      </a:r>
                    </a:p>
                    <a:p>
                      <a:r>
                        <a:rPr lang="en-US" sz="1800" kern="1200" dirty="0" smtClean="0">
                          <a:solidFill>
                            <a:schemeClr val="dk1"/>
                          </a:solidFill>
                          <a:effectLst/>
                          <a:latin typeface="+mn-lt"/>
                          <a:ea typeface="+mn-ea"/>
                          <a:cs typeface="+mn-cs"/>
                        </a:rPr>
                        <a:t>INFO_REQ_ON</a:t>
                      </a:r>
                    </a:p>
                    <a:p>
                      <a:r>
                        <a:rPr lang="en-US" sz="1800" kern="1200" dirty="0" smtClean="0">
                          <a:solidFill>
                            <a:schemeClr val="dk1"/>
                          </a:solidFill>
                          <a:effectLst/>
                          <a:latin typeface="+mn-lt"/>
                          <a:ea typeface="+mn-ea"/>
                          <a:cs typeface="+mn-cs"/>
                        </a:rPr>
                        <a:t>JUNKED_ON</a:t>
                      </a:r>
                    </a:p>
                    <a:p>
                      <a:r>
                        <a:rPr lang="en-US" sz="1800" kern="1200" dirty="0" smtClean="0">
                          <a:solidFill>
                            <a:schemeClr val="dk1"/>
                          </a:solidFill>
                          <a:effectLst/>
                          <a:latin typeface="+mn-lt"/>
                          <a:ea typeface="+mn-ea"/>
                          <a:cs typeface="+mn-cs"/>
                        </a:rPr>
                        <a:t>NEW_ON</a:t>
                      </a:r>
                    </a:p>
                    <a:p>
                      <a:r>
                        <a:rPr lang="en-US" sz="1800" kern="1200" dirty="0" smtClean="0">
                          <a:solidFill>
                            <a:schemeClr val="dk1"/>
                          </a:solidFill>
                          <a:effectLst/>
                          <a:latin typeface="+mn-lt"/>
                          <a:ea typeface="+mn-ea"/>
                          <a:cs typeface="+mn-cs"/>
                        </a:rPr>
                        <a:t>POSTPONED_ON</a:t>
                      </a:r>
                    </a:p>
                    <a:p>
                      <a:r>
                        <a:rPr lang="en-US" sz="1800" kern="1200" dirty="0" smtClean="0">
                          <a:solidFill>
                            <a:schemeClr val="dk1"/>
                          </a:solidFill>
                          <a:effectLst/>
                          <a:latin typeface="+mn-lt"/>
                          <a:ea typeface="+mn-ea"/>
                          <a:cs typeface="+mn-cs"/>
                        </a:rPr>
                        <a:t>VERIFIED_ON</a:t>
                      </a:r>
                    </a:p>
                    <a:p>
                      <a:r>
                        <a:rPr lang="en-US" sz="1800" kern="1200" dirty="0" smtClean="0">
                          <a:solidFill>
                            <a:schemeClr val="dk1"/>
                          </a:solidFill>
                          <a:effectLst/>
                          <a:latin typeface="+mn-lt"/>
                          <a:ea typeface="+mn-ea"/>
                          <a:cs typeface="+mn-cs"/>
                        </a:rPr>
                        <a:t>WAITING_ON</a:t>
                      </a:r>
                    </a:p>
                    <a:p>
                      <a:r>
                        <a:rPr lang="en-US" sz="1800" kern="1200" dirty="0" smtClean="0">
                          <a:solidFill>
                            <a:schemeClr val="dk1"/>
                          </a:solidFill>
                          <a:effectLst/>
                          <a:latin typeface="+mn-lt"/>
                          <a:ea typeface="+mn-ea"/>
                          <a:cs typeface="+mn-cs"/>
                        </a:rPr>
                        <a:t>MORE_ON</a:t>
                      </a:r>
                    </a:p>
                    <a:p>
                      <a:r>
                        <a:rPr lang="en-US" sz="1800" kern="1200" dirty="0" smtClean="0">
                          <a:solidFill>
                            <a:schemeClr val="dk1"/>
                          </a:solidFill>
                          <a:effectLst/>
                          <a:latin typeface="+mn-lt"/>
                          <a:ea typeface="+mn-ea"/>
                          <a:cs typeface="+mn-cs"/>
                        </a:rPr>
                        <a:t>LAST_MOD_ON</a:t>
                      </a:r>
                    </a:p>
                    <a:p>
                      <a:r>
                        <a:rPr lang="en-US" sz="1800" kern="1200" dirty="0" smtClean="0">
                          <a:solidFill>
                            <a:schemeClr val="dk1"/>
                          </a:solidFill>
                          <a:effectLst/>
                          <a:latin typeface="+mn-lt"/>
                          <a:ea typeface="+mn-ea"/>
                          <a:cs typeface="+mn-cs"/>
                        </a:rPr>
                        <a:t>FIRST_CLOSED_ON</a:t>
                      </a:r>
                    </a:p>
                    <a:p>
                      <a:r>
                        <a:rPr lang="en-US" sz="1800" kern="1200" dirty="0" smtClean="0">
                          <a:solidFill>
                            <a:schemeClr val="dk1"/>
                          </a:solidFill>
                          <a:effectLst/>
                          <a:latin typeface="+mn-lt"/>
                          <a:ea typeface="+mn-ea"/>
                          <a:cs typeface="+mn-cs"/>
                        </a:rPr>
                        <a:t>IFD_CFD_INDIC_DATE</a:t>
                      </a: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95844885"/>
              </p:ext>
            </p:extLst>
          </p:nvPr>
        </p:nvGraphicFramePr>
        <p:xfrm>
          <a:off x="3433314" y="161787"/>
          <a:ext cx="3698024" cy="6492240"/>
        </p:xfrm>
        <a:graphic>
          <a:graphicData uri="http://schemas.openxmlformats.org/drawingml/2006/table">
            <a:tbl>
              <a:tblPr firstRow="1" bandRow="1">
                <a:tableStyleId>{21E4AEA4-8DFA-4A89-87EB-49C32662AFE0}</a:tableStyleId>
              </a:tblPr>
              <a:tblGrid>
                <a:gridCol w="3698024"/>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effectLst/>
                          <a:latin typeface="+mn-lt"/>
                          <a:ea typeface="+mn-ea"/>
                          <a:cs typeface="+mn-cs"/>
                        </a:rPr>
                        <a:t>Testing Fields</a:t>
                      </a:r>
                    </a:p>
                  </a:txBody>
                  <a:tcPr/>
                </a:tc>
              </a:tr>
              <a:tr h="535978">
                <a:tc>
                  <a:txBody>
                    <a:bodyPr/>
                    <a:lstStyle/>
                    <a:p>
                      <a:r>
                        <a:rPr lang="en-US" sz="1800" kern="1200" dirty="0" smtClean="0">
                          <a:solidFill>
                            <a:schemeClr val="dk1"/>
                          </a:solidFill>
                          <a:effectLst/>
                          <a:latin typeface="+mn-lt"/>
                          <a:ea typeface="+mn-ea"/>
                          <a:cs typeface="+mn-cs"/>
                        </a:rPr>
                        <a:t>FOUND_PHASE_CODE       REGRESSION_BUG_FLAG_OLD</a:t>
                      </a:r>
                    </a:p>
                    <a:p>
                      <a:r>
                        <a:rPr lang="en-US" sz="1800" kern="1200" dirty="0" smtClean="0">
                          <a:solidFill>
                            <a:schemeClr val="dk1"/>
                          </a:solidFill>
                          <a:effectLst/>
                          <a:latin typeface="+mn-lt"/>
                          <a:ea typeface="+mn-ea"/>
                          <a:cs typeface="+mn-cs"/>
                        </a:rPr>
                        <a:t>UT_ATTACHMENT_INDIC</a:t>
                      </a:r>
                    </a:p>
                    <a:p>
                      <a:r>
                        <a:rPr lang="en-US" sz="1800" kern="1200" dirty="0" smtClean="0">
                          <a:solidFill>
                            <a:schemeClr val="dk1"/>
                          </a:solidFill>
                          <a:effectLst/>
                          <a:latin typeface="+mn-lt"/>
                          <a:ea typeface="+mn-ea"/>
                          <a:cs typeface="+mn-cs"/>
                        </a:rPr>
                        <a:t>ORIGINAL_FOUNDTS_INDICRETI_ANALYSISEDP_ANALYSIS</a:t>
                      </a:r>
                    </a:p>
                    <a:p>
                      <a:r>
                        <a:rPr lang="en-US" sz="1800" kern="1200" dirty="0" smtClean="0">
                          <a:solidFill>
                            <a:schemeClr val="dk1"/>
                          </a:solidFill>
                          <a:effectLst/>
                          <a:latin typeface="+mn-lt"/>
                          <a:ea typeface="+mn-ea"/>
                          <a:cs typeface="+mn-cs"/>
                        </a:rPr>
                        <a:t>RESOLVER_ANALYSIS</a:t>
                      </a:r>
                    </a:p>
                    <a:p>
                      <a:r>
                        <a:rPr lang="en-US" sz="1800" kern="1200" dirty="0" smtClean="0">
                          <a:solidFill>
                            <a:schemeClr val="dk1"/>
                          </a:solidFill>
                          <a:effectLst/>
                          <a:latin typeface="+mn-lt"/>
                          <a:ea typeface="+mn-ea"/>
                          <a:cs typeface="+mn-cs"/>
                        </a:rPr>
                        <a:t>SUBMITTER_ANALYSIS</a:t>
                      </a:r>
                    </a:p>
                    <a:p>
                      <a:r>
                        <a:rPr lang="en-US" sz="1800" kern="1200" dirty="0" smtClean="0">
                          <a:solidFill>
                            <a:schemeClr val="dk1"/>
                          </a:solidFill>
                          <a:effectLst/>
                          <a:latin typeface="+mn-lt"/>
                          <a:ea typeface="+mn-ea"/>
                          <a:cs typeface="+mn-cs"/>
                        </a:rPr>
                        <a:t>TEST_ESCAPE</a:t>
                      </a:r>
                    </a:p>
                    <a:p>
                      <a:r>
                        <a:rPr lang="en-US" sz="1800" kern="1200" dirty="0" smtClean="0">
                          <a:solidFill>
                            <a:schemeClr val="dk1"/>
                          </a:solidFill>
                          <a:effectLst/>
                          <a:latin typeface="+mn-lt"/>
                          <a:ea typeface="+mn-ea"/>
                          <a:cs typeface="+mn-cs"/>
                        </a:rPr>
                        <a:t>DEV_ESCAPE</a:t>
                      </a:r>
                    </a:p>
                    <a:p>
                      <a:r>
                        <a:rPr lang="en-US" sz="1800" kern="1200" dirty="0" smtClean="0">
                          <a:solidFill>
                            <a:schemeClr val="dk1"/>
                          </a:solidFill>
                          <a:effectLst/>
                          <a:latin typeface="+mn-lt"/>
                          <a:ea typeface="+mn-ea"/>
                          <a:cs typeface="+mn-cs"/>
                        </a:rPr>
                        <a:t>UNREPRODUCIBLE</a:t>
                      </a:r>
                    </a:p>
                    <a:p>
                      <a:r>
                        <a:rPr lang="en-US" sz="1800" kern="1200" dirty="0" smtClean="0">
                          <a:solidFill>
                            <a:schemeClr val="dk1"/>
                          </a:solidFill>
                          <a:effectLst/>
                          <a:latin typeface="+mn-lt"/>
                          <a:ea typeface="+mn-ea"/>
                          <a:cs typeface="+mn-cs"/>
                        </a:rPr>
                        <a:t>DETAILED_ACTIVITY</a:t>
                      </a:r>
                    </a:p>
                    <a:p>
                      <a:r>
                        <a:rPr lang="en-US" sz="1800" kern="1200" dirty="0" smtClean="0">
                          <a:solidFill>
                            <a:schemeClr val="dk1"/>
                          </a:solidFill>
                          <a:effectLst/>
                          <a:latin typeface="+mn-lt"/>
                          <a:ea typeface="+mn-ea"/>
                          <a:cs typeface="+mn-cs"/>
                        </a:rPr>
                        <a:t>DEV_ESCAPE_ACTIVITY</a:t>
                      </a:r>
                    </a:p>
                    <a:p>
                      <a:r>
                        <a:rPr lang="en-US" sz="1800" kern="1200" dirty="0" smtClean="0">
                          <a:solidFill>
                            <a:schemeClr val="dk1"/>
                          </a:solidFill>
                          <a:effectLst/>
                          <a:latin typeface="+mn-lt"/>
                          <a:ea typeface="+mn-ea"/>
                          <a:cs typeface="+mn-cs"/>
                        </a:rPr>
                        <a:t>FOUND_DURING</a:t>
                      </a:r>
                    </a:p>
                    <a:p>
                      <a:r>
                        <a:rPr lang="en-US" sz="1800" kern="1200" dirty="0" smtClean="0">
                          <a:solidFill>
                            <a:schemeClr val="dk1"/>
                          </a:solidFill>
                          <a:effectLst/>
                          <a:latin typeface="+mn-lt"/>
                          <a:ea typeface="+mn-ea"/>
                          <a:cs typeface="+mn-cs"/>
                        </a:rPr>
                        <a:t>ORIGINAL_FOUND_DURING</a:t>
                      </a:r>
                    </a:p>
                    <a:p>
                      <a:r>
                        <a:rPr lang="en-US" sz="1800" kern="1200" dirty="0" smtClean="0">
                          <a:solidFill>
                            <a:schemeClr val="dk1"/>
                          </a:solidFill>
                          <a:effectLst/>
                          <a:latin typeface="+mn-lt"/>
                          <a:ea typeface="+mn-ea"/>
                          <a:cs typeface="+mn-cs"/>
                        </a:rPr>
                        <a:t>TEST_EDP_ACTIVITY</a:t>
                      </a:r>
                    </a:p>
                    <a:p>
                      <a:r>
                        <a:rPr lang="en-US" sz="1800" kern="1200" dirty="0" smtClean="0">
                          <a:solidFill>
                            <a:schemeClr val="dk1"/>
                          </a:solidFill>
                          <a:effectLst/>
                          <a:latin typeface="+mn-lt"/>
                          <a:ea typeface="+mn-ea"/>
                          <a:cs typeface="+mn-cs"/>
                        </a:rPr>
                        <a:t>TEST_EDP_COMMENTS</a:t>
                      </a:r>
                    </a:p>
                    <a:p>
                      <a:r>
                        <a:rPr lang="en-US" sz="1800" kern="1200" dirty="0" smtClean="0">
                          <a:solidFill>
                            <a:schemeClr val="dk1"/>
                          </a:solidFill>
                          <a:effectLst/>
                          <a:latin typeface="+mn-lt"/>
                          <a:ea typeface="+mn-ea"/>
                          <a:cs typeface="+mn-cs"/>
                        </a:rPr>
                        <a:t>TEST_EDP_PHASE</a:t>
                      </a:r>
                    </a:p>
                    <a:p>
                      <a:r>
                        <a:rPr lang="en-US" sz="1800" kern="1200" dirty="0" smtClean="0">
                          <a:solidFill>
                            <a:schemeClr val="dk1"/>
                          </a:solidFill>
                          <a:effectLst/>
                          <a:latin typeface="+mn-lt"/>
                          <a:ea typeface="+mn-ea"/>
                          <a:cs typeface="+mn-cs"/>
                        </a:rPr>
                        <a:t>ACTIVITY_WHEN_FOUND</a:t>
                      </a:r>
                    </a:p>
                    <a:p>
                      <a:r>
                        <a:rPr lang="en-US" sz="1800" kern="1200" dirty="0" smtClean="0">
                          <a:solidFill>
                            <a:schemeClr val="dk1"/>
                          </a:solidFill>
                          <a:effectLst/>
                          <a:latin typeface="+mn-lt"/>
                          <a:ea typeface="+mn-ea"/>
                          <a:cs typeface="+mn-cs"/>
                        </a:rPr>
                        <a:t>EDP_ANALYSIS_INDIC</a:t>
                      </a:r>
                    </a:p>
                    <a:p>
                      <a:r>
                        <a:rPr lang="en-US" sz="1800" kern="1200" dirty="0" smtClean="0">
                          <a:solidFill>
                            <a:schemeClr val="dk1"/>
                          </a:solidFill>
                          <a:effectLst/>
                          <a:latin typeface="+mn-lt"/>
                          <a:ea typeface="+mn-ea"/>
                          <a:cs typeface="+mn-cs"/>
                        </a:rPr>
                        <a:t>RETI_ANALYSIS_INDIC</a:t>
                      </a:r>
                    </a:p>
                    <a:p>
                      <a:r>
                        <a:rPr lang="en-US" sz="1800" kern="1200" dirty="0" smtClean="0">
                          <a:solidFill>
                            <a:schemeClr val="dk1"/>
                          </a:solidFill>
                          <a:effectLst/>
                          <a:latin typeface="+mn-lt"/>
                          <a:ea typeface="+mn-ea"/>
                          <a:cs typeface="+mn-cs"/>
                        </a:rPr>
                        <a:t>FUNC_TEST_ESCAPE_INDIC</a:t>
                      </a:r>
                    </a:p>
                    <a:p>
                      <a:r>
                        <a:rPr lang="en-US" sz="1800" kern="1200" dirty="0" smtClean="0">
                          <a:solidFill>
                            <a:schemeClr val="dk1"/>
                          </a:solidFill>
                          <a:effectLst/>
                          <a:latin typeface="+mn-lt"/>
                          <a:ea typeface="+mn-ea"/>
                          <a:cs typeface="+mn-cs"/>
                        </a:rPr>
                        <a:t>SELECT_REG_ESCAPE_INDIC</a:t>
                      </a: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13325705"/>
              </p:ext>
            </p:extLst>
          </p:nvPr>
        </p:nvGraphicFramePr>
        <p:xfrm>
          <a:off x="7578987" y="161787"/>
          <a:ext cx="3698024" cy="3474720"/>
        </p:xfrm>
        <a:graphic>
          <a:graphicData uri="http://schemas.openxmlformats.org/drawingml/2006/table">
            <a:tbl>
              <a:tblPr firstRow="1" bandRow="1">
                <a:tableStyleId>{21E4AEA4-8DFA-4A89-87EB-49C32662AFE0}</a:tableStyleId>
              </a:tblPr>
              <a:tblGrid>
                <a:gridCol w="3698024"/>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effectLst/>
                          <a:latin typeface="+mn-lt"/>
                          <a:ea typeface="+mn-ea"/>
                          <a:cs typeface="+mn-cs"/>
                        </a:rPr>
                        <a:t>Testing Fields</a:t>
                      </a:r>
                    </a:p>
                  </a:txBody>
                  <a:tcPr/>
                </a:tc>
              </a:tr>
              <a:tr h="535978">
                <a:tc>
                  <a:txBody>
                    <a:bodyPr/>
                    <a:lstStyle/>
                    <a:p>
                      <a:r>
                        <a:rPr lang="en-US" sz="1800" kern="1200" dirty="0" smtClean="0">
                          <a:solidFill>
                            <a:schemeClr val="dk1"/>
                          </a:solidFill>
                          <a:effectLst/>
                          <a:latin typeface="+mn-lt"/>
                          <a:ea typeface="+mn-ea"/>
                          <a:cs typeface="+mn-cs"/>
                        </a:rPr>
                        <a:t>CODE_REVIEW_ESCAPE_INDICUNIT_TEST_ESCAPE_INDIC</a:t>
                      </a:r>
                    </a:p>
                    <a:p>
                      <a:r>
                        <a:rPr lang="en-US" sz="1800" kern="1200" dirty="0" smtClean="0">
                          <a:solidFill>
                            <a:schemeClr val="dk1"/>
                          </a:solidFill>
                          <a:effectLst/>
                          <a:latin typeface="+mn-lt"/>
                          <a:ea typeface="+mn-ea"/>
                          <a:cs typeface="+mn-cs"/>
                        </a:rPr>
                        <a:t>DEV_ESCAPE_INDIC</a:t>
                      </a:r>
                    </a:p>
                    <a:p>
                      <a:r>
                        <a:rPr lang="en-US" sz="1800" kern="1200" dirty="0" smtClean="0">
                          <a:solidFill>
                            <a:schemeClr val="dk1"/>
                          </a:solidFill>
                          <a:effectLst/>
                          <a:latin typeface="+mn-lt"/>
                          <a:ea typeface="+mn-ea"/>
                          <a:cs typeface="+mn-cs"/>
                        </a:rPr>
                        <a:t>FEATURE_TEST_ESCAPE_INDICREG_TEST_ESCAPE_INDIC</a:t>
                      </a:r>
                    </a:p>
                    <a:p>
                      <a:r>
                        <a:rPr lang="en-US" sz="1800" kern="1200" dirty="0" smtClean="0">
                          <a:solidFill>
                            <a:schemeClr val="dk1"/>
                          </a:solidFill>
                          <a:effectLst/>
                          <a:latin typeface="+mn-lt"/>
                          <a:ea typeface="+mn-ea"/>
                          <a:cs typeface="+mn-cs"/>
                        </a:rPr>
                        <a:t>SYSTEM_TEST_ESCAPE_INDIC</a:t>
                      </a:r>
                    </a:p>
                    <a:p>
                      <a:r>
                        <a:rPr lang="en-US" sz="1800" kern="1200" dirty="0" smtClean="0">
                          <a:solidFill>
                            <a:schemeClr val="dk1"/>
                          </a:solidFill>
                          <a:effectLst/>
                          <a:latin typeface="+mn-lt"/>
                          <a:ea typeface="+mn-ea"/>
                          <a:cs typeface="+mn-cs"/>
                        </a:rPr>
                        <a:t>SOLUTION_TEST_ESCAPE_INDIC</a:t>
                      </a:r>
                    </a:p>
                    <a:p>
                      <a:r>
                        <a:rPr lang="en-US" sz="1800" kern="1200" dirty="0" smtClean="0">
                          <a:solidFill>
                            <a:schemeClr val="dk1"/>
                          </a:solidFill>
                          <a:effectLst/>
                          <a:latin typeface="+mn-lt"/>
                          <a:ea typeface="+mn-ea"/>
                          <a:cs typeface="+mn-cs"/>
                        </a:rPr>
                        <a:t>INT_TEST_ESCAPE_INDIC</a:t>
                      </a:r>
                    </a:p>
                    <a:p>
                      <a:r>
                        <a:rPr lang="en-US" sz="1800" kern="1200" dirty="0" smtClean="0">
                          <a:solidFill>
                            <a:schemeClr val="dk1"/>
                          </a:solidFill>
                          <a:effectLst/>
                          <a:latin typeface="+mn-lt"/>
                          <a:ea typeface="+mn-ea"/>
                          <a:cs typeface="+mn-cs"/>
                        </a:rPr>
                        <a:t>GO_TEST_ESCAPE_INDIC</a:t>
                      </a:r>
                    </a:p>
                    <a:p>
                      <a:r>
                        <a:rPr lang="en-US" sz="1800" kern="1200" dirty="0" smtClean="0">
                          <a:solidFill>
                            <a:schemeClr val="dk1"/>
                          </a:solidFill>
                          <a:effectLst/>
                          <a:latin typeface="+mn-lt"/>
                          <a:ea typeface="+mn-ea"/>
                          <a:cs typeface="+mn-cs"/>
                        </a:rPr>
                        <a:t>COMPLETE_ESCAPE_INDIC</a:t>
                      </a:r>
                    </a:p>
                    <a:p>
                      <a:r>
                        <a:rPr lang="en-US" sz="1800" kern="1200" dirty="0" smtClean="0">
                          <a:solidFill>
                            <a:schemeClr val="dk1"/>
                          </a:solidFill>
                          <a:effectLst/>
                          <a:latin typeface="+mn-lt"/>
                          <a:ea typeface="+mn-ea"/>
                          <a:cs typeface="+mn-cs"/>
                        </a:rPr>
                        <a:t>REGRESSION_BUG_FLAG</a:t>
                      </a:r>
                      <a:endParaRPr lang="en-US" sz="1800" kern="1200" dirty="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1136812461"/>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27602</TotalTime>
  <Words>2021</Words>
  <Application>Microsoft Macintosh PowerPoint</Application>
  <PresentationFormat>Widescreen</PresentationFormat>
  <Paragraphs>296</Paragraphs>
  <Slides>21</Slides>
  <Notes>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7" baseType="lpstr">
      <vt:lpstr>Calibri</vt:lpstr>
      <vt:lpstr>Calibri Light</vt:lpstr>
      <vt:lpstr>Mangal</vt:lpstr>
      <vt:lpstr>Arial</vt:lpstr>
      <vt:lpstr>Office Theme</vt:lpstr>
      <vt:lpstr>Worksheet</vt:lpstr>
      <vt:lpstr>PowerPoint Presentation</vt:lpstr>
      <vt:lpstr>Potential CFD - Motivation</vt:lpstr>
      <vt:lpstr>Cisco Data </vt:lpstr>
      <vt:lpstr>Exploratory Data Analysis</vt:lpstr>
      <vt:lpstr>Exploratory Data Analysis</vt:lpstr>
      <vt:lpstr>Potential CFD Use Case</vt:lpstr>
      <vt:lpstr>Data Used</vt:lpstr>
      <vt:lpstr>Data Used</vt:lpstr>
      <vt:lpstr>Data Used</vt:lpstr>
      <vt:lpstr>Data Used</vt:lpstr>
      <vt:lpstr>Potential CFD Use Case – The Algorithm</vt:lpstr>
      <vt:lpstr>BUs</vt:lpstr>
      <vt:lpstr>BU POC’s</vt:lpstr>
      <vt:lpstr>Demo – CQI Integration</vt:lpstr>
      <vt:lpstr>Demo – CQI Integration</vt:lpstr>
      <vt:lpstr>Demo – CSAP</vt:lpstr>
      <vt:lpstr>Demo – CSAP</vt:lpstr>
      <vt:lpstr>Success &amp; Metrics</vt:lpstr>
      <vt:lpstr>Success &amp; Metrics</vt:lpstr>
      <vt:lpstr>Thank You</vt:lpstr>
      <vt:lpstr>Backup Slides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CSAP Use Cases</dc:title>
  <dc:creator>Shobha V</dc:creator>
  <cp:lastModifiedBy>Shobha V</cp:lastModifiedBy>
  <cp:revision>205</cp:revision>
  <dcterms:created xsi:type="dcterms:W3CDTF">2018-01-16T00:41:23Z</dcterms:created>
  <dcterms:modified xsi:type="dcterms:W3CDTF">2018-09-11T11:48:44Z</dcterms:modified>
</cp:coreProperties>
</file>