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69" r:id="rId5"/>
    <p:sldId id="270" r:id="rId6"/>
    <p:sldId id="268" r:id="rId7"/>
    <p:sldId id="260" r:id="rId8"/>
    <p:sldId id="261"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0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2C1EB-FB30-F04D-9317-E652CD6C2FC3}" type="datetimeFigureOut">
              <a:rPr lang="en-US" smtClean="0"/>
              <a:t>12/21/16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A690C-CD95-E94F-A46D-AEFE41277A2B}" type="slidenum">
              <a:rPr lang="en-US" smtClean="0"/>
              <a:t>‹#›</a:t>
            </a:fld>
            <a:endParaRPr lang="en-US"/>
          </a:p>
        </p:txBody>
      </p:sp>
    </p:spTree>
    <p:extLst>
      <p:ext uri="{BB962C8B-B14F-4D97-AF65-F5344CB8AC3E}">
        <p14:creationId xmlns:p14="http://schemas.microsoft.com/office/powerpoint/2010/main" val="1075046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2" name="Shape 2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pPr/>
              <a:t>12/21/16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pPr/>
              <a:t>12/21/16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pPr/>
              <a:t>12/21/16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pPr/>
              <a:t>12/21/16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pPr/>
              <a:t>12/21/16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pPr/>
              <a:t>12/21/16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244" y="4538365"/>
            <a:ext cx="4038600" cy="933450"/>
          </a:xfrm>
        </p:spPr>
        <p:txBody>
          <a:bodyPr>
            <a:normAutofit fontScale="90000"/>
          </a:bodyPr>
          <a:lstStyle/>
          <a:p>
            <a:r>
              <a:rPr lang="en-US" dirty="0"/>
              <a:t>Dynamic Scheduling in Distributed System using Ant Colony Optimization </a:t>
            </a:r>
            <a:br>
              <a:rPr lang="en-US" dirty="0"/>
            </a:br>
            <a:endParaRPr lang="en-US" dirty="0"/>
          </a:p>
        </p:txBody>
      </p:sp>
      <p:sp>
        <p:nvSpPr>
          <p:cNvPr id="3" name="Subtitle 2"/>
          <p:cNvSpPr>
            <a:spLocks noGrp="1"/>
          </p:cNvSpPr>
          <p:nvPr>
            <p:ph type="subTitle" idx="1"/>
          </p:nvPr>
        </p:nvSpPr>
        <p:spPr>
          <a:xfrm>
            <a:off x="4800600" y="5338452"/>
            <a:ext cx="4038600" cy="1231609"/>
          </a:xfrm>
        </p:spPr>
        <p:txBody>
          <a:bodyPr/>
          <a:lstStyle/>
          <a:p>
            <a:r>
              <a:rPr lang="en-US" dirty="0" smtClean="0"/>
              <a:t>Presented by,</a:t>
            </a:r>
          </a:p>
          <a:p>
            <a:pPr marL="285750" indent="-285750">
              <a:buFontTx/>
              <a:buChar char="-"/>
            </a:pPr>
            <a:r>
              <a:rPr lang="en-US" dirty="0" smtClean="0"/>
              <a:t>Anu Mehndiratta</a:t>
            </a:r>
          </a:p>
          <a:p>
            <a:pPr marL="285750" indent="-285750">
              <a:buFontTx/>
              <a:buChar char="-"/>
            </a:pPr>
            <a:r>
              <a:rPr lang="en-US" dirty="0" smtClean="0"/>
              <a:t>Dipali Suryawanshi</a:t>
            </a:r>
          </a:p>
          <a:p>
            <a:pPr marL="285750" indent="-285750">
              <a:buFontTx/>
              <a:buChar char="-"/>
            </a:pPr>
            <a:r>
              <a:rPr lang="en-US" dirty="0" smtClean="0"/>
              <a:t>Sumitha P K</a:t>
            </a:r>
            <a:endParaRPr lang="en-US" dirty="0"/>
          </a:p>
        </p:txBody>
      </p:sp>
    </p:spTree>
    <p:extLst>
      <p:ext uri="{BB962C8B-B14F-4D97-AF65-F5344CB8AC3E}">
        <p14:creationId xmlns:p14="http://schemas.microsoft.com/office/powerpoint/2010/main" val="148491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Conclusions </a:t>
            </a:r>
          </a:p>
        </p:txBody>
      </p:sp>
      <p:sp>
        <p:nvSpPr>
          <p:cNvPr id="3" name="Content Placeholder 2"/>
          <p:cNvSpPr>
            <a:spLocks noGrp="1"/>
          </p:cNvSpPr>
          <p:nvPr>
            <p:ph idx="1"/>
          </p:nvPr>
        </p:nvSpPr>
        <p:spPr>
          <a:xfrm>
            <a:off x="498474" y="1430164"/>
            <a:ext cx="7556313" cy="4696000"/>
          </a:xfrm>
        </p:spPr>
        <p:txBody>
          <a:bodyPr>
            <a:normAutofit lnSpcReduction="10000"/>
          </a:bodyPr>
          <a:lstStyle/>
          <a:p>
            <a:r>
              <a:rPr lang="en-US" dirty="0"/>
              <a:t>Scheduling in distributed systems has a significant role in overall system performance and throughput. </a:t>
            </a:r>
          </a:p>
          <a:p>
            <a:r>
              <a:rPr lang="en-US" dirty="0"/>
              <a:t>Simulation results demonstrate that Ant Colony Algorithm based scheduling algorithm outperforms FCFS (First Come First Serve) based scheduling. </a:t>
            </a:r>
          </a:p>
          <a:p>
            <a:r>
              <a:rPr lang="en-US" dirty="0"/>
              <a:t>The traditional methods try to reduce the overall response time by giving an optimized schedule. But they fail to produce a load balanced schedule. </a:t>
            </a:r>
          </a:p>
          <a:p>
            <a:r>
              <a:rPr lang="en-US" dirty="0"/>
              <a:t>The proposed method also helps in load balancing as the grid resource with minimum load is attracted by most of the ants. </a:t>
            </a:r>
          </a:p>
          <a:p>
            <a:r>
              <a:rPr lang="en-US" dirty="0"/>
              <a:t>Thus, it is convincingly proved that task scheduling is best solved by heuristic approach. </a:t>
            </a:r>
          </a:p>
          <a:p>
            <a:endParaRPr lang="en-US" dirty="0"/>
          </a:p>
        </p:txBody>
      </p:sp>
    </p:spTree>
    <p:extLst>
      <p:ext uri="{BB962C8B-B14F-4D97-AF65-F5344CB8AC3E}">
        <p14:creationId xmlns:p14="http://schemas.microsoft.com/office/powerpoint/2010/main" val="415564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future studies</a:t>
            </a:r>
          </a:p>
        </p:txBody>
      </p:sp>
      <p:sp>
        <p:nvSpPr>
          <p:cNvPr id="3" name="Content Placeholder 2"/>
          <p:cNvSpPr>
            <a:spLocks noGrp="1"/>
          </p:cNvSpPr>
          <p:nvPr>
            <p:ph idx="1"/>
          </p:nvPr>
        </p:nvSpPr>
        <p:spPr/>
        <p:txBody>
          <a:bodyPr/>
          <a:lstStyle/>
          <a:p>
            <a:r>
              <a:rPr lang="en-US" dirty="0"/>
              <a:t>The algorithm can be extended considering the constraints of resources which is </a:t>
            </a:r>
            <a:r>
              <a:rPr lang="en-US" dirty="0" smtClean="0"/>
              <a:t>to </a:t>
            </a:r>
            <a:r>
              <a:rPr lang="en-US" dirty="0"/>
              <a:t>be considered during real- world applications. </a:t>
            </a:r>
          </a:p>
          <a:p>
            <a:r>
              <a:rPr lang="en-US" dirty="0" smtClean="0"/>
              <a:t> It can </a:t>
            </a:r>
            <a:r>
              <a:rPr lang="en-US" dirty="0"/>
              <a:t>be extend to select the type of scheduling automatically based on the no of task to be executed and available resources to give the better results. </a:t>
            </a:r>
          </a:p>
          <a:p>
            <a:r>
              <a:rPr lang="en-US" dirty="0" smtClean="0"/>
              <a:t> </a:t>
            </a:r>
            <a:r>
              <a:rPr lang="en-US" dirty="0"/>
              <a:t>The ant colony approach could also be included in the list of future reliable and useful optimization tools in various fields such as chemical engineering, quadratic assignment problems, network routing problems etc. </a:t>
            </a:r>
          </a:p>
          <a:p>
            <a:endParaRPr lang="en-US" dirty="0"/>
          </a:p>
        </p:txBody>
      </p:sp>
    </p:spTree>
    <p:extLst>
      <p:ext uri="{BB962C8B-B14F-4D97-AF65-F5344CB8AC3E}">
        <p14:creationId xmlns:p14="http://schemas.microsoft.com/office/powerpoint/2010/main" val="379249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002" y="2690983"/>
            <a:ext cx="7556313" cy="1116106"/>
          </a:xfrm>
        </p:spPr>
        <p:txBody>
          <a:bodyPr/>
          <a:lstStyle/>
          <a:p>
            <a:pPr algn="ctr"/>
            <a:r>
              <a:rPr lang="en-US" dirty="0" smtClean="0"/>
              <a:t>Thank you</a:t>
            </a:r>
            <a:r>
              <a:rPr lang="mr-IN" dirty="0" smtClean="0"/>
              <a:t>…</a:t>
            </a:r>
            <a:r>
              <a:rPr lang="en-US" dirty="0" smtClean="0"/>
              <a:t>!</a:t>
            </a:r>
            <a:endParaRPr lang="en-US" dirty="0"/>
          </a:p>
        </p:txBody>
      </p:sp>
    </p:spTree>
    <p:extLst>
      <p:ext uri="{BB962C8B-B14F-4D97-AF65-F5344CB8AC3E}">
        <p14:creationId xmlns:p14="http://schemas.microsoft.com/office/powerpoint/2010/main" val="40297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Output Analysis </a:t>
            </a:r>
            <a:endParaRPr lang="en-US" dirty="0" smtClean="0">
              <a:solidFill>
                <a:srgbClr val="FF0000"/>
              </a:solidFill>
            </a:endParaRPr>
          </a:p>
          <a:p>
            <a:pPr marL="457200" indent="-457200">
              <a:buFont typeface="+mj-lt"/>
              <a:buAutoNum type="arabicPeriod"/>
            </a:pPr>
            <a:r>
              <a:rPr lang="en-US" dirty="0" smtClean="0"/>
              <a:t>Output Generation </a:t>
            </a:r>
            <a:endParaRPr lang="en-US" dirty="0" smtClean="0">
              <a:solidFill>
                <a:srgbClr val="FF0000"/>
              </a:solidFill>
            </a:endParaRPr>
          </a:p>
          <a:p>
            <a:pPr marL="457200" indent="-457200">
              <a:buFont typeface="+mj-lt"/>
              <a:buAutoNum type="arabicPeriod"/>
            </a:pPr>
            <a:r>
              <a:rPr lang="en-US" dirty="0" smtClean="0"/>
              <a:t>Compare output against </a:t>
            </a:r>
            <a:r>
              <a:rPr lang="en-US" dirty="0" smtClean="0"/>
              <a:t>hypothesis</a:t>
            </a:r>
            <a:endParaRPr lang="en-US" dirty="0" smtClean="0">
              <a:solidFill>
                <a:srgbClr val="FF0000"/>
              </a:solidFill>
            </a:endParaRPr>
          </a:p>
          <a:p>
            <a:pPr marL="457200" indent="-457200">
              <a:buFont typeface="+mj-lt"/>
              <a:buAutoNum type="arabicPeriod"/>
            </a:pPr>
            <a:r>
              <a:rPr lang="en-US" dirty="0" smtClean="0"/>
              <a:t>Abnormal Case Explanation </a:t>
            </a:r>
            <a:endParaRPr lang="en-US" dirty="0" smtClean="0">
              <a:solidFill>
                <a:srgbClr val="FF0000"/>
              </a:solidFill>
            </a:endParaRPr>
          </a:p>
          <a:p>
            <a:pPr marL="457200" indent="-457200">
              <a:buFont typeface="+mj-lt"/>
              <a:buAutoNum type="arabicPeriod"/>
            </a:pPr>
            <a:r>
              <a:rPr lang="en-US" dirty="0" smtClean="0"/>
              <a:t>Discussion </a:t>
            </a:r>
            <a:endParaRPr lang="en-US" dirty="0" smtClean="0">
              <a:solidFill>
                <a:srgbClr val="FF0000"/>
              </a:solidFill>
            </a:endParaRPr>
          </a:p>
          <a:p>
            <a:pPr marL="457200" indent="-457200">
              <a:buFont typeface="+mj-lt"/>
              <a:buAutoNum type="arabicPeriod"/>
            </a:pPr>
            <a:r>
              <a:rPr lang="en-US" dirty="0" smtClean="0"/>
              <a:t>Summary and Conclusions </a:t>
            </a:r>
            <a:endParaRPr lang="en-US" dirty="0" smtClean="0">
              <a:solidFill>
                <a:srgbClr val="FF0000"/>
              </a:solidFill>
            </a:endParaRPr>
          </a:p>
          <a:p>
            <a:pPr marL="457200" indent="-457200">
              <a:buFont typeface="+mj-lt"/>
              <a:buAutoNum type="arabicPeriod"/>
            </a:pPr>
            <a:r>
              <a:rPr lang="en-US" dirty="0" smtClean="0"/>
              <a:t>Recommendations for future studies </a:t>
            </a:r>
            <a:endParaRPr lang="en-US" dirty="0">
              <a:solidFill>
                <a:srgbClr val="FF0000"/>
              </a:solidFill>
            </a:endParaRPr>
          </a:p>
        </p:txBody>
      </p:sp>
    </p:spTree>
    <p:extLst>
      <p:ext uri="{BB962C8B-B14F-4D97-AF65-F5344CB8AC3E}">
        <p14:creationId xmlns:p14="http://schemas.microsoft.com/office/powerpoint/2010/main" val="384256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Rockwell"/>
                <a:ea typeface="Rockwell"/>
                <a:cs typeface="Rockwell"/>
                <a:sym typeface="Rockwell"/>
              </a:rPr>
              <a:t>Output Analysis </a:t>
            </a:r>
          </a:p>
        </p:txBody>
      </p:sp>
      <p:sp>
        <p:nvSpPr>
          <p:cNvPr id="219" name="Shape 219"/>
          <p:cNvSpPr txBox="1">
            <a:spLocks noGrp="1"/>
          </p:cNvSpPr>
          <p:nvPr>
            <p:ph type="body" idx="1"/>
          </p:nvPr>
        </p:nvSpPr>
        <p:spPr>
          <a:xfrm>
            <a:off x="498474" y="1444446"/>
            <a:ext cx="7556312" cy="4681718"/>
          </a:xfrm>
          <a:prstGeom prst="rect">
            <a:avLst/>
          </a:prstGeom>
          <a:noFill/>
          <a:ln>
            <a:noFill/>
          </a:ln>
        </p:spPr>
        <p:txBody>
          <a:bodyPr lIns="91425" tIns="45700" rIns="91425" bIns="45700" anchor="t" anchorCtr="0">
            <a:noAutofit/>
          </a:bodyPr>
          <a:lstStyle/>
          <a:p>
            <a:pPr marL="228600" marR="0" lvl="0" indent="-203200" algn="just" rtl="0">
              <a:spcBef>
                <a:spcPts val="0"/>
              </a:spcBef>
              <a:buClr>
                <a:schemeClr val="dk1"/>
              </a:buClr>
              <a:buSzPct val="55000"/>
              <a:buFont typeface="Arial"/>
              <a:buNone/>
            </a:pPr>
            <a:r>
              <a:rPr lang="en-US" dirty="0"/>
              <a:t>	We have run the program to generate the gridlets either random or manual. When we are generating the gridlets manually we have given few parameters shown in the below figure and analyze the results using different parameters</a:t>
            </a:r>
          </a:p>
          <a:p>
            <a:pPr marL="228600" marR="0" lvl="0" indent="-203200" algn="just" rtl="0">
              <a:spcBef>
                <a:spcPts val="0"/>
              </a:spcBef>
              <a:buClr>
                <a:schemeClr val="dk1"/>
              </a:buClr>
              <a:buSzPct val="55000"/>
              <a:buFont typeface="Arial"/>
              <a:buNone/>
            </a:pPr>
            <a:endParaRPr lang="en-US" dirty="0"/>
          </a:p>
          <a:p>
            <a:pPr marL="228600" marR="0" lvl="0" indent="-228600" algn="l" rtl="0">
              <a:spcBef>
                <a:spcPts val="0"/>
              </a:spcBef>
              <a:buClr>
                <a:schemeClr val="accent1"/>
              </a:buClr>
              <a:buSzPct val="75000"/>
              <a:buFont typeface="Noto Sans Symbols"/>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963564458"/>
              </p:ext>
            </p:extLst>
          </p:nvPr>
        </p:nvGraphicFramePr>
        <p:xfrm>
          <a:off x="783690" y="3238154"/>
          <a:ext cx="3000520" cy="1165435"/>
        </p:xfrm>
        <a:graphic>
          <a:graphicData uri="http://schemas.openxmlformats.org/drawingml/2006/table">
            <a:tbl>
              <a:tblPr firstRow="1" firstCol="1" bandRow="1">
                <a:tableStyleId>{5C22544A-7EE6-4342-B048-85BDC9FD1C3A}</a:tableStyleId>
              </a:tblPr>
              <a:tblGrid>
                <a:gridCol w="1172617">
                  <a:extLst>
                    <a:ext uri="{9D8B030D-6E8A-4147-A177-3AD203B41FA5}">
                      <a16:colId xmlns:a16="http://schemas.microsoft.com/office/drawing/2014/main" xmlns="" val="296566257"/>
                    </a:ext>
                  </a:extLst>
                </a:gridCol>
                <a:gridCol w="611476">
                  <a:extLst>
                    <a:ext uri="{9D8B030D-6E8A-4147-A177-3AD203B41FA5}">
                      <a16:colId xmlns:a16="http://schemas.microsoft.com/office/drawing/2014/main" xmlns="" val="280817523"/>
                    </a:ext>
                  </a:extLst>
                </a:gridCol>
                <a:gridCol w="1216427">
                  <a:extLst>
                    <a:ext uri="{9D8B030D-6E8A-4147-A177-3AD203B41FA5}">
                      <a16:colId xmlns:a16="http://schemas.microsoft.com/office/drawing/2014/main" xmlns="" val="2363707419"/>
                    </a:ext>
                  </a:extLst>
                </a:gridCol>
              </a:tblGrid>
              <a:tr h="241144">
                <a:tc>
                  <a:txBody>
                    <a:bodyPr/>
                    <a:lstStyle/>
                    <a:p>
                      <a:pPr marL="0" marR="0" algn="l">
                        <a:lnSpc>
                          <a:spcPct val="114000"/>
                        </a:lnSpc>
                        <a:spcBef>
                          <a:spcPts val="0"/>
                        </a:spcBef>
                        <a:spcAft>
                          <a:spcPts val="0"/>
                        </a:spcAft>
                      </a:pPr>
                      <a:r>
                        <a:rPr lang="en-US" sz="1100" dirty="0">
                          <a:effectLst/>
                        </a:rPr>
                        <a:t>N</a:t>
                      </a:r>
                      <a:r>
                        <a:rPr lang="en-US" sz="1100" dirty="0" smtClean="0">
                          <a:effectLst/>
                        </a:rPr>
                        <a:t>o </a:t>
                      </a:r>
                      <a:r>
                        <a:rPr lang="en-US" sz="1100" baseline="0" dirty="0" smtClean="0">
                          <a:effectLst/>
                        </a:rPr>
                        <a:t> of </a:t>
                      </a:r>
                      <a:r>
                        <a:rPr lang="en-US" sz="1100" dirty="0" smtClean="0">
                          <a:effectLst/>
                        </a:rPr>
                        <a:t>Resources</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293170851"/>
                  </a:ext>
                </a:extLst>
              </a:tr>
              <a:tr h="261072">
                <a:tc>
                  <a:txBody>
                    <a:bodyPr/>
                    <a:lstStyle/>
                    <a:p>
                      <a:pPr marL="0" marR="0" algn="just">
                        <a:lnSpc>
                          <a:spcPct val="114000"/>
                        </a:lnSpc>
                        <a:spcBef>
                          <a:spcPts val="0"/>
                        </a:spcBef>
                        <a:spcAft>
                          <a:spcPts val="0"/>
                        </a:spcAft>
                      </a:pPr>
                      <a:r>
                        <a:rPr lang="en-US" sz="1100">
                          <a:effectLst/>
                        </a:rPr>
                        <a:t>MIPS Rating</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298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358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758973257"/>
                  </a:ext>
                </a:extLst>
              </a:tr>
              <a:tr h="261072">
                <a:tc>
                  <a:txBody>
                    <a:bodyPr/>
                    <a:lstStyle/>
                    <a:p>
                      <a:pPr marL="0" marR="0" algn="just">
                        <a:lnSpc>
                          <a:spcPct val="114000"/>
                        </a:lnSpc>
                        <a:spcBef>
                          <a:spcPts val="0"/>
                        </a:spcBef>
                        <a:spcAft>
                          <a:spcPts val="0"/>
                        </a:spcAft>
                      </a:pPr>
                      <a:r>
                        <a:rPr lang="en-US" sz="1100">
                          <a:effectLst/>
                        </a:rPr>
                        <a:t>No. of Machine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210757310"/>
                  </a:ext>
                </a:extLst>
              </a:tr>
              <a:tr h="261072">
                <a:tc>
                  <a:txBody>
                    <a:bodyPr/>
                    <a:lstStyle/>
                    <a:p>
                      <a:pPr marL="0" marR="0" algn="just">
                        <a:lnSpc>
                          <a:spcPct val="114000"/>
                        </a:lnSpc>
                        <a:spcBef>
                          <a:spcPts val="0"/>
                        </a:spcBef>
                        <a:spcAft>
                          <a:spcPts val="0"/>
                        </a:spcAft>
                      </a:pPr>
                      <a:r>
                        <a:rPr lang="en-US" sz="1100">
                          <a:effectLst/>
                        </a:rPr>
                        <a:t>No of PE’s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4000"/>
                        </a:lnSpc>
                        <a:spcBef>
                          <a:spcPts val="0"/>
                        </a:spcBef>
                        <a:spcAft>
                          <a:spcPts val="0"/>
                        </a:spcAft>
                      </a:pPr>
                      <a:r>
                        <a:rPr lang="en-US" sz="1100">
                          <a:effectLst/>
                        </a:rPr>
                        <a:t>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smtClean="0">
                          <a:solidFill>
                            <a:schemeClr val="dk1"/>
                          </a:solidFill>
                          <a:effectLst/>
                          <a:latin typeface="+mn-lt"/>
                          <a:ea typeface="+mn-ea"/>
                        </a:rPr>
                        <a:t>4</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50056681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57838316"/>
              </p:ext>
            </p:extLst>
          </p:nvPr>
        </p:nvGraphicFramePr>
        <p:xfrm>
          <a:off x="4069426" y="3238154"/>
          <a:ext cx="4138295" cy="1165485"/>
        </p:xfrm>
        <a:graphic>
          <a:graphicData uri="http://schemas.openxmlformats.org/drawingml/2006/table">
            <a:tbl>
              <a:tblPr firstRow="1" firstCol="1" bandRow="1">
                <a:tableStyleId>{5C22544A-7EE6-4342-B048-85BDC9FD1C3A}</a:tableStyleId>
              </a:tblPr>
              <a:tblGrid>
                <a:gridCol w="1623695">
                  <a:extLst>
                    <a:ext uri="{9D8B030D-6E8A-4147-A177-3AD203B41FA5}">
                      <a16:colId xmlns:a16="http://schemas.microsoft.com/office/drawing/2014/main" xmlns="" val="2789604241"/>
                    </a:ext>
                  </a:extLst>
                </a:gridCol>
                <a:gridCol w="800100">
                  <a:extLst>
                    <a:ext uri="{9D8B030D-6E8A-4147-A177-3AD203B41FA5}">
                      <a16:colId xmlns:a16="http://schemas.microsoft.com/office/drawing/2014/main" xmlns="" val="727496882"/>
                    </a:ext>
                  </a:extLst>
                </a:gridCol>
                <a:gridCol w="1714500">
                  <a:extLst>
                    <a:ext uri="{9D8B030D-6E8A-4147-A177-3AD203B41FA5}">
                      <a16:colId xmlns:a16="http://schemas.microsoft.com/office/drawing/2014/main" xmlns="" val="3025313692"/>
                    </a:ext>
                  </a:extLst>
                </a:gridCol>
              </a:tblGrid>
              <a:tr h="354901">
                <a:tc>
                  <a:txBody>
                    <a:bodyPr/>
                    <a:lstStyle/>
                    <a:p>
                      <a:pPr marL="0" marR="0" algn="just">
                        <a:lnSpc>
                          <a:spcPct val="114000"/>
                        </a:lnSpc>
                        <a:spcBef>
                          <a:spcPts val="0"/>
                        </a:spcBef>
                        <a:spcAft>
                          <a:spcPts val="0"/>
                        </a:spcAft>
                      </a:pPr>
                      <a:r>
                        <a:rPr lang="en-US" sz="1000" dirty="0">
                          <a:effectLst/>
                        </a:rPr>
                        <a:t>No of Gridlets (Task to be executed)</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dirty="0">
                          <a:effectLst/>
                        </a:rPr>
                        <a:t>G1</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dirty="0">
                          <a:effectLst/>
                        </a:rPr>
                        <a:t>G2</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xmlns="" val="1341651088"/>
                  </a:ext>
                </a:extLst>
              </a:tr>
              <a:tr h="202646">
                <a:tc>
                  <a:txBody>
                    <a:bodyPr/>
                    <a:lstStyle/>
                    <a:p>
                      <a:pPr marL="0" marR="0" algn="just">
                        <a:lnSpc>
                          <a:spcPct val="114000"/>
                        </a:lnSpc>
                        <a:spcBef>
                          <a:spcPts val="0"/>
                        </a:spcBef>
                        <a:spcAft>
                          <a:spcPts val="0"/>
                        </a:spcAft>
                      </a:pPr>
                      <a:r>
                        <a:rPr lang="en-US" sz="1000" dirty="0">
                          <a:effectLst/>
                        </a:rPr>
                        <a:t>Length</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dirty="0">
                          <a:effectLst/>
                        </a:rPr>
                        <a:t>1000</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750</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944924683"/>
                  </a:ext>
                </a:extLst>
              </a:tr>
              <a:tr h="202646">
                <a:tc>
                  <a:txBody>
                    <a:bodyPr/>
                    <a:lstStyle/>
                    <a:p>
                      <a:pPr marL="0" marR="0" algn="just">
                        <a:lnSpc>
                          <a:spcPct val="114000"/>
                        </a:lnSpc>
                        <a:spcBef>
                          <a:spcPts val="0"/>
                        </a:spcBef>
                        <a:spcAft>
                          <a:spcPts val="0"/>
                        </a:spcAft>
                      </a:pPr>
                      <a:r>
                        <a:rPr lang="en-US" sz="1000" dirty="0" err="1">
                          <a:effectLst/>
                        </a:rPr>
                        <a:t>File_Size</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dirty="0">
                          <a:effectLst/>
                        </a:rPr>
                        <a:t>225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300</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36940528"/>
                  </a:ext>
                </a:extLst>
              </a:tr>
              <a:tr h="202646">
                <a:tc>
                  <a:txBody>
                    <a:bodyPr/>
                    <a:lstStyle/>
                    <a:p>
                      <a:pPr marL="0" marR="0" algn="just">
                        <a:lnSpc>
                          <a:spcPct val="114000"/>
                        </a:lnSpc>
                        <a:spcBef>
                          <a:spcPts val="0"/>
                        </a:spcBef>
                        <a:spcAft>
                          <a:spcPts val="0"/>
                        </a:spcAft>
                      </a:pPr>
                      <a:r>
                        <a:rPr lang="en-US" sz="1000" dirty="0">
                          <a:effectLst/>
                        </a:rPr>
                        <a:t>O/P file Size</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dirty="0">
                          <a:effectLst/>
                        </a:rPr>
                        <a:t>350</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420</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789955696"/>
                  </a:ext>
                </a:extLst>
              </a:tr>
              <a:tr h="202646">
                <a:tc>
                  <a:txBody>
                    <a:bodyPr/>
                    <a:lstStyle/>
                    <a:p>
                      <a:pPr marL="0" marR="0" algn="just">
                        <a:lnSpc>
                          <a:spcPct val="114000"/>
                        </a:lnSpc>
                        <a:spcBef>
                          <a:spcPts val="0"/>
                        </a:spcBef>
                        <a:spcAft>
                          <a:spcPts val="0"/>
                        </a:spcAft>
                      </a:pPr>
                      <a:r>
                        <a:rPr lang="en-US" sz="1000" dirty="0">
                          <a:effectLst/>
                        </a:rPr>
                        <a:t>Deadline</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dirty="0">
                          <a:effectLst/>
                        </a:rPr>
                        <a:t>105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65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24674493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92085508"/>
              </p:ext>
            </p:extLst>
          </p:nvPr>
        </p:nvGraphicFramePr>
        <p:xfrm>
          <a:off x="783690" y="4828437"/>
          <a:ext cx="3000520" cy="1099976"/>
        </p:xfrm>
        <a:graphic>
          <a:graphicData uri="http://schemas.openxmlformats.org/drawingml/2006/table">
            <a:tbl>
              <a:tblPr firstRow="1" firstCol="1" bandRow="1">
                <a:tableStyleId>{5C22544A-7EE6-4342-B048-85BDC9FD1C3A}</a:tableStyleId>
              </a:tblPr>
              <a:tblGrid>
                <a:gridCol w="552741">
                  <a:extLst>
                    <a:ext uri="{9D8B030D-6E8A-4147-A177-3AD203B41FA5}">
                      <a16:colId xmlns:a16="http://schemas.microsoft.com/office/drawing/2014/main" xmlns="" val="3358007966"/>
                    </a:ext>
                  </a:extLst>
                </a:gridCol>
                <a:gridCol w="876972">
                  <a:extLst>
                    <a:ext uri="{9D8B030D-6E8A-4147-A177-3AD203B41FA5}">
                      <a16:colId xmlns:a16="http://schemas.microsoft.com/office/drawing/2014/main" xmlns="" val="1271906469"/>
                    </a:ext>
                  </a:extLst>
                </a:gridCol>
                <a:gridCol w="994031">
                  <a:extLst>
                    <a:ext uri="{9D8B030D-6E8A-4147-A177-3AD203B41FA5}">
                      <a16:colId xmlns:a16="http://schemas.microsoft.com/office/drawing/2014/main" xmlns="" val="3305062995"/>
                    </a:ext>
                  </a:extLst>
                </a:gridCol>
                <a:gridCol w="576776">
                  <a:extLst>
                    <a:ext uri="{9D8B030D-6E8A-4147-A177-3AD203B41FA5}">
                      <a16:colId xmlns:a16="http://schemas.microsoft.com/office/drawing/2014/main" xmlns="" val="1332350244"/>
                    </a:ext>
                  </a:extLst>
                </a:gridCol>
              </a:tblGrid>
              <a:tr h="404597">
                <a:tc>
                  <a:txBody>
                    <a:bodyPr/>
                    <a:lstStyle/>
                    <a:p>
                      <a:pPr marL="0" marR="0" algn="just">
                        <a:lnSpc>
                          <a:spcPct val="114000"/>
                        </a:lnSpc>
                        <a:spcBef>
                          <a:spcPts val="0"/>
                        </a:spcBef>
                        <a:spcAft>
                          <a:spcPts val="0"/>
                        </a:spcAft>
                      </a:pPr>
                      <a:r>
                        <a:rPr lang="en-US" sz="1000" dirty="0" err="1">
                          <a:effectLst/>
                        </a:rPr>
                        <a:t>Gridlet</a:t>
                      </a:r>
                      <a:r>
                        <a:rPr lang="en-US" sz="1000" dirty="0">
                          <a:effectLst/>
                        </a:rPr>
                        <a:t> ID</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dirty="0">
                          <a:effectLst/>
                        </a:rPr>
                        <a:t>STATUS</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ResourceID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Cost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558821709"/>
                  </a:ext>
                </a:extLst>
              </a:tr>
              <a:tr h="231793">
                <a:tc>
                  <a:txBody>
                    <a:bodyPr/>
                    <a:lstStyle/>
                    <a:p>
                      <a:pPr marL="0" marR="0" algn="just">
                        <a:lnSpc>
                          <a:spcPct val="114000"/>
                        </a:lnSpc>
                        <a:spcBef>
                          <a:spcPts val="0"/>
                        </a:spcBef>
                        <a:spcAft>
                          <a:spcPts val="0"/>
                        </a:spcAft>
                      </a:pPr>
                      <a:r>
                        <a:rPr lang="en-US" sz="1000">
                          <a:effectLst/>
                        </a:rPr>
                        <a:t>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13.067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252784910"/>
                  </a:ext>
                </a:extLst>
              </a:tr>
              <a:tr h="231793">
                <a:tc>
                  <a:txBody>
                    <a:bodyPr/>
                    <a:lstStyle/>
                    <a:p>
                      <a:pPr marL="0" marR="0" algn="just">
                        <a:lnSpc>
                          <a:spcPct val="114000"/>
                        </a:lnSpc>
                        <a:spcBef>
                          <a:spcPts val="0"/>
                        </a:spcBef>
                        <a:spcAft>
                          <a:spcPts val="0"/>
                        </a:spcAft>
                      </a:pPr>
                      <a:r>
                        <a:rPr lang="en-US" sz="10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7.55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65178647"/>
                  </a:ext>
                </a:extLst>
              </a:tr>
              <a:tr h="231793">
                <a:tc>
                  <a:txBody>
                    <a:bodyPr/>
                    <a:lstStyle/>
                    <a:p>
                      <a:pPr marL="0" marR="0" algn="just">
                        <a:lnSpc>
                          <a:spcPct val="114000"/>
                        </a:lnSpc>
                        <a:spcBef>
                          <a:spcPts val="0"/>
                        </a:spcBef>
                        <a:spcAft>
                          <a:spcPts val="0"/>
                        </a:spcAft>
                      </a:pPr>
                      <a:r>
                        <a:rPr lang="en-US" sz="1100">
                          <a:effectLst/>
                        </a:rPr>
                        <a:t>Total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20.122</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5395512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4313847"/>
              </p:ext>
            </p:extLst>
          </p:nvPr>
        </p:nvGraphicFramePr>
        <p:xfrm>
          <a:off x="4069426" y="4828439"/>
          <a:ext cx="4138295" cy="1114653"/>
        </p:xfrm>
        <a:graphic>
          <a:graphicData uri="http://schemas.openxmlformats.org/drawingml/2006/table">
            <a:tbl>
              <a:tblPr firstRow="1" firstCol="1" bandRow="1">
                <a:tableStyleId>{5C22544A-7EE6-4342-B048-85BDC9FD1C3A}</a:tableStyleId>
              </a:tblPr>
              <a:tblGrid>
                <a:gridCol w="1019794">
                  <a:extLst>
                    <a:ext uri="{9D8B030D-6E8A-4147-A177-3AD203B41FA5}">
                      <a16:colId xmlns:a16="http://schemas.microsoft.com/office/drawing/2014/main" xmlns="" val="2895287663"/>
                    </a:ext>
                  </a:extLst>
                </a:gridCol>
                <a:gridCol w="1040733">
                  <a:extLst>
                    <a:ext uri="{9D8B030D-6E8A-4147-A177-3AD203B41FA5}">
                      <a16:colId xmlns:a16="http://schemas.microsoft.com/office/drawing/2014/main" xmlns="" val="1369545406"/>
                    </a:ext>
                  </a:extLst>
                </a:gridCol>
                <a:gridCol w="1027216">
                  <a:extLst>
                    <a:ext uri="{9D8B030D-6E8A-4147-A177-3AD203B41FA5}">
                      <a16:colId xmlns:a16="http://schemas.microsoft.com/office/drawing/2014/main" xmlns="" val="2235857044"/>
                    </a:ext>
                  </a:extLst>
                </a:gridCol>
                <a:gridCol w="1050552">
                  <a:extLst>
                    <a:ext uri="{9D8B030D-6E8A-4147-A177-3AD203B41FA5}">
                      <a16:colId xmlns:a16="http://schemas.microsoft.com/office/drawing/2014/main" xmlns="" val="1335909614"/>
                    </a:ext>
                  </a:extLst>
                </a:gridCol>
              </a:tblGrid>
              <a:tr h="176431">
                <a:tc>
                  <a:txBody>
                    <a:bodyPr/>
                    <a:lstStyle/>
                    <a:p>
                      <a:pPr marL="0" marR="0" algn="just">
                        <a:lnSpc>
                          <a:spcPct val="114000"/>
                        </a:lnSpc>
                        <a:spcBef>
                          <a:spcPts val="0"/>
                        </a:spcBef>
                        <a:spcAft>
                          <a:spcPts val="0"/>
                        </a:spcAft>
                      </a:pPr>
                      <a:r>
                        <a:rPr lang="en-US" sz="1000">
                          <a:effectLst/>
                        </a:rPr>
                        <a:t>Gridlet 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STATUS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dirty="0" err="1">
                          <a:effectLst/>
                        </a:rPr>
                        <a:t>ResourceID</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Cost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909297665"/>
                  </a:ext>
                </a:extLst>
              </a:tr>
              <a:tr h="355480">
                <a:tc>
                  <a:txBody>
                    <a:bodyPr/>
                    <a:lstStyle/>
                    <a:p>
                      <a:pPr marL="0" marR="0" algn="just">
                        <a:lnSpc>
                          <a:spcPct val="114000"/>
                        </a:lnSpc>
                        <a:spcBef>
                          <a:spcPts val="0"/>
                        </a:spcBef>
                        <a:spcAft>
                          <a:spcPts val="0"/>
                        </a:spcAft>
                      </a:pPr>
                      <a:r>
                        <a:rPr lang="en-US" sz="1100" dirty="0">
                          <a:effectLst/>
                        </a:rPr>
                        <a:t>2</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6.2849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984595386"/>
                  </a:ext>
                </a:extLst>
              </a:tr>
              <a:tr h="298470">
                <a:tc>
                  <a:txBody>
                    <a:bodyPr/>
                    <a:lstStyle/>
                    <a:p>
                      <a:pPr marL="0" marR="0" algn="just">
                        <a:lnSpc>
                          <a:spcPct val="114000"/>
                        </a:lnSpc>
                        <a:spcBef>
                          <a:spcPts val="0"/>
                        </a:spcBef>
                        <a:spcAft>
                          <a:spcPts val="0"/>
                        </a:spcAft>
                      </a:pPr>
                      <a:r>
                        <a:rPr lang="en-US" sz="1100">
                          <a:effectLst/>
                        </a:rPr>
                        <a:t>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10.06711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261651108"/>
                  </a:ext>
                </a:extLst>
              </a:tr>
              <a:tr h="269594">
                <a:tc>
                  <a:txBody>
                    <a:bodyPr/>
                    <a:lstStyle/>
                    <a:p>
                      <a:pPr marL="0" marR="0" algn="just">
                        <a:lnSpc>
                          <a:spcPct val="114000"/>
                        </a:lnSpc>
                        <a:spcBef>
                          <a:spcPts val="0"/>
                        </a:spcBef>
                        <a:spcAft>
                          <a:spcPts val="0"/>
                        </a:spcAft>
                      </a:pPr>
                      <a:r>
                        <a:rPr lang="en-US" sz="1000" dirty="0">
                          <a:effectLst/>
                        </a:rPr>
                        <a:t>Total</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dirty="0">
                          <a:effectLst/>
                        </a:rPr>
                        <a:t> </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16.35201</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520537066"/>
                  </a:ext>
                </a:extLst>
              </a:tr>
            </a:tbl>
          </a:graphicData>
        </a:graphic>
      </p:graphicFrame>
    </p:spTree>
    <p:extLst>
      <p:ext uri="{BB962C8B-B14F-4D97-AF65-F5344CB8AC3E}">
        <p14:creationId xmlns:p14="http://schemas.microsoft.com/office/powerpoint/2010/main" val="366024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8474" y="970672"/>
            <a:ext cx="7556312" cy="5169560"/>
          </a:xfrm>
        </p:spPr>
        <p:txBody>
          <a:bodyPr/>
          <a:lstStyle/>
          <a:p>
            <a:r>
              <a:rPr lang="en-US" dirty="0"/>
              <a:t>No of Resources =4</a:t>
            </a:r>
          </a:p>
          <a:p>
            <a:endParaRPr lang="en-US" dirty="0"/>
          </a:p>
          <a:p>
            <a:endParaRPr lang="en-US" dirty="0"/>
          </a:p>
          <a:p>
            <a:r>
              <a:rPr lang="en-US" b="1" u="sng" dirty="0"/>
              <a:t> </a:t>
            </a:r>
            <a:r>
              <a:rPr lang="en-US" dirty="0"/>
              <a:t>Output FCFS &amp; </a:t>
            </a:r>
            <a:r>
              <a:rPr lang="en-US" dirty="0" smtClean="0"/>
              <a:t>ACO</a:t>
            </a:r>
          </a:p>
          <a:p>
            <a:endParaRPr lang="en-US" dirty="0"/>
          </a:p>
          <a:p>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49656805"/>
              </p:ext>
            </p:extLst>
          </p:nvPr>
        </p:nvGraphicFramePr>
        <p:xfrm>
          <a:off x="4568191" y="1612596"/>
          <a:ext cx="4171950" cy="1111910"/>
        </p:xfrm>
        <a:graphic>
          <a:graphicData uri="http://schemas.openxmlformats.org/drawingml/2006/table">
            <a:tbl>
              <a:tblPr firstRow="1" firstCol="1" bandRow="1">
                <a:tableStyleId>{5C22544A-7EE6-4342-B048-85BDC9FD1C3A}</a:tableStyleId>
              </a:tblPr>
              <a:tblGrid>
                <a:gridCol w="1623695">
                  <a:extLst>
                    <a:ext uri="{9D8B030D-6E8A-4147-A177-3AD203B41FA5}">
                      <a16:colId xmlns:a16="http://schemas.microsoft.com/office/drawing/2014/main" xmlns="" val="1140633580"/>
                    </a:ext>
                  </a:extLst>
                </a:gridCol>
                <a:gridCol w="490855">
                  <a:extLst>
                    <a:ext uri="{9D8B030D-6E8A-4147-A177-3AD203B41FA5}">
                      <a16:colId xmlns:a16="http://schemas.microsoft.com/office/drawing/2014/main" xmlns="" val="719696877"/>
                    </a:ext>
                  </a:extLst>
                </a:gridCol>
                <a:gridCol w="514350">
                  <a:extLst>
                    <a:ext uri="{9D8B030D-6E8A-4147-A177-3AD203B41FA5}">
                      <a16:colId xmlns:a16="http://schemas.microsoft.com/office/drawing/2014/main" xmlns="" val="1069514405"/>
                    </a:ext>
                  </a:extLst>
                </a:gridCol>
                <a:gridCol w="628650">
                  <a:extLst>
                    <a:ext uri="{9D8B030D-6E8A-4147-A177-3AD203B41FA5}">
                      <a16:colId xmlns:a16="http://schemas.microsoft.com/office/drawing/2014/main" xmlns="" val="3792571916"/>
                    </a:ext>
                  </a:extLst>
                </a:gridCol>
                <a:gridCol w="914400">
                  <a:extLst>
                    <a:ext uri="{9D8B030D-6E8A-4147-A177-3AD203B41FA5}">
                      <a16:colId xmlns:a16="http://schemas.microsoft.com/office/drawing/2014/main" xmlns="" val="3292414493"/>
                    </a:ext>
                  </a:extLst>
                </a:gridCol>
              </a:tblGrid>
              <a:tr h="190500">
                <a:tc>
                  <a:txBody>
                    <a:bodyPr/>
                    <a:lstStyle/>
                    <a:p>
                      <a:pPr marL="0" marR="0" algn="just">
                        <a:lnSpc>
                          <a:spcPct val="114000"/>
                        </a:lnSpc>
                        <a:spcBef>
                          <a:spcPts val="0"/>
                        </a:spcBef>
                        <a:spcAft>
                          <a:spcPts val="0"/>
                        </a:spcAft>
                      </a:pPr>
                      <a:r>
                        <a:rPr lang="en-US" sz="1000">
                          <a:effectLst/>
                        </a:rPr>
                        <a:t>No of Gridlets (Task to be executed)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4000"/>
                        </a:lnSpc>
                        <a:spcBef>
                          <a:spcPts val="0"/>
                        </a:spcBef>
                        <a:spcAft>
                          <a:spcPts val="0"/>
                        </a:spcAft>
                      </a:pPr>
                      <a:r>
                        <a:rPr lang="en-US" sz="1000">
                          <a:effectLst/>
                        </a:rPr>
                        <a:t>G4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95915369"/>
                  </a:ext>
                </a:extLst>
              </a:tr>
              <a:tr h="190500">
                <a:tc>
                  <a:txBody>
                    <a:bodyPr/>
                    <a:lstStyle/>
                    <a:p>
                      <a:pPr marL="0" marR="0" algn="just">
                        <a:lnSpc>
                          <a:spcPct val="114000"/>
                        </a:lnSpc>
                        <a:spcBef>
                          <a:spcPts val="0"/>
                        </a:spcBef>
                        <a:spcAft>
                          <a:spcPts val="0"/>
                        </a:spcAft>
                      </a:pPr>
                      <a:r>
                        <a:rPr lang="en-US" sz="1000">
                          <a:effectLst/>
                        </a:rPr>
                        <a:t>Length</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1005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404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755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861093046"/>
                  </a:ext>
                </a:extLst>
              </a:tr>
              <a:tr h="190500">
                <a:tc>
                  <a:txBody>
                    <a:bodyPr/>
                    <a:lstStyle/>
                    <a:p>
                      <a:pPr marL="0" marR="0" algn="just">
                        <a:lnSpc>
                          <a:spcPct val="114000"/>
                        </a:lnSpc>
                        <a:spcBef>
                          <a:spcPts val="0"/>
                        </a:spcBef>
                        <a:spcAft>
                          <a:spcPts val="0"/>
                        </a:spcAft>
                      </a:pPr>
                      <a:r>
                        <a:rPr lang="en-US" sz="1000">
                          <a:effectLst/>
                        </a:rPr>
                        <a:t>File_Size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125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133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144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138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459054815"/>
                  </a:ext>
                </a:extLst>
              </a:tr>
              <a:tr h="190500">
                <a:tc>
                  <a:txBody>
                    <a:bodyPr/>
                    <a:lstStyle/>
                    <a:p>
                      <a:pPr marL="0" marR="0" algn="just">
                        <a:lnSpc>
                          <a:spcPct val="114000"/>
                        </a:lnSpc>
                        <a:spcBef>
                          <a:spcPts val="0"/>
                        </a:spcBef>
                        <a:spcAft>
                          <a:spcPts val="0"/>
                        </a:spcAft>
                      </a:pPr>
                      <a:r>
                        <a:rPr lang="en-US" sz="1000">
                          <a:effectLst/>
                        </a:rPr>
                        <a:t>O/P file 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350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389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304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851810012"/>
                  </a:ext>
                </a:extLst>
              </a:tr>
              <a:tr h="190500">
                <a:tc>
                  <a:txBody>
                    <a:bodyPr/>
                    <a:lstStyle/>
                    <a:p>
                      <a:pPr marL="0" marR="0" algn="just">
                        <a:lnSpc>
                          <a:spcPct val="114000"/>
                        </a:lnSpc>
                        <a:spcBef>
                          <a:spcPts val="0"/>
                        </a:spcBef>
                        <a:spcAft>
                          <a:spcPts val="0"/>
                        </a:spcAft>
                      </a:pPr>
                      <a:r>
                        <a:rPr lang="en-US" sz="1000">
                          <a:effectLst/>
                        </a:rPr>
                        <a:t>Deadline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85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108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dirty="0">
                          <a:effectLst/>
                        </a:rPr>
                        <a:t>213</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8086034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35794102"/>
              </p:ext>
            </p:extLst>
          </p:nvPr>
        </p:nvGraphicFramePr>
        <p:xfrm>
          <a:off x="488565" y="3497675"/>
          <a:ext cx="3776783" cy="1243139"/>
        </p:xfrm>
        <a:graphic>
          <a:graphicData uri="http://schemas.openxmlformats.org/drawingml/2006/table">
            <a:tbl>
              <a:tblPr firstRow="1" firstCol="1" bandRow="1">
                <a:tableStyleId>{5C22544A-7EE6-4342-B048-85BDC9FD1C3A}</a:tableStyleId>
              </a:tblPr>
              <a:tblGrid>
                <a:gridCol w="1469899">
                  <a:extLst>
                    <a:ext uri="{9D8B030D-6E8A-4147-A177-3AD203B41FA5}">
                      <a16:colId xmlns:a16="http://schemas.microsoft.com/office/drawing/2014/main" xmlns="" val="1806852028"/>
                    </a:ext>
                  </a:extLst>
                </a:gridCol>
                <a:gridCol w="444361">
                  <a:extLst>
                    <a:ext uri="{9D8B030D-6E8A-4147-A177-3AD203B41FA5}">
                      <a16:colId xmlns:a16="http://schemas.microsoft.com/office/drawing/2014/main" xmlns="" val="3921594798"/>
                    </a:ext>
                  </a:extLst>
                </a:gridCol>
                <a:gridCol w="465631">
                  <a:extLst>
                    <a:ext uri="{9D8B030D-6E8A-4147-A177-3AD203B41FA5}">
                      <a16:colId xmlns:a16="http://schemas.microsoft.com/office/drawing/2014/main" xmlns="" val="4162965114"/>
                    </a:ext>
                  </a:extLst>
                </a:gridCol>
                <a:gridCol w="569104">
                  <a:extLst>
                    <a:ext uri="{9D8B030D-6E8A-4147-A177-3AD203B41FA5}">
                      <a16:colId xmlns:a16="http://schemas.microsoft.com/office/drawing/2014/main" xmlns="" val="3464735018"/>
                    </a:ext>
                  </a:extLst>
                </a:gridCol>
                <a:gridCol w="827788">
                  <a:extLst>
                    <a:ext uri="{9D8B030D-6E8A-4147-A177-3AD203B41FA5}">
                      <a16:colId xmlns:a16="http://schemas.microsoft.com/office/drawing/2014/main" xmlns="" val="1825315027"/>
                    </a:ext>
                  </a:extLst>
                </a:gridCol>
              </a:tblGrid>
              <a:tr h="378547">
                <a:tc>
                  <a:txBody>
                    <a:bodyPr/>
                    <a:lstStyle/>
                    <a:p>
                      <a:pPr marL="0" marR="0" algn="just">
                        <a:lnSpc>
                          <a:spcPct val="114000"/>
                        </a:lnSpc>
                        <a:spcBef>
                          <a:spcPts val="0"/>
                        </a:spcBef>
                        <a:spcAft>
                          <a:spcPts val="0"/>
                        </a:spcAft>
                      </a:pPr>
                      <a:r>
                        <a:rPr lang="en-US" sz="1000">
                          <a:effectLst/>
                        </a:rPr>
                        <a:t>No of Gridlets (Task to be executed)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4000"/>
                        </a:lnSpc>
                        <a:spcBef>
                          <a:spcPts val="0"/>
                        </a:spcBef>
                        <a:spcAft>
                          <a:spcPts val="0"/>
                        </a:spcAft>
                      </a:pPr>
                      <a:r>
                        <a:rPr lang="en-US" sz="1000">
                          <a:effectLst/>
                        </a:rPr>
                        <a:t>G4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606080739"/>
                  </a:ext>
                </a:extLst>
              </a:tr>
              <a:tr h="216148">
                <a:tc>
                  <a:txBody>
                    <a:bodyPr/>
                    <a:lstStyle/>
                    <a:p>
                      <a:pPr marL="0" marR="0" algn="just">
                        <a:lnSpc>
                          <a:spcPct val="114000"/>
                        </a:lnSpc>
                        <a:spcBef>
                          <a:spcPts val="0"/>
                        </a:spcBef>
                        <a:spcAft>
                          <a:spcPts val="0"/>
                        </a:spcAft>
                      </a:pPr>
                      <a:r>
                        <a:rPr lang="en-US" sz="1000">
                          <a:effectLst/>
                        </a:rPr>
                        <a:t>Length</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1005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404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755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081171382"/>
                  </a:ext>
                </a:extLst>
              </a:tr>
              <a:tr h="216148">
                <a:tc>
                  <a:txBody>
                    <a:bodyPr/>
                    <a:lstStyle/>
                    <a:p>
                      <a:pPr marL="0" marR="0" algn="just">
                        <a:lnSpc>
                          <a:spcPct val="114000"/>
                        </a:lnSpc>
                        <a:spcBef>
                          <a:spcPts val="0"/>
                        </a:spcBef>
                        <a:spcAft>
                          <a:spcPts val="0"/>
                        </a:spcAft>
                      </a:pPr>
                      <a:r>
                        <a:rPr lang="en-US" sz="1000">
                          <a:effectLst/>
                        </a:rPr>
                        <a:t>File_Size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125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133</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144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138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75123152"/>
                  </a:ext>
                </a:extLst>
              </a:tr>
              <a:tr h="216148">
                <a:tc>
                  <a:txBody>
                    <a:bodyPr/>
                    <a:lstStyle/>
                    <a:p>
                      <a:pPr marL="0" marR="0" algn="just">
                        <a:lnSpc>
                          <a:spcPct val="114000"/>
                        </a:lnSpc>
                        <a:spcBef>
                          <a:spcPts val="0"/>
                        </a:spcBef>
                        <a:spcAft>
                          <a:spcPts val="0"/>
                        </a:spcAft>
                      </a:pPr>
                      <a:r>
                        <a:rPr lang="en-US" sz="1000">
                          <a:effectLst/>
                        </a:rPr>
                        <a:t>O/P file 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350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389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304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41376850"/>
                  </a:ext>
                </a:extLst>
              </a:tr>
              <a:tr h="216148">
                <a:tc>
                  <a:txBody>
                    <a:bodyPr/>
                    <a:lstStyle/>
                    <a:p>
                      <a:pPr marL="0" marR="0" algn="just">
                        <a:lnSpc>
                          <a:spcPct val="114000"/>
                        </a:lnSpc>
                        <a:spcBef>
                          <a:spcPts val="0"/>
                        </a:spcBef>
                        <a:spcAft>
                          <a:spcPts val="0"/>
                        </a:spcAft>
                      </a:pPr>
                      <a:r>
                        <a:rPr lang="en-US" sz="1000">
                          <a:effectLst/>
                        </a:rPr>
                        <a:t>Deadline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85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108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dirty="0">
                          <a:effectLst/>
                        </a:rPr>
                        <a:t>213</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89290228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61746794"/>
              </p:ext>
            </p:extLst>
          </p:nvPr>
        </p:nvGraphicFramePr>
        <p:xfrm>
          <a:off x="498473" y="1612595"/>
          <a:ext cx="3766873" cy="1095629"/>
        </p:xfrm>
        <a:graphic>
          <a:graphicData uri="http://schemas.openxmlformats.org/drawingml/2006/table">
            <a:tbl>
              <a:tblPr firstRow="1" firstCol="1" bandRow="1">
                <a:tableStyleId>{5C22544A-7EE6-4342-B048-85BDC9FD1C3A}</a:tableStyleId>
              </a:tblPr>
              <a:tblGrid>
                <a:gridCol w="1443413">
                  <a:extLst>
                    <a:ext uri="{9D8B030D-6E8A-4147-A177-3AD203B41FA5}">
                      <a16:colId xmlns:a16="http://schemas.microsoft.com/office/drawing/2014/main" xmlns="" val="3222235897"/>
                    </a:ext>
                  </a:extLst>
                </a:gridCol>
                <a:gridCol w="464692">
                  <a:extLst>
                    <a:ext uri="{9D8B030D-6E8A-4147-A177-3AD203B41FA5}">
                      <a16:colId xmlns:a16="http://schemas.microsoft.com/office/drawing/2014/main" xmlns="" val="3638777659"/>
                    </a:ext>
                  </a:extLst>
                </a:gridCol>
                <a:gridCol w="464692">
                  <a:extLst>
                    <a:ext uri="{9D8B030D-6E8A-4147-A177-3AD203B41FA5}">
                      <a16:colId xmlns:a16="http://schemas.microsoft.com/office/drawing/2014/main" xmlns="" val="1037754122"/>
                    </a:ext>
                  </a:extLst>
                </a:gridCol>
                <a:gridCol w="567957">
                  <a:extLst>
                    <a:ext uri="{9D8B030D-6E8A-4147-A177-3AD203B41FA5}">
                      <a16:colId xmlns:a16="http://schemas.microsoft.com/office/drawing/2014/main" xmlns="" val="3912333258"/>
                    </a:ext>
                  </a:extLst>
                </a:gridCol>
                <a:gridCol w="826119">
                  <a:extLst>
                    <a:ext uri="{9D8B030D-6E8A-4147-A177-3AD203B41FA5}">
                      <a16:colId xmlns:a16="http://schemas.microsoft.com/office/drawing/2014/main" xmlns="" val="3188033553"/>
                    </a:ext>
                  </a:extLst>
                </a:gridCol>
              </a:tblGrid>
              <a:tr h="274135">
                <a:tc>
                  <a:txBody>
                    <a:bodyPr/>
                    <a:lstStyle/>
                    <a:p>
                      <a:pPr marL="0" marR="0" algn="just">
                        <a:lnSpc>
                          <a:spcPct val="114000"/>
                        </a:lnSpc>
                        <a:spcBef>
                          <a:spcPts val="0"/>
                        </a:spcBef>
                        <a:spcAft>
                          <a:spcPts val="0"/>
                        </a:spcAft>
                      </a:pPr>
                      <a:r>
                        <a:rPr lang="en-US" sz="1100">
                          <a:effectLst/>
                        </a:rPr>
                        <a:t>No of Resources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14000"/>
                        </a:lnSpc>
                        <a:spcBef>
                          <a:spcPts val="0"/>
                        </a:spcBef>
                        <a:spcAft>
                          <a:spcPts val="0"/>
                        </a:spcAft>
                      </a:pPr>
                      <a:r>
                        <a:rPr lang="en-US" sz="1100">
                          <a:effectLst/>
                        </a:rPr>
                        <a:t>R4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476970865"/>
                  </a:ext>
                </a:extLst>
              </a:tr>
              <a:tr h="274135">
                <a:tc>
                  <a:txBody>
                    <a:bodyPr/>
                    <a:lstStyle/>
                    <a:p>
                      <a:pPr marL="0" marR="0" algn="just">
                        <a:lnSpc>
                          <a:spcPct val="114000"/>
                        </a:lnSpc>
                        <a:spcBef>
                          <a:spcPts val="0"/>
                        </a:spcBef>
                        <a:spcAft>
                          <a:spcPts val="0"/>
                        </a:spcAft>
                      </a:pPr>
                      <a:r>
                        <a:rPr lang="en-US" sz="1100">
                          <a:effectLst/>
                        </a:rPr>
                        <a:t>MIPS Rating</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240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377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353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212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794087000"/>
                  </a:ext>
                </a:extLst>
              </a:tr>
              <a:tr h="274135">
                <a:tc>
                  <a:txBody>
                    <a:bodyPr/>
                    <a:lstStyle/>
                    <a:p>
                      <a:pPr marL="0" marR="0" algn="just">
                        <a:lnSpc>
                          <a:spcPct val="114000"/>
                        </a:lnSpc>
                        <a:spcBef>
                          <a:spcPts val="0"/>
                        </a:spcBef>
                        <a:spcAft>
                          <a:spcPts val="0"/>
                        </a:spcAft>
                      </a:pPr>
                      <a:r>
                        <a:rPr lang="en-US" sz="1100">
                          <a:effectLst/>
                        </a:rPr>
                        <a:t>No. of Machine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658866369"/>
                  </a:ext>
                </a:extLst>
              </a:tr>
              <a:tr h="273224">
                <a:tc>
                  <a:txBody>
                    <a:bodyPr/>
                    <a:lstStyle/>
                    <a:p>
                      <a:pPr marL="0" marR="0" algn="just">
                        <a:lnSpc>
                          <a:spcPct val="114000"/>
                        </a:lnSpc>
                        <a:spcBef>
                          <a:spcPts val="0"/>
                        </a:spcBef>
                        <a:spcAft>
                          <a:spcPts val="0"/>
                        </a:spcAft>
                      </a:pPr>
                      <a:r>
                        <a:rPr lang="en-US" sz="1000" dirty="0">
                          <a:effectLst/>
                        </a:rPr>
                        <a:t>No of PE’s</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000" dirty="0">
                          <a:effectLst/>
                        </a:rPr>
                        <a:t>8</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37083282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91623413"/>
              </p:ext>
            </p:extLst>
          </p:nvPr>
        </p:nvGraphicFramePr>
        <p:xfrm>
          <a:off x="4584962" y="3480276"/>
          <a:ext cx="4307205" cy="1426662"/>
        </p:xfrm>
        <a:graphic>
          <a:graphicData uri="http://schemas.openxmlformats.org/drawingml/2006/table">
            <a:tbl>
              <a:tblPr firstRow="1" firstCol="1" bandRow="1">
                <a:tableStyleId>{5C22544A-7EE6-4342-B048-85BDC9FD1C3A}</a:tableStyleId>
              </a:tblPr>
              <a:tblGrid>
                <a:gridCol w="929573">
                  <a:extLst>
                    <a:ext uri="{9D8B030D-6E8A-4147-A177-3AD203B41FA5}">
                      <a16:colId xmlns:a16="http://schemas.microsoft.com/office/drawing/2014/main" xmlns="" val="1207549419"/>
                    </a:ext>
                  </a:extLst>
                </a:gridCol>
                <a:gridCol w="1139483">
                  <a:extLst>
                    <a:ext uri="{9D8B030D-6E8A-4147-A177-3AD203B41FA5}">
                      <a16:colId xmlns:a16="http://schemas.microsoft.com/office/drawing/2014/main" xmlns="" val="3249847982"/>
                    </a:ext>
                  </a:extLst>
                </a:gridCol>
                <a:gridCol w="1266599">
                  <a:extLst>
                    <a:ext uri="{9D8B030D-6E8A-4147-A177-3AD203B41FA5}">
                      <a16:colId xmlns:a16="http://schemas.microsoft.com/office/drawing/2014/main" xmlns="" val="1495078650"/>
                    </a:ext>
                  </a:extLst>
                </a:gridCol>
                <a:gridCol w="971550">
                  <a:extLst>
                    <a:ext uri="{9D8B030D-6E8A-4147-A177-3AD203B41FA5}">
                      <a16:colId xmlns:a16="http://schemas.microsoft.com/office/drawing/2014/main" xmlns="" val="3774887821"/>
                    </a:ext>
                  </a:extLst>
                </a:gridCol>
              </a:tblGrid>
              <a:tr h="332017">
                <a:tc>
                  <a:txBody>
                    <a:bodyPr/>
                    <a:lstStyle/>
                    <a:p>
                      <a:pPr marL="0" marR="0" algn="just">
                        <a:lnSpc>
                          <a:spcPct val="114000"/>
                        </a:lnSpc>
                        <a:spcBef>
                          <a:spcPts val="0"/>
                        </a:spcBef>
                        <a:spcAft>
                          <a:spcPts val="0"/>
                        </a:spcAft>
                      </a:pPr>
                      <a:r>
                        <a:rPr lang="en-US" sz="1000">
                          <a:effectLst/>
                        </a:rPr>
                        <a:t>Gridlet 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STATUS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ResourceID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Cost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273010949"/>
                  </a:ext>
                </a:extLst>
              </a:tr>
              <a:tr h="218929">
                <a:tc>
                  <a:txBody>
                    <a:bodyPr/>
                    <a:lstStyle/>
                    <a:p>
                      <a:pPr marL="0" marR="0" algn="just">
                        <a:lnSpc>
                          <a:spcPct val="114000"/>
                        </a:lnSpc>
                        <a:spcBef>
                          <a:spcPts val="0"/>
                        </a:spcBef>
                        <a:spcAft>
                          <a:spcPts val="0"/>
                        </a:spcAft>
                      </a:pPr>
                      <a:r>
                        <a:rPr lang="en-US" sz="11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6.0079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304634725"/>
                  </a:ext>
                </a:extLst>
              </a:tr>
              <a:tr h="218929">
                <a:tc>
                  <a:txBody>
                    <a:bodyPr/>
                    <a:lstStyle/>
                    <a:p>
                      <a:pPr marL="0" marR="0" algn="just">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5.05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039361269"/>
                  </a:ext>
                </a:extLst>
              </a:tr>
              <a:tr h="218929">
                <a:tc>
                  <a:txBody>
                    <a:bodyPr/>
                    <a:lstStyle/>
                    <a:p>
                      <a:pPr marL="0" marR="0" algn="just">
                        <a:lnSpc>
                          <a:spcPct val="114000"/>
                        </a:lnSpc>
                        <a:spcBef>
                          <a:spcPts val="0"/>
                        </a:spcBef>
                        <a:spcAft>
                          <a:spcPts val="0"/>
                        </a:spcAft>
                      </a:pPr>
                      <a:r>
                        <a:rPr lang="en-US" sz="11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5.56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579095292"/>
                  </a:ext>
                </a:extLst>
              </a:tr>
              <a:tr h="218929">
                <a:tc>
                  <a:txBody>
                    <a:bodyPr/>
                    <a:lstStyle/>
                    <a:p>
                      <a:pPr marL="0" marR="0" algn="just">
                        <a:lnSpc>
                          <a:spcPct val="114000"/>
                        </a:lnSpc>
                        <a:spcBef>
                          <a:spcPts val="0"/>
                        </a:spcBef>
                        <a:spcAft>
                          <a:spcPts val="0"/>
                        </a:spcAft>
                      </a:pPr>
                      <a:r>
                        <a:rPr lang="en-US" sz="1100">
                          <a:effectLst/>
                        </a:rPr>
                        <a:t>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17.22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606685236"/>
                  </a:ext>
                </a:extLst>
              </a:tr>
              <a:tr h="218929">
                <a:tc>
                  <a:txBody>
                    <a:bodyPr/>
                    <a:lstStyle/>
                    <a:p>
                      <a:pPr marL="0" marR="0" algn="just">
                        <a:lnSpc>
                          <a:spcPct val="114000"/>
                        </a:lnSpc>
                        <a:spcBef>
                          <a:spcPts val="0"/>
                        </a:spcBef>
                        <a:spcAft>
                          <a:spcPts val="0"/>
                        </a:spcAft>
                      </a:pPr>
                      <a:r>
                        <a:rPr lang="en-US" sz="1000">
                          <a:effectLst/>
                        </a:rPr>
                        <a:t>Total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33.0162</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513904310"/>
                  </a:ext>
                </a:extLst>
              </a:tr>
            </a:tbl>
          </a:graphicData>
        </a:graphic>
      </p:graphicFrame>
    </p:spTree>
    <p:extLst>
      <p:ext uri="{BB962C8B-B14F-4D97-AF65-F5344CB8AC3E}">
        <p14:creationId xmlns:p14="http://schemas.microsoft.com/office/powerpoint/2010/main" val="408453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8474" y="872198"/>
            <a:ext cx="7556312" cy="5253966"/>
          </a:xfrm>
        </p:spPr>
        <p:txBody>
          <a:bodyPr/>
          <a:lstStyle/>
          <a:p>
            <a:r>
              <a:rPr lang="en-US" dirty="0"/>
              <a:t>No of Resources =5</a:t>
            </a:r>
          </a:p>
          <a:p>
            <a:pPr marL="95250" indent="0">
              <a:buNone/>
            </a:pPr>
            <a:endParaRPr lang="en-US" dirty="0"/>
          </a:p>
          <a:p>
            <a:pPr marL="95250" indent="0">
              <a:buNone/>
            </a:pPr>
            <a:endParaRPr lang="en-US" dirty="0"/>
          </a:p>
          <a:p>
            <a:pPr marL="95250" indent="0">
              <a:buNone/>
            </a:pPr>
            <a:endParaRPr lang="en-US" dirty="0"/>
          </a:p>
          <a:p>
            <a:pPr marL="95250" indent="0">
              <a:buNone/>
            </a:pPr>
            <a:r>
              <a:rPr lang="en-US" dirty="0"/>
              <a:t>Output FCFS &amp; ACO</a:t>
            </a:r>
          </a:p>
          <a:p>
            <a:pPr marL="95250" indent="0">
              <a:buNone/>
            </a:pPr>
            <a:endParaRPr lang="en-US" dirty="0"/>
          </a:p>
          <a:p>
            <a:pPr marL="9525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12155105"/>
              </p:ext>
            </p:extLst>
          </p:nvPr>
        </p:nvGraphicFramePr>
        <p:xfrm>
          <a:off x="658642" y="1434965"/>
          <a:ext cx="3913358" cy="1280100"/>
        </p:xfrm>
        <a:graphic>
          <a:graphicData uri="http://schemas.openxmlformats.org/drawingml/2006/table">
            <a:tbl>
              <a:tblPr firstRow="1" firstCol="1" bandRow="1">
                <a:tableStyleId>{5C22544A-7EE6-4342-B048-85BDC9FD1C3A}</a:tableStyleId>
              </a:tblPr>
              <a:tblGrid>
                <a:gridCol w="1256741">
                  <a:extLst>
                    <a:ext uri="{9D8B030D-6E8A-4147-A177-3AD203B41FA5}">
                      <a16:colId xmlns:a16="http://schemas.microsoft.com/office/drawing/2014/main" xmlns="" val="3700523000"/>
                    </a:ext>
                  </a:extLst>
                </a:gridCol>
                <a:gridCol w="462133">
                  <a:extLst>
                    <a:ext uri="{9D8B030D-6E8A-4147-A177-3AD203B41FA5}">
                      <a16:colId xmlns:a16="http://schemas.microsoft.com/office/drawing/2014/main" xmlns="" val="3200778650"/>
                    </a:ext>
                  </a:extLst>
                </a:gridCol>
                <a:gridCol w="501743">
                  <a:extLst>
                    <a:ext uri="{9D8B030D-6E8A-4147-A177-3AD203B41FA5}">
                      <a16:colId xmlns:a16="http://schemas.microsoft.com/office/drawing/2014/main" xmlns="" val="3707901407"/>
                    </a:ext>
                  </a:extLst>
                </a:gridCol>
                <a:gridCol w="435724">
                  <a:extLst>
                    <a:ext uri="{9D8B030D-6E8A-4147-A177-3AD203B41FA5}">
                      <a16:colId xmlns:a16="http://schemas.microsoft.com/office/drawing/2014/main" xmlns="" val="1030375621"/>
                    </a:ext>
                  </a:extLst>
                </a:gridCol>
                <a:gridCol w="435724">
                  <a:extLst>
                    <a:ext uri="{9D8B030D-6E8A-4147-A177-3AD203B41FA5}">
                      <a16:colId xmlns:a16="http://schemas.microsoft.com/office/drawing/2014/main" xmlns="" val="1521218597"/>
                    </a:ext>
                  </a:extLst>
                </a:gridCol>
                <a:gridCol w="821293">
                  <a:extLst>
                    <a:ext uri="{9D8B030D-6E8A-4147-A177-3AD203B41FA5}">
                      <a16:colId xmlns:a16="http://schemas.microsoft.com/office/drawing/2014/main" xmlns="" val="2119506156"/>
                    </a:ext>
                  </a:extLst>
                </a:gridCol>
              </a:tblGrid>
              <a:tr h="320025">
                <a:tc>
                  <a:txBody>
                    <a:bodyPr/>
                    <a:lstStyle/>
                    <a:p>
                      <a:pPr marL="0" marR="0" algn="just">
                        <a:lnSpc>
                          <a:spcPct val="114000"/>
                        </a:lnSpc>
                        <a:spcBef>
                          <a:spcPts val="0"/>
                        </a:spcBef>
                        <a:spcAft>
                          <a:spcPts val="0"/>
                        </a:spcAft>
                      </a:pPr>
                      <a:r>
                        <a:rPr lang="en-US" sz="1100">
                          <a:effectLst/>
                        </a:rPr>
                        <a:t>No of Resources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4000"/>
                        </a:lnSpc>
                        <a:spcBef>
                          <a:spcPts val="0"/>
                        </a:spcBef>
                        <a:spcAft>
                          <a:spcPts val="0"/>
                        </a:spcAft>
                      </a:pPr>
                      <a:r>
                        <a:rPr lang="en-US" sz="1100" dirty="0">
                          <a:effectLst/>
                        </a:rPr>
                        <a:t>R1</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4000"/>
                        </a:lnSpc>
                        <a:spcBef>
                          <a:spcPts val="0"/>
                        </a:spcBef>
                        <a:spcAft>
                          <a:spcPts val="0"/>
                        </a:spcAft>
                      </a:pPr>
                      <a:r>
                        <a:rPr lang="en-US" sz="1100">
                          <a:effectLst/>
                        </a:rPr>
                        <a:t>R2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4000"/>
                        </a:lnSpc>
                        <a:spcBef>
                          <a:spcPts val="0"/>
                        </a:spcBef>
                        <a:spcAft>
                          <a:spcPts val="0"/>
                        </a:spcAft>
                      </a:pPr>
                      <a:r>
                        <a:rPr lang="en-US" sz="1100">
                          <a:effectLst/>
                        </a:rPr>
                        <a:t>R3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14000"/>
                        </a:lnSpc>
                        <a:spcBef>
                          <a:spcPts val="0"/>
                        </a:spcBef>
                        <a:spcAft>
                          <a:spcPts val="0"/>
                        </a:spcAft>
                      </a:pPr>
                      <a:r>
                        <a:rPr lang="en-US" sz="1100">
                          <a:effectLst/>
                        </a:rPr>
                        <a:t>R4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14000"/>
                        </a:lnSpc>
                        <a:spcBef>
                          <a:spcPts val="0"/>
                        </a:spcBef>
                        <a:spcAft>
                          <a:spcPts val="0"/>
                        </a:spcAft>
                      </a:pPr>
                      <a:r>
                        <a:rPr lang="en-US" sz="1100">
                          <a:effectLst/>
                        </a:rPr>
                        <a:t>R5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95314827"/>
                  </a:ext>
                </a:extLst>
              </a:tr>
              <a:tr h="320025">
                <a:tc>
                  <a:txBody>
                    <a:bodyPr/>
                    <a:lstStyle/>
                    <a:p>
                      <a:pPr marL="0" marR="0" algn="just">
                        <a:lnSpc>
                          <a:spcPct val="114000"/>
                        </a:lnSpc>
                        <a:spcBef>
                          <a:spcPts val="0"/>
                        </a:spcBef>
                        <a:spcAft>
                          <a:spcPts val="0"/>
                        </a:spcAft>
                      </a:pPr>
                      <a:r>
                        <a:rPr lang="en-US" sz="1100">
                          <a:effectLst/>
                        </a:rPr>
                        <a:t>MIPS Rating</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253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251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200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dirty="0">
                          <a:effectLst/>
                        </a:rPr>
                        <a:t>`5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863714336"/>
                  </a:ext>
                </a:extLst>
              </a:tr>
              <a:tr h="320025">
                <a:tc>
                  <a:txBody>
                    <a:bodyPr/>
                    <a:lstStyle/>
                    <a:p>
                      <a:pPr marL="0" marR="0" algn="just">
                        <a:lnSpc>
                          <a:spcPct val="114000"/>
                        </a:lnSpc>
                        <a:spcBef>
                          <a:spcPts val="0"/>
                        </a:spcBef>
                        <a:spcAft>
                          <a:spcPts val="0"/>
                        </a:spcAft>
                      </a:pPr>
                      <a:r>
                        <a:rPr lang="en-US" sz="1100">
                          <a:effectLst/>
                        </a:rPr>
                        <a:t>No. of Machine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347168000"/>
                  </a:ext>
                </a:extLst>
              </a:tr>
              <a:tr h="320025">
                <a:tc>
                  <a:txBody>
                    <a:bodyPr/>
                    <a:lstStyle/>
                    <a:p>
                      <a:pPr marL="0" marR="0" algn="just">
                        <a:lnSpc>
                          <a:spcPct val="114000"/>
                        </a:lnSpc>
                        <a:spcBef>
                          <a:spcPts val="0"/>
                        </a:spcBef>
                        <a:spcAft>
                          <a:spcPts val="0"/>
                        </a:spcAft>
                      </a:pPr>
                      <a:r>
                        <a:rPr lang="en-US" sz="1000">
                          <a:effectLst/>
                        </a:rPr>
                        <a:t>No of PE’s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000">
                          <a:effectLst/>
                        </a:rPr>
                        <a:t>12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000">
                          <a:effectLst/>
                        </a:rPr>
                        <a:t>16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r">
                        <a:lnSpc>
                          <a:spcPct val="114000"/>
                        </a:lnSpc>
                        <a:spcBef>
                          <a:spcPts val="0"/>
                        </a:spcBef>
                        <a:spcAft>
                          <a:spcPts val="0"/>
                        </a:spcAft>
                      </a:pPr>
                      <a:r>
                        <a:rPr lang="en-US" sz="1000" dirty="0">
                          <a:effectLst/>
                        </a:rPr>
                        <a:t>8</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388018821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10000638"/>
              </p:ext>
            </p:extLst>
          </p:nvPr>
        </p:nvGraphicFramePr>
        <p:xfrm>
          <a:off x="4680731" y="1429721"/>
          <a:ext cx="4171949" cy="1285343"/>
        </p:xfrm>
        <a:graphic>
          <a:graphicData uri="http://schemas.openxmlformats.org/drawingml/2006/table">
            <a:tbl>
              <a:tblPr firstRow="1" firstCol="1" bandRow="1">
                <a:tableStyleId>{5C22544A-7EE6-4342-B048-85BDC9FD1C3A}</a:tableStyleId>
              </a:tblPr>
              <a:tblGrid>
                <a:gridCol w="1631642">
                  <a:extLst>
                    <a:ext uri="{9D8B030D-6E8A-4147-A177-3AD203B41FA5}">
                      <a16:colId xmlns:a16="http://schemas.microsoft.com/office/drawing/2014/main" xmlns="" val="2608851816"/>
                    </a:ext>
                  </a:extLst>
                </a:gridCol>
                <a:gridCol w="493257">
                  <a:extLst>
                    <a:ext uri="{9D8B030D-6E8A-4147-A177-3AD203B41FA5}">
                      <a16:colId xmlns:a16="http://schemas.microsoft.com/office/drawing/2014/main" xmlns="" val="4123484199"/>
                    </a:ext>
                  </a:extLst>
                </a:gridCol>
                <a:gridCol w="516867">
                  <a:extLst>
                    <a:ext uri="{9D8B030D-6E8A-4147-A177-3AD203B41FA5}">
                      <a16:colId xmlns:a16="http://schemas.microsoft.com/office/drawing/2014/main" xmlns="" val="213099482"/>
                    </a:ext>
                  </a:extLst>
                </a:gridCol>
                <a:gridCol w="459438">
                  <a:extLst>
                    <a:ext uri="{9D8B030D-6E8A-4147-A177-3AD203B41FA5}">
                      <a16:colId xmlns:a16="http://schemas.microsoft.com/office/drawing/2014/main" xmlns="" val="892712795"/>
                    </a:ext>
                  </a:extLst>
                </a:gridCol>
                <a:gridCol w="94440">
                  <a:extLst>
                    <a:ext uri="{9D8B030D-6E8A-4147-A177-3AD203B41FA5}">
                      <a16:colId xmlns:a16="http://schemas.microsoft.com/office/drawing/2014/main" xmlns="" val="2263309864"/>
                    </a:ext>
                  </a:extLst>
                </a:gridCol>
                <a:gridCol w="402008">
                  <a:extLst>
                    <a:ext uri="{9D8B030D-6E8A-4147-A177-3AD203B41FA5}">
                      <a16:colId xmlns:a16="http://schemas.microsoft.com/office/drawing/2014/main" xmlns="" val="1531980630"/>
                    </a:ext>
                  </a:extLst>
                </a:gridCol>
                <a:gridCol w="574297">
                  <a:extLst>
                    <a:ext uri="{9D8B030D-6E8A-4147-A177-3AD203B41FA5}">
                      <a16:colId xmlns:a16="http://schemas.microsoft.com/office/drawing/2014/main" xmlns="" val="230564303"/>
                    </a:ext>
                  </a:extLst>
                </a:gridCol>
              </a:tblGrid>
              <a:tr h="391399">
                <a:tc>
                  <a:txBody>
                    <a:bodyPr/>
                    <a:lstStyle/>
                    <a:p>
                      <a:pPr marL="0" marR="0" algn="just">
                        <a:lnSpc>
                          <a:spcPct val="114000"/>
                        </a:lnSpc>
                        <a:spcBef>
                          <a:spcPts val="0"/>
                        </a:spcBef>
                        <a:spcAft>
                          <a:spcPts val="0"/>
                        </a:spcAft>
                      </a:pPr>
                      <a:r>
                        <a:rPr lang="en-US" sz="1000">
                          <a:effectLst/>
                        </a:rPr>
                        <a:t>No of Gridlets (Task to be executed)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000">
                          <a:effectLst/>
                        </a:rPr>
                        <a:t>G2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gridSpan="2">
                  <a:txBody>
                    <a:bodyPr/>
                    <a:lstStyle/>
                    <a:p>
                      <a:pPr marL="0" marR="0" algn="ctr">
                        <a:lnSpc>
                          <a:spcPct val="114000"/>
                        </a:lnSpc>
                        <a:spcBef>
                          <a:spcPts val="0"/>
                        </a:spcBef>
                        <a:spcAft>
                          <a:spcPts val="0"/>
                        </a:spcAft>
                      </a:pPr>
                      <a:r>
                        <a:rPr lang="en-US" sz="1000">
                          <a:effectLst/>
                        </a:rPr>
                        <a:t>G3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4000"/>
                        </a:lnSpc>
                        <a:spcBef>
                          <a:spcPts val="0"/>
                        </a:spcBef>
                        <a:spcAft>
                          <a:spcPts val="0"/>
                        </a:spcAft>
                      </a:pPr>
                      <a:r>
                        <a:rPr lang="en-US" sz="1000">
                          <a:effectLst/>
                        </a:rPr>
                        <a:t>G4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14000"/>
                        </a:lnSpc>
                        <a:spcBef>
                          <a:spcPts val="0"/>
                        </a:spcBef>
                        <a:spcAft>
                          <a:spcPts val="0"/>
                        </a:spcAft>
                      </a:pPr>
                      <a:r>
                        <a:rPr lang="en-US" sz="1000">
                          <a:effectLst/>
                        </a:rPr>
                        <a:t>G5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483255188"/>
                  </a:ext>
                </a:extLst>
              </a:tr>
              <a:tr h="223486">
                <a:tc>
                  <a:txBody>
                    <a:bodyPr/>
                    <a:lstStyle/>
                    <a:p>
                      <a:pPr marL="0" marR="0" algn="just">
                        <a:lnSpc>
                          <a:spcPct val="114000"/>
                        </a:lnSpc>
                        <a:spcBef>
                          <a:spcPts val="0"/>
                        </a:spcBef>
                        <a:spcAft>
                          <a:spcPts val="0"/>
                        </a:spcAft>
                      </a:pPr>
                      <a:r>
                        <a:rPr lang="en-US" sz="1000">
                          <a:effectLst/>
                        </a:rPr>
                        <a:t>Length</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1100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1200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1300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r">
                        <a:lnSpc>
                          <a:spcPct val="114000"/>
                        </a:lnSpc>
                        <a:spcBef>
                          <a:spcPts val="0"/>
                        </a:spcBef>
                        <a:spcAft>
                          <a:spcPts val="0"/>
                        </a:spcAft>
                      </a:pPr>
                      <a:r>
                        <a:rPr lang="en-US" sz="1100">
                          <a:effectLst/>
                        </a:rPr>
                        <a:t>1000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lgn="r">
                        <a:lnSpc>
                          <a:spcPct val="114000"/>
                        </a:lnSpc>
                        <a:spcBef>
                          <a:spcPts val="0"/>
                        </a:spcBef>
                        <a:spcAft>
                          <a:spcPts val="0"/>
                        </a:spcAft>
                      </a:pPr>
                      <a:r>
                        <a:rPr lang="en-US" sz="1100">
                          <a:effectLst/>
                        </a:rPr>
                        <a:t>900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086579718"/>
                  </a:ext>
                </a:extLst>
              </a:tr>
              <a:tr h="223486">
                <a:tc>
                  <a:txBody>
                    <a:bodyPr/>
                    <a:lstStyle/>
                    <a:p>
                      <a:pPr marL="0" marR="0" algn="just">
                        <a:lnSpc>
                          <a:spcPct val="114000"/>
                        </a:lnSpc>
                        <a:spcBef>
                          <a:spcPts val="0"/>
                        </a:spcBef>
                        <a:spcAft>
                          <a:spcPts val="0"/>
                        </a:spcAft>
                      </a:pPr>
                      <a:r>
                        <a:rPr lang="en-US" sz="1000">
                          <a:effectLst/>
                        </a:rPr>
                        <a:t>File_Size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135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125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145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r">
                        <a:lnSpc>
                          <a:spcPct val="114000"/>
                        </a:lnSpc>
                        <a:spcBef>
                          <a:spcPts val="0"/>
                        </a:spcBef>
                        <a:spcAft>
                          <a:spcPts val="0"/>
                        </a:spcAft>
                      </a:pPr>
                      <a:r>
                        <a:rPr lang="en-US" sz="1100">
                          <a:effectLst/>
                        </a:rPr>
                        <a:t>150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lgn="r">
                        <a:lnSpc>
                          <a:spcPct val="114000"/>
                        </a:lnSpc>
                        <a:spcBef>
                          <a:spcPts val="0"/>
                        </a:spcBef>
                        <a:spcAft>
                          <a:spcPts val="0"/>
                        </a:spcAft>
                      </a:pPr>
                      <a:r>
                        <a:rPr lang="en-US" sz="1100">
                          <a:effectLst/>
                        </a:rPr>
                        <a:t>150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867480199"/>
                  </a:ext>
                </a:extLst>
              </a:tr>
              <a:tr h="223486">
                <a:tc>
                  <a:txBody>
                    <a:bodyPr/>
                    <a:lstStyle/>
                    <a:p>
                      <a:pPr marL="0" marR="0" algn="just">
                        <a:lnSpc>
                          <a:spcPct val="114000"/>
                        </a:lnSpc>
                        <a:spcBef>
                          <a:spcPts val="0"/>
                        </a:spcBef>
                        <a:spcAft>
                          <a:spcPts val="0"/>
                        </a:spcAft>
                      </a:pPr>
                      <a:r>
                        <a:rPr lang="en-US" sz="1000">
                          <a:effectLst/>
                        </a:rPr>
                        <a:t>O/P file Size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300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255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r">
                        <a:lnSpc>
                          <a:spcPct val="114000"/>
                        </a:lnSpc>
                        <a:spcBef>
                          <a:spcPts val="0"/>
                        </a:spcBef>
                        <a:spcAft>
                          <a:spcPts val="0"/>
                        </a:spcAft>
                      </a:pPr>
                      <a:r>
                        <a:rPr lang="en-US" sz="1100">
                          <a:effectLst/>
                        </a:rPr>
                        <a:t>300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lgn="r">
                        <a:lnSpc>
                          <a:spcPct val="114000"/>
                        </a:lnSpc>
                        <a:spcBef>
                          <a:spcPts val="0"/>
                        </a:spcBef>
                        <a:spcAft>
                          <a:spcPts val="0"/>
                        </a:spcAft>
                      </a:pPr>
                      <a:r>
                        <a:rPr lang="en-US" sz="1100">
                          <a:effectLst/>
                        </a:rPr>
                        <a:t>375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2214698822"/>
                  </a:ext>
                </a:extLst>
              </a:tr>
              <a:tr h="223486">
                <a:tc>
                  <a:txBody>
                    <a:bodyPr/>
                    <a:lstStyle/>
                    <a:p>
                      <a:pPr marL="0" marR="0" algn="just">
                        <a:lnSpc>
                          <a:spcPct val="114000"/>
                        </a:lnSpc>
                        <a:spcBef>
                          <a:spcPts val="0"/>
                        </a:spcBef>
                        <a:spcAft>
                          <a:spcPts val="0"/>
                        </a:spcAft>
                      </a:pPr>
                      <a:r>
                        <a:rPr lang="en-US" sz="1000">
                          <a:effectLst/>
                        </a:rPr>
                        <a:t>Deadline</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r">
                        <a:lnSpc>
                          <a:spcPct val="114000"/>
                        </a:lnSpc>
                        <a:spcBef>
                          <a:spcPts val="0"/>
                        </a:spcBef>
                        <a:spcAft>
                          <a:spcPts val="0"/>
                        </a:spcAft>
                      </a:pPr>
                      <a:r>
                        <a:rPr lang="en-US" sz="1100">
                          <a:effectLst/>
                        </a:rPr>
                        <a:t>100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150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120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r">
                        <a:lnSpc>
                          <a:spcPct val="114000"/>
                        </a:lnSpc>
                        <a:spcBef>
                          <a:spcPts val="0"/>
                        </a:spcBef>
                        <a:spcAft>
                          <a:spcPts val="0"/>
                        </a:spcAft>
                      </a:pPr>
                      <a:r>
                        <a:rPr lang="en-US" sz="1100">
                          <a:effectLst/>
                        </a:rPr>
                        <a:t>140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a:txBody>
                    <a:bodyPr/>
                    <a:lstStyle/>
                    <a:p>
                      <a:pPr marL="0" marR="0" algn="r">
                        <a:lnSpc>
                          <a:spcPct val="114000"/>
                        </a:lnSpc>
                        <a:spcBef>
                          <a:spcPts val="0"/>
                        </a:spcBef>
                        <a:spcAft>
                          <a:spcPts val="0"/>
                        </a:spcAft>
                      </a:pPr>
                      <a:r>
                        <a:rPr lang="en-US" sz="1100" dirty="0">
                          <a:effectLst/>
                        </a:rPr>
                        <a:t>125</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xmlns="" val="12809819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8155896"/>
              </p:ext>
            </p:extLst>
          </p:nvPr>
        </p:nvGraphicFramePr>
        <p:xfrm>
          <a:off x="646019" y="3961485"/>
          <a:ext cx="3925980" cy="1425686"/>
        </p:xfrm>
        <a:graphic>
          <a:graphicData uri="http://schemas.openxmlformats.org/drawingml/2006/table">
            <a:tbl>
              <a:tblPr firstRow="1" firstCol="1" bandRow="1">
                <a:tableStyleId>{5C22544A-7EE6-4342-B048-85BDC9FD1C3A}</a:tableStyleId>
              </a:tblPr>
              <a:tblGrid>
                <a:gridCol w="829952">
                  <a:extLst>
                    <a:ext uri="{9D8B030D-6E8A-4147-A177-3AD203B41FA5}">
                      <a16:colId xmlns:a16="http://schemas.microsoft.com/office/drawing/2014/main" xmlns="" val="3829820772"/>
                    </a:ext>
                  </a:extLst>
                </a:gridCol>
                <a:gridCol w="1063282">
                  <a:extLst>
                    <a:ext uri="{9D8B030D-6E8A-4147-A177-3AD203B41FA5}">
                      <a16:colId xmlns:a16="http://schemas.microsoft.com/office/drawing/2014/main" xmlns="" val="796195211"/>
                    </a:ext>
                  </a:extLst>
                </a:gridCol>
                <a:gridCol w="1125828">
                  <a:extLst>
                    <a:ext uri="{9D8B030D-6E8A-4147-A177-3AD203B41FA5}">
                      <a16:colId xmlns:a16="http://schemas.microsoft.com/office/drawing/2014/main" xmlns="" val="2303625810"/>
                    </a:ext>
                  </a:extLst>
                </a:gridCol>
                <a:gridCol w="906918">
                  <a:extLst>
                    <a:ext uri="{9D8B030D-6E8A-4147-A177-3AD203B41FA5}">
                      <a16:colId xmlns:a16="http://schemas.microsoft.com/office/drawing/2014/main" xmlns="" val="749199659"/>
                    </a:ext>
                  </a:extLst>
                </a:gridCol>
              </a:tblGrid>
              <a:tr h="279029">
                <a:tc>
                  <a:txBody>
                    <a:bodyPr/>
                    <a:lstStyle/>
                    <a:p>
                      <a:pPr marL="0" marR="0" algn="just">
                        <a:lnSpc>
                          <a:spcPct val="114000"/>
                        </a:lnSpc>
                        <a:spcBef>
                          <a:spcPts val="0"/>
                        </a:spcBef>
                        <a:spcAft>
                          <a:spcPts val="0"/>
                        </a:spcAft>
                      </a:pPr>
                      <a:r>
                        <a:rPr lang="en-US" sz="1000">
                          <a:effectLst/>
                        </a:rPr>
                        <a:t>Gridlet 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STATUS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ResourceID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Cost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869407675"/>
                  </a:ext>
                </a:extLst>
              </a:tr>
              <a:tr h="177168">
                <a:tc>
                  <a:txBody>
                    <a:bodyPr/>
                    <a:lstStyle/>
                    <a:p>
                      <a:pPr marL="0" marR="0" algn="r">
                        <a:lnSpc>
                          <a:spcPct val="114000"/>
                        </a:lnSpc>
                        <a:spcBef>
                          <a:spcPts val="0"/>
                        </a:spcBef>
                        <a:spcAft>
                          <a:spcPts val="0"/>
                        </a:spcAft>
                      </a:pPr>
                      <a:r>
                        <a:rPr lang="en-US" sz="1100">
                          <a:effectLst/>
                        </a:rPr>
                        <a:t>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16.04348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043607031"/>
                  </a:ext>
                </a:extLst>
              </a:tr>
              <a:tr h="177168">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177956053"/>
                  </a:ext>
                </a:extLst>
              </a:tr>
              <a:tr h="177168">
                <a:tc>
                  <a:txBody>
                    <a:bodyPr/>
                    <a:lstStyle/>
                    <a:p>
                      <a:pPr marL="0" marR="0" algn="r">
                        <a:lnSpc>
                          <a:spcPct val="114000"/>
                        </a:lnSpc>
                        <a:spcBef>
                          <a:spcPts val="0"/>
                        </a:spcBef>
                        <a:spcAft>
                          <a:spcPts val="0"/>
                        </a:spcAft>
                      </a:pPr>
                      <a:r>
                        <a:rPr lang="en-US" sz="11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15.41502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06597095"/>
                  </a:ext>
                </a:extLst>
              </a:tr>
              <a:tr h="177168">
                <a:tc>
                  <a:txBody>
                    <a:bodyPr/>
                    <a:lstStyle/>
                    <a:p>
                      <a:pPr marL="0" marR="0" algn="r">
                        <a:lnSpc>
                          <a:spcPct val="114000"/>
                        </a:lnSpc>
                        <a:spcBef>
                          <a:spcPts val="0"/>
                        </a:spcBef>
                        <a:spcAft>
                          <a:spcPts val="0"/>
                        </a:spcAft>
                      </a:pPr>
                      <a:r>
                        <a:rPr lang="en-US" sz="11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12.52381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086086489"/>
                  </a:ext>
                </a:extLst>
              </a:tr>
              <a:tr h="177168">
                <a:tc>
                  <a:txBody>
                    <a:bodyPr/>
                    <a:lstStyle/>
                    <a:p>
                      <a:pPr marL="0" marR="0" algn="r">
                        <a:lnSpc>
                          <a:spcPct val="114000"/>
                        </a:lnSpc>
                        <a:spcBef>
                          <a:spcPts val="0"/>
                        </a:spcBef>
                        <a:spcAft>
                          <a:spcPts val="0"/>
                        </a:spcAft>
                      </a:pPr>
                      <a:r>
                        <a:rPr lang="en-US" sz="1100">
                          <a:effectLst/>
                        </a:rPr>
                        <a:t>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159594661"/>
                  </a:ext>
                </a:extLst>
              </a:tr>
              <a:tr h="177168">
                <a:tc>
                  <a:txBody>
                    <a:bodyPr/>
                    <a:lstStyle/>
                    <a:p>
                      <a:pPr marL="0" marR="0" algn="just">
                        <a:lnSpc>
                          <a:spcPct val="114000"/>
                        </a:lnSpc>
                        <a:spcBef>
                          <a:spcPts val="0"/>
                        </a:spcBef>
                        <a:spcAft>
                          <a:spcPts val="0"/>
                        </a:spcAft>
                      </a:pPr>
                      <a:r>
                        <a:rPr lang="en-US" sz="1000">
                          <a:effectLst/>
                        </a:rPr>
                        <a:t>Total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70.98231</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42998546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8681724"/>
              </p:ext>
            </p:extLst>
          </p:nvPr>
        </p:nvGraphicFramePr>
        <p:xfrm>
          <a:off x="4711580" y="3919283"/>
          <a:ext cx="4122931" cy="1433614"/>
        </p:xfrm>
        <a:graphic>
          <a:graphicData uri="http://schemas.openxmlformats.org/drawingml/2006/table">
            <a:tbl>
              <a:tblPr firstRow="1" firstCol="1" bandRow="1">
                <a:tableStyleId>{5C22544A-7EE6-4342-B048-85BDC9FD1C3A}</a:tableStyleId>
              </a:tblPr>
              <a:tblGrid>
                <a:gridCol w="1163955">
                  <a:extLst>
                    <a:ext uri="{9D8B030D-6E8A-4147-A177-3AD203B41FA5}">
                      <a16:colId xmlns:a16="http://schemas.microsoft.com/office/drawing/2014/main" xmlns="" val="3479490833"/>
                    </a:ext>
                  </a:extLst>
                </a:gridCol>
                <a:gridCol w="834754">
                  <a:extLst>
                    <a:ext uri="{9D8B030D-6E8A-4147-A177-3AD203B41FA5}">
                      <a16:colId xmlns:a16="http://schemas.microsoft.com/office/drawing/2014/main" xmlns="" val="1856403460"/>
                    </a:ext>
                  </a:extLst>
                </a:gridCol>
                <a:gridCol w="1069145">
                  <a:extLst>
                    <a:ext uri="{9D8B030D-6E8A-4147-A177-3AD203B41FA5}">
                      <a16:colId xmlns:a16="http://schemas.microsoft.com/office/drawing/2014/main" xmlns="" val="3776443422"/>
                    </a:ext>
                  </a:extLst>
                </a:gridCol>
                <a:gridCol w="1055077">
                  <a:extLst>
                    <a:ext uri="{9D8B030D-6E8A-4147-A177-3AD203B41FA5}">
                      <a16:colId xmlns:a16="http://schemas.microsoft.com/office/drawing/2014/main" xmlns="" val="279370475"/>
                    </a:ext>
                  </a:extLst>
                </a:gridCol>
              </a:tblGrid>
              <a:tr h="286957">
                <a:tc>
                  <a:txBody>
                    <a:bodyPr/>
                    <a:lstStyle/>
                    <a:p>
                      <a:pPr marL="0" marR="0" algn="just">
                        <a:lnSpc>
                          <a:spcPct val="114000"/>
                        </a:lnSpc>
                        <a:spcBef>
                          <a:spcPts val="0"/>
                        </a:spcBef>
                        <a:spcAft>
                          <a:spcPts val="0"/>
                        </a:spcAft>
                      </a:pPr>
                      <a:r>
                        <a:rPr lang="en-US" sz="1000">
                          <a:effectLst/>
                        </a:rPr>
                        <a:t>Gridlet ID</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STATUS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dirty="0" err="1">
                          <a:effectLst/>
                        </a:rPr>
                        <a:t>ResourceID</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Cost</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494620043"/>
                  </a:ext>
                </a:extLst>
              </a:tr>
              <a:tr h="190500">
                <a:tc>
                  <a:txBody>
                    <a:bodyPr/>
                    <a:lstStyle/>
                    <a:p>
                      <a:pPr marL="0" marR="0" algn="r">
                        <a:lnSpc>
                          <a:spcPct val="114000"/>
                        </a:lnSpc>
                        <a:spcBef>
                          <a:spcPts val="0"/>
                        </a:spcBef>
                        <a:spcAft>
                          <a:spcPts val="0"/>
                        </a:spcAft>
                      </a:pPr>
                      <a:r>
                        <a:rPr lang="en-US" sz="1100">
                          <a:effectLst/>
                        </a:rPr>
                        <a:t>2</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17.34263</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709032040"/>
                  </a:ext>
                </a:extLst>
              </a:tr>
              <a:tr h="190500">
                <a:tc>
                  <a:txBody>
                    <a:bodyPr/>
                    <a:lstStyle/>
                    <a:p>
                      <a:pPr marL="0" marR="0" algn="r">
                        <a:lnSpc>
                          <a:spcPct val="114000"/>
                        </a:lnSpc>
                        <a:spcBef>
                          <a:spcPts val="0"/>
                        </a:spcBef>
                        <a:spcAft>
                          <a:spcPts val="0"/>
                        </a:spcAft>
                      </a:pPr>
                      <a:r>
                        <a:rPr lang="en-US" sz="1100">
                          <a:effectLst/>
                        </a:rPr>
                        <a:t>6</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14.85771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965855910"/>
                  </a:ext>
                </a:extLst>
              </a:tr>
              <a:tr h="136525">
                <a:tc>
                  <a:txBody>
                    <a:bodyPr/>
                    <a:lstStyle/>
                    <a:p>
                      <a:pPr marL="0" marR="0" algn="r">
                        <a:lnSpc>
                          <a:spcPct val="114000"/>
                        </a:lnSpc>
                        <a:spcBef>
                          <a:spcPts val="0"/>
                        </a:spcBef>
                        <a:spcAft>
                          <a:spcPts val="0"/>
                        </a:spcAft>
                      </a:pPr>
                      <a:r>
                        <a:rPr lang="en-US" sz="1100">
                          <a:effectLst/>
                        </a:rPr>
                        <a:t>0</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17</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16.5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80161739"/>
                  </a:ext>
                </a:extLst>
              </a:tr>
              <a:tr h="136525">
                <a:tc>
                  <a:txBody>
                    <a:bodyPr/>
                    <a:lstStyle/>
                    <a:p>
                      <a:pPr marL="0" marR="0" algn="r">
                        <a:lnSpc>
                          <a:spcPct val="114000"/>
                        </a:lnSpc>
                        <a:spcBef>
                          <a:spcPts val="0"/>
                        </a:spcBef>
                        <a:spcAft>
                          <a:spcPts val="0"/>
                        </a:spcAft>
                      </a:pPr>
                      <a:r>
                        <a:rPr lang="en-US" sz="1100">
                          <a:effectLst/>
                        </a:rPr>
                        <a:t>8</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9</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3928620461"/>
                  </a:ext>
                </a:extLst>
              </a:tr>
              <a:tr h="136525">
                <a:tc>
                  <a:txBody>
                    <a:bodyPr/>
                    <a:lstStyle/>
                    <a:p>
                      <a:pPr marL="0" marR="0" algn="r">
                        <a:lnSpc>
                          <a:spcPct val="114000"/>
                        </a:lnSpc>
                        <a:spcBef>
                          <a:spcPts val="0"/>
                        </a:spcBef>
                        <a:spcAft>
                          <a:spcPts val="0"/>
                        </a:spcAft>
                      </a:pPr>
                      <a:r>
                        <a:rPr lang="en-US" sz="1100">
                          <a:effectLst/>
                        </a:rPr>
                        <a:t>4</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SUCCESS</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21</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a:effectLst/>
                        </a:rPr>
                        <a:t>15.38095</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137762486"/>
                  </a:ext>
                </a:extLst>
              </a:tr>
              <a:tr h="190500">
                <a:tc>
                  <a:txBody>
                    <a:bodyPr/>
                    <a:lstStyle/>
                    <a:p>
                      <a:pPr marL="0" marR="0" algn="just">
                        <a:lnSpc>
                          <a:spcPct val="114000"/>
                        </a:lnSpc>
                        <a:spcBef>
                          <a:spcPts val="0"/>
                        </a:spcBef>
                        <a:spcAft>
                          <a:spcPts val="0"/>
                        </a:spcAft>
                      </a:pPr>
                      <a:r>
                        <a:rPr lang="en-US" sz="1000">
                          <a:effectLst/>
                        </a:rPr>
                        <a:t>Total</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4000"/>
                        </a:lnSpc>
                        <a:spcBef>
                          <a:spcPts val="0"/>
                        </a:spcBef>
                        <a:spcAft>
                          <a:spcPts val="0"/>
                        </a:spcAft>
                      </a:pPr>
                      <a:r>
                        <a:rPr lang="en-US" sz="1100">
                          <a:effectLst/>
                        </a:rPr>
                        <a:t> </a:t>
                      </a:r>
                      <a:endParaRPr lang="en-US"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4000"/>
                        </a:lnSpc>
                        <a:spcBef>
                          <a:spcPts val="0"/>
                        </a:spcBef>
                        <a:spcAft>
                          <a:spcPts val="0"/>
                        </a:spcAft>
                      </a:pPr>
                      <a:r>
                        <a:rPr lang="en-US" sz="1100" dirty="0">
                          <a:effectLst/>
                        </a:rPr>
                        <a:t>73.08</a:t>
                      </a:r>
                      <a:endParaRPr lang="en-US"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2944503464"/>
                  </a:ext>
                </a:extLst>
              </a:tr>
            </a:tbl>
          </a:graphicData>
        </a:graphic>
      </p:graphicFrame>
    </p:spTree>
    <p:extLst>
      <p:ext uri="{BB962C8B-B14F-4D97-AF65-F5344CB8AC3E}">
        <p14:creationId xmlns:p14="http://schemas.microsoft.com/office/powerpoint/2010/main" val="22345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98474" y="484093"/>
            <a:ext cx="7556312" cy="111610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Rockwell"/>
              <a:buNone/>
            </a:pPr>
            <a:r>
              <a:rPr lang="en-US" sz="3600" b="0" i="0" u="none" strike="noStrike" cap="none">
                <a:solidFill>
                  <a:schemeClr val="accent1"/>
                </a:solidFill>
                <a:latin typeface="Rockwell"/>
                <a:ea typeface="Rockwell"/>
                <a:cs typeface="Rockwell"/>
                <a:sym typeface="Rockwell"/>
              </a:rPr>
              <a:t>Output Generation </a:t>
            </a:r>
          </a:p>
        </p:txBody>
      </p:sp>
      <p:sp>
        <p:nvSpPr>
          <p:cNvPr id="225" name="Shape 225"/>
          <p:cNvSpPr txBox="1">
            <a:spLocks noGrp="1"/>
          </p:cNvSpPr>
          <p:nvPr>
            <p:ph type="body" idx="1"/>
          </p:nvPr>
        </p:nvSpPr>
        <p:spPr>
          <a:xfrm>
            <a:off x="498474" y="1981200"/>
            <a:ext cx="7556312" cy="4144963"/>
          </a:xfrm>
          <a:prstGeom prst="rect">
            <a:avLst/>
          </a:prstGeom>
          <a:noFill/>
          <a:ln>
            <a:noFill/>
          </a:ln>
        </p:spPr>
        <p:txBody>
          <a:bodyPr lIns="91425" tIns="45700" rIns="91425" bIns="45700" anchor="t" anchorCtr="0">
            <a:noAutofit/>
          </a:bodyPr>
          <a:lstStyle/>
          <a:p>
            <a:pPr lvl="0" indent="-228600" algn="just">
              <a:spcBef>
                <a:spcPts val="0"/>
              </a:spcBef>
              <a:buNone/>
            </a:pPr>
            <a:r>
              <a:rPr lang="en-US" dirty="0"/>
              <a:t>	In order to generate the output we ran the implemented algorithm for FCFS and Ant colony. We have calculated total cost by adding cost of each job. And compared total cost for both algorithm.</a:t>
            </a:r>
          </a:p>
          <a:p>
            <a:pPr lvl="0" indent="-228600" algn="just">
              <a:spcBef>
                <a:spcPts val="0"/>
              </a:spcBef>
              <a:buNone/>
            </a:pPr>
            <a:endParaRPr lang="en-US" sz="2000" b="0" i="0" u="none" strike="noStrike" cap="none" dirty="0">
              <a:solidFill>
                <a:srgbClr val="595959"/>
              </a:solidFill>
              <a:latin typeface="Rockwell"/>
              <a:ea typeface="Rockwell"/>
              <a:cs typeface="Rockwell"/>
              <a:sym typeface="Rockwell"/>
            </a:endParaRPr>
          </a:p>
          <a:p>
            <a:pPr lvl="0" indent="-228600" algn="just">
              <a:spcBef>
                <a:spcPts val="0"/>
              </a:spcBef>
              <a:buNone/>
            </a:pPr>
            <a:r>
              <a:rPr lang="en-US" dirty="0"/>
              <a:t>	First we have created the grid resources and then no of jobs called gridlets and then we have given the criteria to user to choose the type of scheduling algorithm to allocate these gridlets to available resources. In our program we are using only FCFS and ACO but this can be extended to other scheduling algorithm. After the selection of scheduling algorithm program will generate the output.</a:t>
            </a:r>
            <a:endParaRPr sz="2000" b="0" i="0" u="none" strike="noStrike" cap="none" dirty="0">
              <a:solidFill>
                <a:srgbClr val="595959"/>
              </a:solidFill>
              <a:latin typeface="Rockwell"/>
              <a:ea typeface="Rockwell"/>
              <a:cs typeface="Rockwell"/>
              <a:sym typeface="Rockwell"/>
            </a:endParaRPr>
          </a:p>
        </p:txBody>
      </p:sp>
    </p:spTree>
    <p:extLst>
      <p:ext uri="{BB962C8B-B14F-4D97-AF65-F5344CB8AC3E}">
        <p14:creationId xmlns:p14="http://schemas.microsoft.com/office/powerpoint/2010/main" val="416327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8209428" cy="1116106"/>
          </a:xfrm>
        </p:spPr>
        <p:txBody>
          <a:bodyPr/>
          <a:lstStyle/>
          <a:p>
            <a:r>
              <a:rPr lang="en-US" dirty="0"/>
              <a:t>Compare output against hypothesis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98474" y="1600200"/>
            <a:ext cx="7556313" cy="4525963"/>
          </a:xfrm>
        </p:spPr>
        <p:txBody>
          <a:bodyPr/>
          <a:lstStyle/>
          <a:p>
            <a:r>
              <a:rPr lang="en-US" dirty="0" smtClean="0"/>
              <a:t>From the graph we can see the Processing Cost using ACO algorithm is lesser than FCFS.</a:t>
            </a:r>
          </a:p>
          <a:p>
            <a:r>
              <a:rPr lang="en-US" dirty="0" smtClean="0"/>
              <a:t>Processing Cost = Cost per sec * CPU Execution Time.</a:t>
            </a:r>
          </a:p>
          <a:p>
            <a:endParaRPr lang="en-US" dirty="0"/>
          </a:p>
        </p:txBody>
      </p:sp>
      <p:pic>
        <p:nvPicPr>
          <p:cNvPr id="4" name="image26.png"/>
          <p:cNvPicPr/>
          <p:nvPr/>
        </p:nvPicPr>
        <p:blipFill>
          <a:blip r:embed="rId2"/>
          <a:srcRect/>
          <a:stretch>
            <a:fillRect/>
          </a:stretch>
        </p:blipFill>
        <p:spPr>
          <a:xfrm>
            <a:off x="844062" y="3014346"/>
            <a:ext cx="7019778" cy="3111817"/>
          </a:xfrm>
          <a:prstGeom prst="rect">
            <a:avLst/>
          </a:prstGeom>
          <a:ln/>
        </p:spPr>
      </p:pic>
      <p:sp>
        <p:nvSpPr>
          <p:cNvPr id="5" name="Rectangle 4"/>
          <p:cNvSpPr/>
          <p:nvPr/>
        </p:nvSpPr>
        <p:spPr>
          <a:xfrm>
            <a:off x="844062" y="6126163"/>
            <a:ext cx="7019778" cy="400110"/>
          </a:xfrm>
          <a:prstGeom prst="rect">
            <a:avLst/>
          </a:prstGeom>
        </p:spPr>
        <p:txBody>
          <a:bodyPr wrap="square">
            <a:spAutoFit/>
          </a:bodyPr>
          <a:lstStyle/>
          <a:p>
            <a:pPr marL="228600" indent="-228600" algn="ctr">
              <a:spcBef>
                <a:spcPts val="2000"/>
              </a:spcBef>
              <a:buClr>
                <a:schemeClr val="accent1"/>
              </a:buClr>
              <a:buSzPct val="75000"/>
            </a:pPr>
            <a:r>
              <a:rPr lang="en-US" sz="2000" dirty="0" smtClean="0">
                <a:solidFill>
                  <a:schemeClr val="tx1">
                    <a:lumMod val="65000"/>
                    <a:lumOff val="35000"/>
                  </a:schemeClr>
                </a:solidFill>
              </a:rPr>
              <a:t>Plot of No. of Grid Resources </a:t>
            </a:r>
            <a:r>
              <a:rPr lang="en-US" sz="2000" dirty="0" err="1" smtClean="0">
                <a:solidFill>
                  <a:schemeClr val="tx1">
                    <a:lumMod val="65000"/>
                    <a:lumOff val="35000"/>
                  </a:schemeClr>
                </a:solidFill>
              </a:rPr>
              <a:t>vs</a:t>
            </a:r>
            <a:r>
              <a:rPr lang="en-US" sz="2000" dirty="0" smtClean="0">
                <a:solidFill>
                  <a:schemeClr val="tx1">
                    <a:lumMod val="65000"/>
                    <a:lumOff val="35000"/>
                  </a:schemeClr>
                </a:solidFill>
              </a:rPr>
              <a:t> Processing Cost</a:t>
            </a:r>
          </a:p>
        </p:txBody>
      </p:sp>
    </p:spTree>
    <p:extLst>
      <p:ext uri="{BB962C8B-B14F-4D97-AF65-F5344CB8AC3E}">
        <p14:creationId xmlns:p14="http://schemas.microsoft.com/office/powerpoint/2010/main" val="155756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Abnormal Case Explanation </a:t>
            </a:r>
          </a:p>
        </p:txBody>
      </p:sp>
      <p:sp>
        <p:nvSpPr>
          <p:cNvPr id="3" name="Content Placeholder 2"/>
          <p:cNvSpPr>
            <a:spLocks noGrp="1"/>
          </p:cNvSpPr>
          <p:nvPr>
            <p:ph idx="1"/>
          </p:nvPr>
        </p:nvSpPr>
        <p:spPr/>
        <p:txBody>
          <a:bodyPr/>
          <a:lstStyle/>
          <a:p>
            <a:r>
              <a:rPr lang="en-US" dirty="0" smtClean="0"/>
              <a:t>In few cases where number of resources and no of task to be executed are less we are not able to see  significant difference in the performance</a:t>
            </a:r>
          </a:p>
          <a:p>
            <a:r>
              <a:rPr lang="en-US" dirty="0" smtClean="0"/>
              <a:t>In some situation where parameters values are not consistent in such cases this algorithm may not give correct results.</a:t>
            </a:r>
          </a:p>
          <a:p>
            <a:endParaRPr lang="en-US" dirty="0"/>
          </a:p>
        </p:txBody>
      </p:sp>
    </p:spTree>
    <p:extLst>
      <p:ext uri="{BB962C8B-B14F-4D97-AF65-F5344CB8AC3E}">
        <p14:creationId xmlns:p14="http://schemas.microsoft.com/office/powerpoint/2010/main" val="226458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t>
            </a:r>
          </a:p>
        </p:txBody>
      </p:sp>
      <p:sp>
        <p:nvSpPr>
          <p:cNvPr id="3" name="Content Placeholder 2"/>
          <p:cNvSpPr>
            <a:spLocks noGrp="1"/>
          </p:cNvSpPr>
          <p:nvPr>
            <p:ph idx="1"/>
          </p:nvPr>
        </p:nvSpPr>
        <p:spPr>
          <a:xfrm>
            <a:off x="382220" y="1343860"/>
            <a:ext cx="7672567" cy="4956253"/>
          </a:xfrm>
        </p:spPr>
        <p:txBody>
          <a:bodyPr>
            <a:normAutofit fontScale="92500" lnSpcReduction="10000"/>
          </a:bodyPr>
          <a:lstStyle/>
          <a:p>
            <a:r>
              <a:rPr lang="en-US" dirty="0"/>
              <a:t>The main aim of our project was to minimize makespan and maximize CPU utilization. </a:t>
            </a:r>
            <a:endParaRPr lang="en-US" dirty="0" smtClean="0"/>
          </a:p>
          <a:p>
            <a:r>
              <a:rPr lang="en-US" dirty="0" smtClean="0"/>
              <a:t>Jobs are assigned to </a:t>
            </a:r>
            <a:r>
              <a:rPr lang="en-US" dirty="0"/>
              <a:t>resources in such a way that total completion time of task is minimized or in other words makespan is minimized. </a:t>
            </a:r>
            <a:endParaRPr lang="en-US" dirty="0" smtClean="0"/>
          </a:p>
          <a:p>
            <a:r>
              <a:rPr lang="en-US" dirty="0" smtClean="0"/>
              <a:t> </a:t>
            </a:r>
            <a:r>
              <a:rPr lang="en-US" dirty="0"/>
              <a:t>We have compared FCFS and Ant colony algorithm for equal no of jobs and resources, results shows that tasks are almost equally divided in no of resources </a:t>
            </a:r>
            <a:r>
              <a:rPr lang="en-US" dirty="0" smtClean="0"/>
              <a:t>so </a:t>
            </a:r>
            <a:r>
              <a:rPr lang="en-US" dirty="0"/>
              <a:t>that each resource is utilized properly where as in FCFS same resources are used for different task results in some of resources may left as unused. </a:t>
            </a:r>
          </a:p>
          <a:p>
            <a:r>
              <a:rPr lang="en-US" dirty="0" smtClean="0"/>
              <a:t> </a:t>
            </a:r>
            <a:r>
              <a:rPr lang="en-US" dirty="0"/>
              <a:t>In Ant colony algorithm, optimal tour of resources is selected by multiple times iterating over given resources. </a:t>
            </a:r>
          </a:p>
          <a:p>
            <a:r>
              <a:rPr lang="en-US" dirty="0"/>
              <a:t>As Ant colony algorithm finds its solution by considering all possibilities, end result is most optimized one. </a:t>
            </a:r>
          </a:p>
          <a:p>
            <a:endParaRPr lang="en-US" dirty="0"/>
          </a:p>
          <a:p>
            <a:endParaRPr lang="en-US" dirty="0" smtClean="0"/>
          </a:p>
          <a:p>
            <a:endParaRPr lang="en-US" dirty="0"/>
          </a:p>
        </p:txBody>
      </p:sp>
    </p:spTree>
    <p:extLst>
      <p:ext uri="{BB962C8B-B14F-4D97-AF65-F5344CB8AC3E}">
        <p14:creationId xmlns:p14="http://schemas.microsoft.com/office/powerpoint/2010/main" val="2962931717"/>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681</TotalTime>
  <Words>821</Words>
  <Application>Microsoft Macintosh PowerPoint</Application>
  <PresentationFormat>On-screen Show (4:3)</PresentationFormat>
  <Paragraphs>318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Advantage</vt:lpstr>
      <vt:lpstr>Dynamic Scheduling in Distributed System using Ant Colony Optimization  </vt:lpstr>
      <vt:lpstr>OUTLINE</vt:lpstr>
      <vt:lpstr>Output Analysis </vt:lpstr>
      <vt:lpstr>PowerPoint Presentation</vt:lpstr>
      <vt:lpstr>PowerPoint Presentation</vt:lpstr>
      <vt:lpstr>Output Generation </vt:lpstr>
      <vt:lpstr>Compare output against hypothesis   </vt:lpstr>
      <vt:lpstr>Abnormal Case Explanation </vt:lpstr>
      <vt:lpstr>Discussion </vt:lpstr>
      <vt:lpstr>Summary and Conclusions </vt:lpstr>
      <vt:lpstr>Recommendations for future studies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Scheduling in Distributed System using Ant Colony Optimization  </dc:title>
  <dc:creator>Sumitha</dc:creator>
  <cp:lastModifiedBy>Sumitha</cp:lastModifiedBy>
  <cp:revision>21</cp:revision>
  <dcterms:created xsi:type="dcterms:W3CDTF">2016-12-20T14:47:47Z</dcterms:created>
  <dcterms:modified xsi:type="dcterms:W3CDTF">2016-12-21T19:55:23Z</dcterms:modified>
</cp:coreProperties>
</file>