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74" r:id="rId8"/>
    <p:sldId id="275" r:id="rId9"/>
    <p:sldId id="266" r:id="rId10"/>
    <p:sldId id="267" r:id="rId11"/>
    <p:sldId id="269" r:id="rId12"/>
    <p:sldId id="268" r:id="rId13"/>
    <p:sldId id="270" r:id="rId14"/>
    <p:sldId id="271" r:id="rId15"/>
    <p:sldId id="272"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7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11/16/16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11/16/16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endParaRPr kumimoji="0" lang="en-US"/>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11/16/16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11/16/16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2819399"/>
            <a:ext cx="7086600" cy="3335631"/>
          </a:xfrm>
        </p:spPr>
        <p:txBody>
          <a:bodyPr>
            <a:normAutofit/>
          </a:bodyPr>
          <a:lstStyle/>
          <a:p>
            <a:r>
              <a:rPr lang="en-US" sz="1800" u="sng" dirty="0"/>
              <a:t>Project proposal</a:t>
            </a:r>
          </a:p>
          <a:p>
            <a:endParaRPr lang="en-US" u="sng" dirty="0"/>
          </a:p>
          <a:p>
            <a:r>
              <a:rPr lang="en-US" sz="1400" dirty="0"/>
              <a:t>Under the guidance of</a:t>
            </a:r>
          </a:p>
          <a:p>
            <a:r>
              <a:rPr lang="en-US" sz="1400" dirty="0"/>
              <a:t>Dr.Ming­Hwa Wang</a:t>
            </a:r>
          </a:p>
          <a:p>
            <a:endParaRPr lang="en-US" sz="1400" dirty="0"/>
          </a:p>
          <a:p>
            <a:endParaRPr lang="en-US" sz="1400" dirty="0"/>
          </a:p>
          <a:p>
            <a:endParaRPr lang="en-US" sz="1400" dirty="0"/>
          </a:p>
          <a:p>
            <a:pPr algn="just"/>
            <a:r>
              <a:rPr lang="en-US" sz="1400" dirty="0"/>
              <a:t>			</a:t>
            </a:r>
            <a:r>
              <a:rPr lang="en-US" sz="1400" dirty="0" smtClean="0"/>
              <a:t> Presented </a:t>
            </a:r>
            <a:r>
              <a:rPr lang="en-US" sz="1400" dirty="0"/>
              <a:t>by,</a:t>
            </a:r>
          </a:p>
          <a:p>
            <a:pPr algn="just"/>
            <a:r>
              <a:rPr lang="en-US" sz="1400" dirty="0"/>
              <a:t>						</a:t>
            </a:r>
            <a:r>
              <a:rPr lang="en-US" sz="1400" dirty="0" smtClean="0"/>
              <a:t>					    			 </a:t>
            </a:r>
            <a:r>
              <a:rPr lang="en-US" sz="1400" smtClean="0"/>
              <a:t>Anu mehndiratta</a:t>
            </a:r>
            <a:r>
              <a:rPr lang="en-US" sz="1400" dirty="0" smtClean="0"/>
              <a:t>	</a:t>
            </a:r>
          </a:p>
          <a:p>
            <a:pPr algn="just"/>
            <a:r>
              <a:rPr lang="en-US" sz="1400" dirty="0"/>
              <a:t>	</a:t>
            </a:r>
            <a:r>
              <a:rPr lang="en-US" sz="1400" dirty="0" smtClean="0"/>
              <a:t>		 Dipali </a:t>
            </a:r>
            <a:r>
              <a:rPr lang="en-US" sz="1400" dirty="0"/>
              <a:t>suryawanshi</a:t>
            </a:r>
          </a:p>
          <a:p>
            <a:pPr algn="just"/>
            <a:r>
              <a:rPr lang="en-US" sz="1400" dirty="0"/>
              <a:t>	 </a:t>
            </a:r>
            <a:r>
              <a:rPr lang="en-US" sz="1400" dirty="0" smtClean="0"/>
              <a:t>   	             Sumitha </a:t>
            </a:r>
            <a:r>
              <a:rPr lang="en-US" sz="1400" dirty="0"/>
              <a:t>p k</a:t>
            </a:r>
          </a:p>
          <a:p>
            <a:endParaRPr lang="en-US" sz="1400" dirty="0"/>
          </a:p>
          <a:p>
            <a:endParaRPr lang="en-US" dirty="0"/>
          </a:p>
        </p:txBody>
      </p:sp>
      <p:sp>
        <p:nvSpPr>
          <p:cNvPr id="3" name="Title 2"/>
          <p:cNvSpPr>
            <a:spLocks noGrp="1"/>
          </p:cNvSpPr>
          <p:nvPr>
            <p:ph type="ctrTitle"/>
          </p:nvPr>
        </p:nvSpPr>
        <p:spPr/>
        <p:txBody>
          <a:bodyPr>
            <a:normAutofit fontScale="90000"/>
          </a:bodyPr>
          <a:lstStyle/>
          <a:p>
            <a:r>
              <a:rPr lang="en-US" dirty="0"/>
              <a:t>Dynamic Scheduling in Distributed</a:t>
            </a:r>
            <a:br>
              <a:rPr lang="en-US" dirty="0"/>
            </a:br>
            <a:r>
              <a:rPr lang="en-US" dirty="0"/>
              <a:t>System using Ant Colony Optimization</a:t>
            </a:r>
          </a:p>
        </p:txBody>
      </p:sp>
    </p:spTree>
    <p:extLst>
      <p:ext uri="{BB962C8B-B14F-4D97-AF65-F5344CB8AC3E}">
        <p14:creationId xmlns:p14="http://schemas.microsoft.com/office/powerpoint/2010/main" val="14209024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Hypothesis</a:t>
            </a:r>
          </a:p>
        </p:txBody>
      </p:sp>
      <p:sp>
        <p:nvSpPr>
          <p:cNvPr id="3" name="Content Placeholder 2"/>
          <p:cNvSpPr>
            <a:spLocks noGrp="1"/>
          </p:cNvSpPr>
          <p:nvPr>
            <p:ph sz="quarter" idx="1"/>
          </p:nvPr>
        </p:nvSpPr>
        <p:spPr/>
        <p:txBody>
          <a:bodyPr/>
          <a:lstStyle/>
          <a:p>
            <a:r>
              <a:rPr lang="en-US" dirty="0"/>
              <a:t>Robert Frost Ant</a:t>
            </a:r>
          </a:p>
          <a:p>
            <a:endParaRPr lang="en-US" dirty="0"/>
          </a:p>
        </p:txBody>
      </p:sp>
      <p:pic>
        <p:nvPicPr>
          <p:cNvPr id="4" name="Picture 3" descr="Screen Shot 2016-11-11 at 11.16.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88758"/>
            <a:ext cx="7010400" cy="4152900"/>
          </a:xfrm>
          <a:prstGeom prst="rect">
            <a:avLst/>
          </a:prstGeom>
        </p:spPr>
      </p:pic>
    </p:spTree>
    <p:extLst>
      <p:ext uri="{BB962C8B-B14F-4D97-AF65-F5344CB8AC3E}">
        <p14:creationId xmlns:p14="http://schemas.microsoft.com/office/powerpoint/2010/main" val="32921810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Hypothesis</a:t>
            </a:r>
          </a:p>
        </p:txBody>
      </p:sp>
      <p:sp>
        <p:nvSpPr>
          <p:cNvPr id="3" name="Content Placeholder 2"/>
          <p:cNvSpPr>
            <a:spLocks noGrp="1"/>
          </p:cNvSpPr>
          <p:nvPr>
            <p:ph sz="quarter" idx="1"/>
          </p:nvPr>
        </p:nvSpPr>
        <p:spPr/>
        <p:txBody>
          <a:bodyPr>
            <a:normAutofit/>
          </a:bodyPr>
          <a:lstStyle/>
          <a:p>
            <a:r>
              <a:rPr lang="en-US" sz="2000" dirty="0"/>
              <a:t>More the ants use a path, the more the pheromone trail grows stronger. Thus the path becomes more attractive for other ants. This is an example of a positive feedback.</a:t>
            </a:r>
          </a:p>
          <a:p>
            <a:endParaRPr lang="en-US" sz="2000" dirty="0"/>
          </a:p>
          <a:p>
            <a:r>
              <a:rPr lang="en-US" sz="2000" dirty="0"/>
              <a:t> ACO algorithms make use of simple agents called ants, which iteratively construct candidate solutions to a combinatorial optimization problem. </a:t>
            </a:r>
          </a:p>
          <a:p>
            <a:endParaRPr lang="en-US" sz="2000" dirty="0"/>
          </a:p>
          <a:p>
            <a:r>
              <a:rPr lang="en-US" sz="2000" dirty="0"/>
              <a:t> The task is selected according to the heuristic value and pheromone trail and then the selected task is assigned to the best processor.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1933420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err="1"/>
              <a:t>Methodolgy</a:t>
            </a:r>
            <a:endParaRPr lang="en-US" dirty="0"/>
          </a:p>
        </p:txBody>
      </p:sp>
      <p:sp>
        <p:nvSpPr>
          <p:cNvPr id="3" name="Content Placeholder 2"/>
          <p:cNvSpPr>
            <a:spLocks noGrp="1"/>
          </p:cNvSpPr>
          <p:nvPr>
            <p:ph sz="quarter" idx="1"/>
          </p:nvPr>
        </p:nvSpPr>
        <p:spPr/>
        <p:txBody>
          <a:bodyPr>
            <a:normAutofit/>
          </a:bodyPr>
          <a:lstStyle/>
          <a:p>
            <a:r>
              <a:rPr lang="en-US" sz="2200" dirty="0"/>
              <a:t>Step 1 : Create a Grid resource.</a:t>
            </a:r>
          </a:p>
          <a:p>
            <a:pPr marL="0" indent="0">
              <a:buNone/>
            </a:pPr>
            <a:endParaRPr lang="en-US" sz="2200" dirty="0"/>
          </a:p>
          <a:p>
            <a:r>
              <a:rPr lang="en-US" sz="2200" dirty="0"/>
              <a:t>Step 2 : Create a finite set of tasks with known communication characteristics and place them in a task pool.</a:t>
            </a:r>
          </a:p>
          <a:p>
            <a:pPr marL="0" indent="0">
              <a:buNone/>
            </a:pPr>
            <a:endParaRPr lang="en-US" sz="2200" dirty="0"/>
          </a:p>
          <a:p>
            <a:r>
              <a:rPr lang="en-US" sz="2200" dirty="0"/>
              <a:t>Step 3 : Initialize the ACO parameters.</a:t>
            </a:r>
          </a:p>
          <a:p>
            <a:pPr marL="0" indent="0">
              <a:buNone/>
            </a:pPr>
            <a:endParaRPr lang="en-US" sz="2200" dirty="0"/>
          </a:p>
          <a:p>
            <a:r>
              <a:rPr lang="en-US" sz="2200" dirty="0"/>
              <a:t>Step 4 : Randomly place ants on the grid.</a:t>
            </a:r>
          </a:p>
          <a:p>
            <a:pPr marL="0" indent="0">
              <a:buNone/>
            </a:pPr>
            <a:endParaRPr lang="en-US" sz="2200" dirty="0"/>
          </a:p>
          <a:p>
            <a:r>
              <a:rPr lang="en-US" sz="2200" dirty="0"/>
              <a:t> Step 5 : Initialize the pheromone value, PV matrix which relates to the execution time of task, t </a:t>
            </a:r>
            <a:r>
              <a:rPr lang="en-US" sz="2200" baseline="-25000" dirty="0" err="1"/>
              <a:t>i</a:t>
            </a:r>
            <a:r>
              <a:rPr lang="en-US" sz="2200" dirty="0"/>
              <a:t> by processor p </a:t>
            </a:r>
            <a:r>
              <a:rPr lang="en-US" sz="2200" baseline="-25000" dirty="0"/>
              <a:t>j</a:t>
            </a:r>
            <a:r>
              <a:rPr lang="en-US" sz="2200" dirty="0"/>
              <a:t>.</a:t>
            </a:r>
          </a:p>
          <a:p>
            <a:endParaRPr lang="en-US" sz="2200" dirty="0"/>
          </a:p>
          <a:p>
            <a:endParaRPr lang="en-US" dirty="0"/>
          </a:p>
        </p:txBody>
      </p:sp>
    </p:spTree>
    <p:extLst>
      <p:ext uri="{BB962C8B-B14F-4D97-AF65-F5344CB8AC3E}">
        <p14:creationId xmlns:p14="http://schemas.microsoft.com/office/powerpoint/2010/main" val="12166634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err="1"/>
              <a:t>Methodolgy</a:t>
            </a:r>
            <a:endParaRPr lang="en-US" dirty="0"/>
          </a:p>
        </p:txBody>
      </p:sp>
      <p:sp>
        <p:nvSpPr>
          <p:cNvPr id="3" name="Content Placeholder 2"/>
          <p:cNvSpPr>
            <a:spLocks noGrp="1"/>
          </p:cNvSpPr>
          <p:nvPr>
            <p:ph sz="quarter" idx="1"/>
          </p:nvPr>
        </p:nvSpPr>
        <p:spPr/>
        <p:txBody>
          <a:bodyPr>
            <a:noAutofit/>
          </a:bodyPr>
          <a:lstStyle/>
          <a:p>
            <a:r>
              <a:rPr lang="en-US" sz="2000" dirty="0"/>
              <a:t>Step 6 : Ants progress forward tracing the path by probabilistically selecting the next node based on relative pheromone level. </a:t>
            </a:r>
          </a:p>
          <a:p>
            <a:endParaRPr lang="en-US" sz="2000" dirty="0"/>
          </a:p>
          <a:p>
            <a:r>
              <a:rPr lang="en-US" sz="2000" dirty="0"/>
              <a:t>Step 7 : Eliminate loops in the path traced.</a:t>
            </a:r>
          </a:p>
          <a:p>
            <a:pPr marL="0" indent="0">
              <a:buNone/>
            </a:pPr>
            <a:endParaRPr lang="en-US" sz="2000" dirty="0"/>
          </a:p>
          <a:p>
            <a:r>
              <a:rPr lang="en-US" sz="2000" dirty="0"/>
              <a:t>Step 8 : Retrace steps.</a:t>
            </a:r>
          </a:p>
          <a:p>
            <a:pPr marL="0" indent="0">
              <a:buNone/>
            </a:pPr>
            <a:endParaRPr lang="en-US" sz="2000" dirty="0"/>
          </a:p>
          <a:p>
            <a:r>
              <a:rPr lang="en-US" sz="2000" dirty="0"/>
              <a:t>Step 9 : The largest entry in the pheromone value (PV) matrix will be selected by proposed technique as the processor to process the selected task.</a:t>
            </a:r>
          </a:p>
          <a:p>
            <a:pPr marL="0" indent="0">
              <a:buNone/>
            </a:pPr>
            <a:endParaRPr lang="en-US" sz="2000" dirty="0"/>
          </a:p>
          <a:p>
            <a:r>
              <a:rPr lang="en-US" sz="2000" dirty="0"/>
              <a:t> Step 10 : Assign the task t </a:t>
            </a:r>
            <a:r>
              <a:rPr lang="en-US" sz="2000" baseline="-25000" dirty="0" err="1"/>
              <a:t>i</a:t>
            </a:r>
            <a:r>
              <a:rPr lang="en-US" sz="2000" dirty="0"/>
              <a:t> selected to the best processing element, p </a:t>
            </a:r>
            <a:r>
              <a:rPr lang="en-US" sz="2000" baseline="-25000" dirty="0"/>
              <a:t>j</a:t>
            </a:r>
            <a:r>
              <a:rPr lang="en-US" sz="2000" dirty="0"/>
              <a:t>. </a:t>
            </a:r>
          </a:p>
        </p:txBody>
      </p:sp>
    </p:spTree>
    <p:extLst>
      <p:ext uri="{BB962C8B-B14F-4D97-AF65-F5344CB8AC3E}">
        <p14:creationId xmlns:p14="http://schemas.microsoft.com/office/powerpoint/2010/main" val="16279348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err="1"/>
              <a:t>Methodolgy</a:t>
            </a:r>
            <a:endParaRPr lang="en-US" dirty="0"/>
          </a:p>
        </p:txBody>
      </p:sp>
      <p:sp>
        <p:nvSpPr>
          <p:cNvPr id="3" name="Content Placeholder 2"/>
          <p:cNvSpPr>
            <a:spLocks noGrp="1"/>
          </p:cNvSpPr>
          <p:nvPr>
            <p:ph sz="quarter" idx="1"/>
          </p:nvPr>
        </p:nvSpPr>
        <p:spPr>
          <a:xfrm>
            <a:off x="301752" y="1363726"/>
            <a:ext cx="8503920" cy="5494274"/>
          </a:xfrm>
        </p:spPr>
        <p:txBody>
          <a:bodyPr>
            <a:noAutofit/>
          </a:bodyPr>
          <a:lstStyle/>
          <a:p>
            <a:r>
              <a:rPr lang="en-US" sz="1800" dirty="0"/>
              <a:t>Step 11 : The execution results will be sent to the user.</a:t>
            </a:r>
          </a:p>
          <a:p>
            <a:endParaRPr lang="en-US" sz="1800" dirty="0"/>
          </a:p>
          <a:p>
            <a:r>
              <a:rPr lang="en-US" sz="1800" dirty="0"/>
              <a:t>Step 12 : Global update of the trial is done by evaporating a portion of the pheromone trail according to the parameter </a:t>
            </a:r>
            <a:r>
              <a:rPr lang="en-US" sz="1800" dirty="0" err="1"/>
              <a:t>ρ</a:t>
            </a:r>
            <a:endParaRPr lang="en-US" sz="1800" dirty="0"/>
          </a:p>
          <a:p>
            <a:endParaRPr lang="en-US" sz="1800" dirty="0"/>
          </a:p>
          <a:p>
            <a:r>
              <a:rPr lang="en-US" sz="1800" dirty="0"/>
              <a:t>Step 13 : Repeat step 6 to Step 12</a:t>
            </a:r>
          </a:p>
          <a:p>
            <a:endParaRPr lang="en-US" sz="1800" dirty="0"/>
          </a:p>
          <a:p>
            <a:r>
              <a:rPr lang="en-US" sz="1800" dirty="0"/>
              <a:t>Step 14 : Check if there is any failed task. If yes, assign to the best available processor. If no, go to step 15.</a:t>
            </a:r>
          </a:p>
          <a:p>
            <a:endParaRPr lang="en-US" sz="1800" dirty="0"/>
          </a:p>
          <a:p>
            <a:r>
              <a:rPr lang="en-US" sz="1800" dirty="0"/>
              <a:t> Step 15 : Check if any task is missed. If yes, assign again to the best available processor. If no, go to step 16.</a:t>
            </a:r>
          </a:p>
          <a:p>
            <a:endParaRPr lang="en-US" sz="1800" dirty="0"/>
          </a:p>
          <a:p>
            <a:r>
              <a:rPr lang="en-US" sz="1800" dirty="0"/>
              <a:t> Step 16 : Display execution results.</a:t>
            </a:r>
          </a:p>
          <a:p>
            <a:endParaRPr lang="en-US" sz="1800" dirty="0"/>
          </a:p>
          <a:p>
            <a:r>
              <a:rPr lang="en-US" sz="1800" dirty="0"/>
              <a:t> Step 17 : Exit</a:t>
            </a:r>
          </a:p>
          <a:p>
            <a:endParaRPr lang="en-US" sz="2000" dirty="0"/>
          </a:p>
          <a:p>
            <a:endParaRPr lang="en-US" sz="2000" dirty="0"/>
          </a:p>
          <a:p>
            <a:endParaRPr lang="en-US" sz="2000" dirty="0"/>
          </a:p>
        </p:txBody>
      </p:sp>
    </p:spTree>
    <p:extLst>
      <p:ext uri="{BB962C8B-B14F-4D97-AF65-F5344CB8AC3E}">
        <p14:creationId xmlns:p14="http://schemas.microsoft.com/office/powerpoint/2010/main" val="13917630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err="1"/>
              <a:t>Methodolgy</a:t>
            </a:r>
            <a:endParaRPr lang="en-US" dirty="0"/>
          </a:p>
        </p:txBody>
      </p:sp>
      <p:sp>
        <p:nvSpPr>
          <p:cNvPr id="3" name="Content Placeholder 2"/>
          <p:cNvSpPr>
            <a:spLocks noGrp="1"/>
          </p:cNvSpPr>
          <p:nvPr>
            <p:ph sz="quarter" idx="1"/>
          </p:nvPr>
        </p:nvSpPr>
        <p:spPr/>
        <p:txBody>
          <a:bodyPr>
            <a:normAutofit/>
          </a:bodyPr>
          <a:lstStyle/>
          <a:p>
            <a:pPr marL="274320" lvl="2" indent="-274320">
              <a:buClr>
                <a:schemeClr val="accent1"/>
              </a:buClr>
              <a:buSzPct val="85000"/>
              <a:buFont typeface="Wingdings 2"/>
              <a:buChar char=""/>
            </a:pPr>
            <a:r>
              <a:rPr lang="en-US" sz="1800" dirty="0"/>
              <a:t>Language used : Java Programming Language </a:t>
            </a:r>
          </a:p>
          <a:p>
            <a:pPr marL="274320" lvl="2" indent="-274320">
              <a:buClr>
                <a:schemeClr val="accent1"/>
              </a:buClr>
              <a:buSzPct val="85000"/>
              <a:buFont typeface="Wingdings 2"/>
              <a:buChar char=""/>
            </a:pPr>
            <a:endParaRPr lang="en-US" sz="1800" dirty="0"/>
          </a:p>
          <a:p>
            <a:pPr marL="274320" lvl="2" indent="-274320">
              <a:buClr>
                <a:schemeClr val="accent1"/>
              </a:buClr>
              <a:buSzPct val="85000"/>
              <a:buFont typeface="Wingdings 2"/>
              <a:buChar char=""/>
            </a:pPr>
            <a:r>
              <a:rPr lang="en-US" sz="1800" dirty="0"/>
              <a:t>Tools used :   The proposed algorithm will be implemented by sung GridSim-5.2 Toolkit with the help of Eclipse Neon (4.6) IDE using Java Programming Language.</a:t>
            </a:r>
          </a:p>
          <a:p>
            <a:pPr marL="274320" lvl="2" indent="-274320">
              <a:buClr>
                <a:schemeClr val="accent1"/>
              </a:buClr>
              <a:buSzPct val="85000"/>
              <a:buFont typeface="Wingdings 2"/>
              <a:buChar char=""/>
            </a:pPr>
            <a:endParaRPr lang="en-US" sz="1800" dirty="0"/>
          </a:p>
          <a:p>
            <a:pPr marL="274320" lvl="2" indent="-274320">
              <a:buClr>
                <a:schemeClr val="accent1"/>
              </a:buClr>
              <a:buSzPct val="85000"/>
              <a:buFont typeface="Wingdings 2"/>
              <a:buChar char=""/>
            </a:pPr>
            <a:endParaRPr lang="en-US" sz="1800" dirty="0"/>
          </a:p>
          <a:p>
            <a:endParaRPr lang="en-US" sz="1800" dirty="0"/>
          </a:p>
        </p:txBody>
      </p:sp>
    </p:spTree>
    <p:extLst>
      <p:ext uri="{BB962C8B-B14F-4D97-AF65-F5344CB8AC3E}">
        <p14:creationId xmlns:p14="http://schemas.microsoft.com/office/powerpoint/2010/main" val="896427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4400" i="1" dirty="0" smtClean="0"/>
              <a:t>Thank you!</a:t>
            </a:r>
            <a:endParaRPr lang="en-US" sz="4400" i="1" dirty="0"/>
          </a:p>
        </p:txBody>
      </p:sp>
    </p:spTree>
    <p:extLst>
      <p:ext uri="{BB962C8B-B14F-4D97-AF65-F5344CB8AC3E}">
        <p14:creationId xmlns:p14="http://schemas.microsoft.com/office/powerpoint/2010/main" val="37819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What is the problem</a:t>
            </a:r>
          </a:p>
          <a:p>
            <a:pPr marL="514350" indent="-514350">
              <a:buFont typeface="+mj-lt"/>
              <a:buAutoNum type="arabicPeriod"/>
            </a:pPr>
            <a:r>
              <a:rPr lang="en-US" dirty="0"/>
              <a:t>Why is this project related to class</a:t>
            </a:r>
          </a:p>
          <a:p>
            <a:pPr marL="514350" indent="-514350">
              <a:buFont typeface="+mj-lt"/>
              <a:buAutoNum type="arabicPeriod"/>
            </a:pPr>
            <a:r>
              <a:rPr lang="en-US" dirty="0"/>
              <a:t>Area or scope of investigation</a:t>
            </a:r>
          </a:p>
          <a:p>
            <a:pPr marL="514350" indent="-514350">
              <a:buFont typeface="+mj-lt"/>
              <a:buAutoNum type="arabicPeriod"/>
            </a:pPr>
            <a:r>
              <a:rPr lang="en-US" dirty="0"/>
              <a:t>Your solution to solve this problem</a:t>
            </a:r>
          </a:p>
          <a:p>
            <a:pPr marL="514350" indent="-514350">
              <a:buFont typeface="+mj-lt"/>
              <a:buAutoNum type="arabicPeriod"/>
            </a:pPr>
            <a:r>
              <a:rPr lang="en-US" dirty="0"/>
              <a:t>Where your solution is different from others</a:t>
            </a:r>
          </a:p>
          <a:p>
            <a:pPr marL="514350" indent="-514350">
              <a:buFont typeface="+mj-lt"/>
              <a:buAutoNum type="arabicPeriod"/>
            </a:pPr>
            <a:r>
              <a:rPr lang="en-US" dirty="0"/>
              <a:t>Why your solution is better</a:t>
            </a:r>
          </a:p>
          <a:p>
            <a:pPr marL="514350" indent="-514350">
              <a:buFont typeface="+mj-lt"/>
              <a:buAutoNum type="arabicPeriod"/>
            </a:pPr>
            <a:r>
              <a:rPr lang="en-US" dirty="0"/>
              <a:t>Hypothesis</a:t>
            </a:r>
          </a:p>
          <a:p>
            <a:pPr marL="514350" indent="-514350">
              <a:buFont typeface="+mj-lt"/>
              <a:buAutoNum type="arabicPeriod"/>
            </a:pPr>
            <a:r>
              <a:rPr lang="en-US" dirty="0"/>
              <a:t>Methodology</a:t>
            </a:r>
          </a:p>
        </p:txBody>
      </p:sp>
    </p:spTree>
    <p:extLst>
      <p:ext uri="{BB962C8B-B14F-4D97-AF65-F5344CB8AC3E}">
        <p14:creationId xmlns:p14="http://schemas.microsoft.com/office/powerpoint/2010/main" val="1519273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What is the problem</a:t>
            </a:r>
          </a:p>
        </p:txBody>
      </p:sp>
      <p:sp>
        <p:nvSpPr>
          <p:cNvPr id="3" name="Content Placeholder 2"/>
          <p:cNvSpPr>
            <a:spLocks noGrp="1"/>
          </p:cNvSpPr>
          <p:nvPr>
            <p:ph sz="quarter" idx="1"/>
          </p:nvPr>
        </p:nvSpPr>
        <p:spPr/>
        <p:txBody>
          <a:bodyPr>
            <a:normAutofit fontScale="62500" lnSpcReduction="20000"/>
          </a:bodyPr>
          <a:lstStyle/>
          <a:p>
            <a:pPr algn="just"/>
            <a:r>
              <a:rPr lang="en-US" sz="3200" dirty="0"/>
              <a:t>The primary concern in distributed system for dynamic scheduling is deadline compliance for the set of tasks. Finding the optimal schedule for tasks has been shown to NP-complete. Not all systems can afford to solve such a complex problem. Instead, many systems implement a heuristic scheduler that, rather than guarantying full deadline compliance, either attempts to minimize the deadline-miss rate or introduces some amount of laxity for each deadline (or both). </a:t>
            </a:r>
          </a:p>
          <a:p>
            <a:pPr marL="0" indent="0" algn="just">
              <a:buNone/>
            </a:pPr>
            <a:endParaRPr lang="en-US" sz="3200" dirty="0"/>
          </a:p>
          <a:p>
            <a:pPr algn="just"/>
            <a:r>
              <a:rPr lang="en-US" sz="3200" dirty="0"/>
              <a:t>Distributed system has unpredictable workloads, in such situation it gives poor performance when workloads increases. So another challenge is in dynamic system is to identifying the feasibility of a schedule which is usually defined as meeting a set of constraints (e.g. deadline compliance, task dependencies)</a:t>
            </a:r>
          </a:p>
          <a:p>
            <a:pPr marL="0" indent="0" algn="just">
              <a:buNone/>
            </a:pPr>
            <a:endParaRPr lang="en-US" sz="3200" dirty="0"/>
          </a:p>
          <a:p>
            <a:pPr algn="just"/>
            <a:r>
              <a:rPr lang="en-US" sz="3200" dirty="0"/>
              <a:t>Efficiency is the main concern for dynamic schedulers because the computational costs of scheduling should not conflict with the processing of real-time tasks. </a:t>
            </a:r>
          </a:p>
          <a:p>
            <a:pPr algn="just"/>
            <a:endParaRPr lang="en-US" dirty="0"/>
          </a:p>
          <a:p>
            <a:pPr algn="just"/>
            <a:endParaRPr lang="en-US" dirty="0"/>
          </a:p>
        </p:txBody>
      </p:sp>
    </p:spTree>
    <p:extLst>
      <p:ext uri="{BB962C8B-B14F-4D97-AF65-F5344CB8AC3E}">
        <p14:creationId xmlns:p14="http://schemas.microsoft.com/office/powerpoint/2010/main" val="21715205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Why is this project related to class</a:t>
            </a:r>
          </a:p>
        </p:txBody>
      </p:sp>
      <p:sp>
        <p:nvSpPr>
          <p:cNvPr id="3" name="Content Placeholder 2"/>
          <p:cNvSpPr>
            <a:spLocks noGrp="1"/>
          </p:cNvSpPr>
          <p:nvPr>
            <p:ph sz="quarter" idx="1"/>
          </p:nvPr>
        </p:nvSpPr>
        <p:spPr/>
        <p:txBody>
          <a:bodyPr>
            <a:normAutofit/>
          </a:bodyPr>
          <a:lstStyle/>
          <a:p>
            <a:pPr algn="just">
              <a:lnSpc>
                <a:spcPct val="90000"/>
              </a:lnSpc>
            </a:pPr>
            <a:r>
              <a:rPr lang="en-US" sz="2000" dirty="0"/>
              <a:t>The scheduler is an operating system module that selects the next jobs to be admitted into the system and the next process to run</a:t>
            </a:r>
            <a:r>
              <a:rPr lang="en-US" sz="2000" dirty="0" smtClean="0"/>
              <a:t>.</a:t>
            </a:r>
          </a:p>
          <a:p>
            <a:pPr algn="just">
              <a:lnSpc>
                <a:spcPct val="90000"/>
              </a:lnSpc>
              <a:buNone/>
            </a:pPr>
            <a:endParaRPr lang="en-US" sz="2000" dirty="0"/>
          </a:p>
          <a:p>
            <a:pPr algn="just">
              <a:lnSpc>
                <a:spcPct val="90000"/>
              </a:lnSpc>
            </a:pPr>
            <a:r>
              <a:rPr lang="en-US" sz="2000" dirty="0"/>
              <a:t>In a distributed system it can occur that some nodes are idle or lightly loaded while others are heavily loaded. This leads to the opportunity of improving the performance of a distributed system as a whole by remote execution and migrating jobs from heavily-loaded nodes to idle or lightly-loaded nodes. It is the task of the distributed scheduler to schedule processes to nodes (processors) in some optimal way. Because of this scheduling is required in distributed system</a:t>
            </a:r>
          </a:p>
        </p:txBody>
      </p:sp>
    </p:spTree>
    <p:extLst>
      <p:ext uri="{BB962C8B-B14F-4D97-AF65-F5344CB8AC3E}">
        <p14:creationId xmlns:p14="http://schemas.microsoft.com/office/powerpoint/2010/main" val="24875141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Area or scope of investigation</a:t>
            </a:r>
          </a:p>
        </p:txBody>
      </p:sp>
      <p:sp>
        <p:nvSpPr>
          <p:cNvPr id="3" name="Content Placeholder 2"/>
          <p:cNvSpPr>
            <a:spLocks noGrp="1"/>
          </p:cNvSpPr>
          <p:nvPr>
            <p:ph sz="quarter" idx="1"/>
          </p:nvPr>
        </p:nvSpPr>
        <p:spPr/>
        <p:txBody>
          <a:bodyPr>
            <a:normAutofit/>
          </a:bodyPr>
          <a:lstStyle/>
          <a:p>
            <a:pPr lvl="0"/>
            <a:r>
              <a:rPr lang="en-US" sz="2000" dirty="0"/>
              <a:t>Analyze the ants </a:t>
            </a:r>
            <a:r>
              <a:rPr lang="en-US" sz="2000"/>
              <a:t>behavior</a:t>
            </a:r>
            <a:r>
              <a:rPr lang="en-US" sz="2000" smtClean="0"/>
              <a:t>.</a:t>
            </a:r>
            <a:endParaRPr lang="en-US" sz="2000" dirty="0"/>
          </a:p>
          <a:p>
            <a:pPr lvl="0"/>
            <a:r>
              <a:rPr lang="en-US" sz="2000" dirty="0"/>
              <a:t>How many ants search the grid resource.</a:t>
            </a:r>
          </a:p>
          <a:p>
            <a:pPr lvl="0"/>
            <a:r>
              <a:rPr lang="en-US" sz="2000" dirty="0"/>
              <a:t>How thoroughly do all the ants search the grid resource.</a:t>
            </a:r>
          </a:p>
          <a:p>
            <a:pPr lvl="0"/>
            <a:r>
              <a:rPr lang="en-US" sz="2000" dirty="0"/>
              <a:t>How do the ants behave if the number of grid resource increases. </a:t>
            </a:r>
          </a:p>
          <a:p>
            <a:pPr lvl="0"/>
            <a:r>
              <a:rPr lang="en-US" sz="2000" dirty="0"/>
              <a:t>The above behavior analysis will be used in allocating task to multiple available processors.</a:t>
            </a:r>
          </a:p>
          <a:p>
            <a:pPr lvl="0"/>
            <a:r>
              <a:rPr lang="en-US" sz="2000" dirty="0"/>
              <a:t>Identify any missed/failed task and then reallocate it to the best processor.</a:t>
            </a:r>
          </a:p>
          <a:p>
            <a:pPr lvl="0"/>
            <a:r>
              <a:rPr lang="en-US" sz="2000" dirty="0"/>
              <a:t>At each step check if the resource is over utilized, and take steps to avoid over loading.</a:t>
            </a:r>
          </a:p>
          <a:p>
            <a:pPr lvl="0"/>
            <a:r>
              <a:rPr lang="en-US" sz="2000" dirty="0"/>
              <a:t>Simulate on </a:t>
            </a:r>
            <a:r>
              <a:rPr lang="en-US" sz="2000" dirty="0" err="1"/>
              <a:t>GridSim</a:t>
            </a:r>
            <a:r>
              <a:rPr lang="en-US" sz="2000" dirty="0"/>
              <a:t>.</a:t>
            </a:r>
          </a:p>
          <a:p>
            <a:pPr lvl="0"/>
            <a:r>
              <a:rPr lang="en-US" sz="2000" dirty="0"/>
              <a:t>Compare with other existing task scheduling algorithms.</a:t>
            </a:r>
          </a:p>
          <a:p>
            <a:pPr marL="0" indent="0">
              <a:buNone/>
            </a:pPr>
            <a:endParaRPr lang="en-US" dirty="0"/>
          </a:p>
        </p:txBody>
      </p:sp>
    </p:spTree>
    <p:extLst>
      <p:ext uri="{BB962C8B-B14F-4D97-AF65-F5344CB8AC3E}">
        <p14:creationId xmlns:p14="http://schemas.microsoft.com/office/powerpoint/2010/main" val="24875141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Your solution to solve this problem</a:t>
            </a:r>
          </a:p>
        </p:txBody>
      </p:sp>
      <p:sp>
        <p:nvSpPr>
          <p:cNvPr id="3" name="Content Placeholder 2"/>
          <p:cNvSpPr>
            <a:spLocks noGrp="1"/>
          </p:cNvSpPr>
          <p:nvPr>
            <p:ph sz="quarter" idx="1"/>
          </p:nvPr>
        </p:nvSpPr>
        <p:spPr/>
        <p:txBody>
          <a:bodyPr>
            <a:normAutofit/>
          </a:bodyPr>
          <a:lstStyle/>
          <a:p>
            <a:r>
              <a:rPr lang="en-US" sz="2100" dirty="0" smtClean="0"/>
              <a:t>Our solution to this problem is to implement task-scheduling method in grid resources based on Ant Colony Optimization (ACO) algorithm with considerations to precedence and communication characteristics.</a:t>
            </a:r>
          </a:p>
          <a:p>
            <a:endParaRPr lang="en-US" sz="2100" dirty="0" smtClean="0"/>
          </a:p>
          <a:p>
            <a:r>
              <a:rPr lang="en-US" sz="2100" dirty="0" smtClean="0"/>
              <a:t>In this method, in addition to optimization of task execution time, failed/missed jobs are also handled.</a:t>
            </a:r>
          </a:p>
          <a:p>
            <a:endParaRPr lang="en-US" sz="2100" dirty="0" smtClean="0"/>
          </a:p>
          <a:p>
            <a:r>
              <a:rPr lang="en-US" sz="2100" dirty="0" smtClean="0"/>
              <a:t>The results obtained are compared with the latest similar models of random search algorithms.</a:t>
            </a:r>
          </a:p>
          <a:p>
            <a:endParaRPr lang="en-US" sz="2100" dirty="0" smtClean="0"/>
          </a:p>
          <a:p>
            <a:endParaRPr lang="en-US" sz="2100" dirty="0" smtClean="0"/>
          </a:p>
          <a:p>
            <a:pPr>
              <a:buNone/>
            </a:pPr>
            <a:endParaRPr lang="en-US" sz="2100" dirty="0" smtClean="0"/>
          </a:p>
          <a:p>
            <a:pPr>
              <a:buNone/>
            </a:pPr>
            <a:endParaRPr lang="en-US" sz="2100" dirty="0" smtClean="0"/>
          </a:p>
          <a:p>
            <a:endParaRPr lang="en-US" sz="2100" dirty="0"/>
          </a:p>
        </p:txBody>
      </p:sp>
    </p:spTree>
    <p:extLst>
      <p:ext uri="{BB962C8B-B14F-4D97-AF65-F5344CB8AC3E}">
        <p14:creationId xmlns:p14="http://schemas.microsoft.com/office/powerpoint/2010/main" val="28223623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Where your solution is different from others</a:t>
            </a:r>
          </a:p>
        </p:txBody>
      </p:sp>
      <p:sp>
        <p:nvSpPr>
          <p:cNvPr id="3" name="Content Placeholder 2"/>
          <p:cNvSpPr>
            <a:spLocks noGrp="1"/>
          </p:cNvSpPr>
          <p:nvPr>
            <p:ph sz="quarter" idx="1"/>
          </p:nvPr>
        </p:nvSpPr>
        <p:spPr/>
        <p:txBody>
          <a:bodyPr/>
          <a:lstStyle/>
          <a:p>
            <a:r>
              <a:rPr lang="en-US" sz="2000" dirty="0" smtClean="0"/>
              <a:t>Our task scheduling algorithm does local search based on Ant Colony Algorithm and gives optimal performance even when there is a large number of processors. Our solution is based on heuristic algorithm and assigns priority to tasks. This provides efficient scheduling results and incorporates real parallel processing. The task pool is also constantly searched for any failed/missed task. The task is then appropriately assigned to the best processor</a:t>
            </a:r>
            <a:r>
              <a:rPr lang="en-US" sz="2400" dirty="0" smtClean="0"/>
              <a:t>.</a:t>
            </a:r>
            <a:endParaRPr lang="en-US" dirty="0" smtClean="0"/>
          </a:p>
          <a:p>
            <a:endParaRPr lang="en-US" dirty="0"/>
          </a:p>
        </p:txBody>
      </p:sp>
    </p:spTree>
    <p:extLst>
      <p:ext uri="{BB962C8B-B14F-4D97-AF65-F5344CB8AC3E}">
        <p14:creationId xmlns:p14="http://schemas.microsoft.com/office/powerpoint/2010/main" val="23942848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Why your solution is better</a:t>
            </a:r>
          </a:p>
        </p:txBody>
      </p:sp>
      <p:sp>
        <p:nvSpPr>
          <p:cNvPr id="3" name="Content Placeholder 2"/>
          <p:cNvSpPr>
            <a:spLocks noGrp="1"/>
          </p:cNvSpPr>
          <p:nvPr>
            <p:ph sz="quarter" idx="1"/>
          </p:nvPr>
        </p:nvSpPr>
        <p:spPr/>
        <p:txBody>
          <a:bodyPr>
            <a:normAutofit/>
          </a:bodyPr>
          <a:lstStyle/>
          <a:p>
            <a:pPr fontAlgn="base"/>
            <a:r>
              <a:rPr lang="en-US" sz="2000" dirty="0" smtClean="0"/>
              <a:t>In our solution, by modifying the pheromone trail dynamically, we obtain the shortest path optimally and adaptively in scalable, dynamic and distributed environment. This enhancement process helps in optimal scheduling by completing the tasks with minimum execution time as well as utilizing the resources in a very efficient way.</a:t>
            </a:r>
          </a:p>
          <a:p>
            <a:pPr fontAlgn="base">
              <a:buNone/>
            </a:pPr>
            <a:endParaRPr lang="en-US" sz="2000" dirty="0" smtClean="0"/>
          </a:p>
          <a:p>
            <a:pPr fontAlgn="base"/>
            <a:r>
              <a:rPr lang="en-US" sz="2000" dirty="0" smtClean="0"/>
              <a:t>Our solution is better because it not only helps to minimize deadlines, but also helps in minimizing </a:t>
            </a:r>
            <a:r>
              <a:rPr lang="en-US" sz="2000" dirty="0" err="1" smtClean="0"/>
              <a:t>makespan</a:t>
            </a:r>
            <a:r>
              <a:rPr lang="en-US" sz="2000" dirty="0" smtClean="0"/>
              <a:t>, maximizing processor utilization and load balancing</a:t>
            </a:r>
          </a:p>
          <a:p>
            <a:pPr>
              <a:buNone/>
            </a:pPr>
            <a:endParaRPr lang="en-US" dirty="0"/>
          </a:p>
        </p:txBody>
      </p:sp>
    </p:spTree>
    <p:extLst>
      <p:ext uri="{BB962C8B-B14F-4D97-AF65-F5344CB8AC3E}">
        <p14:creationId xmlns:p14="http://schemas.microsoft.com/office/powerpoint/2010/main" val="32759229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Hypothesis</a:t>
            </a:r>
          </a:p>
        </p:txBody>
      </p:sp>
      <p:sp>
        <p:nvSpPr>
          <p:cNvPr id="3" name="Content Placeholder 2"/>
          <p:cNvSpPr>
            <a:spLocks noGrp="1"/>
          </p:cNvSpPr>
          <p:nvPr>
            <p:ph sz="quarter" idx="1"/>
          </p:nvPr>
        </p:nvSpPr>
        <p:spPr/>
        <p:txBody>
          <a:bodyPr>
            <a:normAutofit fontScale="77500" lnSpcReduction="20000"/>
          </a:bodyPr>
          <a:lstStyle/>
          <a:p>
            <a:r>
              <a:rPr lang="en-US" dirty="0"/>
              <a:t>Ants find the shortest path to food source from their nest.</a:t>
            </a:r>
          </a:p>
          <a:p>
            <a:pPr marL="0" indent="0">
              <a:buNone/>
            </a:pPr>
            <a:r>
              <a:rPr lang="en-US" dirty="0"/>
              <a:t> </a:t>
            </a:r>
          </a:p>
          <a:p>
            <a:r>
              <a:rPr lang="en-US" dirty="0"/>
              <a:t>This kind of indirect communication via local environment is called stigmergy. </a:t>
            </a:r>
          </a:p>
          <a:p>
            <a:endParaRPr lang="en-US" dirty="0"/>
          </a:p>
          <a:p>
            <a:r>
              <a:rPr lang="en-US" dirty="0"/>
              <a:t>The same principle if used in Networking modeling problem must provide the most optimum path to traverse through all the points.</a:t>
            </a:r>
          </a:p>
          <a:p>
            <a:endParaRPr lang="en-US" dirty="0"/>
          </a:p>
          <a:p>
            <a:r>
              <a:rPr lang="en-US" dirty="0"/>
              <a:t>Ants have very limited capabilities, but are capable of producing very impressive group results.</a:t>
            </a:r>
          </a:p>
          <a:p>
            <a:endParaRPr lang="en-US" dirty="0"/>
          </a:p>
          <a:p>
            <a:r>
              <a:rPr lang="en-US" dirty="0"/>
              <a:t>Which implies if applied in distributed environment, must be capable of producing very good results in terms of efficiency and makespan.</a:t>
            </a:r>
          </a:p>
          <a:p>
            <a:endParaRPr lang="en-US" dirty="0"/>
          </a:p>
          <a:p>
            <a:endParaRPr lang="en-US" dirty="0"/>
          </a:p>
        </p:txBody>
      </p:sp>
    </p:spTree>
    <p:extLst>
      <p:ext uri="{BB962C8B-B14F-4D97-AF65-F5344CB8AC3E}">
        <p14:creationId xmlns:p14="http://schemas.microsoft.com/office/powerpoint/2010/main" val="329218101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243</TotalTime>
  <Words>1167</Words>
  <Application>Microsoft Macintosh PowerPoint</Application>
  <PresentationFormat>On-screen Show (4:3)</PresentationFormat>
  <Paragraphs>121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Dynamic Scheduling in Distributed System using Ant Colony Optimization</vt:lpstr>
      <vt:lpstr>OUTLINE</vt:lpstr>
      <vt:lpstr>What is the problem</vt:lpstr>
      <vt:lpstr>Why is this project related to class</vt:lpstr>
      <vt:lpstr>Area or scope of investigation</vt:lpstr>
      <vt:lpstr>Your solution to solve this problem</vt:lpstr>
      <vt:lpstr>Where your solution is different from others</vt:lpstr>
      <vt:lpstr>Why your solution is better</vt:lpstr>
      <vt:lpstr>Hypothesis</vt:lpstr>
      <vt:lpstr>Hypothesis</vt:lpstr>
      <vt:lpstr>Hypothesis</vt:lpstr>
      <vt:lpstr>Methodolgy</vt:lpstr>
      <vt:lpstr>Methodolgy</vt:lpstr>
      <vt:lpstr>Methodolgy</vt:lpstr>
      <vt:lpstr>Methodolgy</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Scheduling in Distributed System using Ant Colony Optimization</dc:title>
  <dc:creator>Sumitha</dc:creator>
  <cp:lastModifiedBy>Sumitha</cp:lastModifiedBy>
  <cp:revision>57</cp:revision>
  <dcterms:created xsi:type="dcterms:W3CDTF">2016-11-15T18:15:43Z</dcterms:created>
  <dcterms:modified xsi:type="dcterms:W3CDTF">2016-11-16T22:15:23Z</dcterms:modified>
</cp:coreProperties>
</file>