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67" y="-317"/>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Travel%20India\Documents\SALARY.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Travel%20India\Documents\SALARY.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[SALARY.xlsx]Sheet5!PivotTable2</c:name>
    <c:fmtId val="5"/>
  </c:pivotSource>
  <c:chart>
    <c:title>
      <c:layout/>
    </c:title>
    <c:pivotFmts>
      <c:pivotFmt>
        <c:idx val="0"/>
        <c:marker>
          <c:symbol val="none"/>
        </c:marker>
      </c:pivotFmt>
      <c:pivotFmt>
        <c:idx val="1"/>
        <c:marker>
          <c:symbol val="none"/>
        </c:marker>
      </c:pivotFmt>
    </c:pivotFmts>
    <c:plotArea>
      <c:layout/>
      <c:pieChart>
        <c:varyColors val="1"/>
        <c:ser>
          <c:idx val="0"/>
          <c:order val="0"/>
          <c:tx>
            <c:strRef>
              <c:f>Sheet5!$B$3</c:f>
              <c:strCache>
                <c:ptCount val="1"/>
                <c:pt idx="0">
                  <c:v>Total</c:v>
                </c:pt>
              </c:strCache>
            </c:strRef>
          </c:tx>
          <c:cat>
            <c:strRef>
              <c:f>Sheet5!$A$4:$A$11</c:f>
              <c:strCache>
                <c:ptCount val="7"/>
                <c:pt idx="0">
                  <c:v>BPC</c:v>
                </c:pt>
                <c:pt idx="1">
                  <c:v>CCDR</c:v>
                </c:pt>
                <c:pt idx="2">
                  <c:v>EW</c:v>
                </c:pt>
                <c:pt idx="3">
                  <c:v>NEL</c:v>
                </c:pt>
                <c:pt idx="4">
                  <c:v>PL</c:v>
                </c:pt>
                <c:pt idx="5">
                  <c:v>TNS</c:v>
                </c:pt>
                <c:pt idx="6">
                  <c:v>WBL</c:v>
                </c:pt>
              </c:strCache>
            </c:strRef>
          </c:cat>
          <c:val>
            <c:numRef>
              <c:f>Sheet5!$B$4:$B$11</c:f>
              <c:numCache>
                <c:formatCode>General</c:formatCode>
                <c:ptCount val="7"/>
                <c:pt idx="0">
                  <c:v>8</c:v>
                </c:pt>
                <c:pt idx="1">
                  <c:v>8</c:v>
                </c:pt>
                <c:pt idx="2">
                  <c:v>3</c:v>
                </c:pt>
                <c:pt idx="3">
                  <c:v>3</c:v>
                </c:pt>
                <c:pt idx="4">
                  <c:v>4</c:v>
                </c:pt>
                <c:pt idx="5">
                  <c:v>3</c:v>
                </c:pt>
                <c:pt idx="6">
                  <c:v>4</c:v>
                </c:pt>
              </c:numCache>
            </c:numRef>
          </c:val>
        </c:ser>
        <c:firstSliceAng val="0"/>
      </c:pieChart>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pivotSource>
    <c:name>[SALARY.xlsx]Sheet4!PivotTable1</c:name>
    <c:fmtId val="2"/>
  </c:pivotSource>
  <c:chart>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s>
    <c:plotArea>
      <c:layout>
        <c:manualLayout>
          <c:layoutTarget val="inner"/>
          <c:xMode val="edge"/>
          <c:yMode val="edge"/>
          <c:x val="0.23015507436570418"/>
          <c:y val="4.1666666666666664E-2"/>
          <c:w val="0.59631867891513557"/>
          <c:h val="0.79869969378827721"/>
        </c:manualLayout>
      </c:layout>
      <c:barChart>
        <c:barDir val="bar"/>
        <c:grouping val="clustered"/>
        <c:ser>
          <c:idx val="0"/>
          <c:order val="0"/>
          <c:tx>
            <c:strRef>
              <c:f>Sheet4!$B$3:$B$4</c:f>
              <c:strCache>
                <c:ptCount val="1"/>
                <c:pt idx="0">
                  <c:v>3427</c:v>
                </c:pt>
              </c:strCache>
            </c:strRef>
          </c:tx>
          <c:cat>
            <c:strRef>
              <c:f>Sheet4!$A$5:$A$7</c:f>
              <c:strCache>
                <c:ptCount val="2"/>
                <c:pt idx="0">
                  <c:v>PRODUCTION</c:v>
                </c:pt>
                <c:pt idx="1">
                  <c:v>SALES</c:v>
                </c:pt>
              </c:strCache>
            </c:strRef>
          </c:cat>
          <c:val>
            <c:numRef>
              <c:f>Sheet4!$B$5:$B$7</c:f>
              <c:numCache>
                <c:formatCode>General</c:formatCode>
                <c:ptCount val="2"/>
                <c:pt idx="0">
                  <c:v>105468.7</c:v>
                </c:pt>
              </c:numCache>
            </c:numRef>
          </c:val>
        </c:ser>
        <c:ser>
          <c:idx val="1"/>
          <c:order val="1"/>
          <c:tx>
            <c:strRef>
              <c:f>Sheet4!$C$3:$C$4</c:f>
              <c:strCache>
                <c:ptCount val="1"/>
                <c:pt idx="0">
                  <c:v>3428</c:v>
                </c:pt>
              </c:strCache>
            </c:strRef>
          </c:tx>
          <c:cat>
            <c:strRef>
              <c:f>Sheet4!$A$5:$A$7</c:f>
              <c:strCache>
                <c:ptCount val="2"/>
                <c:pt idx="0">
                  <c:v>PRODUCTION</c:v>
                </c:pt>
                <c:pt idx="1">
                  <c:v>SALES</c:v>
                </c:pt>
              </c:strCache>
            </c:strRef>
          </c:cat>
          <c:val>
            <c:numRef>
              <c:f>Sheet4!$C$5:$C$7</c:f>
              <c:numCache>
                <c:formatCode>General</c:formatCode>
                <c:ptCount val="2"/>
                <c:pt idx="0">
                  <c:v>88360.79</c:v>
                </c:pt>
              </c:numCache>
            </c:numRef>
          </c:val>
        </c:ser>
        <c:ser>
          <c:idx val="2"/>
          <c:order val="2"/>
          <c:tx>
            <c:strRef>
              <c:f>Sheet4!$D$3:$D$4</c:f>
              <c:strCache>
                <c:ptCount val="1"/>
                <c:pt idx="0">
                  <c:v>3429</c:v>
                </c:pt>
              </c:strCache>
            </c:strRef>
          </c:tx>
          <c:cat>
            <c:strRef>
              <c:f>Sheet4!$A$5:$A$7</c:f>
              <c:strCache>
                <c:ptCount val="2"/>
                <c:pt idx="0">
                  <c:v>PRODUCTION</c:v>
                </c:pt>
                <c:pt idx="1">
                  <c:v>SALES</c:v>
                </c:pt>
              </c:strCache>
            </c:strRef>
          </c:cat>
          <c:val>
            <c:numRef>
              <c:f>Sheet4!$D$5:$D$7</c:f>
              <c:numCache>
                <c:formatCode>General</c:formatCode>
                <c:ptCount val="2"/>
                <c:pt idx="1">
                  <c:v>85879.23</c:v>
                </c:pt>
              </c:numCache>
            </c:numRef>
          </c:val>
        </c:ser>
        <c:ser>
          <c:idx val="3"/>
          <c:order val="3"/>
          <c:tx>
            <c:strRef>
              <c:f>Sheet4!$E$3:$E$4</c:f>
              <c:strCache>
                <c:ptCount val="1"/>
                <c:pt idx="0">
                  <c:v>3430</c:v>
                </c:pt>
              </c:strCache>
            </c:strRef>
          </c:tx>
          <c:cat>
            <c:strRef>
              <c:f>Sheet4!$A$5:$A$7</c:f>
              <c:strCache>
                <c:ptCount val="2"/>
                <c:pt idx="0">
                  <c:v>PRODUCTION</c:v>
                </c:pt>
                <c:pt idx="1">
                  <c:v>SALES</c:v>
                </c:pt>
              </c:strCache>
            </c:strRef>
          </c:cat>
          <c:val>
            <c:numRef>
              <c:f>Sheet4!$E$5:$E$7</c:f>
              <c:numCache>
                <c:formatCode>General</c:formatCode>
                <c:ptCount val="2"/>
                <c:pt idx="1">
                  <c:v>93128.34</c:v>
                </c:pt>
              </c:numCache>
            </c:numRef>
          </c:val>
        </c:ser>
        <c:ser>
          <c:idx val="4"/>
          <c:order val="4"/>
          <c:tx>
            <c:strRef>
              <c:f>Sheet4!$F$3:$F$4</c:f>
              <c:strCache>
                <c:ptCount val="1"/>
                <c:pt idx="0">
                  <c:v>3431</c:v>
                </c:pt>
              </c:strCache>
            </c:strRef>
          </c:tx>
          <c:cat>
            <c:strRef>
              <c:f>Sheet4!$A$5:$A$7</c:f>
              <c:strCache>
                <c:ptCount val="2"/>
                <c:pt idx="0">
                  <c:v>PRODUCTION</c:v>
                </c:pt>
                <c:pt idx="1">
                  <c:v>SALES</c:v>
                </c:pt>
              </c:strCache>
            </c:strRef>
          </c:cat>
          <c:val>
            <c:numRef>
              <c:f>Sheet4!$F$5:$F$7</c:f>
              <c:numCache>
                <c:formatCode>General</c:formatCode>
                <c:ptCount val="2"/>
                <c:pt idx="1">
                  <c:v>57002.02</c:v>
                </c:pt>
              </c:numCache>
            </c:numRef>
          </c:val>
        </c:ser>
        <c:ser>
          <c:idx val="5"/>
          <c:order val="5"/>
          <c:tx>
            <c:strRef>
              <c:f>Sheet4!$G$3:$G$4</c:f>
              <c:strCache>
                <c:ptCount val="1"/>
                <c:pt idx="0">
                  <c:v>3432</c:v>
                </c:pt>
              </c:strCache>
            </c:strRef>
          </c:tx>
          <c:cat>
            <c:strRef>
              <c:f>Sheet4!$A$5:$A$7</c:f>
              <c:strCache>
                <c:ptCount val="2"/>
                <c:pt idx="0">
                  <c:v>PRODUCTION</c:v>
                </c:pt>
                <c:pt idx="1">
                  <c:v>SALES</c:v>
                </c:pt>
              </c:strCache>
            </c:strRef>
          </c:cat>
          <c:val>
            <c:numRef>
              <c:f>Sheet4!$G$5:$G$7</c:f>
              <c:numCache>
                <c:formatCode>General</c:formatCode>
                <c:ptCount val="2"/>
                <c:pt idx="1">
                  <c:v>118976.16</c:v>
                </c:pt>
              </c:numCache>
            </c:numRef>
          </c:val>
        </c:ser>
        <c:ser>
          <c:idx val="6"/>
          <c:order val="6"/>
          <c:tx>
            <c:strRef>
              <c:f>Sheet4!$H$3:$H$4</c:f>
              <c:strCache>
                <c:ptCount val="1"/>
                <c:pt idx="0">
                  <c:v>3433</c:v>
                </c:pt>
              </c:strCache>
            </c:strRef>
          </c:tx>
          <c:cat>
            <c:strRef>
              <c:f>Sheet4!$A$5:$A$7</c:f>
              <c:strCache>
                <c:ptCount val="2"/>
                <c:pt idx="0">
                  <c:v>PRODUCTION</c:v>
                </c:pt>
                <c:pt idx="1">
                  <c:v>SALES</c:v>
                </c:pt>
              </c:strCache>
            </c:strRef>
          </c:cat>
          <c:val>
            <c:numRef>
              <c:f>Sheet4!$H$5:$H$7</c:f>
              <c:numCache>
                <c:formatCode>General</c:formatCode>
                <c:ptCount val="2"/>
                <c:pt idx="1">
                  <c:v>104802.63</c:v>
                </c:pt>
              </c:numCache>
            </c:numRef>
          </c:val>
        </c:ser>
        <c:ser>
          <c:idx val="7"/>
          <c:order val="7"/>
          <c:tx>
            <c:strRef>
              <c:f>Sheet4!$I$3:$I$4</c:f>
              <c:strCache>
                <c:ptCount val="1"/>
                <c:pt idx="0">
                  <c:v>3434</c:v>
                </c:pt>
              </c:strCache>
            </c:strRef>
          </c:tx>
          <c:cat>
            <c:strRef>
              <c:f>Sheet4!$A$5:$A$7</c:f>
              <c:strCache>
                <c:ptCount val="2"/>
                <c:pt idx="0">
                  <c:v>PRODUCTION</c:v>
                </c:pt>
                <c:pt idx="1">
                  <c:v>SALES</c:v>
                </c:pt>
              </c:strCache>
            </c:strRef>
          </c:cat>
          <c:val>
            <c:numRef>
              <c:f>Sheet4!$I$5:$I$7</c:f>
              <c:numCache>
                <c:formatCode>General</c:formatCode>
                <c:ptCount val="2"/>
                <c:pt idx="1">
                  <c:v>66017.180000000008</c:v>
                </c:pt>
              </c:numCache>
            </c:numRef>
          </c:val>
        </c:ser>
        <c:ser>
          <c:idx val="8"/>
          <c:order val="8"/>
          <c:tx>
            <c:strRef>
              <c:f>Sheet4!$J$3:$J$4</c:f>
              <c:strCache>
                <c:ptCount val="1"/>
                <c:pt idx="0">
                  <c:v>3435</c:v>
                </c:pt>
              </c:strCache>
            </c:strRef>
          </c:tx>
          <c:cat>
            <c:strRef>
              <c:f>Sheet4!$A$5:$A$7</c:f>
              <c:strCache>
                <c:ptCount val="2"/>
                <c:pt idx="0">
                  <c:v>PRODUCTION</c:v>
                </c:pt>
                <c:pt idx="1">
                  <c:v>SALES</c:v>
                </c:pt>
              </c:strCache>
            </c:strRef>
          </c:cat>
          <c:val>
            <c:numRef>
              <c:f>Sheet4!$J$5:$J$7</c:f>
              <c:numCache>
                <c:formatCode>General</c:formatCode>
                <c:ptCount val="2"/>
                <c:pt idx="1">
                  <c:v>74279.009999999995</c:v>
                </c:pt>
              </c:numCache>
            </c:numRef>
          </c:val>
        </c:ser>
        <c:ser>
          <c:idx val="9"/>
          <c:order val="9"/>
          <c:tx>
            <c:strRef>
              <c:f>Sheet4!$K$3:$K$4</c:f>
              <c:strCache>
                <c:ptCount val="1"/>
                <c:pt idx="0">
                  <c:v>3436</c:v>
                </c:pt>
              </c:strCache>
            </c:strRef>
          </c:tx>
          <c:cat>
            <c:strRef>
              <c:f>Sheet4!$A$5:$A$7</c:f>
              <c:strCache>
                <c:ptCount val="2"/>
                <c:pt idx="0">
                  <c:v>PRODUCTION</c:v>
                </c:pt>
                <c:pt idx="1">
                  <c:v>SALES</c:v>
                </c:pt>
              </c:strCache>
            </c:strRef>
          </c:cat>
          <c:val>
            <c:numRef>
              <c:f>Sheet4!$K$5:$K$7</c:f>
              <c:numCache>
                <c:formatCode>General</c:formatCode>
                <c:ptCount val="2"/>
                <c:pt idx="1">
                  <c:v>68980.52</c:v>
                </c:pt>
              </c:numCache>
            </c:numRef>
          </c:val>
        </c:ser>
        <c:axId val="73184768"/>
        <c:axId val="73186304"/>
      </c:barChart>
      <c:catAx>
        <c:axId val="73184768"/>
        <c:scaling>
          <c:orientation val="minMax"/>
        </c:scaling>
        <c:axPos val="l"/>
        <c:tickLblPos val="nextTo"/>
        <c:crossAx val="73186304"/>
        <c:crosses val="autoZero"/>
        <c:auto val="1"/>
        <c:lblAlgn val="ctr"/>
        <c:lblOffset val="100"/>
      </c:catAx>
      <c:valAx>
        <c:axId val="73186304"/>
        <c:scaling>
          <c:orientation val="minMax"/>
        </c:scaling>
        <c:axPos val="b"/>
        <c:majorGridlines/>
        <c:numFmt formatCode="General" sourceLinked="1"/>
        <c:tickLblPos val="nextTo"/>
        <c:crossAx val="73184768"/>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26-08-2024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26-Aug-24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26-Aug-24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26-Aug-24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26-Aug-24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26-Aug-24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26-Aug-24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SUMITHA T.D </a:t>
            </a:r>
            <a:endParaRPr lang="en-US" sz="2400" dirty="0"/>
          </a:p>
          <a:p>
            <a:r>
              <a:rPr lang="en-US" sz="2400" dirty="0"/>
              <a:t>REGISTER NO</a:t>
            </a:r>
            <a:r>
              <a:rPr lang="en-US" sz="2400" dirty="0" smtClean="0"/>
              <a:t>: 312209152,asunm1353312209152</a:t>
            </a:r>
            <a:endParaRPr lang="en-US" sz="2400" dirty="0"/>
          </a:p>
          <a:p>
            <a:r>
              <a:rPr lang="en-US" sz="2400" dirty="0"/>
              <a:t>DEPARTMENT</a:t>
            </a:r>
            <a:r>
              <a:rPr lang="en-US" sz="2400" dirty="0" smtClean="0"/>
              <a:t>: COMMERCE</a:t>
            </a:r>
            <a:endParaRPr lang="en-US" sz="2400" dirty="0"/>
          </a:p>
          <a:p>
            <a:r>
              <a:rPr lang="en-US" sz="2400" dirty="0" smtClean="0"/>
              <a:t>COLLEGE: ANNA ADARSH COLLEGE FOR WOMEN</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p:cNvSpPr txBox="1"/>
          <p:nvPr/>
        </p:nvSpPr>
        <p:spPr>
          <a:xfrm>
            <a:off x="762000" y="1295400"/>
            <a:ext cx="7924800" cy="4832092"/>
          </a:xfrm>
          <a:prstGeom prst="rect">
            <a:avLst/>
          </a:prstGeom>
          <a:noFill/>
        </p:spPr>
        <p:txBody>
          <a:bodyPr wrap="square" rtlCol="0">
            <a:spAutoFit/>
          </a:bodyPr>
          <a:lstStyle/>
          <a:p>
            <a:r>
              <a:rPr lang="en-US" sz="2200" b="1" dirty="0" smtClean="0"/>
              <a:t>Data Sources:</a:t>
            </a:r>
            <a:endParaRPr lang="en-US" sz="2200" dirty="0" smtClean="0"/>
          </a:p>
          <a:p>
            <a:r>
              <a:rPr lang="en-US" sz="2000" dirty="0" smtClean="0"/>
              <a:t>Employee records, salary data, performance evaluations.</a:t>
            </a:r>
          </a:p>
          <a:p>
            <a:r>
              <a:rPr lang="en-US" sz="2000" dirty="0" smtClean="0"/>
              <a:t>Detailed compensation, bonuses, and salary history.</a:t>
            </a:r>
          </a:p>
          <a:p>
            <a:r>
              <a:rPr lang="en-US" sz="2000" dirty="0" smtClean="0"/>
              <a:t>Ensure consistent formatting in categorical fields (e.g., department names).</a:t>
            </a:r>
          </a:p>
          <a:p>
            <a:r>
              <a:rPr lang="en-US" sz="2000" dirty="0" smtClean="0"/>
              <a:t>Combine data from different sources into a single Excel workbook.</a:t>
            </a:r>
          </a:p>
          <a:p>
            <a:endParaRPr lang="en-US" sz="2000" dirty="0" smtClean="0"/>
          </a:p>
          <a:p>
            <a:r>
              <a:rPr lang="en-US" sz="2200" b="1" dirty="0" smtClean="0"/>
              <a:t>Data Structuring:</a:t>
            </a:r>
          </a:p>
          <a:p>
            <a:r>
              <a:rPr lang="en-US" sz="2000" dirty="0" smtClean="0"/>
              <a:t>Contains basic employee information (ID, Name, Department, Role, etc.).</a:t>
            </a:r>
          </a:p>
          <a:p>
            <a:r>
              <a:rPr lang="en-US" sz="2000" dirty="0" smtClean="0"/>
              <a:t>Contains salary details (Base Salary, Bonus, Total Compensation).</a:t>
            </a:r>
          </a:p>
          <a:p>
            <a:r>
              <a:rPr lang="en-US" sz="2000" dirty="0" smtClean="0"/>
              <a:t>Contains performance ratings and review dates.</a:t>
            </a:r>
          </a:p>
          <a:p>
            <a:r>
              <a:rPr lang="en-US" sz="2000" dirty="0" smtClean="0"/>
              <a:t>Use the IFS function to categorize performance ratings (e.g., "Excellent," "Good").</a:t>
            </a:r>
          </a:p>
          <a:p>
            <a:endParaRPr lang="en-US" sz="2200" b="1" dirty="0" smtClean="0"/>
          </a:p>
          <a:p>
            <a:endParaRPr lang="en-US" sz="22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477328"/>
          </a:xfrm>
        </p:spPr>
        <p:txBody>
          <a:bodyPr/>
          <a:lstStyle/>
          <a:p>
            <a:r>
              <a:rPr lang="en-US" dirty="0" smtClean="0"/>
              <a:t>MODELLING</a:t>
            </a:r>
            <a:br>
              <a:rPr lang="en-US" dirty="0" smtClean="0"/>
            </a:br>
            <a:endParaRPr lang="en-US" dirty="0"/>
          </a:p>
        </p:txBody>
      </p:sp>
      <p:sp>
        <p:nvSpPr>
          <p:cNvPr id="4" name="TextBox 3"/>
          <p:cNvSpPr txBox="1"/>
          <p:nvPr/>
        </p:nvSpPr>
        <p:spPr>
          <a:xfrm>
            <a:off x="838200" y="1371600"/>
            <a:ext cx="7239000" cy="4832092"/>
          </a:xfrm>
          <a:prstGeom prst="rect">
            <a:avLst/>
          </a:prstGeom>
          <a:noFill/>
        </p:spPr>
        <p:txBody>
          <a:bodyPr wrap="square" rtlCol="0">
            <a:spAutoFit/>
          </a:bodyPr>
          <a:lstStyle/>
          <a:p>
            <a:r>
              <a:rPr lang="en-US" sz="2200" b="1" dirty="0" smtClean="0"/>
              <a:t>Data Analysis:</a:t>
            </a:r>
          </a:p>
          <a:p>
            <a:r>
              <a:rPr lang="en-US" sz="2000" dirty="0" smtClean="0"/>
              <a:t>Apply formatting to highlight high or low salaries, compensation gaps, or performance anomalies</a:t>
            </a:r>
            <a:r>
              <a:rPr lang="en-US" sz="2400" dirty="0" smtClean="0"/>
              <a:t>.</a:t>
            </a:r>
          </a:p>
          <a:p>
            <a:r>
              <a:rPr lang="en-US" sz="2000" dirty="0" smtClean="0"/>
              <a:t>Use color scales and data bars to represent salary ranges and performance distribution.</a:t>
            </a:r>
          </a:p>
          <a:p>
            <a:r>
              <a:rPr lang="en-US" sz="2000" dirty="0" smtClean="0"/>
              <a:t>Create pivot tables to summarize employee performance and compensation data.</a:t>
            </a:r>
          </a:p>
          <a:p>
            <a:r>
              <a:rPr lang="en-US" sz="2000" dirty="0" smtClean="0"/>
              <a:t>Use slicers and filters to explore data across different dimensions (e.g., departments, roles).</a:t>
            </a:r>
          </a:p>
          <a:p>
            <a:endParaRPr lang="en-US" sz="2000" b="1" dirty="0" smtClean="0"/>
          </a:p>
          <a:p>
            <a:r>
              <a:rPr lang="en-US" sz="2200" b="1" dirty="0" smtClean="0"/>
              <a:t>Data Visualization:</a:t>
            </a:r>
          </a:p>
          <a:p>
            <a:r>
              <a:rPr lang="en-US" sz="2000" dirty="0" smtClean="0"/>
              <a:t>Bar Charts: Compare average salaries across different departments or roles.</a:t>
            </a:r>
          </a:p>
          <a:p>
            <a:r>
              <a:rPr lang="en-US" sz="2000" dirty="0" smtClean="0"/>
              <a:t>Pie Charts: Visualize the distribution of performance ratings or compensation categories.</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10" name="Chart 9"/>
          <p:cNvGraphicFramePr/>
          <p:nvPr/>
        </p:nvGraphicFramePr>
        <p:xfrm>
          <a:off x="2209800" y="1219200"/>
          <a:ext cx="4876800" cy="2438400"/>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p:cNvSpPr txBox="1"/>
          <p:nvPr/>
        </p:nvSpPr>
        <p:spPr>
          <a:xfrm>
            <a:off x="5181600" y="1752600"/>
            <a:ext cx="6400800" cy="369332"/>
          </a:xfrm>
          <a:prstGeom prst="rect">
            <a:avLst/>
          </a:prstGeom>
          <a:noFill/>
        </p:spPr>
        <p:txBody>
          <a:bodyPr wrap="square" rtlCol="0">
            <a:spAutoFit/>
          </a:bodyPr>
          <a:lstStyle/>
          <a:p>
            <a:endParaRPr lang="en-US" dirty="0"/>
          </a:p>
        </p:txBody>
      </p:sp>
      <p:graphicFrame>
        <p:nvGraphicFramePr>
          <p:cNvPr id="13" name="Chart 12"/>
          <p:cNvGraphicFramePr/>
          <p:nvPr/>
        </p:nvGraphicFramePr>
        <p:xfrm>
          <a:off x="1447800" y="3810000"/>
          <a:ext cx="6019800"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295400" y="1371600"/>
            <a:ext cx="8077200" cy="4985980"/>
          </a:xfrm>
          <a:prstGeom prst="rect">
            <a:avLst/>
          </a:prstGeom>
          <a:noFill/>
        </p:spPr>
        <p:txBody>
          <a:bodyPr wrap="square" rtlCol="0">
            <a:spAutoFit/>
          </a:bodyPr>
          <a:lstStyle/>
          <a:p>
            <a:r>
              <a:rPr lang="en-US" sz="2000" dirty="0" smtClean="0"/>
              <a:t>The </a:t>
            </a:r>
            <a:r>
              <a:rPr lang="en-US" sz="2000" b="1" dirty="0" smtClean="0"/>
              <a:t>"Salary and Compensation Analysis through Excel Data Modeling Using Conditional Formatting Method"</a:t>
            </a:r>
            <a:r>
              <a:rPr lang="en-US" sz="2000" dirty="0" smtClean="0"/>
              <a:t> project successfully created a robust Excel-based solution for analyzing employee compensation data. The project consolidated diverse data sources into a single, clean dataset, ensuring accuracy and completeness. By leveraging advanced data modeling techniques, including pivot tables and the IFS function, the analysis provided valuable insights into salary structures and performance metrics. The interactive dashboard, enhanced with conditional formatting and dynamic charts, enabled real-time exploration and visualization of key trends and anomalies. Automated reporting templates streamlined the process of generating comprehensive reports, improving efficiency. Overall, the project significantly enhanced decision-making and transparency in compensation management, aligning strategies with organizational goals and providing a solid foundation for future improvements and strategic planning.</a:t>
            </a:r>
          </a:p>
          <a:p>
            <a:endParaRPr lang="en-US" dirty="0"/>
          </a:p>
        </p:txBody>
      </p:sp>
    </p:spTree>
    <p:extLst>
      <p:ext uri="{BB962C8B-B14F-4D97-AF65-F5344CB8AC3E}">
        <p14:creationId xmlns=""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200329"/>
          </a:xfrm>
          <a:prstGeom prst="rect">
            <a:avLst/>
          </a:prstGeom>
          <a:noFill/>
        </p:spPr>
        <p:txBody>
          <a:bodyPr wrap="square" rtlCol="0">
            <a:spAutoFit/>
          </a:bodyPr>
          <a:lstStyle/>
          <a:p>
            <a:r>
              <a:rPr lang="en-IN" sz="3600" b="1" dirty="0" smtClean="0">
                <a:latin typeface="+mj-lt"/>
                <a:cs typeface="Times New Roman" panose="02020603050405020304" pitchFamily="18" charset="0"/>
              </a:rPr>
              <a:t>EMPLOYEE DATA ANALYSIS USING EXCEL</a:t>
            </a:r>
          </a:p>
          <a:p>
            <a:endParaRPr lang="en-IN" sz="3600" b="1" dirty="0">
              <a:latin typeface="+mj-lt"/>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914400" y="1600200"/>
            <a:ext cx="5486400" cy="2139047"/>
          </a:xfrm>
          <a:prstGeom prst="rect">
            <a:avLst/>
          </a:prstGeom>
          <a:noFill/>
        </p:spPr>
        <p:txBody>
          <a:bodyPr wrap="square" rtlCol="0">
            <a:spAutoFit/>
          </a:bodyPr>
          <a:lstStyle/>
          <a:p>
            <a:r>
              <a:rPr lang="en-US" sz="1900" dirty="0" smtClean="0"/>
              <a:t>Effectively managing and optimizing salary and compensation structures is crucial for attracting and retaining talent, ensuring internal equity, and maintaining budgetary control. However, a significant challenge arises from the complexity and volume of compensation data, which can hinder the ability to make informed, data-driven decisions.</a:t>
            </a:r>
            <a:endParaRPr lang="en-US" sz="19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685800" y="1371600"/>
            <a:ext cx="6934200" cy="5062924"/>
          </a:xfrm>
          <a:prstGeom prst="rect">
            <a:avLst/>
          </a:prstGeom>
          <a:noFill/>
        </p:spPr>
        <p:txBody>
          <a:bodyPr wrap="square" rtlCol="0">
            <a:spAutoFit/>
          </a:bodyPr>
          <a:lstStyle/>
          <a:p>
            <a:endParaRPr lang="en-US" sz="1900" dirty="0" smtClean="0"/>
          </a:p>
          <a:p>
            <a:r>
              <a:rPr lang="en-US" sz="1900" dirty="0" smtClean="0"/>
              <a:t>In today's data-driven world, organizations and individuals alike need to make informed decisions based on comprehensive and accurate data analysis. One area where data analysis is particularly crucial is salary and compensation management. Effective compensation analysis can help organizations ensure fair pay practices, attract and retain talent, and optimize budget allocations. For individuals, understanding compensation trends can inform career choices and salary negotiations.</a:t>
            </a:r>
          </a:p>
          <a:p>
            <a:r>
              <a:rPr lang="en-US" sz="1900" dirty="0" smtClean="0"/>
              <a:t>Excel is a powerful tool for data analysis, offering various features that can simplify the process of examining and interpreting compensation data. One such feature is conditional formatting, which enhances the ability to visually analyze and interpret data by applying specific formatting to cells based on their values. This method allows users to quickly identify patterns, trends, and anomalies within large datasets.</a:t>
            </a:r>
          </a:p>
          <a:p>
            <a:endParaRPr lang="en-US" sz="19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1600200" y="1905000"/>
            <a:ext cx="5638800" cy="2123658"/>
          </a:xfrm>
          <a:prstGeom prst="rect">
            <a:avLst/>
          </a:prstGeom>
          <a:noFill/>
        </p:spPr>
        <p:txBody>
          <a:bodyPr wrap="square" rtlCol="0">
            <a:spAutoFit/>
          </a:bodyPr>
          <a:lstStyle/>
          <a:p>
            <a:pPr>
              <a:buFont typeface="Wingdings" pitchFamily="2" charset="2"/>
              <a:buChar char="Ø"/>
            </a:pPr>
            <a:r>
              <a:rPr lang="en-US" sz="2200" dirty="0" smtClean="0"/>
              <a:t>HR MANAGERS</a:t>
            </a:r>
          </a:p>
          <a:p>
            <a:pPr>
              <a:buFont typeface="Wingdings" pitchFamily="2" charset="2"/>
              <a:buChar char="Ø"/>
            </a:pPr>
            <a:r>
              <a:rPr lang="en-US" sz="2200" dirty="0" smtClean="0"/>
              <a:t>FINANCE MANAGERS</a:t>
            </a:r>
          </a:p>
          <a:p>
            <a:pPr>
              <a:buFont typeface="Wingdings" pitchFamily="2" charset="2"/>
              <a:buChar char="Ø"/>
            </a:pPr>
            <a:r>
              <a:rPr lang="en-US" sz="2200" dirty="0" smtClean="0"/>
              <a:t>CEOS/CFOS/COOS</a:t>
            </a:r>
          </a:p>
          <a:p>
            <a:pPr>
              <a:buFont typeface="Wingdings" pitchFamily="2" charset="2"/>
              <a:buChar char="Ø"/>
            </a:pPr>
            <a:r>
              <a:rPr lang="en-US" sz="2200" dirty="0" smtClean="0"/>
              <a:t>DEPARTMENT MANAGERS/SUPERVISORS</a:t>
            </a:r>
          </a:p>
          <a:p>
            <a:pPr>
              <a:buFont typeface="Wingdings" pitchFamily="2" charset="2"/>
              <a:buChar char="Ø"/>
            </a:pPr>
            <a:r>
              <a:rPr lang="en-US" sz="2200" dirty="0" smtClean="0"/>
              <a:t>GENERAL EMPLOYEES</a:t>
            </a:r>
          </a:p>
          <a:p>
            <a:pPr>
              <a:buFont typeface="Wingdings" pitchFamily="2" charset="2"/>
              <a:buChar char="Ø"/>
            </a:pPr>
            <a:r>
              <a:rPr lang="en-US" sz="2200" dirty="0" smtClean="0"/>
              <a:t>SHAREHOLDERS</a:t>
            </a:r>
            <a:endParaRPr lang="en-US" sz="2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2895600" y="1905000"/>
            <a:ext cx="7391400" cy="4478149"/>
          </a:xfrm>
          <a:prstGeom prst="rect">
            <a:avLst/>
          </a:prstGeom>
          <a:noFill/>
        </p:spPr>
        <p:txBody>
          <a:bodyPr wrap="square" rtlCol="0">
            <a:spAutoFit/>
          </a:bodyPr>
          <a:lstStyle/>
          <a:p>
            <a:pPr marL="342900" indent="-342900" algn="just"/>
            <a:r>
              <a:rPr lang="en-US" sz="1900" u="sng" dirty="0" smtClean="0"/>
              <a:t>Filtering</a:t>
            </a:r>
            <a:r>
              <a:rPr lang="en-US" sz="1900" dirty="0" smtClean="0"/>
              <a:t> - Remove Missing Values</a:t>
            </a:r>
          </a:p>
          <a:p>
            <a:pPr marL="342900" indent="-342900" algn="just"/>
            <a:r>
              <a:rPr lang="en-US" sz="1900" dirty="0" smtClean="0"/>
              <a:t>	Using Excel’s filtering tools to pinpoint rows with missing data in critical columns such as salary, department, or role.</a:t>
            </a:r>
          </a:p>
          <a:p>
            <a:pPr marL="342900" indent="-342900" algn="just"/>
            <a:r>
              <a:rPr lang="en-US" sz="1900" u="sng" dirty="0" smtClean="0"/>
              <a:t>Conditional Formatting </a:t>
            </a:r>
            <a:r>
              <a:rPr lang="en-US" sz="1900" dirty="0" smtClean="0"/>
              <a:t>- Highlight Blanks</a:t>
            </a:r>
          </a:p>
          <a:p>
            <a:pPr marL="342900" indent="-342900" algn="just"/>
            <a:r>
              <a:rPr lang="en-US" sz="1900" dirty="0" smtClean="0"/>
              <a:t>	Quickly identifies missing values through visual cues, allowing for prompt data correction.</a:t>
            </a:r>
          </a:p>
          <a:p>
            <a:pPr marL="342900" indent="-342900" algn="just"/>
            <a:r>
              <a:rPr lang="en-US" sz="1900" u="sng" dirty="0" smtClean="0"/>
              <a:t>Pivot Table </a:t>
            </a:r>
            <a:r>
              <a:rPr lang="en-US" sz="1900" dirty="0" smtClean="0"/>
              <a:t>- Summary of Employee Performance</a:t>
            </a:r>
          </a:p>
          <a:p>
            <a:pPr marL="342900" indent="-342900" algn="just"/>
            <a:r>
              <a:rPr lang="en-US" sz="1900" dirty="0" smtClean="0"/>
              <a:t>	Provides a detailed summary of employee performance metrics, supporting strategic decisions.</a:t>
            </a:r>
          </a:p>
          <a:p>
            <a:pPr marL="342900" indent="-342900" algn="just"/>
            <a:r>
              <a:rPr lang="en-US" sz="1900" u="sng" dirty="0" smtClean="0"/>
              <a:t>Formulas</a:t>
            </a:r>
            <a:r>
              <a:rPr lang="en-US" sz="1900" dirty="0" smtClean="0"/>
              <a:t> - IFS Function for Conditional Analysis</a:t>
            </a:r>
          </a:p>
          <a:p>
            <a:pPr marL="342900" indent="-342900" algn="just"/>
            <a:r>
              <a:rPr lang="en-US" sz="1900" dirty="0" smtClean="0"/>
              <a:t>	Allows for sophisticated conditional analysis and automated insights based on multiple criteria.</a:t>
            </a:r>
          </a:p>
          <a:p>
            <a:pPr marL="342900" indent="-342900" algn="just"/>
            <a:r>
              <a:rPr lang="en-US" sz="1900" u="sng" dirty="0" smtClean="0"/>
              <a:t>Graphs</a:t>
            </a:r>
            <a:r>
              <a:rPr lang="en-US" sz="1900" dirty="0" smtClean="0"/>
              <a:t> - Final Report Visualization</a:t>
            </a:r>
          </a:p>
          <a:p>
            <a:pPr marL="342900" indent="-342900" algn="just"/>
            <a:r>
              <a:rPr lang="en-US" sz="1900" dirty="0" smtClean="0"/>
              <a:t>	Enhances understanding of complex data through clear and impactful visualizations.</a:t>
            </a:r>
            <a:endParaRPr lang="en-US" sz="19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838200" y="1371600"/>
            <a:ext cx="5943600" cy="3416320"/>
          </a:xfrm>
          <a:prstGeom prst="rect">
            <a:avLst/>
          </a:prstGeom>
          <a:noFill/>
        </p:spPr>
        <p:txBody>
          <a:bodyPr wrap="square" rtlCol="0">
            <a:spAutoFit/>
          </a:bodyPr>
          <a:lstStyle/>
          <a:p>
            <a:r>
              <a:rPr lang="en-US" dirty="0" smtClean="0"/>
              <a:t>Employee dataset- </a:t>
            </a:r>
            <a:r>
              <a:rPr lang="en-US" dirty="0" err="1" smtClean="0"/>
              <a:t>Kaggle</a:t>
            </a:r>
            <a:endParaRPr lang="en-US" dirty="0" smtClean="0"/>
          </a:p>
          <a:p>
            <a:r>
              <a:rPr lang="en-US" dirty="0" smtClean="0"/>
              <a:t>26 features</a:t>
            </a:r>
          </a:p>
          <a:p>
            <a:r>
              <a:rPr lang="en-US" dirty="0" smtClean="0"/>
              <a:t>9 features</a:t>
            </a:r>
          </a:p>
          <a:p>
            <a:r>
              <a:rPr lang="en-US" dirty="0" err="1" smtClean="0"/>
              <a:t>Emp</a:t>
            </a:r>
            <a:r>
              <a:rPr lang="en-US" dirty="0" smtClean="0"/>
              <a:t> id</a:t>
            </a:r>
          </a:p>
          <a:p>
            <a:r>
              <a:rPr lang="en-US" dirty="0" smtClean="0"/>
              <a:t>Name- text</a:t>
            </a:r>
          </a:p>
          <a:p>
            <a:r>
              <a:rPr lang="en-US" dirty="0" smtClean="0"/>
              <a:t>Rating- numerical</a:t>
            </a:r>
          </a:p>
          <a:p>
            <a:r>
              <a:rPr lang="en-US" dirty="0" smtClean="0"/>
              <a:t>Gender- female, male</a:t>
            </a:r>
          </a:p>
          <a:p>
            <a:r>
              <a:rPr lang="en-US" dirty="0" smtClean="0"/>
              <a:t>Business unit- text</a:t>
            </a:r>
          </a:p>
          <a:p>
            <a:r>
              <a:rPr lang="en-US" dirty="0" smtClean="0"/>
              <a:t>Business type- text</a:t>
            </a:r>
          </a:p>
          <a:p>
            <a:endParaRPr lang="en-US" dirty="0" smtClean="0"/>
          </a:p>
          <a:p>
            <a:endParaRPr lang="en-US" dirty="0" smtClean="0"/>
          </a:p>
          <a:p>
            <a:endParaRPr lang="en-US" dirty="0"/>
          </a:p>
        </p:txBody>
      </p:sp>
    </p:spTree>
    <p:extLst>
      <p:ext uri="{BB962C8B-B14F-4D97-AF65-F5344CB8AC3E}">
        <p14:creationId xmlns=""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362200" y="1752600"/>
            <a:ext cx="6019800" cy="2492990"/>
          </a:xfrm>
          <a:prstGeom prst="rect">
            <a:avLst/>
          </a:prstGeom>
          <a:noFill/>
        </p:spPr>
        <p:txBody>
          <a:bodyPr wrap="square" rtlCol="0">
            <a:spAutoFit/>
          </a:bodyPr>
          <a:lstStyle/>
          <a:p>
            <a:pPr>
              <a:lnSpc>
                <a:spcPct val="150000"/>
              </a:lnSpc>
              <a:buFont typeface="Arial" pitchFamily="34" charset="0"/>
              <a:buChar char="•"/>
            </a:pPr>
            <a:r>
              <a:rPr lang="en-US" sz="2000" dirty="0" smtClean="0"/>
              <a:t>Interactive and Dynamic Dashboard</a:t>
            </a:r>
          </a:p>
          <a:p>
            <a:pPr>
              <a:lnSpc>
                <a:spcPct val="150000"/>
              </a:lnSpc>
              <a:buFont typeface="Arial" pitchFamily="34" charset="0"/>
              <a:buChar char="•"/>
            </a:pPr>
            <a:r>
              <a:rPr lang="en-US" sz="2000" dirty="0" smtClean="0"/>
              <a:t>Advanced Data Visualization</a:t>
            </a:r>
          </a:p>
          <a:p>
            <a:pPr>
              <a:lnSpc>
                <a:spcPct val="150000"/>
              </a:lnSpc>
              <a:buFont typeface="Arial" pitchFamily="34" charset="0"/>
              <a:buChar char="•"/>
            </a:pPr>
            <a:r>
              <a:rPr lang="en-US" sz="2000" dirty="0" smtClean="0"/>
              <a:t>Predictive Analytics Integration</a:t>
            </a:r>
          </a:p>
          <a:p>
            <a:pPr>
              <a:lnSpc>
                <a:spcPct val="150000"/>
              </a:lnSpc>
              <a:buFont typeface="Arial" pitchFamily="34" charset="0"/>
              <a:buChar char="•"/>
            </a:pPr>
            <a:r>
              <a:rPr lang="en-US" sz="2000" dirty="0" smtClean="0"/>
              <a:t>Automated Report Generation</a:t>
            </a:r>
          </a:p>
          <a:p>
            <a:pPr>
              <a:buFont typeface="Arial" pitchFamily="34" charset="0"/>
              <a:buChar char="•"/>
            </a:pPr>
            <a:endParaRPr lang="en-US" dirty="0" smtClean="0"/>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TotalTime>
  <Words>667</Words>
  <Application>Microsoft Office PowerPoint</Application>
  <PresentationFormat>Custom</PresentationFormat>
  <Paragraphs>98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MODELLING </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Travel India</cp:lastModifiedBy>
  <cp:revision>22</cp:revision>
  <dcterms:created xsi:type="dcterms:W3CDTF">2024-03-29T15:07:22Z</dcterms:created>
  <dcterms:modified xsi:type="dcterms:W3CDTF">2024-08-26T09:33:21Z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