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628" r:id="rId5"/>
    <p:sldId id="1601" r:id="rId6"/>
    <p:sldId id="1664" r:id="rId7"/>
    <p:sldId id="1610" r:id="rId8"/>
    <p:sldId id="1660" r:id="rId9"/>
    <p:sldId id="1613" r:id="rId10"/>
    <p:sldId id="1616" r:id="rId11"/>
    <p:sldId id="1648" r:id="rId12"/>
    <p:sldId id="1670" r:id="rId13"/>
    <p:sldId id="1673" r:id="rId14"/>
    <p:sldId id="1674" r:id="rId15"/>
    <p:sldId id="1668" r:id="rId16"/>
    <p:sldId id="1623" r:id="rId17"/>
    <p:sldId id="1669" r:id="rId18"/>
    <p:sldId id="1647" r:id="rId19"/>
    <p:sldId id="1662" r:id="rId20"/>
    <p:sldId id="1665" r:id="rId21"/>
  </p:sldIdLst>
  <p:sldSz cx="9144000" cy="6858000" type="screen4x3"/>
  <p:notesSz cx="7010400" cy="922337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guide id="3" orient="horz" pos="290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seph M. Geraghty" initials="JMG" lastIdx="3" clrIdx="0"/>
  <p:cmAuthor id="1" name="John-Francis Kraemer" initials="JFK" lastIdx="1" clrIdx="1">
    <p:extLst>
      <p:ext uri="{19B8F6BF-5375-455C-9EA6-DF929625EA0E}">
        <p15:presenceInfo xmlns:p15="http://schemas.microsoft.com/office/powerpoint/2012/main" userId="S::jkraemer@conwaymackenzie.com::764707a2-8263-478c-94d9-5fc4bfed89d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CE4"/>
    <a:srgbClr val="000099"/>
    <a:srgbClr val="DEE7D1"/>
    <a:srgbClr val="EFF3EA"/>
    <a:srgbClr val="000000"/>
    <a:srgbClr val="C2D3E8"/>
    <a:srgbClr val="FFFF66"/>
    <a:srgbClr val="3B4A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CC92D-7006-4F88-A0B5-4382BE079671}" v="19" dt="2021-06-11T00:46:39.2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76" autoAdjust="0"/>
    <p:restoredTop sz="95934" autoAdjust="0"/>
  </p:normalViewPr>
  <p:slideViewPr>
    <p:cSldViewPr>
      <p:cViewPr varScale="1">
        <p:scale>
          <a:sx n="114" d="100"/>
          <a:sy n="114" d="100"/>
        </p:scale>
        <p:origin x="1764" y="10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7429"/>
    </p:cViewPr>
  </p:sorterViewPr>
  <p:notesViewPr>
    <p:cSldViewPr>
      <p:cViewPr varScale="1">
        <p:scale>
          <a:sx n="84" d="100"/>
          <a:sy n="84" d="100"/>
        </p:scale>
        <p:origin x="-3132" y="-78"/>
      </p:cViewPr>
      <p:guideLst>
        <p:guide orient="horz" pos="2928"/>
        <p:guide pos="2208"/>
        <p:guide orient="horz" pos="29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7" y="3"/>
            <a:ext cx="3038145" cy="462084"/>
          </a:xfrm>
          <a:prstGeom prst="rect">
            <a:avLst/>
          </a:prstGeom>
        </p:spPr>
        <p:txBody>
          <a:bodyPr vert="horz" lIns="91800" tIns="45900" rIns="91800" bIns="45900" rtlCol="0"/>
          <a:lstStyle>
            <a:lvl1pPr algn="l">
              <a:defRPr sz="1300">
                <a:latin typeface="Arial" pitchFamily="34" charset="0"/>
                <a:cs typeface="Arial" pitchFamily="34" charset="0"/>
              </a:defRPr>
            </a:lvl1pPr>
          </a:lstStyle>
          <a:p>
            <a:pPr>
              <a:defRPr/>
            </a:pPr>
            <a:endParaRPr lang="en-US" dirty="0"/>
          </a:p>
        </p:txBody>
      </p:sp>
      <p:sp>
        <p:nvSpPr>
          <p:cNvPr id="3" name="Date Placeholder 2"/>
          <p:cNvSpPr>
            <a:spLocks noGrp="1"/>
          </p:cNvSpPr>
          <p:nvPr>
            <p:ph type="dt" sz="quarter" idx="1"/>
          </p:nvPr>
        </p:nvSpPr>
        <p:spPr>
          <a:xfrm>
            <a:off x="3970737" y="3"/>
            <a:ext cx="3038145" cy="462084"/>
          </a:xfrm>
          <a:prstGeom prst="rect">
            <a:avLst/>
          </a:prstGeom>
        </p:spPr>
        <p:txBody>
          <a:bodyPr vert="horz" lIns="91800" tIns="45900" rIns="91800" bIns="45900" rtlCol="0"/>
          <a:lstStyle>
            <a:lvl1pPr algn="r">
              <a:defRPr sz="1300">
                <a:latin typeface="Arial" pitchFamily="34" charset="0"/>
                <a:cs typeface="Arial" pitchFamily="34" charset="0"/>
              </a:defRPr>
            </a:lvl1pPr>
          </a:lstStyle>
          <a:p>
            <a:pPr>
              <a:defRPr/>
            </a:pPr>
            <a:fld id="{D0F9B592-FC87-4EDD-B3CE-1AC87EE47CBE}" type="datetimeFigureOut">
              <a:rPr lang="en-US"/>
              <a:pPr>
                <a:defRPr/>
              </a:pPr>
              <a:t>6/12/2021</a:t>
            </a:fld>
            <a:endParaRPr lang="en-US" dirty="0"/>
          </a:p>
        </p:txBody>
      </p:sp>
      <p:sp>
        <p:nvSpPr>
          <p:cNvPr id="4" name="Footer Placeholder 3"/>
          <p:cNvSpPr>
            <a:spLocks noGrp="1"/>
          </p:cNvSpPr>
          <p:nvPr>
            <p:ph type="ftr" sz="quarter" idx="2"/>
          </p:nvPr>
        </p:nvSpPr>
        <p:spPr>
          <a:xfrm>
            <a:off x="7" y="8759769"/>
            <a:ext cx="3038145" cy="462084"/>
          </a:xfrm>
          <a:prstGeom prst="rect">
            <a:avLst/>
          </a:prstGeom>
        </p:spPr>
        <p:txBody>
          <a:bodyPr vert="horz" lIns="91800" tIns="45900" rIns="91800" bIns="45900" rtlCol="0" anchor="b"/>
          <a:lstStyle>
            <a:lvl1pPr algn="l">
              <a:defRPr sz="1300">
                <a:latin typeface="Arial" pitchFamily="34" charset="0"/>
                <a:cs typeface="Arial" pitchFamily="34" charset="0"/>
              </a:defRPr>
            </a:lvl1pPr>
          </a:lstStyle>
          <a:p>
            <a:pPr>
              <a:defRPr/>
            </a:pPr>
            <a:endParaRPr lang="en-US" dirty="0"/>
          </a:p>
        </p:txBody>
      </p:sp>
      <p:sp>
        <p:nvSpPr>
          <p:cNvPr id="5" name="Slide Number Placeholder 4"/>
          <p:cNvSpPr>
            <a:spLocks noGrp="1"/>
          </p:cNvSpPr>
          <p:nvPr>
            <p:ph type="sldNum" sz="quarter" idx="3"/>
          </p:nvPr>
        </p:nvSpPr>
        <p:spPr>
          <a:xfrm>
            <a:off x="3970737" y="8759769"/>
            <a:ext cx="3038145" cy="462084"/>
          </a:xfrm>
          <a:prstGeom prst="rect">
            <a:avLst/>
          </a:prstGeom>
        </p:spPr>
        <p:txBody>
          <a:bodyPr vert="horz" lIns="91800" tIns="45900" rIns="91800" bIns="45900" rtlCol="0" anchor="b"/>
          <a:lstStyle>
            <a:lvl1pPr algn="r">
              <a:defRPr sz="1300">
                <a:latin typeface="Arial" pitchFamily="34" charset="0"/>
                <a:cs typeface="Arial" pitchFamily="34" charset="0"/>
              </a:defRPr>
            </a:lvl1pPr>
          </a:lstStyle>
          <a:p>
            <a:pPr>
              <a:defRPr/>
            </a:pPr>
            <a:fld id="{4438DF49-8AE6-4545-AEE3-1EADE34EA786}" type="slidenum">
              <a:rPr lang="en-US"/>
              <a:pPr>
                <a:defRPr/>
              </a:pPr>
              <a:t>‹#›</a:t>
            </a:fld>
            <a:endParaRPr lang="en-US" dirty="0"/>
          </a:p>
        </p:txBody>
      </p:sp>
    </p:spTree>
    <p:extLst>
      <p:ext uri="{BB962C8B-B14F-4D97-AF65-F5344CB8AC3E}">
        <p14:creationId xmlns:p14="http://schemas.microsoft.com/office/powerpoint/2010/main" val="2250355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7" y="6"/>
            <a:ext cx="3038145" cy="460559"/>
          </a:xfrm>
          <a:prstGeom prst="rect">
            <a:avLst/>
          </a:prstGeom>
        </p:spPr>
        <p:txBody>
          <a:bodyPr vert="horz" lIns="93325" tIns="46662" rIns="93325" bIns="46662" rtlCol="0"/>
          <a:lstStyle>
            <a:lvl1pPr algn="l" fontAlgn="auto">
              <a:spcBef>
                <a:spcPts val="0"/>
              </a:spcBef>
              <a:spcAft>
                <a:spcPts val="0"/>
              </a:spcAft>
              <a:defRPr sz="13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970737" y="6"/>
            <a:ext cx="3038145" cy="460559"/>
          </a:xfrm>
          <a:prstGeom prst="rect">
            <a:avLst/>
          </a:prstGeom>
        </p:spPr>
        <p:txBody>
          <a:bodyPr vert="horz" wrap="square" lIns="93325" tIns="46662" rIns="93325" bIns="46662" numCol="1" anchor="t" anchorCtr="0" compatLnSpc="1">
            <a:prstTxWarp prst="textNoShape">
              <a:avLst/>
            </a:prstTxWarp>
          </a:bodyPr>
          <a:lstStyle>
            <a:lvl1pPr algn="r">
              <a:defRPr sz="1300">
                <a:latin typeface="Calibri" charset="0"/>
                <a:cs typeface="Arial" charset="0"/>
              </a:defRPr>
            </a:lvl1pPr>
          </a:lstStyle>
          <a:p>
            <a:pPr>
              <a:defRPr/>
            </a:pPr>
            <a:fld id="{F7630A5D-FB8C-418F-B5AD-F27E07E8C38F}" type="datetime1">
              <a:rPr lang="en-US"/>
              <a:pPr>
                <a:defRPr/>
              </a:pPr>
              <a:t>6/12/2021</a:t>
            </a:fld>
            <a:endParaRPr lang="en-US" dirty="0"/>
          </a:p>
        </p:txBody>
      </p:sp>
      <p:sp>
        <p:nvSpPr>
          <p:cNvPr id="4" name="Slide Image Placeholder 3"/>
          <p:cNvSpPr>
            <a:spLocks noGrp="1" noRot="1" noChangeAspect="1"/>
          </p:cNvSpPr>
          <p:nvPr>
            <p:ph type="sldImg" idx="2"/>
          </p:nvPr>
        </p:nvSpPr>
        <p:spPr>
          <a:xfrm>
            <a:off x="1201738" y="695325"/>
            <a:ext cx="4606925" cy="3454400"/>
          </a:xfrm>
          <a:prstGeom prst="rect">
            <a:avLst/>
          </a:prstGeom>
          <a:noFill/>
          <a:ln w="12700">
            <a:solidFill>
              <a:prstClr val="black"/>
            </a:solidFill>
          </a:ln>
        </p:spPr>
        <p:txBody>
          <a:bodyPr vert="horz" lIns="93325" tIns="46662" rIns="93325" bIns="46662" rtlCol="0" anchor="ctr"/>
          <a:lstStyle/>
          <a:p>
            <a:pPr lvl="0"/>
            <a:endParaRPr lang="en-US" noProof="0" dirty="0"/>
          </a:p>
        </p:txBody>
      </p:sp>
      <p:sp>
        <p:nvSpPr>
          <p:cNvPr id="5" name="Notes Placeholder 4"/>
          <p:cNvSpPr>
            <a:spLocks noGrp="1"/>
          </p:cNvSpPr>
          <p:nvPr>
            <p:ph type="body" sz="quarter" idx="3"/>
          </p:nvPr>
        </p:nvSpPr>
        <p:spPr>
          <a:xfrm>
            <a:off x="701351" y="4381415"/>
            <a:ext cx="5607711" cy="4149603"/>
          </a:xfrm>
          <a:prstGeom prst="rect">
            <a:avLst/>
          </a:prstGeom>
        </p:spPr>
        <p:txBody>
          <a:bodyPr vert="horz" lIns="93325" tIns="46662" rIns="93325" bIns="46662"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7" y="8761299"/>
            <a:ext cx="3038145" cy="460559"/>
          </a:xfrm>
          <a:prstGeom prst="rect">
            <a:avLst/>
          </a:prstGeom>
        </p:spPr>
        <p:txBody>
          <a:bodyPr vert="horz" lIns="93325" tIns="46662" rIns="93325" bIns="46662" rtlCol="0" anchor="b"/>
          <a:lstStyle>
            <a:lvl1pPr algn="l" fontAlgn="auto">
              <a:spcBef>
                <a:spcPts val="0"/>
              </a:spcBef>
              <a:spcAft>
                <a:spcPts val="0"/>
              </a:spcAft>
              <a:defRPr sz="13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970737" y="8761299"/>
            <a:ext cx="3038145" cy="460559"/>
          </a:xfrm>
          <a:prstGeom prst="rect">
            <a:avLst/>
          </a:prstGeom>
        </p:spPr>
        <p:txBody>
          <a:bodyPr vert="horz" wrap="square" lIns="93325" tIns="46662" rIns="93325" bIns="46662" numCol="1" anchor="b" anchorCtr="0" compatLnSpc="1">
            <a:prstTxWarp prst="textNoShape">
              <a:avLst/>
            </a:prstTxWarp>
          </a:bodyPr>
          <a:lstStyle>
            <a:lvl1pPr algn="r">
              <a:defRPr sz="1300">
                <a:latin typeface="Calibri" charset="0"/>
                <a:cs typeface="Arial" charset="0"/>
              </a:defRPr>
            </a:lvl1pPr>
          </a:lstStyle>
          <a:p>
            <a:pPr>
              <a:defRPr/>
            </a:pPr>
            <a:fld id="{1EF2A468-FA5F-4CFA-9DC9-FD3E4D384ECD}" type="slidenum">
              <a:rPr lang="en-US"/>
              <a:pPr>
                <a:defRPr/>
              </a:pPr>
              <a:t>‹#›</a:t>
            </a:fld>
            <a:endParaRPr lang="en-US" dirty="0"/>
          </a:p>
        </p:txBody>
      </p:sp>
    </p:spTree>
    <p:extLst>
      <p:ext uri="{BB962C8B-B14F-4D97-AF65-F5344CB8AC3E}">
        <p14:creationId xmlns:p14="http://schemas.microsoft.com/office/powerpoint/2010/main" val="14506294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7"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ea typeface="ＭＳ Ｐゴシック" pitchFamily="34" charset="-128"/>
            </a:endParaRP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19059" indent="-276561" eaLnBrk="0" hangingPunct="0">
              <a:defRPr>
                <a:solidFill>
                  <a:schemeClr val="tx1"/>
                </a:solidFill>
                <a:latin typeface="Arial" charset="0"/>
                <a:cs typeface="Arial" charset="0"/>
              </a:defRPr>
            </a:lvl2pPr>
            <a:lvl3pPr marL="1106244" indent="-221250" eaLnBrk="0" hangingPunct="0">
              <a:defRPr>
                <a:solidFill>
                  <a:schemeClr val="tx1"/>
                </a:solidFill>
                <a:latin typeface="Arial" charset="0"/>
                <a:cs typeface="Arial" charset="0"/>
              </a:defRPr>
            </a:lvl3pPr>
            <a:lvl4pPr marL="1548742" indent="-221250" eaLnBrk="0" hangingPunct="0">
              <a:defRPr>
                <a:solidFill>
                  <a:schemeClr val="tx1"/>
                </a:solidFill>
                <a:latin typeface="Arial" charset="0"/>
                <a:cs typeface="Arial" charset="0"/>
              </a:defRPr>
            </a:lvl4pPr>
            <a:lvl5pPr marL="1991238" indent="-221250" eaLnBrk="0" hangingPunct="0">
              <a:defRPr>
                <a:solidFill>
                  <a:schemeClr val="tx1"/>
                </a:solidFill>
                <a:latin typeface="Arial" charset="0"/>
                <a:cs typeface="Arial" charset="0"/>
              </a:defRPr>
            </a:lvl5pPr>
            <a:lvl6pPr marL="2433736" indent="-221250" eaLnBrk="0" fontAlgn="base" hangingPunct="0">
              <a:spcBef>
                <a:spcPct val="0"/>
              </a:spcBef>
              <a:spcAft>
                <a:spcPct val="0"/>
              </a:spcAft>
              <a:defRPr>
                <a:solidFill>
                  <a:schemeClr val="tx1"/>
                </a:solidFill>
                <a:latin typeface="Arial" charset="0"/>
                <a:cs typeface="Arial" charset="0"/>
              </a:defRPr>
            </a:lvl6pPr>
            <a:lvl7pPr marL="2876232" indent="-221250" eaLnBrk="0" fontAlgn="base" hangingPunct="0">
              <a:spcBef>
                <a:spcPct val="0"/>
              </a:spcBef>
              <a:spcAft>
                <a:spcPct val="0"/>
              </a:spcAft>
              <a:defRPr>
                <a:solidFill>
                  <a:schemeClr val="tx1"/>
                </a:solidFill>
                <a:latin typeface="Arial" charset="0"/>
                <a:cs typeface="Arial" charset="0"/>
              </a:defRPr>
            </a:lvl7pPr>
            <a:lvl8pPr marL="3318730" indent="-221250" eaLnBrk="0" fontAlgn="base" hangingPunct="0">
              <a:spcBef>
                <a:spcPct val="0"/>
              </a:spcBef>
              <a:spcAft>
                <a:spcPct val="0"/>
              </a:spcAft>
              <a:defRPr>
                <a:solidFill>
                  <a:schemeClr val="tx1"/>
                </a:solidFill>
                <a:latin typeface="Arial" charset="0"/>
                <a:cs typeface="Arial" charset="0"/>
              </a:defRPr>
            </a:lvl8pPr>
            <a:lvl9pPr marL="3761226" indent="-221250" eaLnBrk="0" fontAlgn="base" hangingPunct="0">
              <a:spcBef>
                <a:spcPct val="0"/>
              </a:spcBef>
              <a:spcAft>
                <a:spcPct val="0"/>
              </a:spcAft>
              <a:defRPr>
                <a:solidFill>
                  <a:schemeClr val="tx1"/>
                </a:solidFill>
                <a:latin typeface="Arial" charset="0"/>
                <a:cs typeface="Arial" charset="0"/>
              </a:defRPr>
            </a:lvl9pPr>
          </a:lstStyle>
          <a:p>
            <a:pPr eaLnBrk="1" hangingPunct="1"/>
            <a:fld id="{5E86F8CA-F298-4FEF-A8ED-02522AB30726}" type="slidenum">
              <a:rPr lang="en-US" smtClean="0">
                <a:latin typeface="Calibri" pitchFamily="34" charset="0"/>
              </a:rPr>
              <a:pPr eaLnBrk="1" hangingPunct="1"/>
              <a:t>1</a:t>
            </a:fld>
            <a:endParaRPr lang="en-US" dirty="0">
              <a:latin typeface="Calibri" pitchFamily="34" charset="0"/>
            </a:endParaRPr>
          </a:p>
        </p:txBody>
      </p:sp>
    </p:spTree>
    <p:extLst>
      <p:ext uri="{BB962C8B-B14F-4D97-AF65-F5344CB8AC3E}">
        <p14:creationId xmlns:p14="http://schemas.microsoft.com/office/powerpoint/2010/main" val="3022539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71800"/>
            <a:ext cx="7772400" cy="628650"/>
          </a:xfrm>
        </p:spPr>
        <p:txBody>
          <a:bodyPr>
            <a:normAutofit/>
          </a:bodyPr>
          <a:lstStyle>
            <a:lvl1pPr>
              <a:defRPr sz="3000" u="none"/>
            </a:lvl1pPr>
          </a:lstStyle>
          <a:p>
            <a:r>
              <a:rPr lang="en-US" dirty="0"/>
              <a:t>Click to edit Master title style</a:t>
            </a:r>
          </a:p>
        </p:txBody>
      </p:sp>
    </p:spTree>
    <p:extLst>
      <p:ext uri="{BB962C8B-B14F-4D97-AF65-F5344CB8AC3E}">
        <p14:creationId xmlns:p14="http://schemas.microsoft.com/office/powerpoint/2010/main" val="2570069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06362"/>
            <a:ext cx="8229600" cy="427038"/>
          </a:xfrm>
        </p:spPr>
        <p:txBody>
          <a:bodyPr/>
          <a:lstStyle>
            <a:lvl1pPr>
              <a:defRPr sz="2400" b="1">
                <a:latin typeface="Garamond" panose="02020404030301010803" pitchFamily="18" charset="0"/>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152400" y="712176"/>
            <a:ext cx="8839200" cy="4953000"/>
          </a:xfrm>
        </p:spPr>
        <p:txBody>
          <a:bodyPr/>
          <a:lstStyle>
            <a:lvl1pPr>
              <a:spcBef>
                <a:spcPts val="600"/>
              </a:spcBef>
              <a:spcAft>
                <a:spcPts val="600"/>
              </a:spcAft>
              <a:defRPr sz="1400">
                <a:latin typeface="Times New Roman" pitchFamily="18" charset="0"/>
                <a:cs typeface="Times New Roman" pitchFamily="18" charset="0"/>
              </a:defRPr>
            </a:lvl1pPr>
            <a:lvl2pPr>
              <a:spcBef>
                <a:spcPts val="0"/>
              </a:spcBef>
              <a:spcAft>
                <a:spcPts val="400"/>
              </a:spcAft>
              <a:defRPr sz="1200">
                <a:latin typeface="Times New Roman" pitchFamily="18" charset="0"/>
                <a:cs typeface="Times New Roman" pitchFamily="18" charset="0"/>
              </a:defRPr>
            </a:lvl2pPr>
            <a:lvl3pPr>
              <a:spcBef>
                <a:spcPts val="0"/>
              </a:spcBef>
              <a:spcAft>
                <a:spcPts val="600"/>
              </a:spcAft>
              <a:defRPr sz="1200">
                <a:latin typeface="Times New Roman" pitchFamily="18" charset="0"/>
                <a:cs typeface="Times New Roman" pitchFamily="18" charset="0"/>
              </a:defRPr>
            </a:lvl3pPr>
            <a:lvl4pPr>
              <a:spcBef>
                <a:spcPts val="0"/>
              </a:spcBef>
              <a:spcAft>
                <a:spcPts val="600"/>
              </a:spcAft>
              <a:defRPr sz="1200">
                <a:latin typeface="Times New Roman" pitchFamily="18" charset="0"/>
                <a:cs typeface="Times New Roman" pitchFamily="18" charset="0"/>
              </a:defRPr>
            </a:lvl4pPr>
            <a:lvl5pPr>
              <a:spcBef>
                <a:spcPts val="0"/>
              </a:spcBef>
              <a:spcAft>
                <a:spcPts val="600"/>
              </a:spcAft>
              <a:defRPr sz="1200">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634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a:xfrm>
            <a:off x="6858000" y="6492875"/>
            <a:ext cx="2133600" cy="365125"/>
          </a:xfrm>
          <a:prstGeom prst="rect">
            <a:avLst/>
          </a:prstGeom>
        </p:spPr>
        <p:txBody>
          <a:bodyPr/>
          <a:lstStyle>
            <a:lvl1pPr>
              <a:defRPr>
                <a:latin typeface="Arial" pitchFamily="34" charset="0"/>
                <a:cs typeface="Arial" pitchFamily="34" charset="0"/>
              </a:defRPr>
            </a:lvl1pPr>
          </a:lstStyle>
          <a:p>
            <a:pPr>
              <a:defRPr/>
            </a:pPr>
            <a:r>
              <a:rPr lang="en-US" dirty="0"/>
              <a:t>[   </a:t>
            </a:r>
            <a:fld id="{3B70AB55-9AAB-4DF4-9406-79E59AD75AEA}" type="slidenum">
              <a:rPr lang="en-US"/>
              <a:pPr>
                <a:defRPr/>
              </a:pPr>
              <a:t>‹#›</a:t>
            </a:fld>
            <a:r>
              <a:rPr lang="en-US" dirty="0"/>
              <a:t>   ]</a:t>
            </a:r>
          </a:p>
        </p:txBody>
      </p:sp>
    </p:spTree>
    <p:extLst>
      <p:ext uri="{BB962C8B-B14F-4D97-AF65-F5344CB8AC3E}">
        <p14:creationId xmlns:p14="http://schemas.microsoft.com/office/powerpoint/2010/main" val="117381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xfrm>
            <a:off x="6858000" y="6492875"/>
            <a:ext cx="2133600" cy="365125"/>
          </a:xfrm>
          <a:prstGeom prst="rect">
            <a:avLst/>
          </a:prstGeom>
        </p:spPr>
        <p:txBody>
          <a:bodyPr/>
          <a:lstStyle>
            <a:lvl1pPr>
              <a:defRPr>
                <a:latin typeface="Arial" pitchFamily="34" charset="0"/>
                <a:cs typeface="Arial" pitchFamily="34" charset="0"/>
              </a:defRPr>
            </a:lvl1pPr>
          </a:lstStyle>
          <a:p>
            <a:pPr>
              <a:defRPr/>
            </a:pPr>
            <a:r>
              <a:rPr lang="en-US" dirty="0"/>
              <a:t>[   </a:t>
            </a:r>
            <a:fld id="{08BCA492-89C4-41DD-99E1-2ABFF897D95D}" type="slidenum">
              <a:rPr lang="en-US"/>
              <a:pPr>
                <a:defRPr/>
              </a:pPr>
              <a:t>‹#›</a:t>
            </a:fld>
            <a:r>
              <a:rPr lang="en-US" dirty="0"/>
              <a:t>   ]</a:t>
            </a:r>
          </a:p>
        </p:txBody>
      </p:sp>
    </p:spTree>
    <p:extLst>
      <p:ext uri="{BB962C8B-B14F-4D97-AF65-F5344CB8AC3E}">
        <p14:creationId xmlns:p14="http://schemas.microsoft.com/office/powerpoint/2010/main" val="34088422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2400" y="109756"/>
            <a:ext cx="822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144010" y="701981"/>
            <a:ext cx="8771389"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Slide Number Placeholder 5"/>
          <p:cNvSpPr txBox="1">
            <a:spLocks/>
          </p:cNvSpPr>
          <p:nvPr userDrawn="1"/>
        </p:nvSpPr>
        <p:spPr>
          <a:xfrm>
            <a:off x="4000500" y="6492875"/>
            <a:ext cx="1143000" cy="365125"/>
          </a:xfrm>
          <a:prstGeom prst="rect">
            <a:avLst/>
          </a:prstGeom>
        </p:spPr>
        <p:txBody>
          <a:bodyPr anchor="ctr"/>
          <a:lstStyle>
            <a:lvl1pPr algn="r">
              <a:defRPr sz="1100">
                <a:solidFill>
                  <a:srgbClr val="898989"/>
                </a:solidFill>
                <a:latin typeface="Georgia" pitchFamily="18" charset="0"/>
                <a:cs typeface="Arial" charset="0"/>
              </a:defRPr>
            </a:lvl1pPr>
          </a:lstStyle>
          <a:p>
            <a:pPr algn="ctr">
              <a:defRPr/>
            </a:pPr>
            <a:fld id="{0BE67A5F-590B-4180-B12B-4EB16FFC8AA9}" type="slidenum">
              <a:rPr lang="en-US" smtClean="0">
                <a:solidFill>
                  <a:schemeClr val="bg1">
                    <a:lumMod val="50000"/>
                  </a:schemeClr>
                </a:solidFill>
                <a:latin typeface="Times New Roman" panose="02020603050405020304" pitchFamily="18" charset="0"/>
                <a:cs typeface="Times New Roman" panose="02020603050405020304" pitchFamily="18" charset="0"/>
              </a:rPr>
              <a:pPr algn="ctr">
                <a:defRPr/>
              </a:pPr>
              <a:t>‹#›</a:t>
            </a:fld>
            <a:endParaRPr lang="en-US" dirty="0">
              <a:latin typeface="Times New Roman" panose="02020603050405020304" pitchFamily="18" charset="0"/>
              <a:cs typeface="Times New Roman" panose="02020603050405020304" pitchFamily="18" charset="0"/>
            </a:endParaRPr>
          </a:p>
        </p:txBody>
      </p:sp>
      <p:cxnSp>
        <p:nvCxnSpPr>
          <p:cNvPr id="8" name="Straight Connector 7"/>
          <p:cNvCxnSpPr/>
          <p:nvPr userDrawn="1"/>
        </p:nvCxnSpPr>
        <p:spPr>
          <a:xfrm>
            <a:off x="228600" y="609600"/>
            <a:ext cx="8686800" cy="0"/>
          </a:xfrm>
          <a:prstGeom prst="line">
            <a:avLst/>
          </a:prstGeom>
          <a:ln w="6350"/>
        </p:spPr>
        <p:style>
          <a:lnRef idx="1">
            <a:schemeClr val="dk1"/>
          </a:lnRef>
          <a:fillRef idx="0">
            <a:schemeClr val="dk1"/>
          </a:fillRef>
          <a:effectRef idx="0">
            <a:schemeClr val="dk1"/>
          </a:effectRef>
          <a:fontRef idx="minor">
            <a:schemeClr val="tx1"/>
          </a:fontRef>
        </p:style>
      </p:cxnSp>
      <p:sp>
        <p:nvSpPr>
          <p:cNvPr id="7" name="Rectangle 174"/>
          <p:cNvSpPr>
            <a:spLocks noChangeArrowheads="1"/>
          </p:cNvSpPr>
          <p:nvPr userDrawn="1"/>
        </p:nvSpPr>
        <p:spPr bwMode="auto">
          <a:xfrm>
            <a:off x="43960" y="6477000"/>
            <a:ext cx="7772400" cy="276999"/>
          </a:xfrm>
          <a:prstGeom prst="rect">
            <a:avLst/>
          </a:prstGeom>
          <a:noFill/>
          <a:ln w="9525">
            <a:noFill/>
            <a:miter lim="800000"/>
            <a:headEnd/>
            <a:tailEnd/>
          </a:ln>
          <a:effectLst/>
        </p:spPr>
        <p:txBody>
          <a:bodyPr anchor="ctr">
            <a:spAutoFit/>
          </a:bodyPr>
          <a:lstStyle/>
          <a:p>
            <a:pPr eaLnBrk="0" hangingPunct="0">
              <a:defRPr/>
            </a:pPr>
            <a:r>
              <a:rPr lang="en-US" sz="1200" b="1" dirty="0">
                <a:solidFill>
                  <a:srgbClr val="FF0000"/>
                </a:solidFill>
                <a:latin typeface="Garamond" panose="02020404030301010803" pitchFamily="18" charset="0"/>
                <a:cs typeface="+mn-cs"/>
              </a:rPr>
              <a:t>CONFIDENTIAL</a:t>
            </a:r>
          </a:p>
        </p:txBody>
      </p:sp>
      <p:pic>
        <p:nvPicPr>
          <p:cNvPr id="2050" name="Picture 2" descr="UW logos | UW Brand">
            <a:extLst>
              <a:ext uri="{FF2B5EF4-FFF2-40B4-BE49-F238E27FC236}">
                <a16:creationId xmlns:a16="http://schemas.microsoft.com/office/drawing/2014/main" id="{224EB858-D4D8-4F19-A40A-14C10AE028B1}"/>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001000" y="6229144"/>
            <a:ext cx="1000125" cy="49201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6673" r:id="rId1"/>
    <p:sldLayoutId id="2147486675" r:id="rId2"/>
    <p:sldLayoutId id="2147486679" r:id="rId3"/>
    <p:sldLayoutId id="2147486685" r:id="rId4"/>
  </p:sldLayoutIdLst>
  <p:hf sldNum="0" hdr="0" dt="0"/>
  <p:txStyles>
    <p:titleStyle>
      <a:lvl1pPr algn="l" rtl="0" eaLnBrk="0" fontAlgn="base" hangingPunct="0">
        <a:spcBef>
          <a:spcPct val="0"/>
        </a:spcBef>
        <a:spcAft>
          <a:spcPct val="0"/>
        </a:spcAft>
        <a:defRPr sz="2400" b="1" kern="1200">
          <a:solidFill>
            <a:schemeClr val="tx1"/>
          </a:solidFill>
          <a:latin typeface="Garamond" panose="02020404030301010803" pitchFamily="18" charset="0"/>
          <a:ea typeface="Garamond" panose="02020404030301010803" pitchFamily="18" charset="0"/>
          <a:cs typeface="Arial" pitchFamily="34" charset="0"/>
        </a:defRPr>
      </a:lvl1pPr>
      <a:lvl2pPr algn="l" rtl="0" eaLnBrk="0" fontAlgn="base" hangingPunct="0">
        <a:spcBef>
          <a:spcPct val="0"/>
        </a:spcBef>
        <a:spcAft>
          <a:spcPct val="0"/>
        </a:spcAft>
        <a:defRPr sz="2000">
          <a:solidFill>
            <a:schemeClr val="tx1"/>
          </a:solidFill>
          <a:latin typeface="Arial" pitchFamily="34" charset="0"/>
          <a:ea typeface="Arial" pitchFamily="-107" charset="0"/>
          <a:cs typeface="Arial" pitchFamily="34" charset="0"/>
        </a:defRPr>
      </a:lvl2pPr>
      <a:lvl3pPr algn="l" rtl="0" eaLnBrk="0" fontAlgn="base" hangingPunct="0">
        <a:spcBef>
          <a:spcPct val="0"/>
        </a:spcBef>
        <a:spcAft>
          <a:spcPct val="0"/>
        </a:spcAft>
        <a:defRPr sz="2000">
          <a:solidFill>
            <a:schemeClr val="tx1"/>
          </a:solidFill>
          <a:latin typeface="Arial" pitchFamily="34" charset="0"/>
          <a:ea typeface="Arial" pitchFamily="-107" charset="0"/>
          <a:cs typeface="Arial" pitchFamily="34" charset="0"/>
        </a:defRPr>
      </a:lvl3pPr>
      <a:lvl4pPr algn="l" rtl="0" eaLnBrk="0" fontAlgn="base" hangingPunct="0">
        <a:spcBef>
          <a:spcPct val="0"/>
        </a:spcBef>
        <a:spcAft>
          <a:spcPct val="0"/>
        </a:spcAft>
        <a:defRPr sz="2000">
          <a:solidFill>
            <a:schemeClr val="tx1"/>
          </a:solidFill>
          <a:latin typeface="Arial" pitchFamily="34" charset="0"/>
          <a:ea typeface="Arial" pitchFamily="-107" charset="0"/>
          <a:cs typeface="Arial" pitchFamily="34" charset="0"/>
        </a:defRPr>
      </a:lvl4pPr>
      <a:lvl5pPr algn="l" rtl="0" eaLnBrk="0" fontAlgn="base" hangingPunct="0">
        <a:spcBef>
          <a:spcPct val="0"/>
        </a:spcBef>
        <a:spcAft>
          <a:spcPct val="0"/>
        </a:spcAft>
        <a:defRPr sz="2000">
          <a:solidFill>
            <a:schemeClr val="tx1"/>
          </a:solidFill>
          <a:latin typeface="Arial" pitchFamily="34" charset="0"/>
          <a:ea typeface="Arial" pitchFamily="-107" charset="0"/>
          <a:cs typeface="Arial" pitchFamily="34" charset="0"/>
        </a:defRPr>
      </a:lvl5pPr>
      <a:lvl6pPr marL="457200" algn="l" rtl="0" fontAlgn="base">
        <a:spcBef>
          <a:spcPct val="0"/>
        </a:spcBef>
        <a:spcAft>
          <a:spcPct val="0"/>
        </a:spcAft>
        <a:defRPr sz="2000">
          <a:solidFill>
            <a:schemeClr val="tx1"/>
          </a:solidFill>
          <a:latin typeface="Arial" pitchFamily="34" charset="0"/>
          <a:cs typeface="Arial" pitchFamily="34" charset="0"/>
        </a:defRPr>
      </a:lvl6pPr>
      <a:lvl7pPr marL="914400" algn="l" rtl="0" fontAlgn="base">
        <a:spcBef>
          <a:spcPct val="0"/>
        </a:spcBef>
        <a:spcAft>
          <a:spcPct val="0"/>
        </a:spcAft>
        <a:defRPr sz="2000">
          <a:solidFill>
            <a:schemeClr val="tx1"/>
          </a:solidFill>
          <a:latin typeface="Arial" pitchFamily="34" charset="0"/>
          <a:cs typeface="Arial" pitchFamily="34" charset="0"/>
        </a:defRPr>
      </a:lvl7pPr>
      <a:lvl8pPr marL="1371600" algn="l" rtl="0" fontAlgn="base">
        <a:spcBef>
          <a:spcPct val="0"/>
        </a:spcBef>
        <a:spcAft>
          <a:spcPct val="0"/>
        </a:spcAft>
        <a:defRPr sz="2000">
          <a:solidFill>
            <a:schemeClr val="tx1"/>
          </a:solidFill>
          <a:latin typeface="Arial" pitchFamily="34" charset="0"/>
          <a:cs typeface="Arial" pitchFamily="34" charset="0"/>
        </a:defRPr>
      </a:lvl8pPr>
      <a:lvl9pPr marL="1828800" algn="l" rtl="0" fontAlgn="base">
        <a:spcBef>
          <a:spcPct val="0"/>
        </a:spcBef>
        <a:spcAft>
          <a:spcPct val="0"/>
        </a:spcAft>
        <a:defRPr sz="2000">
          <a:solidFill>
            <a:schemeClr val="tx1"/>
          </a:solidFill>
          <a:latin typeface="Arial" pitchFamily="34" charset="0"/>
          <a:cs typeface="Arial" pitchFamily="34" charset="0"/>
        </a:defRPr>
      </a:lvl9pPr>
    </p:titleStyle>
    <p:bodyStyle>
      <a:lvl1pPr marL="176213" indent="-176213" algn="l" rtl="0" eaLnBrk="0" fontAlgn="base" hangingPunct="0">
        <a:spcBef>
          <a:spcPts val="600"/>
        </a:spcBef>
        <a:spcAft>
          <a:spcPts val="600"/>
        </a:spcAft>
        <a:buFont typeface="Wingdings" pitchFamily="2" charset="2"/>
        <a:buChar char="§"/>
        <a:defRPr sz="1400" kern="1200">
          <a:solidFill>
            <a:schemeClr val="tx1"/>
          </a:solidFill>
          <a:latin typeface="Garamond" panose="02020404030301010803" pitchFamily="18" charset="0"/>
          <a:ea typeface="Garamond" panose="02020404030301010803" pitchFamily="18" charset="0"/>
          <a:cs typeface="Times New Roman" pitchFamily="18" charset="0"/>
        </a:defRPr>
      </a:lvl1pPr>
      <a:lvl2pPr marL="457200" indent="-228600" algn="l" rtl="0" eaLnBrk="0" fontAlgn="base" hangingPunct="0">
        <a:spcBef>
          <a:spcPct val="0"/>
        </a:spcBef>
        <a:spcAft>
          <a:spcPts val="600"/>
        </a:spcAft>
        <a:buFont typeface="Arial" charset="0"/>
        <a:buChar char="–"/>
        <a:defRPr sz="1200" kern="1200">
          <a:solidFill>
            <a:schemeClr val="tx1"/>
          </a:solidFill>
          <a:latin typeface="Garamond" panose="02020404030301010803" pitchFamily="18" charset="0"/>
          <a:ea typeface="Garamond" panose="02020404030301010803" pitchFamily="18" charset="0"/>
          <a:cs typeface="Times New Roman" pitchFamily="18" charset="0"/>
        </a:defRPr>
      </a:lvl2pPr>
      <a:lvl3pPr marL="633413" indent="-176213" algn="l" rtl="0" eaLnBrk="0" fontAlgn="base" hangingPunct="0">
        <a:spcBef>
          <a:spcPct val="0"/>
        </a:spcBef>
        <a:spcAft>
          <a:spcPts val="600"/>
        </a:spcAft>
        <a:buFont typeface="Arial" charset="0"/>
        <a:buChar char="•"/>
        <a:defRPr sz="1200" kern="1200">
          <a:solidFill>
            <a:schemeClr val="tx1"/>
          </a:solidFill>
          <a:latin typeface="Garamond" panose="02020404030301010803" pitchFamily="18" charset="0"/>
          <a:ea typeface="Garamond" panose="02020404030301010803" pitchFamily="18" charset="0"/>
          <a:cs typeface="Times New Roman" pitchFamily="18" charset="0"/>
        </a:defRPr>
      </a:lvl3pPr>
      <a:lvl4pPr marL="862013" indent="-228600" algn="l" rtl="0" eaLnBrk="0" fontAlgn="base" hangingPunct="0">
        <a:spcBef>
          <a:spcPct val="0"/>
        </a:spcBef>
        <a:spcAft>
          <a:spcPts val="600"/>
        </a:spcAft>
        <a:buFont typeface="Courier New" panose="02070309020205020404" pitchFamily="49" charset="0"/>
        <a:buChar char="o"/>
        <a:defRPr sz="1200" kern="1200">
          <a:solidFill>
            <a:schemeClr val="tx1"/>
          </a:solidFill>
          <a:latin typeface="Garamond" panose="02020404030301010803" pitchFamily="18" charset="0"/>
          <a:ea typeface="Garamond" panose="02020404030301010803" pitchFamily="18" charset="0"/>
          <a:cs typeface="Times New Roman" pitchFamily="18" charset="0"/>
        </a:defRPr>
      </a:lvl4pPr>
      <a:lvl5pPr marL="1090613" indent="-228600" algn="l" rtl="0" eaLnBrk="0" fontAlgn="base" hangingPunct="0">
        <a:spcBef>
          <a:spcPct val="0"/>
        </a:spcBef>
        <a:spcAft>
          <a:spcPts val="600"/>
        </a:spcAft>
        <a:buFont typeface="Arial" charset="0"/>
        <a:buChar char="»"/>
        <a:defRPr sz="1200" kern="1200">
          <a:solidFill>
            <a:schemeClr val="tx1"/>
          </a:solidFill>
          <a:latin typeface="Garamond" panose="02020404030301010803" pitchFamily="18" charset="0"/>
          <a:ea typeface="Garamond" panose="02020404030301010803" pitchFamily="18" charset="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itle 16"/>
          <p:cNvSpPr>
            <a:spLocks noGrp="1"/>
          </p:cNvSpPr>
          <p:nvPr>
            <p:ph type="ctrTitle"/>
          </p:nvPr>
        </p:nvSpPr>
        <p:spPr>
          <a:xfrm>
            <a:off x="304800" y="4876800"/>
            <a:ext cx="8534400" cy="1375833"/>
          </a:xfrm>
        </p:spPr>
        <p:txBody>
          <a:bodyPr>
            <a:normAutofit/>
          </a:bodyPr>
          <a:lstStyle/>
          <a:p>
            <a:pPr algn="ctr"/>
            <a:r>
              <a:rPr lang="en-US" sz="2400" dirty="0">
                <a:latin typeface="Times New Roman" pitchFamily="18" charset="0"/>
                <a:cs typeface="Times New Roman" pitchFamily="18" charset="0"/>
              </a:rPr>
              <a:t>What Metrics Determine Housing Prices?</a:t>
            </a:r>
            <a:br>
              <a:rPr lang="en-US" b="1" dirty="0">
                <a:latin typeface="Times New Roman" pitchFamily="18" charset="0"/>
                <a:cs typeface="Times New Roman" pitchFamily="18" charset="0"/>
              </a:rPr>
            </a:br>
            <a:r>
              <a:rPr lang="en-US" sz="1800" dirty="0">
                <a:latin typeface="Times New Roman" pitchFamily="18" charset="0"/>
                <a:cs typeface="Times New Roman" pitchFamily="18" charset="0"/>
              </a:rPr>
              <a:t>June 12, 2021</a:t>
            </a:r>
            <a:br>
              <a:rPr lang="en-US" sz="1800" dirty="0">
                <a:latin typeface="Times New Roman" pitchFamily="18" charset="0"/>
                <a:cs typeface="Times New Roman" pitchFamily="18" charset="0"/>
              </a:rPr>
            </a:br>
            <a:br>
              <a:rPr lang="en-US" sz="800" dirty="0">
                <a:latin typeface="Times New Roman" pitchFamily="18" charset="0"/>
                <a:cs typeface="Times New Roman" pitchFamily="18" charset="0"/>
              </a:rPr>
            </a:br>
            <a:r>
              <a:rPr lang="en-US" sz="2000" dirty="0">
                <a:latin typeface="Times New Roman" pitchFamily="18" charset="0"/>
                <a:cs typeface="Times New Roman" pitchFamily="18" charset="0"/>
              </a:rPr>
              <a:t>Zeray Admasu, Joanne Gates, John-Francis Kraemer, and </a:t>
            </a:r>
            <a:r>
              <a:rPr lang="en-US" sz="2000" dirty="0" err="1">
                <a:latin typeface="Times New Roman" pitchFamily="18" charset="0"/>
                <a:cs typeface="Times New Roman" pitchFamily="18" charset="0"/>
              </a:rPr>
              <a:t>Sumitha</a:t>
            </a:r>
            <a:r>
              <a:rPr lang="en-US" sz="2000" dirty="0">
                <a:latin typeface="Times New Roman" pitchFamily="18" charset="0"/>
                <a:cs typeface="Times New Roman" pitchFamily="18" charset="0"/>
              </a:rPr>
              <a:t> Prabhu</a:t>
            </a:r>
          </a:p>
        </p:txBody>
      </p:sp>
      <p:sp>
        <p:nvSpPr>
          <p:cNvPr id="10" name="TextBox 9"/>
          <p:cNvSpPr txBox="1"/>
          <p:nvPr/>
        </p:nvSpPr>
        <p:spPr>
          <a:xfrm>
            <a:off x="2133600" y="6172200"/>
            <a:ext cx="4876800" cy="338554"/>
          </a:xfrm>
          <a:prstGeom prst="rect">
            <a:avLst/>
          </a:prstGeom>
          <a:noFill/>
        </p:spPr>
        <p:txBody>
          <a:bodyPr wrap="square" rtlCol="0">
            <a:spAutoFit/>
          </a:bodyPr>
          <a:lstStyle/>
          <a:p>
            <a:pPr algn="ctr"/>
            <a:r>
              <a:rPr lang="en-US" sz="1600" b="1" dirty="0">
                <a:solidFill>
                  <a:srgbClr val="FF0000"/>
                </a:solidFill>
                <a:latin typeface="Times New Roman" pitchFamily="18" charset="0"/>
                <a:cs typeface="Times New Roman" pitchFamily="18" charset="0"/>
              </a:rPr>
              <a:t>For Discussion Purposes Only</a:t>
            </a:r>
          </a:p>
        </p:txBody>
      </p:sp>
      <p:sp>
        <p:nvSpPr>
          <p:cNvPr id="4" name="Rectangle 3"/>
          <p:cNvSpPr/>
          <p:nvPr/>
        </p:nvSpPr>
        <p:spPr>
          <a:xfrm>
            <a:off x="152400" y="152400"/>
            <a:ext cx="8839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6">
            <a:extLst>
              <a:ext uri="{FF2B5EF4-FFF2-40B4-BE49-F238E27FC236}">
                <a16:creationId xmlns:a16="http://schemas.microsoft.com/office/drawing/2014/main" id="{AAF55420-6681-40DB-8884-1A4A973FDCE2}"/>
              </a:ext>
            </a:extLst>
          </p:cNvPr>
          <p:cNvSpPr txBox="1">
            <a:spLocks/>
          </p:cNvSpPr>
          <p:nvPr/>
        </p:nvSpPr>
        <p:spPr bwMode="auto">
          <a:xfrm>
            <a:off x="0" y="609600"/>
            <a:ext cx="9144000" cy="1375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3000" b="1" u="none" kern="1200">
                <a:solidFill>
                  <a:schemeClr val="tx1"/>
                </a:solidFill>
                <a:latin typeface="Garamond" panose="02020404030301010803" pitchFamily="18" charset="0"/>
                <a:ea typeface="Garamond" panose="02020404030301010803" pitchFamily="18" charset="0"/>
                <a:cs typeface="Arial" pitchFamily="34" charset="0"/>
              </a:defRPr>
            </a:lvl1pPr>
            <a:lvl2pPr algn="l" rtl="0" eaLnBrk="0" fontAlgn="base" hangingPunct="0">
              <a:spcBef>
                <a:spcPct val="0"/>
              </a:spcBef>
              <a:spcAft>
                <a:spcPct val="0"/>
              </a:spcAft>
              <a:defRPr sz="2000">
                <a:solidFill>
                  <a:schemeClr val="tx1"/>
                </a:solidFill>
                <a:latin typeface="Arial" pitchFamily="34" charset="0"/>
                <a:ea typeface="Arial" pitchFamily="-107" charset="0"/>
                <a:cs typeface="Arial" pitchFamily="34" charset="0"/>
              </a:defRPr>
            </a:lvl2pPr>
            <a:lvl3pPr algn="l" rtl="0" eaLnBrk="0" fontAlgn="base" hangingPunct="0">
              <a:spcBef>
                <a:spcPct val="0"/>
              </a:spcBef>
              <a:spcAft>
                <a:spcPct val="0"/>
              </a:spcAft>
              <a:defRPr sz="2000">
                <a:solidFill>
                  <a:schemeClr val="tx1"/>
                </a:solidFill>
                <a:latin typeface="Arial" pitchFamily="34" charset="0"/>
                <a:ea typeface="Arial" pitchFamily="-107" charset="0"/>
                <a:cs typeface="Arial" pitchFamily="34" charset="0"/>
              </a:defRPr>
            </a:lvl3pPr>
            <a:lvl4pPr algn="l" rtl="0" eaLnBrk="0" fontAlgn="base" hangingPunct="0">
              <a:spcBef>
                <a:spcPct val="0"/>
              </a:spcBef>
              <a:spcAft>
                <a:spcPct val="0"/>
              </a:spcAft>
              <a:defRPr sz="2000">
                <a:solidFill>
                  <a:schemeClr val="tx1"/>
                </a:solidFill>
                <a:latin typeface="Arial" pitchFamily="34" charset="0"/>
                <a:ea typeface="Arial" pitchFamily="-107" charset="0"/>
                <a:cs typeface="Arial" pitchFamily="34" charset="0"/>
              </a:defRPr>
            </a:lvl4pPr>
            <a:lvl5pPr algn="l" rtl="0" eaLnBrk="0" fontAlgn="base" hangingPunct="0">
              <a:spcBef>
                <a:spcPct val="0"/>
              </a:spcBef>
              <a:spcAft>
                <a:spcPct val="0"/>
              </a:spcAft>
              <a:defRPr sz="2000">
                <a:solidFill>
                  <a:schemeClr val="tx1"/>
                </a:solidFill>
                <a:latin typeface="Arial" pitchFamily="34" charset="0"/>
                <a:ea typeface="Arial" pitchFamily="-107" charset="0"/>
                <a:cs typeface="Arial" pitchFamily="34" charset="0"/>
              </a:defRPr>
            </a:lvl5pPr>
            <a:lvl6pPr marL="457200" algn="l" rtl="0" fontAlgn="base">
              <a:spcBef>
                <a:spcPct val="0"/>
              </a:spcBef>
              <a:spcAft>
                <a:spcPct val="0"/>
              </a:spcAft>
              <a:defRPr sz="2000">
                <a:solidFill>
                  <a:schemeClr val="tx1"/>
                </a:solidFill>
                <a:latin typeface="Arial" pitchFamily="34" charset="0"/>
                <a:cs typeface="Arial" pitchFamily="34" charset="0"/>
              </a:defRPr>
            </a:lvl6pPr>
            <a:lvl7pPr marL="914400" algn="l" rtl="0" fontAlgn="base">
              <a:spcBef>
                <a:spcPct val="0"/>
              </a:spcBef>
              <a:spcAft>
                <a:spcPct val="0"/>
              </a:spcAft>
              <a:defRPr sz="2000">
                <a:solidFill>
                  <a:schemeClr val="tx1"/>
                </a:solidFill>
                <a:latin typeface="Arial" pitchFamily="34" charset="0"/>
                <a:cs typeface="Arial" pitchFamily="34" charset="0"/>
              </a:defRPr>
            </a:lvl7pPr>
            <a:lvl8pPr marL="1371600" algn="l" rtl="0" fontAlgn="base">
              <a:spcBef>
                <a:spcPct val="0"/>
              </a:spcBef>
              <a:spcAft>
                <a:spcPct val="0"/>
              </a:spcAft>
              <a:defRPr sz="2000">
                <a:solidFill>
                  <a:schemeClr val="tx1"/>
                </a:solidFill>
                <a:latin typeface="Arial" pitchFamily="34" charset="0"/>
                <a:cs typeface="Arial" pitchFamily="34" charset="0"/>
              </a:defRPr>
            </a:lvl8pPr>
            <a:lvl9pPr marL="1828800" algn="l" rtl="0" fontAlgn="base">
              <a:spcBef>
                <a:spcPct val="0"/>
              </a:spcBef>
              <a:spcAft>
                <a:spcPct val="0"/>
              </a:spcAft>
              <a:defRPr sz="2000">
                <a:solidFill>
                  <a:schemeClr val="tx1"/>
                </a:solidFill>
                <a:latin typeface="Arial" pitchFamily="34" charset="0"/>
                <a:cs typeface="Arial" pitchFamily="34" charset="0"/>
              </a:defRPr>
            </a:lvl9pPr>
          </a:lstStyle>
          <a:p>
            <a:pPr algn="ctr"/>
            <a:r>
              <a:rPr lang="en-US" sz="3600" dirty="0">
                <a:latin typeface="Times New Roman" pitchFamily="18" charset="0"/>
                <a:cs typeface="Times New Roman" pitchFamily="18" charset="0"/>
              </a:rPr>
              <a:t>What is the deal with Seattle Housing Prices?</a:t>
            </a:r>
            <a:br>
              <a:rPr lang="en-US" dirty="0">
                <a:latin typeface="Times New Roman" pitchFamily="18" charset="0"/>
                <a:cs typeface="Times New Roman" pitchFamily="18" charset="0"/>
              </a:rPr>
            </a:br>
            <a:endParaRPr lang="en-US" sz="1600" dirty="0">
              <a:latin typeface="Times New Roman" pitchFamily="18" charset="0"/>
              <a:cs typeface="Times New Roman" pitchFamily="18" charset="0"/>
            </a:endParaRPr>
          </a:p>
        </p:txBody>
      </p:sp>
      <p:pic>
        <p:nvPicPr>
          <p:cNvPr id="5" name="Picture 2">
            <a:extLst>
              <a:ext uri="{FF2B5EF4-FFF2-40B4-BE49-F238E27FC236}">
                <a16:creationId xmlns:a16="http://schemas.microsoft.com/office/drawing/2014/main" id="{040B3193-16D0-4976-B1C4-A1FDA2AA12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 y="1766226"/>
            <a:ext cx="8305800" cy="32833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Seattle Housing Prices – Decision Tree</a:t>
            </a:r>
          </a:p>
        </p:txBody>
      </p:sp>
      <p:sp>
        <p:nvSpPr>
          <p:cNvPr id="6" name="Content Placeholder 2">
            <a:extLst>
              <a:ext uri="{FF2B5EF4-FFF2-40B4-BE49-F238E27FC236}">
                <a16:creationId xmlns:a16="http://schemas.microsoft.com/office/drawing/2014/main" id="{060F6054-A0F5-491F-9334-D172354B8021}"/>
              </a:ext>
            </a:extLst>
          </p:cNvPr>
          <p:cNvSpPr>
            <a:spLocks noGrp="1"/>
          </p:cNvSpPr>
          <p:nvPr>
            <p:ph idx="1"/>
          </p:nvPr>
        </p:nvSpPr>
        <p:spPr>
          <a:xfrm>
            <a:off x="76200" y="609600"/>
            <a:ext cx="8763000" cy="4953000"/>
          </a:xfrm>
        </p:spPr>
        <p:txBody>
          <a:bodyPr/>
          <a:lstStyle/>
          <a:p>
            <a:r>
              <a:rPr lang="en-US" sz="2000" dirty="0"/>
              <a:t>Utilized decision tree methodology on identified metrics and housing prices</a:t>
            </a:r>
          </a:p>
          <a:p>
            <a:r>
              <a:rPr lang="en-US" sz="2000" dirty="0"/>
              <a:t>Model error statistics:</a:t>
            </a:r>
            <a:endParaRPr lang="en-US" sz="1400" baseline="30000" dirty="0"/>
          </a:p>
          <a:p>
            <a:pPr marL="228600" lvl="1" indent="0">
              <a:buNone/>
            </a:pPr>
            <a:r>
              <a:rPr lang="en-US" dirty="0"/>
              <a:t>Train Accuracy Score 1.00</a:t>
            </a:r>
          </a:p>
          <a:p>
            <a:pPr marL="228600" lvl="1" indent="0">
              <a:buNone/>
            </a:pPr>
            <a:r>
              <a:rPr lang="en-US" dirty="0"/>
              <a:t>Test Accuracy Score 0.35</a:t>
            </a:r>
          </a:p>
          <a:p>
            <a:pPr marL="228600" lvl="1" indent="0">
              <a:buNone/>
            </a:pPr>
            <a:r>
              <a:rPr lang="en-US" dirty="0"/>
              <a:t>Mean Absolute Error: 423,526.40</a:t>
            </a:r>
          </a:p>
          <a:p>
            <a:pPr marL="228600" lvl="1" indent="0">
              <a:buNone/>
            </a:pPr>
            <a:r>
              <a:rPr lang="en-US" dirty="0"/>
              <a:t>Mean Squared Error: 865,222,250,879.20</a:t>
            </a:r>
          </a:p>
          <a:p>
            <a:pPr marL="228600" lvl="1" indent="0">
              <a:buNone/>
            </a:pPr>
            <a:r>
              <a:rPr lang="en-US" dirty="0"/>
              <a:t>Root Mean Squared Error: 930,173.24</a:t>
            </a:r>
          </a:p>
          <a:p>
            <a:pPr marL="228600" lvl="1" indent="0">
              <a:spcAft>
                <a:spcPts val="0"/>
              </a:spcAft>
              <a:buNone/>
            </a:pPr>
            <a:endParaRPr lang="en-US" sz="1400" baseline="30000" dirty="0"/>
          </a:p>
        </p:txBody>
      </p:sp>
      <p:pic>
        <p:nvPicPr>
          <p:cNvPr id="5" name="Picture 4">
            <a:extLst>
              <a:ext uri="{FF2B5EF4-FFF2-40B4-BE49-F238E27FC236}">
                <a16:creationId xmlns:a16="http://schemas.microsoft.com/office/drawing/2014/main" id="{ADDBB13D-9244-4EEE-B2DD-A54CE5C79CFD}"/>
              </a:ext>
            </a:extLst>
          </p:cNvPr>
          <p:cNvPicPr>
            <a:picLocks noChangeAspect="1"/>
          </p:cNvPicPr>
          <p:nvPr/>
        </p:nvPicPr>
        <p:blipFill>
          <a:blip r:embed="rId2"/>
          <a:stretch>
            <a:fillRect/>
          </a:stretch>
        </p:blipFill>
        <p:spPr>
          <a:xfrm>
            <a:off x="5105400" y="1062643"/>
            <a:ext cx="3733800" cy="2419350"/>
          </a:xfrm>
          <a:prstGeom prst="rect">
            <a:avLst/>
          </a:prstGeom>
        </p:spPr>
      </p:pic>
      <p:pic>
        <p:nvPicPr>
          <p:cNvPr id="8" name="Picture 7">
            <a:extLst>
              <a:ext uri="{FF2B5EF4-FFF2-40B4-BE49-F238E27FC236}">
                <a16:creationId xmlns:a16="http://schemas.microsoft.com/office/drawing/2014/main" id="{069CD138-40DE-41BF-A779-01C1AA84FA4C}"/>
              </a:ext>
            </a:extLst>
          </p:cNvPr>
          <p:cNvPicPr>
            <a:picLocks noChangeAspect="1"/>
          </p:cNvPicPr>
          <p:nvPr/>
        </p:nvPicPr>
        <p:blipFill>
          <a:blip r:embed="rId3"/>
          <a:stretch>
            <a:fillRect/>
          </a:stretch>
        </p:blipFill>
        <p:spPr>
          <a:xfrm>
            <a:off x="3810000" y="952500"/>
            <a:ext cx="1184148" cy="2368296"/>
          </a:xfrm>
          <a:prstGeom prst="rect">
            <a:avLst/>
          </a:prstGeom>
        </p:spPr>
      </p:pic>
      <p:pic>
        <p:nvPicPr>
          <p:cNvPr id="4" name="Picture 3">
            <a:extLst>
              <a:ext uri="{FF2B5EF4-FFF2-40B4-BE49-F238E27FC236}">
                <a16:creationId xmlns:a16="http://schemas.microsoft.com/office/drawing/2014/main" id="{A5508184-4002-46C1-9F9C-14D52BFF8144}"/>
              </a:ext>
            </a:extLst>
          </p:cNvPr>
          <p:cNvPicPr>
            <a:picLocks noChangeAspect="1"/>
          </p:cNvPicPr>
          <p:nvPr/>
        </p:nvPicPr>
        <p:blipFill>
          <a:blip r:embed="rId4"/>
          <a:stretch>
            <a:fillRect/>
          </a:stretch>
        </p:blipFill>
        <p:spPr>
          <a:xfrm>
            <a:off x="5105400" y="3571875"/>
            <a:ext cx="3733800" cy="2524125"/>
          </a:xfrm>
          <a:prstGeom prst="rect">
            <a:avLst/>
          </a:prstGeom>
        </p:spPr>
      </p:pic>
    </p:spTree>
    <p:extLst>
      <p:ext uri="{BB962C8B-B14F-4D97-AF65-F5344CB8AC3E}">
        <p14:creationId xmlns:p14="http://schemas.microsoft.com/office/powerpoint/2010/main" val="558908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Seattle Housing Prices – Random Forest Regressor</a:t>
            </a:r>
          </a:p>
        </p:txBody>
      </p:sp>
      <p:sp>
        <p:nvSpPr>
          <p:cNvPr id="6" name="Content Placeholder 2">
            <a:extLst>
              <a:ext uri="{FF2B5EF4-FFF2-40B4-BE49-F238E27FC236}">
                <a16:creationId xmlns:a16="http://schemas.microsoft.com/office/drawing/2014/main" id="{060F6054-A0F5-491F-9334-D172354B8021}"/>
              </a:ext>
            </a:extLst>
          </p:cNvPr>
          <p:cNvSpPr>
            <a:spLocks noGrp="1"/>
          </p:cNvSpPr>
          <p:nvPr>
            <p:ph idx="1"/>
          </p:nvPr>
        </p:nvSpPr>
        <p:spPr>
          <a:xfrm>
            <a:off x="76200" y="609600"/>
            <a:ext cx="8763000" cy="4953000"/>
          </a:xfrm>
        </p:spPr>
        <p:txBody>
          <a:bodyPr/>
          <a:lstStyle/>
          <a:p>
            <a:r>
              <a:rPr lang="en-US" sz="2000" dirty="0"/>
              <a:t>Utilized random forest methodology on identified metrics and housing prices</a:t>
            </a:r>
          </a:p>
          <a:p>
            <a:r>
              <a:rPr lang="en-US" sz="2000" dirty="0"/>
              <a:t>Model error statistics:</a:t>
            </a:r>
            <a:endParaRPr lang="en-US" sz="1800" b="1" dirty="0"/>
          </a:p>
          <a:p>
            <a:pPr marL="228600" lvl="1" indent="0">
              <a:buNone/>
            </a:pPr>
            <a:r>
              <a:rPr lang="en-US" dirty="0"/>
              <a:t>Train Accuracy Score 0.93</a:t>
            </a:r>
          </a:p>
          <a:p>
            <a:pPr marL="228600" lvl="1" indent="0">
              <a:buNone/>
            </a:pPr>
            <a:r>
              <a:rPr lang="en-US" dirty="0"/>
              <a:t>Test Accuracy Score 0.58</a:t>
            </a:r>
          </a:p>
          <a:p>
            <a:pPr marL="228600" lvl="1" indent="0">
              <a:buNone/>
            </a:pPr>
            <a:r>
              <a:rPr lang="en-US" dirty="0"/>
              <a:t>Mean Absolute Error: 328,583.78</a:t>
            </a:r>
          </a:p>
          <a:p>
            <a:pPr marL="228600" lvl="1" indent="0">
              <a:buNone/>
            </a:pPr>
            <a:r>
              <a:rPr lang="en-US" dirty="0"/>
              <a:t>Mean Squared Error: 559,220,087,806.43</a:t>
            </a:r>
          </a:p>
          <a:p>
            <a:pPr marL="228600" lvl="1" indent="0">
              <a:buNone/>
            </a:pPr>
            <a:r>
              <a:rPr lang="en-US" dirty="0"/>
              <a:t>Root Mean Squared Error: 747,810.20</a:t>
            </a:r>
            <a:endParaRPr lang="en-US" sz="1400" baseline="30000" dirty="0"/>
          </a:p>
        </p:txBody>
      </p:sp>
      <p:pic>
        <p:nvPicPr>
          <p:cNvPr id="5" name="Picture 4">
            <a:extLst>
              <a:ext uri="{FF2B5EF4-FFF2-40B4-BE49-F238E27FC236}">
                <a16:creationId xmlns:a16="http://schemas.microsoft.com/office/drawing/2014/main" id="{80B68078-9397-4866-9026-890D291D0C4E}"/>
              </a:ext>
            </a:extLst>
          </p:cNvPr>
          <p:cNvPicPr>
            <a:picLocks noChangeAspect="1"/>
          </p:cNvPicPr>
          <p:nvPr/>
        </p:nvPicPr>
        <p:blipFill>
          <a:blip r:embed="rId2"/>
          <a:stretch>
            <a:fillRect/>
          </a:stretch>
        </p:blipFill>
        <p:spPr>
          <a:xfrm>
            <a:off x="5159725" y="990600"/>
            <a:ext cx="3752850" cy="2476500"/>
          </a:xfrm>
          <a:prstGeom prst="rect">
            <a:avLst/>
          </a:prstGeom>
        </p:spPr>
      </p:pic>
      <p:pic>
        <p:nvPicPr>
          <p:cNvPr id="8" name="Picture 7">
            <a:extLst>
              <a:ext uri="{FF2B5EF4-FFF2-40B4-BE49-F238E27FC236}">
                <a16:creationId xmlns:a16="http://schemas.microsoft.com/office/drawing/2014/main" id="{CE314056-1815-4792-98CD-D689BA7FE6C8}"/>
              </a:ext>
            </a:extLst>
          </p:cNvPr>
          <p:cNvPicPr>
            <a:picLocks noChangeAspect="1"/>
          </p:cNvPicPr>
          <p:nvPr/>
        </p:nvPicPr>
        <p:blipFill>
          <a:blip r:embed="rId3"/>
          <a:stretch>
            <a:fillRect/>
          </a:stretch>
        </p:blipFill>
        <p:spPr>
          <a:xfrm>
            <a:off x="3821200" y="1060704"/>
            <a:ext cx="1203560" cy="2368296"/>
          </a:xfrm>
          <a:prstGeom prst="rect">
            <a:avLst/>
          </a:prstGeom>
        </p:spPr>
      </p:pic>
      <p:pic>
        <p:nvPicPr>
          <p:cNvPr id="4" name="Picture 3">
            <a:extLst>
              <a:ext uri="{FF2B5EF4-FFF2-40B4-BE49-F238E27FC236}">
                <a16:creationId xmlns:a16="http://schemas.microsoft.com/office/drawing/2014/main" id="{3AF64AF6-E3D0-4399-85CE-03703A0DBA13}"/>
              </a:ext>
            </a:extLst>
          </p:cNvPr>
          <p:cNvPicPr>
            <a:picLocks noChangeAspect="1"/>
          </p:cNvPicPr>
          <p:nvPr/>
        </p:nvPicPr>
        <p:blipFill>
          <a:blip r:embed="rId4"/>
          <a:stretch>
            <a:fillRect/>
          </a:stretch>
        </p:blipFill>
        <p:spPr>
          <a:xfrm>
            <a:off x="5215169" y="3657600"/>
            <a:ext cx="3733800" cy="2571750"/>
          </a:xfrm>
          <a:prstGeom prst="rect">
            <a:avLst/>
          </a:prstGeom>
        </p:spPr>
      </p:pic>
    </p:spTree>
    <p:extLst>
      <p:ext uri="{BB962C8B-B14F-4D97-AF65-F5344CB8AC3E}">
        <p14:creationId xmlns:p14="http://schemas.microsoft.com/office/powerpoint/2010/main" val="2903646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Seattle Housing Prices – Comparison</a:t>
            </a:r>
          </a:p>
        </p:txBody>
      </p:sp>
      <p:sp>
        <p:nvSpPr>
          <p:cNvPr id="6" name="Content Placeholder 2">
            <a:extLst>
              <a:ext uri="{FF2B5EF4-FFF2-40B4-BE49-F238E27FC236}">
                <a16:creationId xmlns:a16="http://schemas.microsoft.com/office/drawing/2014/main" id="{060F6054-A0F5-491F-9334-D172354B8021}"/>
              </a:ext>
            </a:extLst>
          </p:cNvPr>
          <p:cNvSpPr>
            <a:spLocks noGrp="1"/>
          </p:cNvSpPr>
          <p:nvPr>
            <p:ph idx="1"/>
          </p:nvPr>
        </p:nvSpPr>
        <p:spPr>
          <a:xfrm>
            <a:off x="76200" y="609600"/>
            <a:ext cx="8763000" cy="4953000"/>
          </a:xfrm>
        </p:spPr>
        <p:txBody>
          <a:bodyPr/>
          <a:lstStyle/>
          <a:p>
            <a:r>
              <a:rPr lang="en-US" sz="2000" dirty="0"/>
              <a:t>Based on the mean absolute error, mean squared error, and root mean squared error, the Random Forest methodology provided the most accurate housing price predictions for the selected metrics</a:t>
            </a:r>
            <a:endParaRPr lang="en-US" sz="1400" dirty="0"/>
          </a:p>
          <a:p>
            <a:pPr marL="228600" lvl="1" indent="0">
              <a:buNone/>
            </a:pPr>
            <a:endParaRPr lang="en-US" sz="1400" baseline="30000" dirty="0"/>
          </a:p>
          <a:p>
            <a:pPr marL="228600" lvl="1" indent="0">
              <a:buNone/>
            </a:pPr>
            <a:endParaRPr lang="en-US" sz="1400" baseline="30000" dirty="0"/>
          </a:p>
          <a:p>
            <a:pPr marL="228600" lvl="1" indent="0">
              <a:buNone/>
            </a:pPr>
            <a:endParaRPr lang="en-US" sz="1400" baseline="30000" dirty="0"/>
          </a:p>
          <a:p>
            <a:pPr marL="228600" lvl="1" indent="0">
              <a:buNone/>
            </a:pPr>
            <a:endParaRPr lang="en-US" sz="1400" baseline="30000" dirty="0"/>
          </a:p>
          <a:p>
            <a:pPr marL="228600" lvl="1" indent="0">
              <a:buNone/>
            </a:pPr>
            <a:endParaRPr lang="en-US" sz="1400" baseline="30000" dirty="0"/>
          </a:p>
        </p:txBody>
      </p:sp>
      <p:graphicFrame>
        <p:nvGraphicFramePr>
          <p:cNvPr id="5" name="Table 6">
            <a:extLst>
              <a:ext uri="{FF2B5EF4-FFF2-40B4-BE49-F238E27FC236}">
                <a16:creationId xmlns:a16="http://schemas.microsoft.com/office/drawing/2014/main" id="{6341A410-5ECB-4B53-BE30-3BD5101FDECD}"/>
              </a:ext>
            </a:extLst>
          </p:cNvPr>
          <p:cNvGraphicFramePr>
            <a:graphicFrameLocks noGrp="1"/>
          </p:cNvGraphicFramePr>
          <p:nvPr>
            <p:extLst>
              <p:ext uri="{D42A27DB-BD31-4B8C-83A1-F6EECF244321}">
                <p14:modId xmlns:p14="http://schemas.microsoft.com/office/powerpoint/2010/main" val="746821176"/>
              </p:ext>
            </p:extLst>
          </p:nvPr>
        </p:nvGraphicFramePr>
        <p:xfrm>
          <a:off x="457200" y="1928357"/>
          <a:ext cx="8229600" cy="2872243"/>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3637621340"/>
                    </a:ext>
                  </a:extLst>
                </a:gridCol>
                <a:gridCol w="1645920">
                  <a:extLst>
                    <a:ext uri="{9D8B030D-6E8A-4147-A177-3AD203B41FA5}">
                      <a16:colId xmlns:a16="http://schemas.microsoft.com/office/drawing/2014/main" val="1046491081"/>
                    </a:ext>
                  </a:extLst>
                </a:gridCol>
                <a:gridCol w="1645920">
                  <a:extLst>
                    <a:ext uri="{9D8B030D-6E8A-4147-A177-3AD203B41FA5}">
                      <a16:colId xmlns:a16="http://schemas.microsoft.com/office/drawing/2014/main" val="3278710738"/>
                    </a:ext>
                  </a:extLst>
                </a:gridCol>
                <a:gridCol w="1645920">
                  <a:extLst>
                    <a:ext uri="{9D8B030D-6E8A-4147-A177-3AD203B41FA5}">
                      <a16:colId xmlns:a16="http://schemas.microsoft.com/office/drawing/2014/main" val="1031290330"/>
                    </a:ext>
                  </a:extLst>
                </a:gridCol>
                <a:gridCol w="1645920">
                  <a:extLst>
                    <a:ext uri="{9D8B030D-6E8A-4147-A177-3AD203B41FA5}">
                      <a16:colId xmlns:a16="http://schemas.microsoft.com/office/drawing/2014/main" val="852152024"/>
                    </a:ext>
                  </a:extLst>
                </a:gridCol>
              </a:tblGrid>
              <a:tr h="661143">
                <a:tc>
                  <a:txBody>
                    <a:bodyPr/>
                    <a:lstStyle/>
                    <a:p>
                      <a:endParaRPr lang="en-US" dirty="0"/>
                    </a:p>
                  </a:txBody>
                  <a:tcP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Linear Regression</a:t>
                      </a:r>
                    </a:p>
                  </a:txBody>
                  <a:tcPr>
                    <a:solidFill>
                      <a:schemeClr val="tx2"/>
                    </a:solidFill>
                  </a:tcPr>
                </a:tc>
                <a:tc>
                  <a:txBody>
                    <a:bodyPr/>
                    <a:lstStyle/>
                    <a:p>
                      <a:pPr algn="ctr"/>
                      <a:r>
                        <a:rPr lang="en-US" dirty="0"/>
                        <a:t>Neural Network</a:t>
                      </a:r>
                    </a:p>
                  </a:txBody>
                  <a:tcP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Decision Tree</a:t>
                      </a:r>
                    </a:p>
                  </a:txBody>
                  <a:tcPr>
                    <a:solidFill>
                      <a:schemeClr val="tx2"/>
                    </a:solidFill>
                  </a:tcPr>
                </a:tc>
                <a:tc>
                  <a:txBody>
                    <a:bodyPr/>
                    <a:lstStyle/>
                    <a:p>
                      <a:pPr algn="ctr"/>
                      <a:r>
                        <a:rPr lang="en-US" dirty="0"/>
                        <a:t>Random Forest</a:t>
                      </a:r>
                    </a:p>
                  </a:txBody>
                  <a:tcPr>
                    <a:solidFill>
                      <a:schemeClr val="tx2"/>
                    </a:solidFill>
                  </a:tcPr>
                </a:tc>
                <a:extLst>
                  <a:ext uri="{0D108BD9-81ED-4DB2-BD59-A6C34878D82A}">
                    <a16:rowId xmlns:a16="http://schemas.microsoft.com/office/drawing/2014/main" val="2478102661"/>
                  </a:ext>
                </a:extLst>
              </a:tr>
              <a:tr h="535211">
                <a:tc>
                  <a:txBody>
                    <a:bodyPr/>
                    <a:lstStyle/>
                    <a:p>
                      <a:r>
                        <a:rPr lang="en-US" sz="1400" b="1" dirty="0"/>
                        <a:t>Mean Absolute Error(MAE)</a:t>
                      </a:r>
                    </a:p>
                  </a:txBody>
                  <a:tcPr/>
                </a:tc>
                <a:tc>
                  <a:txBody>
                    <a:bodyPr/>
                    <a:lstStyle/>
                    <a:p>
                      <a:pPr algn="r"/>
                      <a:r>
                        <a:rPr lang="en-US" sz="1400" dirty="0"/>
                        <a:t>420,132</a:t>
                      </a:r>
                    </a:p>
                  </a:txBody>
                  <a:tcPr/>
                </a:tc>
                <a:tc>
                  <a:txBody>
                    <a:bodyPr/>
                    <a:lstStyle/>
                    <a:p>
                      <a:pPr algn="r"/>
                      <a:r>
                        <a:rPr lang="en-US" sz="1400" dirty="0"/>
                        <a:t>404,763</a:t>
                      </a:r>
                    </a:p>
                  </a:txBody>
                  <a:tcPr/>
                </a:tc>
                <a:tc>
                  <a:txBody>
                    <a:bodyPr/>
                    <a:lstStyle/>
                    <a:p>
                      <a:pPr algn="r"/>
                      <a:r>
                        <a:rPr lang="en-US" sz="1400" dirty="0"/>
                        <a:t>423,526</a:t>
                      </a:r>
                    </a:p>
                  </a:txBody>
                  <a:tcPr/>
                </a:tc>
                <a:tc>
                  <a:txBody>
                    <a:bodyPr/>
                    <a:lstStyle/>
                    <a:p>
                      <a:pPr algn="r"/>
                      <a:r>
                        <a:rPr lang="en-US" sz="1400" dirty="0"/>
                        <a:t>328,584</a:t>
                      </a:r>
                    </a:p>
                  </a:txBody>
                  <a:tcPr/>
                </a:tc>
                <a:extLst>
                  <a:ext uri="{0D108BD9-81ED-4DB2-BD59-A6C34878D82A}">
                    <a16:rowId xmlns:a16="http://schemas.microsoft.com/office/drawing/2014/main" val="2083625277"/>
                  </a:ext>
                </a:extLst>
              </a:tr>
              <a:tr h="535211">
                <a:tc>
                  <a:txBody>
                    <a:bodyPr/>
                    <a:lstStyle/>
                    <a:p>
                      <a:r>
                        <a:rPr lang="en-US" sz="1400" b="1" dirty="0"/>
                        <a:t>Mean Squared Error(MSE)</a:t>
                      </a:r>
                    </a:p>
                  </a:txBody>
                  <a:tcPr/>
                </a:tc>
                <a:tc>
                  <a:txBody>
                    <a:bodyPr/>
                    <a:lstStyle/>
                    <a:p>
                      <a:pPr algn="r"/>
                      <a:r>
                        <a:rPr lang="en-US" sz="1400" dirty="0"/>
                        <a:t>663,699,870,256</a:t>
                      </a:r>
                    </a:p>
                  </a:txBody>
                  <a:tcPr/>
                </a:tc>
                <a:tc>
                  <a:txBody>
                    <a:bodyPr/>
                    <a:lstStyle/>
                    <a:p>
                      <a:pPr algn="r"/>
                      <a:r>
                        <a:rPr lang="en-US" sz="1400" dirty="0"/>
                        <a:t>665,189,975,075</a:t>
                      </a:r>
                    </a:p>
                  </a:txBody>
                  <a:tcPr/>
                </a:tc>
                <a:tc>
                  <a:txBody>
                    <a:bodyPr/>
                    <a:lstStyle/>
                    <a:p>
                      <a:pPr algn="r"/>
                      <a:r>
                        <a:rPr lang="en-US" sz="1400" dirty="0"/>
                        <a:t>865,222,250,879</a:t>
                      </a:r>
                    </a:p>
                  </a:txBody>
                  <a:tcPr/>
                </a:tc>
                <a:tc>
                  <a:txBody>
                    <a:bodyPr/>
                    <a:lstStyle/>
                    <a:p>
                      <a:pPr algn="r"/>
                      <a:r>
                        <a:rPr lang="en-US" sz="1400" dirty="0"/>
                        <a:t>559,220,087,806</a:t>
                      </a:r>
                    </a:p>
                  </a:txBody>
                  <a:tcPr/>
                </a:tc>
                <a:extLst>
                  <a:ext uri="{0D108BD9-81ED-4DB2-BD59-A6C34878D82A}">
                    <a16:rowId xmlns:a16="http://schemas.microsoft.com/office/drawing/2014/main" val="1642450024"/>
                  </a:ext>
                </a:extLst>
              </a:tr>
              <a:tr h="757635">
                <a:tc>
                  <a:txBody>
                    <a:bodyPr/>
                    <a:lstStyle/>
                    <a:p>
                      <a:r>
                        <a:rPr lang="en-US" sz="1400" b="1" dirty="0"/>
                        <a:t>Root Mean Squared Error(RMSE)</a:t>
                      </a:r>
                    </a:p>
                  </a:txBody>
                  <a:tcPr/>
                </a:tc>
                <a:tc>
                  <a:txBody>
                    <a:bodyPr/>
                    <a:lstStyle/>
                    <a:p>
                      <a:pPr algn="r"/>
                      <a:r>
                        <a:rPr lang="en-US" sz="1400" dirty="0"/>
                        <a:t>814,678</a:t>
                      </a:r>
                    </a:p>
                  </a:txBody>
                  <a:tcPr/>
                </a:tc>
                <a:tc>
                  <a:txBody>
                    <a:bodyPr/>
                    <a:lstStyle/>
                    <a:p>
                      <a:pPr algn="r"/>
                      <a:r>
                        <a:rPr lang="en-US" sz="1400" dirty="0"/>
                        <a:t>815,592</a:t>
                      </a:r>
                    </a:p>
                  </a:txBody>
                  <a:tcPr/>
                </a:tc>
                <a:tc>
                  <a:txBody>
                    <a:bodyPr/>
                    <a:lstStyle/>
                    <a:p>
                      <a:pPr algn="r"/>
                      <a:r>
                        <a:rPr lang="en-US" sz="1400" dirty="0"/>
                        <a:t>930,173</a:t>
                      </a:r>
                    </a:p>
                  </a:txBody>
                  <a:tcPr/>
                </a:tc>
                <a:tc>
                  <a:txBody>
                    <a:bodyPr/>
                    <a:lstStyle/>
                    <a:p>
                      <a:pPr algn="r"/>
                      <a:r>
                        <a:rPr lang="en-US" sz="1400" dirty="0"/>
                        <a:t>747,810</a:t>
                      </a:r>
                    </a:p>
                  </a:txBody>
                  <a:tcPr/>
                </a:tc>
                <a:extLst>
                  <a:ext uri="{0D108BD9-81ED-4DB2-BD59-A6C34878D82A}">
                    <a16:rowId xmlns:a16="http://schemas.microsoft.com/office/drawing/2014/main" val="1233263679"/>
                  </a:ext>
                </a:extLst>
              </a:tr>
              <a:tr h="383043">
                <a:tc>
                  <a:txBody>
                    <a:bodyPr/>
                    <a:lstStyle/>
                    <a:p>
                      <a:r>
                        <a:rPr lang="en-US" sz="1400" b="1" dirty="0"/>
                        <a:t>Accuracy Rank</a:t>
                      </a:r>
                    </a:p>
                  </a:txBody>
                  <a:tcPr/>
                </a:tc>
                <a:tc>
                  <a:txBody>
                    <a:bodyPr/>
                    <a:lstStyle/>
                    <a:p>
                      <a:pPr algn="ctr"/>
                      <a:r>
                        <a:rPr lang="en-US" sz="1400" dirty="0"/>
                        <a:t>#2</a:t>
                      </a:r>
                    </a:p>
                  </a:txBody>
                  <a:tcPr/>
                </a:tc>
                <a:tc>
                  <a:txBody>
                    <a:bodyPr/>
                    <a:lstStyle/>
                    <a:p>
                      <a:pPr algn="ctr"/>
                      <a:r>
                        <a:rPr lang="en-US" sz="1400" dirty="0"/>
                        <a:t>#3</a:t>
                      </a:r>
                    </a:p>
                  </a:txBody>
                  <a:tcPr/>
                </a:tc>
                <a:tc>
                  <a:txBody>
                    <a:bodyPr/>
                    <a:lstStyle/>
                    <a:p>
                      <a:pPr algn="ctr"/>
                      <a:r>
                        <a:rPr lang="en-US" sz="1400" dirty="0"/>
                        <a:t>#4</a:t>
                      </a:r>
                    </a:p>
                  </a:txBody>
                  <a:tcPr/>
                </a:tc>
                <a:tc>
                  <a:txBody>
                    <a:bodyPr/>
                    <a:lstStyle/>
                    <a:p>
                      <a:pPr algn="ctr"/>
                      <a:r>
                        <a:rPr lang="en-US" sz="1400" dirty="0"/>
                        <a:t>#1</a:t>
                      </a:r>
                    </a:p>
                  </a:txBody>
                  <a:tcPr/>
                </a:tc>
                <a:extLst>
                  <a:ext uri="{0D108BD9-81ED-4DB2-BD59-A6C34878D82A}">
                    <a16:rowId xmlns:a16="http://schemas.microsoft.com/office/drawing/2014/main" val="200062203"/>
                  </a:ext>
                </a:extLst>
              </a:tr>
            </a:tbl>
          </a:graphicData>
        </a:graphic>
      </p:graphicFrame>
    </p:spTree>
    <p:extLst>
      <p:ext uri="{BB962C8B-B14F-4D97-AF65-F5344CB8AC3E}">
        <p14:creationId xmlns:p14="http://schemas.microsoft.com/office/powerpoint/2010/main" val="398895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6362"/>
            <a:ext cx="8763000" cy="427038"/>
          </a:xfrm>
        </p:spPr>
        <p:txBody>
          <a:bodyPr/>
          <a:lstStyle/>
          <a:p>
            <a:r>
              <a:rPr lang="en-US" dirty="0"/>
              <a:t>Seattle Housing Prices – Demonstration</a:t>
            </a:r>
          </a:p>
        </p:txBody>
      </p:sp>
      <p:sp>
        <p:nvSpPr>
          <p:cNvPr id="6" name="Content Placeholder 2">
            <a:extLst>
              <a:ext uri="{FF2B5EF4-FFF2-40B4-BE49-F238E27FC236}">
                <a16:creationId xmlns:a16="http://schemas.microsoft.com/office/drawing/2014/main" id="{CA67180C-703F-494C-A4A9-5DB96723742E}"/>
              </a:ext>
            </a:extLst>
          </p:cNvPr>
          <p:cNvSpPr>
            <a:spLocks noGrp="1"/>
          </p:cNvSpPr>
          <p:nvPr>
            <p:ph idx="1"/>
          </p:nvPr>
        </p:nvSpPr>
        <p:spPr>
          <a:xfrm>
            <a:off x="76200" y="609600"/>
            <a:ext cx="8763000" cy="4953000"/>
          </a:xfrm>
        </p:spPr>
        <p:txBody>
          <a:bodyPr/>
          <a:lstStyle/>
          <a:p>
            <a:r>
              <a:rPr lang="en-US" sz="2000" dirty="0"/>
              <a:t>Visual demonstration of how to estimate housing prices using the selected metrics using the </a:t>
            </a:r>
            <a:r>
              <a:rPr lang="en-US" sz="2000" dirty="0" err="1"/>
              <a:t>tkinter</a:t>
            </a:r>
            <a:r>
              <a:rPr lang="en-US" sz="2000" dirty="0"/>
              <a:t> graphical user interface   </a:t>
            </a:r>
          </a:p>
          <a:p>
            <a:r>
              <a:rPr lang="en-US" sz="2000" dirty="0"/>
              <a:t>Imported new libraries </a:t>
            </a:r>
          </a:p>
          <a:p>
            <a:pPr lvl="1"/>
            <a:r>
              <a:rPr lang="en-US" sz="2000" b="1" dirty="0"/>
              <a:t>import </a:t>
            </a:r>
            <a:r>
              <a:rPr lang="en-US" sz="2000" b="1" dirty="0" err="1"/>
              <a:t>tkinter</a:t>
            </a:r>
            <a:r>
              <a:rPr lang="en-US" sz="2000" b="1" dirty="0"/>
              <a:t> as </a:t>
            </a:r>
            <a:r>
              <a:rPr lang="en-US" sz="2000" b="1" dirty="0" err="1"/>
              <a:t>tk</a:t>
            </a:r>
            <a:endParaRPr lang="en-US" sz="2000" b="1" dirty="0"/>
          </a:p>
          <a:p>
            <a:pPr lvl="1"/>
            <a:r>
              <a:rPr lang="en-US" sz="2000" b="1" dirty="0"/>
              <a:t>from </a:t>
            </a:r>
            <a:r>
              <a:rPr lang="en-US" sz="2000" b="1" dirty="0" err="1"/>
              <a:t>tkinter</a:t>
            </a:r>
            <a:r>
              <a:rPr lang="en-US" sz="2000" b="1" dirty="0"/>
              <a:t> import </a:t>
            </a:r>
            <a:r>
              <a:rPr lang="en-US" sz="2000" b="1" dirty="0" err="1"/>
              <a:t>scrolledtext</a:t>
            </a:r>
            <a:endParaRPr lang="en-US" sz="2000" b="1" dirty="0"/>
          </a:p>
          <a:p>
            <a:pPr lvl="1"/>
            <a:r>
              <a:rPr lang="en-US" sz="2000" b="1" dirty="0"/>
              <a:t>from </a:t>
            </a:r>
            <a:r>
              <a:rPr lang="en-US" sz="2000" b="1" dirty="0" err="1"/>
              <a:t>tkinter.scrolledtext</a:t>
            </a:r>
            <a:r>
              <a:rPr lang="en-US" sz="2000" b="1" dirty="0"/>
              <a:t> import</a:t>
            </a:r>
          </a:p>
          <a:p>
            <a:endParaRPr lang="en-US" sz="2000" dirty="0"/>
          </a:p>
          <a:p>
            <a:pPr marL="0" indent="0">
              <a:buNone/>
            </a:pPr>
            <a:r>
              <a:rPr lang="en-US" sz="2000" dirty="0"/>
              <a:t> </a:t>
            </a:r>
          </a:p>
        </p:txBody>
      </p:sp>
    </p:spTree>
    <p:extLst>
      <p:ext uri="{BB962C8B-B14F-4D97-AF65-F5344CB8AC3E}">
        <p14:creationId xmlns:p14="http://schemas.microsoft.com/office/powerpoint/2010/main" val="3180298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6362"/>
            <a:ext cx="8763000" cy="427038"/>
          </a:xfrm>
        </p:spPr>
        <p:txBody>
          <a:bodyPr/>
          <a:lstStyle/>
          <a:p>
            <a:r>
              <a:rPr lang="en-US" dirty="0"/>
              <a:t>Seattle Housing Prices – Conclusion</a:t>
            </a:r>
          </a:p>
        </p:txBody>
      </p:sp>
      <p:sp>
        <p:nvSpPr>
          <p:cNvPr id="6" name="Content Placeholder 2">
            <a:extLst>
              <a:ext uri="{FF2B5EF4-FFF2-40B4-BE49-F238E27FC236}">
                <a16:creationId xmlns:a16="http://schemas.microsoft.com/office/drawing/2014/main" id="{CA67180C-703F-494C-A4A9-5DB96723742E}"/>
              </a:ext>
            </a:extLst>
          </p:cNvPr>
          <p:cNvSpPr>
            <a:spLocks noGrp="1"/>
          </p:cNvSpPr>
          <p:nvPr>
            <p:ph idx="1"/>
          </p:nvPr>
        </p:nvSpPr>
        <p:spPr>
          <a:xfrm>
            <a:off x="76200" y="609600"/>
            <a:ext cx="8915400" cy="4953000"/>
          </a:xfrm>
        </p:spPr>
        <p:txBody>
          <a:bodyPr/>
          <a:lstStyle/>
          <a:p>
            <a:r>
              <a:rPr lang="en-US" sz="2000" dirty="0"/>
              <a:t>All the machine learning methodologies generated significant errors when predicting housing prices based on the selected metrics</a:t>
            </a:r>
          </a:p>
          <a:p>
            <a:r>
              <a:rPr lang="en-US" sz="2000" dirty="0"/>
              <a:t>To better enhance the overall accuracy and reliability, additional data would be needed as our sample only provided 4,128 listed homes</a:t>
            </a:r>
          </a:p>
          <a:p>
            <a:pPr lvl="1"/>
            <a:r>
              <a:rPr lang="en-US" sz="1800" dirty="0"/>
              <a:t>Both additional amounts of data for the current selected metrics, but also incremental data types (i.e., the year when the house was built, recent renovations, pool, view, walkability score, driveway, size of garage, proximity of recent house foreclosures, etc. ). </a:t>
            </a:r>
          </a:p>
          <a:p>
            <a:r>
              <a:rPr lang="en-US" sz="2000" dirty="0"/>
              <a:t>Additional types of metrics would also better assist the machine learning methodologies, notably the neural networks</a:t>
            </a:r>
          </a:p>
          <a:p>
            <a:endParaRPr lang="en-US" sz="2000" dirty="0"/>
          </a:p>
        </p:txBody>
      </p:sp>
    </p:spTree>
    <p:extLst>
      <p:ext uri="{BB962C8B-B14F-4D97-AF65-F5344CB8AC3E}">
        <p14:creationId xmlns:p14="http://schemas.microsoft.com/office/powerpoint/2010/main" val="2707235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3074" name="Picture 2" descr="If Only The Supreme Court Had Accepted Cert In The &quot;Foreign Official&quot;  Challenge - FCPA Professor">
            <a:extLst>
              <a:ext uri="{FF2B5EF4-FFF2-40B4-BE49-F238E27FC236}">
                <a16:creationId xmlns:a16="http://schemas.microsoft.com/office/drawing/2014/main" id="{BC4A8865-D5EF-4E01-AB3B-C84108DC0E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526" t="13333" r="13526" b="10000"/>
          <a:stretch/>
        </p:blipFill>
        <p:spPr bwMode="auto">
          <a:xfrm>
            <a:off x="2915479" y="1600200"/>
            <a:ext cx="3313043"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616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E5ED65A-0ADF-4143-9E35-749E04BBB26B}"/>
              </a:ext>
            </a:extLst>
          </p:cNvPr>
          <p:cNvSpPr txBox="1">
            <a:spLocks/>
          </p:cNvSpPr>
          <p:nvPr/>
        </p:nvSpPr>
        <p:spPr bwMode="auto">
          <a:xfrm>
            <a:off x="190500" y="609600"/>
            <a:ext cx="8763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6213" indent="-176213" algn="l" rtl="0" eaLnBrk="0" fontAlgn="base" hangingPunct="0">
              <a:spcBef>
                <a:spcPts val="600"/>
              </a:spcBef>
              <a:spcAft>
                <a:spcPts val="600"/>
              </a:spcAft>
              <a:buFont typeface="Wingdings" pitchFamily="2" charset="2"/>
              <a:buChar char="§"/>
              <a:defRPr sz="1400" kern="1200">
                <a:solidFill>
                  <a:schemeClr val="tx1"/>
                </a:solidFill>
                <a:latin typeface="Times New Roman" pitchFamily="18" charset="0"/>
                <a:ea typeface="Garamond" panose="02020404030301010803" pitchFamily="18" charset="0"/>
                <a:cs typeface="Times New Roman" pitchFamily="18" charset="0"/>
              </a:defRPr>
            </a:lvl1pPr>
            <a:lvl2pPr marL="457200" indent="-228600" algn="l" rtl="0" eaLnBrk="0" fontAlgn="base" hangingPunct="0">
              <a:spcBef>
                <a:spcPts val="0"/>
              </a:spcBef>
              <a:spcAft>
                <a:spcPts val="400"/>
              </a:spcAft>
              <a:buFont typeface="Arial" charset="0"/>
              <a:buChar char="–"/>
              <a:defRPr sz="1200" kern="1200">
                <a:solidFill>
                  <a:schemeClr val="tx1"/>
                </a:solidFill>
                <a:latin typeface="Times New Roman" pitchFamily="18" charset="0"/>
                <a:ea typeface="Garamond" panose="02020404030301010803" pitchFamily="18" charset="0"/>
                <a:cs typeface="Times New Roman" pitchFamily="18" charset="0"/>
              </a:defRPr>
            </a:lvl2pPr>
            <a:lvl3pPr marL="633413" indent="-176213" algn="l" rtl="0" eaLnBrk="0" fontAlgn="base" hangingPunct="0">
              <a:spcBef>
                <a:spcPts val="0"/>
              </a:spcBef>
              <a:spcAft>
                <a:spcPts val="600"/>
              </a:spcAft>
              <a:buFont typeface="Arial" charset="0"/>
              <a:buChar char="•"/>
              <a:defRPr sz="1200" kern="1200">
                <a:solidFill>
                  <a:schemeClr val="tx1"/>
                </a:solidFill>
                <a:latin typeface="Times New Roman" pitchFamily="18" charset="0"/>
                <a:ea typeface="Garamond" panose="02020404030301010803" pitchFamily="18" charset="0"/>
                <a:cs typeface="Times New Roman" pitchFamily="18" charset="0"/>
              </a:defRPr>
            </a:lvl3pPr>
            <a:lvl4pPr marL="862013" indent="-228600" algn="l" rtl="0" eaLnBrk="0" fontAlgn="base" hangingPunct="0">
              <a:spcBef>
                <a:spcPts val="0"/>
              </a:spcBef>
              <a:spcAft>
                <a:spcPts val="600"/>
              </a:spcAft>
              <a:buFont typeface="Courier New" panose="02070309020205020404" pitchFamily="49" charset="0"/>
              <a:buChar char="o"/>
              <a:defRPr sz="1200" kern="1200">
                <a:solidFill>
                  <a:schemeClr val="tx1"/>
                </a:solidFill>
                <a:latin typeface="Times New Roman" pitchFamily="18" charset="0"/>
                <a:ea typeface="Garamond" panose="02020404030301010803" pitchFamily="18" charset="0"/>
                <a:cs typeface="Times New Roman" pitchFamily="18" charset="0"/>
              </a:defRPr>
            </a:lvl4pPr>
            <a:lvl5pPr marL="1090613" indent="-228600" algn="l" rtl="0" eaLnBrk="0" fontAlgn="base" hangingPunct="0">
              <a:spcBef>
                <a:spcPts val="0"/>
              </a:spcBef>
              <a:spcAft>
                <a:spcPts val="600"/>
              </a:spcAft>
              <a:buFont typeface="Arial" charset="0"/>
              <a:buChar char="»"/>
              <a:defRPr sz="1200" kern="1200">
                <a:solidFill>
                  <a:schemeClr val="tx1"/>
                </a:solidFill>
                <a:latin typeface="Times New Roman" pitchFamily="18" charset="0"/>
                <a:ea typeface="Garamond" panose="02020404030301010803" pitchFamily="18" charset="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The housing data was bifurcated by housing prices above/below $1M to reduce the level errors </a:t>
            </a:r>
          </a:p>
          <a:p>
            <a:r>
              <a:rPr lang="en-US" sz="2000" dirty="0"/>
              <a:t>Model error statistics(&lt;$1M):</a:t>
            </a:r>
            <a:endParaRPr lang="en-US" baseline="30000" dirty="0"/>
          </a:p>
          <a:p>
            <a:pPr marL="228600" lvl="1" indent="0">
              <a:buNone/>
            </a:pPr>
            <a:r>
              <a:rPr lang="en-US" dirty="0"/>
              <a:t>Train Accuracy Score 0.94</a:t>
            </a:r>
          </a:p>
          <a:p>
            <a:pPr marL="228600" lvl="1" indent="0">
              <a:buNone/>
            </a:pPr>
            <a:r>
              <a:rPr lang="en-US" dirty="0"/>
              <a:t>Test Accuracy Score 0.60</a:t>
            </a:r>
          </a:p>
          <a:p>
            <a:pPr marL="228600" lvl="1" indent="0">
              <a:buFont typeface="Arial" charset="0"/>
              <a:buNone/>
            </a:pPr>
            <a:r>
              <a:rPr lang="en-US" dirty="0"/>
              <a:t>Mean Absolute Error: 77,691.40</a:t>
            </a:r>
          </a:p>
          <a:p>
            <a:pPr marL="228600" lvl="1" indent="0">
              <a:buFont typeface="Arial" charset="0"/>
              <a:buNone/>
            </a:pPr>
            <a:r>
              <a:rPr lang="en-US" dirty="0"/>
              <a:t>Mean Squared Error: 10,556,856,365.68</a:t>
            </a:r>
          </a:p>
          <a:p>
            <a:pPr marL="228600" lvl="1" indent="0">
              <a:buFont typeface="Arial" charset="0"/>
              <a:buNone/>
            </a:pPr>
            <a:r>
              <a:rPr lang="en-US" dirty="0"/>
              <a:t>Root Mean Squared Error: 102,746.56</a:t>
            </a:r>
          </a:p>
          <a:p>
            <a:pPr marL="228600" lvl="1" indent="0">
              <a:buFont typeface="Arial" charset="0"/>
              <a:buNone/>
            </a:pPr>
            <a:endParaRPr lang="en-US" dirty="0"/>
          </a:p>
          <a:p>
            <a:pPr marL="228600" lvl="1" indent="0">
              <a:buFont typeface="Arial" charset="0"/>
              <a:buNone/>
            </a:pPr>
            <a:endParaRPr lang="en-US" dirty="0"/>
          </a:p>
          <a:p>
            <a:r>
              <a:rPr lang="en-US" sz="2000" dirty="0"/>
              <a:t>Model error statistics(&gt;$1M):</a:t>
            </a:r>
            <a:endParaRPr lang="en-US" baseline="30000" dirty="0"/>
          </a:p>
          <a:p>
            <a:pPr marL="228600" lvl="1" indent="0">
              <a:buNone/>
            </a:pPr>
            <a:r>
              <a:rPr lang="en-US" dirty="0"/>
              <a:t>Train Accuracy Score 0.89</a:t>
            </a:r>
          </a:p>
          <a:p>
            <a:pPr marL="228600" lvl="1" indent="0">
              <a:buNone/>
            </a:pPr>
            <a:r>
              <a:rPr lang="en-US" dirty="0"/>
              <a:t>Test Accuracy Score -0.05</a:t>
            </a:r>
          </a:p>
          <a:p>
            <a:pPr marL="228600" lvl="1" indent="0">
              <a:buFont typeface="Arial" charset="0"/>
              <a:buNone/>
            </a:pPr>
            <a:r>
              <a:rPr lang="en-US" dirty="0"/>
              <a:t>Mean Absolute Error: 1,971,159.72</a:t>
            </a:r>
          </a:p>
          <a:p>
            <a:pPr marL="228600" lvl="1" indent="0">
              <a:buFont typeface="Arial" charset="0"/>
              <a:buNone/>
            </a:pPr>
            <a:r>
              <a:rPr lang="en-US" dirty="0"/>
              <a:t>Mean Squared Error: 8,366,059,553,839.46</a:t>
            </a:r>
          </a:p>
          <a:p>
            <a:pPr marL="228600" lvl="1" indent="0">
              <a:buFont typeface="Arial" charset="0"/>
              <a:buNone/>
            </a:pPr>
            <a:r>
              <a:rPr lang="en-US" dirty="0"/>
              <a:t>Root Mean Squared Error: 2,892,414.14</a:t>
            </a:r>
          </a:p>
          <a:p>
            <a:pPr marL="228600" lvl="1" indent="0">
              <a:buFont typeface="Arial" charset="0"/>
              <a:buNone/>
            </a:pPr>
            <a:endParaRPr lang="en-US" dirty="0"/>
          </a:p>
          <a:p>
            <a:pPr marL="228600" lvl="1" indent="0">
              <a:buFont typeface="Arial" charset="0"/>
              <a:buNone/>
            </a:pPr>
            <a:endParaRPr lang="en-US" dirty="0"/>
          </a:p>
          <a:p>
            <a:pPr marL="228600" lvl="1" indent="0">
              <a:spcAft>
                <a:spcPts val="0"/>
              </a:spcAft>
              <a:buFont typeface="Arial" charset="0"/>
              <a:buNone/>
            </a:pPr>
            <a:endParaRPr lang="en-US" sz="1400" baseline="30000" dirty="0"/>
          </a:p>
        </p:txBody>
      </p:sp>
      <p:sp>
        <p:nvSpPr>
          <p:cNvPr id="2" name="Title 1"/>
          <p:cNvSpPr>
            <a:spLocks noGrp="1"/>
          </p:cNvSpPr>
          <p:nvPr>
            <p:ph type="title"/>
          </p:nvPr>
        </p:nvSpPr>
        <p:spPr/>
        <p:txBody>
          <a:bodyPr/>
          <a:lstStyle/>
          <a:p>
            <a:r>
              <a:rPr lang="en-US" dirty="0"/>
              <a:t>Appendix – Splitting the Housing Datasets</a:t>
            </a:r>
          </a:p>
        </p:txBody>
      </p:sp>
      <p:pic>
        <p:nvPicPr>
          <p:cNvPr id="10" name="Picture 9">
            <a:extLst>
              <a:ext uri="{FF2B5EF4-FFF2-40B4-BE49-F238E27FC236}">
                <a16:creationId xmlns:a16="http://schemas.microsoft.com/office/drawing/2014/main" id="{4194D80A-BB75-47D2-BE78-B5B135D4C24C}"/>
              </a:ext>
            </a:extLst>
          </p:cNvPr>
          <p:cNvPicPr>
            <a:picLocks noChangeAspect="1"/>
          </p:cNvPicPr>
          <p:nvPr/>
        </p:nvPicPr>
        <p:blipFill>
          <a:blip r:embed="rId2"/>
          <a:stretch>
            <a:fillRect/>
          </a:stretch>
        </p:blipFill>
        <p:spPr>
          <a:xfrm>
            <a:off x="5143500" y="981075"/>
            <a:ext cx="3810000" cy="2600325"/>
          </a:xfrm>
          <a:prstGeom prst="rect">
            <a:avLst/>
          </a:prstGeom>
        </p:spPr>
      </p:pic>
      <p:pic>
        <p:nvPicPr>
          <p:cNvPr id="14" name="Picture 13">
            <a:extLst>
              <a:ext uri="{FF2B5EF4-FFF2-40B4-BE49-F238E27FC236}">
                <a16:creationId xmlns:a16="http://schemas.microsoft.com/office/drawing/2014/main" id="{0A3017CE-AAD8-493C-94A1-57B030AFE912}"/>
              </a:ext>
            </a:extLst>
          </p:cNvPr>
          <p:cNvPicPr>
            <a:picLocks noChangeAspect="1"/>
          </p:cNvPicPr>
          <p:nvPr/>
        </p:nvPicPr>
        <p:blipFill>
          <a:blip r:embed="rId3"/>
          <a:stretch>
            <a:fillRect/>
          </a:stretch>
        </p:blipFill>
        <p:spPr>
          <a:xfrm>
            <a:off x="5181600" y="3581400"/>
            <a:ext cx="3766375" cy="2565572"/>
          </a:xfrm>
          <a:prstGeom prst="rect">
            <a:avLst/>
          </a:prstGeom>
        </p:spPr>
      </p:pic>
    </p:spTree>
    <p:extLst>
      <p:ext uri="{BB962C8B-B14F-4D97-AF65-F5344CB8AC3E}">
        <p14:creationId xmlns:p14="http://schemas.microsoft.com/office/powerpoint/2010/main" val="580364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 Alternative Housing Data</a:t>
            </a:r>
          </a:p>
        </p:txBody>
      </p:sp>
      <p:sp>
        <p:nvSpPr>
          <p:cNvPr id="7" name="Content Placeholder 2">
            <a:extLst>
              <a:ext uri="{FF2B5EF4-FFF2-40B4-BE49-F238E27FC236}">
                <a16:creationId xmlns:a16="http://schemas.microsoft.com/office/drawing/2014/main" id="{8D71AD3D-473C-4F13-9552-CE46720D9CD1}"/>
              </a:ext>
            </a:extLst>
          </p:cNvPr>
          <p:cNvSpPr>
            <a:spLocks noGrp="1"/>
          </p:cNvSpPr>
          <p:nvPr>
            <p:ph idx="1"/>
          </p:nvPr>
        </p:nvSpPr>
        <p:spPr>
          <a:xfrm>
            <a:off x="76200" y="609600"/>
            <a:ext cx="9067800" cy="4953000"/>
          </a:xfrm>
        </p:spPr>
        <p:txBody>
          <a:bodyPr/>
          <a:lstStyle/>
          <a:p>
            <a:r>
              <a:rPr lang="en-US" sz="2000" dirty="0"/>
              <a:t>Discovered alternative housing dataset of King County, WA from 2014 to 2015</a:t>
            </a:r>
          </a:p>
        </p:txBody>
      </p:sp>
      <p:pic>
        <p:nvPicPr>
          <p:cNvPr id="4" name="Picture 3">
            <a:extLst>
              <a:ext uri="{FF2B5EF4-FFF2-40B4-BE49-F238E27FC236}">
                <a16:creationId xmlns:a16="http://schemas.microsoft.com/office/drawing/2014/main" id="{6A85DE5E-C40C-4A72-BCAE-07A54A247214}"/>
              </a:ext>
            </a:extLst>
          </p:cNvPr>
          <p:cNvPicPr>
            <a:picLocks noChangeAspect="1"/>
          </p:cNvPicPr>
          <p:nvPr/>
        </p:nvPicPr>
        <p:blipFill>
          <a:blip r:embed="rId2"/>
          <a:stretch>
            <a:fillRect/>
          </a:stretch>
        </p:blipFill>
        <p:spPr>
          <a:xfrm>
            <a:off x="5410200" y="990600"/>
            <a:ext cx="3632950" cy="2363554"/>
          </a:xfrm>
          <a:prstGeom prst="rect">
            <a:avLst/>
          </a:prstGeom>
        </p:spPr>
      </p:pic>
      <p:pic>
        <p:nvPicPr>
          <p:cNvPr id="6" name="Picture 5">
            <a:extLst>
              <a:ext uri="{FF2B5EF4-FFF2-40B4-BE49-F238E27FC236}">
                <a16:creationId xmlns:a16="http://schemas.microsoft.com/office/drawing/2014/main" id="{03F38A10-E963-473D-9CCB-F53791A77FF3}"/>
              </a:ext>
            </a:extLst>
          </p:cNvPr>
          <p:cNvPicPr>
            <a:picLocks noChangeAspect="1"/>
          </p:cNvPicPr>
          <p:nvPr/>
        </p:nvPicPr>
        <p:blipFill>
          <a:blip r:embed="rId3"/>
          <a:stretch>
            <a:fillRect/>
          </a:stretch>
        </p:blipFill>
        <p:spPr>
          <a:xfrm>
            <a:off x="574782" y="3429000"/>
            <a:ext cx="7994435" cy="2747955"/>
          </a:xfrm>
          <a:prstGeom prst="rect">
            <a:avLst/>
          </a:prstGeom>
        </p:spPr>
      </p:pic>
      <p:pic>
        <p:nvPicPr>
          <p:cNvPr id="9" name="Picture 8">
            <a:extLst>
              <a:ext uri="{FF2B5EF4-FFF2-40B4-BE49-F238E27FC236}">
                <a16:creationId xmlns:a16="http://schemas.microsoft.com/office/drawing/2014/main" id="{B0177FD7-9CBF-4080-8EFB-F25C38573700}"/>
              </a:ext>
            </a:extLst>
          </p:cNvPr>
          <p:cNvPicPr>
            <a:picLocks noChangeAspect="1"/>
          </p:cNvPicPr>
          <p:nvPr/>
        </p:nvPicPr>
        <p:blipFill>
          <a:blip r:embed="rId4"/>
          <a:stretch>
            <a:fillRect/>
          </a:stretch>
        </p:blipFill>
        <p:spPr>
          <a:xfrm>
            <a:off x="76200" y="990600"/>
            <a:ext cx="5337185" cy="2462094"/>
          </a:xfrm>
          <a:prstGeom prst="rect">
            <a:avLst/>
          </a:prstGeom>
        </p:spPr>
      </p:pic>
    </p:spTree>
    <p:extLst>
      <p:ext uri="{BB962C8B-B14F-4D97-AF65-F5344CB8AC3E}">
        <p14:creationId xmlns:p14="http://schemas.microsoft.com/office/powerpoint/2010/main" val="3865501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Metrics Determine Housing Prices?</a:t>
            </a:r>
          </a:p>
        </p:txBody>
      </p:sp>
      <p:sp>
        <p:nvSpPr>
          <p:cNvPr id="5" name="Content Placeholder 2">
            <a:extLst>
              <a:ext uri="{FF2B5EF4-FFF2-40B4-BE49-F238E27FC236}">
                <a16:creationId xmlns:a16="http://schemas.microsoft.com/office/drawing/2014/main" id="{1CAE023E-A49D-415F-9CCB-77DA4FDBCC9F}"/>
              </a:ext>
            </a:extLst>
          </p:cNvPr>
          <p:cNvSpPr>
            <a:spLocks noGrp="1"/>
          </p:cNvSpPr>
          <p:nvPr>
            <p:ph idx="1"/>
          </p:nvPr>
        </p:nvSpPr>
        <p:spPr>
          <a:xfrm>
            <a:off x="152400" y="609600"/>
            <a:ext cx="8763000" cy="4953000"/>
          </a:xfrm>
        </p:spPr>
        <p:txBody>
          <a:bodyPr/>
          <a:lstStyle/>
          <a:p>
            <a:r>
              <a:rPr lang="en-US" sz="2000" dirty="0"/>
              <a:t>What metrics determine housing prices in the Seattle metropolitan area? And are they easily available?</a:t>
            </a:r>
          </a:p>
          <a:p>
            <a:r>
              <a:rPr lang="en-US" sz="2000" dirty="0"/>
              <a:t>Do these metrics have a strong individual correlation to prices or is it strong as a group correlation?</a:t>
            </a:r>
          </a:p>
          <a:p>
            <a:r>
              <a:rPr lang="en-US" sz="2000" dirty="0"/>
              <a:t>Can these metrics be used to train machine learning methodologies (linear regression, neural networks, decision tree, and random forest) to help predict house prices?</a:t>
            </a:r>
          </a:p>
          <a:p>
            <a:r>
              <a:rPr lang="en-US" sz="2000" dirty="0"/>
              <a:t>Which machine learning methodologies will provide the most accurate predictions and are they reliable?</a:t>
            </a:r>
          </a:p>
          <a:p>
            <a:r>
              <a:rPr lang="en-US" sz="2000" dirty="0"/>
              <a:t>Can mean absolute error (MAE), mean square error (RMSE), root mean squared error (MSE) be used to assess the reliability of the best machine learning methodology?</a:t>
            </a:r>
          </a:p>
          <a:p>
            <a:endParaRPr lang="en-US" sz="2000" dirty="0"/>
          </a:p>
        </p:txBody>
      </p:sp>
    </p:spTree>
    <p:extLst>
      <p:ext uri="{BB962C8B-B14F-4D97-AF65-F5344CB8AC3E}">
        <p14:creationId xmlns:p14="http://schemas.microsoft.com/office/powerpoint/2010/main" val="2406510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6362"/>
            <a:ext cx="8229600" cy="427038"/>
          </a:xfrm>
        </p:spPr>
        <p:txBody>
          <a:bodyPr/>
          <a:lstStyle/>
          <a:p>
            <a:r>
              <a:rPr lang="en-US" dirty="0"/>
              <a:t>Seattle Housing Prices - Overview</a:t>
            </a:r>
          </a:p>
        </p:txBody>
      </p:sp>
      <p:sp>
        <p:nvSpPr>
          <p:cNvPr id="7" name="Content Placeholder 2">
            <a:extLst>
              <a:ext uri="{FF2B5EF4-FFF2-40B4-BE49-F238E27FC236}">
                <a16:creationId xmlns:a16="http://schemas.microsoft.com/office/drawing/2014/main" id="{1DBFD26F-224F-4F48-9984-416541ADB330}"/>
              </a:ext>
            </a:extLst>
          </p:cNvPr>
          <p:cNvSpPr>
            <a:spLocks noGrp="1"/>
          </p:cNvSpPr>
          <p:nvPr>
            <p:ph idx="1"/>
          </p:nvPr>
        </p:nvSpPr>
        <p:spPr>
          <a:xfrm>
            <a:off x="152400" y="609600"/>
            <a:ext cx="3352800" cy="4953000"/>
          </a:xfrm>
        </p:spPr>
        <p:txBody>
          <a:bodyPr/>
          <a:lstStyle/>
          <a:p>
            <a:r>
              <a:rPr lang="en-US" sz="1800" dirty="0"/>
              <a:t>Single family houses increased +14.8% in the past 12 months (Apr-21 vs. Apr-20) and +107.0% (Apr-21 vs. Apr-13)</a:t>
            </a:r>
          </a:p>
          <a:p>
            <a:endParaRPr lang="en-US" sz="1800" dirty="0"/>
          </a:p>
        </p:txBody>
      </p:sp>
      <p:pic>
        <p:nvPicPr>
          <p:cNvPr id="5" name="Picture 4">
            <a:extLst>
              <a:ext uri="{FF2B5EF4-FFF2-40B4-BE49-F238E27FC236}">
                <a16:creationId xmlns:a16="http://schemas.microsoft.com/office/drawing/2014/main" id="{DB8DC955-7CAD-4389-8005-0D38A3186605}"/>
              </a:ext>
            </a:extLst>
          </p:cNvPr>
          <p:cNvPicPr>
            <a:picLocks noChangeAspect="1"/>
          </p:cNvPicPr>
          <p:nvPr/>
        </p:nvPicPr>
        <p:blipFill>
          <a:blip r:embed="rId2"/>
          <a:stretch>
            <a:fillRect/>
          </a:stretch>
        </p:blipFill>
        <p:spPr>
          <a:xfrm>
            <a:off x="749414" y="2971800"/>
            <a:ext cx="7645172" cy="3412148"/>
          </a:xfrm>
          <a:prstGeom prst="rect">
            <a:avLst/>
          </a:prstGeom>
        </p:spPr>
      </p:pic>
      <p:pic>
        <p:nvPicPr>
          <p:cNvPr id="9" name="Picture 8">
            <a:extLst>
              <a:ext uri="{FF2B5EF4-FFF2-40B4-BE49-F238E27FC236}">
                <a16:creationId xmlns:a16="http://schemas.microsoft.com/office/drawing/2014/main" id="{0DA290D4-1CC8-468C-82C2-F632C7298B77}"/>
              </a:ext>
            </a:extLst>
          </p:cNvPr>
          <p:cNvPicPr>
            <a:picLocks noChangeAspect="1"/>
          </p:cNvPicPr>
          <p:nvPr/>
        </p:nvPicPr>
        <p:blipFill>
          <a:blip r:embed="rId3"/>
          <a:stretch>
            <a:fillRect/>
          </a:stretch>
        </p:blipFill>
        <p:spPr>
          <a:xfrm>
            <a:off x="3276600" y="641656"/>
            <a:ext cx="5641074" cy="2373048"/>
          </a:xfrm>
          <a:prstGeom prst="rect">
            <a:avLst/>
          </a:prstGeom>
        </p:spPr>
      </p:pic>
      <p:sp>
        <p:nvSpPr>
          <p:cNvPr id="10" name="TextBox 9">
            <a:extLst>
              <a:ext uri="{FF2B5EF4-FFF2-40B4-BE49-F238E27FC236}">
                <a16:creationId xmlns:a16="http://schemas.microsoft.com/office/drawing/2014/main" id="{05CFE584-0248-4DEE-937F-F507F4BF3573}"/>
              </a:ext>
            </a:extLst>
          </p:cNvPr>
          <p:cNvSpPr txBox="1"/>
          <p:nvPr/>
        </p:nvSpPr>
        <p:spPr>
          <a:xfrm>
            <a:off x="76200" y="6338247"/>
            <a:ext cx="8991600"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Source: </a:t>
            </a:r>
            <a:r>
              <a:rPr lang="en-US" sz="1000" dirty="0">
                <a:latin typeface="Times New Roman" panose="02020603050405020304" pitchFamily="18" charset="0"/>
                <a:cs typeface="Times New Roman" panose="02020603050405020304" pitchFamily="18" charset="0"/>
              </a:rPr>
              <a:t>Zillow (https://www.zillow.com/seattle-tacoma-bellevue-metro-wa_r395078/home-values/)</a:t>
            </a:r>
          </a:p>
        </p:txBody>
      </p:sp>
    </p:spTree>
    <p:extLst>
      <p:ext uri="{BB962C8B-B14F-4D97-AF65-F5344CB8AC3E}">
        <p14:creationId xmlns:p14="http://schemas.microsoft.com/office/powerpoint/2010/main" val="207616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6362"/>
            <a:ext cx="8229600" cy="427038"/>
          </a:xfrm>
        </p:spPr>
        <p:txBody>
          <a:bodyPr/>
          <a:lstStyle/>
          <a:p>
            <a:r>
              <a:rPr lang="en-US" dirty="0"/>
              <a:t>Seattle Housing Prices – Housing Data</a:t>
            </a:r>
          </a:p>
        </p:txBody>
      </p:sp>
      <p:sp>
        <p:nvSpPr>
          <p:cNvPr id="7" name="Content Placeholder 2">
            <a:extLst>
              <a:ext uri="{FF2B5EF4-FFF2-40B4-BE49-F238E27FC236}">
                <a16:creationId xmlns:a16="http://schemas.microsoft.com/office/drawing/2014/main" id="{1DBFD26F-224F-4F48-9984-416541ADB330}"/>
              </a:ext>
            </a:extLst>
          </p:cNvPr>
          <p:cNvSpPr>
            <a:spLocks noGrp="1"/>
          </p:cNvSpPr>
          <p:nvPr>
            <p:ph idx="1"/>
          </p:nvPr>
        </p:nvSpPr>
        <p:spPr>
          <a:xfrm>
            <a:off x="152400" y="609600"/>
            <a:ext cx="8763000" cy="4953000"/>
          </a:xfrm>
        </p:spPr>
        <p:txBody>
          <a:bodyPr/>
          <a:lstStyle/>
          <a:p>
            <a:r>
              <a:rPr lang="en-US" sz="2000" dirty="0"/>
              <a:t>Researched individual single-family homes sold and active in the Seattle metropolitan area for the past two months (April and May 2021)</a:t>
            </a:r>
          </a:p>
          <a:p>
            <a:r>
              <a:rPr lang="en-US" sz="2000" dirty="0"/>
              <a:t>Primary data source was from Windermere Real Estate</a:t>
            </a:r>
          </a:p>
          <a:p>
            <a:r>
              <a:rPr lang="en-US" sz="2000" dirty="0"/>
              <a:t>Total housing metrics include an inventory of 4,128 homes that sold or are actively listed for sale</a:t>
            </a:r>
          </a:p>
          <a:p>
            <a:r>
              <a:rPr lang="en-US" sz="2000" dirty="0"/>
              <a:t>Identified the house price as the dependent variable (y) and metrics to be used independent variables (X) include:</a:t>
            </a:r>
          </a:p>
          <a:p>
            <a:pPr lvl="1"/>
            <a:r>
              <a:rPr lang="en-US" sz="1800" dirty="0"/>
              <a:t># of bedrooms</a:t>
            </a:r>
          </a:p>
          <a:p>
            <a:pPr lvl="1"/>
            <a:r>
              <a:rPr lang="en-US" sz="1800" dirty="0"/>
              <a:t># of bathrooms</a:t>
            </a:r>
          </a:p>
          <a:p>
            <a:pPr lvl="1"/>
            <a:r>
              <a:rPr lang="en-US" sz="1800" dirty="0"/>
              <a:t>House square feet</a:t>
            </a:r>
          </a:p>
          <a:p>
            <a:pPr lvl="1"/>
            <a:r>
              <a:rPr lang="en-US" sz="1800" dirty="0"/>
              <a:t>Lot square feet</a:t>
            </a:r>
          </a:p>
          <a:p>
            <a:pPr lvl="1"/>
            <a:r>
              <a:rPr lang="en-US" sz="1800" dirty="0"/>
              <a:t>Livability Index</a:t>
            </a:r>
            <a:r>
              <a:rPr lang="en-US" sz="1800" baseline="30000" dirty="0"/>
              <a:t>1</a:t>
            </a:r>
          </a:p>
        </p:txBody>
      </p:sp>
      <p:sp>
        <p:nvSpPr>
          <p:cNvPr id="5" name="TextBox 4">
            <a:extLst>
              <a:ext uri="{FF2B5EF4-FFF2-40B4-BE49-F238E27FC236}">
                <a16:creationId xmlns:a16="http://schemas.microsoft.com/office/drawing/2014/main" id="{55FAC568-5E94-4F2C-8DA3-5553D3EA375C}"/>
              </a:ext>
            </a:extLst>
          </p:cNvPr>
          <p:cNvSpPr txBox="1"/>
          <p:nvPr/>
        </p:nvSpPr>
        <p:spPr>
          <a:xfrm>
            <a:off x="76200" y="6026106"/>
            <a:ext cx="8991600" cy="553998"/>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Note:</a:t>
            </a:r>
          </a:p>
          <a:p>
            <a:r>
              <a:rPr lang="en-US" sz="1000" baseline="30000" dirty="0">
                <a:latin typeface="Times New Roman" panose="02020603050405020304" pitchFamily="18" charset="0"/>
                <a:cs typeface="Times New Roman" panose="02020603050405020304" pitchFamily="18" charset="0"/>
              </a:rPr>
              <a:t>1</a:t>
            </a:r>
            <a:r>
              <a:rPr lang="en-US" sz="1000" dirty="0">
                <a:latin typeface="Times New Roman" panose="02020603050405020304" pitchFamily="18" charset="0"/>
                <a:cs typeface="Times New Roman" panose="02020603050405020304" pitchFamily="18" charset="0"/>
              </a:rPr>
              <a:t> Livability Index quantifies the quality of a city/town’s amenities, cost of living, crime rates, employment opportunities, and school district</a:t>
            </a:r>
          </a:p>
          <a:p>
            <a:r>
              <a:rPr lang="en-US" sz="1000" b="1" dirty="0">
                <a:latin typeface="Times New Roman" panose="02020603050405020304" pitchFamily="18" charset="0"/>
                <a:cs typeface="Times New Roman" panose="02020603050405020304" pitchFamily="18" charset="0"/>
              </a:rPr>
              <a:t>Source</a:t>
            </a:r>
            <a:r>
              <a:rPr lang="en-US" sz="1000" dirty="0">
                <a:latin typeface="Times New Roman" panose="02020603050405020304" pitchFamily="18" charset="0"/>
                <a:cs typeface="Times New Roman" panose="02020603050405020304" pitchFamily="18" charset="0"/>
              </a:rPr>
              <a:t>: https://www.areavibes.com/seattle-wa/livability/</a:t>
            </a:r>
          </a:p>
        </p:txBody>
      </p:sp>
      <p:pic>
        <p:nvPicPr>
          <p:cNvPr id="4" name="Picture 3">
            <a:extLst>
              <a:ext uri="{FF2B5EF4-FFF2-40B4-BE49-F238E27FC236}">
                <a16:creationId xmlns:a16="http://schemas.microsoft.com/office/drawing/2014/main" id="{64A3E52E-0256-4981-BCFF-52CE30220A2C}"/>
              </a:ext>
            </a:extLst>
          </p:cNvPr>
          <p:cNvPicPr>
            <a:picLocks noChangeAspect="1"/>
          </p:cNvPicPr>
          <p:nvPr/>
        </p:nvPicPr>
        <p:blipFill>
          <a:blip r:embed="rId2"/>
          <a:stretch>
            <a:fillRect/>
          </a:stretch>
        </p:blipFill>
        <p:spPr>
          <a:xfrm>
            <a:off x="2940844" y="3236714"/>
            <a:ext cx="3262312" cy="1182886"/>
          </a:xfrm>
          <a:prstGeom prst="rect">
            <a:avLst/>
          </a:prstGeom>
        </p:spPr>
      </p:pic>
      <p:pic>
        <p:nvPicPr>
          <p:cNvPr id="9" name="Picture 8">
            <a:extLst>
              <a:ext uri="{FF2B5EF4-FFF2-40B4-BE49-F238E27FC236}">
                <a16:creationId xmlns:a16="http://schemas.microsoft.com/office/drawing/2014/main" id="{7D53E8C7-840D-438C-8098-11B7F390DC56}"/>
              </a:ext>
            </a:extLst>
          </p:cNvPr>
          <p:cNvPicPr>
            <a:picLocks noChangeAspect="1"/>
          </p:cNvPicPr>
          <p:nvPr/>
        </p:nvPicPr>
        <p:blipFill>
          <a:blip r:embed="rId3"/>
          <a:stretch>
            <a:fillRect/>
          </a:stretch>
        </p:blipFill>
        <p:spPr>
          <a:xfrm>
            <a:off x="2286000" y="4413288"/>
            <a:ext cx="4572000" cy="1835112"/>
          </a:xfrm>
          <a:prstGeom prst="rect">
            <a:avLst/>
          </a:prstGeom>
        </p:spPr>
      </p:pic>
    </p:spTree>
    <p:extLst>
      <p:ext uri="{BB962C8B-B14F-4D97-AF65-F5344CB8AC3E}">
        <p14:creationId xmlns:p14="http://schemas.microsoft.com/office/powerpoint/2010/main" val="1915892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6362"/>
            <a:ext cx="8229600" cy="427038"/>
          </a:xfrm>
        </p:spPr>
        <p:txBody>
          <a:bodyPr/>
          <a:lstStyle/>
          <a:p>
            <a:r>
              <a:rPr lang="en-US" dirty="0"/>
              <a:t>Seattle Housing Prices – Housing Data</a:t>
            </a:r>
          </a:p>
        </p:txBody>
      </p:sp>
      <p:sp>
        <p:nvSpPr>
          <p:cNvPr id="7" name="Content Placeholder 2">
            <a:extLst>
              <a:ext uri="{FF2B5EF4-FFF2-40B4-BE49-F238E27FC236}">
                <a16:creationId xmlns:a16="http://schemas.microsoft.com/office/drawing/2014/main" id="{1DBFD26F-224F-4F48-9984-416541ADB330}"/>
              </a:ext>
            </a:extLst>
          </p:cNvPr>
          <p:cNvSpPr>
            <a:spLocks noGrp="1"/>
          </p:cNvSpPr>
          <p:nvPr>
            <p:ph idx="1"/>
          </p:nvPr>
        </p:nvSpPr>
        <p:spPr>
          <a:xfrm>
            <a:off x="76200" y="609600"/>
            <a:ext cx="8763000" cy="4953000"/>
          </a:xfrm>
        </p:spPr>
        <p:txBody>
          <a:bodyPr/>
          <a:lstStyle/>
          <a:p>
            <a:r>
              <a:rPr lang="en-US" sz="2000" dirty="0"/>
              <a:t>Seattle metro area towns include the following segmented by livability index:</a:t>
            </a:r>
          </a:p>
        </p:txBody>
      </p:sp>
      <p:pic>
        <p:nvPicPr>
          <p:cNvPr id="5" name="Picture 4">
            <a:extLst>
              <a:ext uri="{FF2B5EF4-FFF2-40B4-BE49-F238E27FC236}">
                <a16:creationId xmlns:a16="http://schemas.microsoft.com/office/drawing/2014/main" id="{8E1965F9-2553-4B83-ABED-40A80B573102}"/>
              </a:ext>
            </a:extLst>
          </p:cNvPr>
          <p:cNvPicPr>
            <a:picLocks noChangeAspect="1"/>
          </p:cNvPicPr>
          <p:nvPr/>
        </p:nvPicPr>
        <p:blipFill>
          <a:blip r:embed="rId2"/>
          <a:stretch>
            <a:fillRect/>
          </a:stretch>
        </p:blipFill>
        <p:spPr>
          <a:xfrm>
            <a:off x="509587" y="1066800"/>
            <a:ext cx="7896225" cy="3267075"/>
          </a:xfrm>
          <a:prstGeom prst="rect">
            <a:avLst/>
          </a:prstGeom>
        </p:spPr>
      </p:pic>
      <p:grpSp>
        <p:nvGrpSpPr>
          <p:cNvPr id="3" name="Group 2">
            <a:extLst>
              <a:ext uri="{FF2B5EF4-FFF2-40B4-BE49-F238E27FC236}">
                <a16:creationId xmlns:a16="http://schemas.microsoft.com/office/drawing/2014/main" id="{64FF9C90-FD1B-446A-80AF-696179BEC1E4}"/>
              </a:ext>
            </a:extLst>
          </p:cNvPr>
          <p:cNvGrpSpPr/>
          <p:nvPr/>
        </p:nvGrpSpPr>
        <p:grpSpPr>
          <a:xfrm>
            <a:off x="1360564" y="4322188"/>
            <a:ext cx="6422872" cy="2307212"/>
            <a:chOff x="1360564" y="4322188"/>
            <a:chExt cx="6422872" cy="2307212"/>
          </a:xfrm>
        </p:grpSpPr>
        <p:pic>
          <p:nvPicPr>
            <p:cNvPr id="8" name="Picture 7">
              <a:extLst>
                <a:ext uri="{FF2B5EF4-FFF2-40B4-BE49-F238E27FC236}">
                  <a16:creationId xmlns:a16="http://schemas.microsoft.com/office/drawing/2014/main" id="{13A233AA-DEF7-4743-B227-F1EE05E6D4A8}"/>
                </a:ext>
              </a:extLst>
            </p:cNvPr>
            <p:cNvPicPr>
              <a:picLocks noChangeAspect="1"/>
            </p:cNvPicPr>
            <p:nvPr/>
          </p:nvPicPr>
          <p:blipFill>
            <a:blip r:embed="rId3"/>
            <a:stretch>
              <a:fillRect/>
            </a:stretch>
          </p:blipFill>
          <p:spPr>
            <a:xfrm>
              <a:off x="1360564" y="4322188"/>
              <a:ext cx="3135236" cy="2307212"/>
            </a:xfrm>
            <a:prstGeom prst="rect">
              <a:avLst/>
            </a:prstGeom>
          </p:spPr>
        </p:pic>
        <p:pic>
          <p:nvPicPr>
            <p:cNvPr id="10" name="Picture 9">
              <a:extLst>
                <a:ext uri="{FF2B5EF4-FFF2-40B4-BE49-F238E27FC236}">
                  <a16:creationId xmlns:a16="http://schemas.microsoft.com/office/drawing/2014/main" id="{6957E977-2C51-49CA-9D18-C919181746DE}"/>
                </a:ext>
              </a:extLst>
            </p:cNvPr>
            <p:cNvPicPr>
              <a:picLocks noChangeAspect="1"/>
            </p:cNvPicPr>
            <p:nvPr/>
          </p:nvPicPr>
          <p:blipFill>
            <a:blip r:embed="rId4"/>
            <a:stretch>
              <a:fillRect/>
            </a:stretch>
          </p:blipFill>
          <p:spPr>
            <a:xfrm>
              <a:off x="4648200" y="4330227"/>
              <a:ext cx="3135236" cy="2299173"/>
            </a:xfrm>
            <a:prstGeom prst="rect">
              <a:avLst/>
            </a:prstGeom>
          </p:spPr>
        </p:pic>
      </p:grpSp>
    </p:spTree>
    <p:extLst>
      <p:ext uri="{BB962C8B-B14F-4D97-AF65-F5344CB8AC3E}">
        <p14:creationId xmlns:p14="http://schemas.microsoft.com/office/powerpoint/2010/main" val="583348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Seattle Housing Prices – Data Cleanup</a:t>
            </a:r>
          </a:p>
        </p:txBody>
      </p:sp>
      <p:sp>
        <p:nvSpPr>
          <p:cNvPr id="6" name="Content Placeholder 2">
            <a:extLst>
              <a:ext uri="{FF2B5EF4-FFF2-40B4-BE49-F238E27FC236}">
                <a16:creationId xmlns:a16="http://schemas.microsoft.com/office/drawing/2014/main" id="{5A39FAF3-4AA7-482A-BA4B-68931DA6622F}"/>
              </a:ext>
            </a:extLst>
          </p:cNvPr>
          <p:cNvSpPr>
            <a:spLocks noGrp="1"/>
          </p:cNvSpPr>
          <p:nvPr>
            <p:ph idx="1"/>
          </p:nvPr>
        </p:nvSpPr>
        <p:spPr>
          <a:xfrm>
            <a:off x="76201" y="609600"/>
            <a:ext cx="8915400" cy="4953000"/>
          </a:xfrm>
        </p:spPr>
        <p:txBody>
          <a:bodyPr/>
          <a:lstStyle/>
          <a:p>
            <a:r>
              <a:rPr lang="en-US" sz="2000" dirty="0"/>
              <a:t>Source data required PDF conversion and extensive cleaning to prep for machine learning</a:t>
            </a:r>
            <a:endParaRPr lang="en-US" sz="1800" dirty="0"/>
          </a:p>
          <a:p>
            <a:pPr lvl="1"/>
            <a:endParaRPr lang="en-US" sz="1800" dirty="0"/>
          </a:p>
          <a:p>
            <a:pPr lvl="1"/>
            <a:endParaRPr lang="en-US" sz="1800" dirty="0"/>
          </a:p>
          <a:p>
            <a:pPr lvl="1"/>
            <a:endParaRPr lang="en-US" sz="1800" dirty="0"/>
          </a:p>
        </p:txBody>
      </p:sp>
      <p:pic>
        <p:nvPicPr>
          <p:cNvPr id="4" name="Picture 3">
            <a:extLst>
              <a:ext uri="{FF2B5EF4-FFF2-40B4-BE49-F238E27FC236}">
                <a16:creationId xmlns:a16="http://schemas.microsoft.com/office/drawing/2014/main" id="{786B8466-6FD8-4B23-9198-FB494534C801}"/>
              </a:ext>
            </a:extLst>
          </p:cNvPr>
          <p:cNvPicPr>
            <a:picLocks noChangeAspect="1"/>
          </p:cNvPicPr>
          <p:nvPr/>
        </p:nvPicPr>
        <p:blipFill>
          <a:blip r:embed="rId2"/>
          <a:stretch>
            <a:fillRect/>
          </a:stretch>
        </p:blipFill>
        <p:spPr>
          <a:xfrm>
            <a:off x="960738" y="1295400"/>
            <a:ext cx="7222525" cy="2338270"/>
          </a:xfrm>
          <a:prstGeom prst="rect">
            <a:avLst/>
          </a:prstGeom>
        </p:spPr>
      </p:pic>
      <p:pic>
        <p:nvPicPr>
          <p:cNvPr id="7" name="Picture 6">
            <a:extLst>
              <a:ext uri="{FF2B5EF4-FFF2-40B4-BE49-F238E27FC236}">
                <a16:creationId xmlns:a16="http://schemas.microsoft.com/office/drawing/2014/main" id="{F298D380-EEB9-4807-B6A1-C7A48F74411E}"/>
              </a:ext>
            </a:extLst>
          </p:cNvPr>
          <p:cNvPicPr>
            <a:picLocks noChangeAspect="1"/>
          </p:cNvPicPr>
          <p:nvPr/>
        </p:nvPicPr>
        <p:blipFill>
          <a:blip r:embed="rId3"/>
          <a:stretch>
            <a:fillRect/>
          </a:stretch>
        </p:blipFill>
        <p:spPr>
          <a:xfrm>
            <a:off x="326000" y="3670418"/>
            <a:ext cx="5084200" cy="1603661"/>
          </a:xfrm>
          <a:prstGeom prst="rect">
            <a:avLst/>
          </a:prstGeom>
        </p:spPr>
      </p:pic>
      <p:pic>
        <p:nvPicPr>
          <p:cNvPr id="10" name="Picture 9">
            <a:extLst>
              <a:ext uri="{FF2B5EF4-FFF2-40B4-BE49-F238E27FC236}">
                <a16:creationId xmlns:a16="http://schemas.microsoft.com/office/drawing/2014/main" id="{2044787B-38FB-4E74-BBE6-9410C180FBC2}"/>
              </a:ext>
            </a:extLst>
          </p:cNvPr>
          <p:cNvPicPr>
            <a:picLocks noChangeAspect="1"/>
          </p:cNvPicPr>
          <p:nvPr/>
        </p:nvPicPr>
        <p:blipFill rotWithShape="1">
          <a:blip r:embed="rId4"/>
          <a:srcRect b="4205"/>
          <a:stretch/>
        </p:blipFill>
        <p:spPr>
          <a:xfrm>
            <a:off x="5486400" y="3702866"/>
            <a:ext cx="2574859" cy="2774134"/>
          </a:xfrm>
          <a:prstGeom prst="rect">
            <a:avLst/>
          </a:prstGeom>
        </p:spPr>
      </p:pic>
    </p:spTree>
    <p:extLst>
      <p:ext uri="{BB962C8B-B14F-4D97-AF65-F5344CB8AC3E}">
        <p14:creationId xmlns:p14="http://schemas.microsoft.com/office/powerpoint/2010/main" val="252859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0C0AC79-9D64-42D0-B698-81DFE71EC372}"/>
              </a:ext>
            </a:extLst>
          </p:cNvPr>
          <p:cNvSpPr>
            <a:spLocks noGrp="1"/>
          </p:cNvSpPr>
          <p:nvPr>
            <p:ph idx="1"/>
          </p:nvPr>
        </p:nvSpPr>
        <p:spPr>
          <a:xfrm>
            <a:off x="76200" y="609600"/>
            <a:ext cx="8915400" cy="1066800"/>
          </a:xfrm>
        </p:spPr>
        <p:txBody>
          <a:bodyPr/>
          <a:lstStyle/>
          <a:p>
            <a:r>
              <a:rPr lang="en-US" sz="2000" dirty="0"/>
              <a:t>Calculated individual correlations of Seattle metropolitan area housing prices during April 2021 – May 2021 against the # of bedrooms, # of bathrooms, house </a:t>
            </a:r>
            <a:r>
              <a:rPr lang="en-US" sz="2000" dirty="0" err="1"/>
              <a:t>sqft</a:t>
            </a:r>
            <a:r>
              <a:rPr lang="en-US" sz="2000" dirty="0"/>
              <a:t>, lot </a:t>
            </a:r>
            <a:r>
              <a:rPr lang="en-US" sz="2000" dirty="0" err="1"/>
              <a:t>sqft</a:t>
            </a:r>
            <a:r>
              <a:rPr lang="en-US" sz="2000" dirty="0"/>
              <a:t>, and Livability Index</a:t>
            </a:r>
          </a:p>
          <a:p>
            <a:pPr marL="0" indent="0">
              <a:buNone/>
            </a:pPr>
            <a:endParaRPr lang="en-US" sz="2000" dirty="0"/>
          </a:p>
        </p:txBody>
      </p:sp>
      <p:sp>
        <p:nvSpPr>
          <p:cNvPr id="8" name="Title 1">
            <a:extLst>
              <a:ext uri="{FF2B5EF4-FFF2-40B4-BE49-F238E27FC236}">
                <a16:creationId xmlns:a16="http://schemas.microsoft.com/office/drawing/2014/main" id="{A1320BC9-B8F6-48E4-B5F6-34B6FA27371E}"/>
              </a:ext>
            </a:extLst>
          </p:cNvPr>
          <p:cNvSpPr>
            <a:spLocks noGrp="1"/>
          </p:cNvSpPr>
          <p:nvPr>
            <p:ph type="title"/>
          </p:nvPr>
        </p:nvSpPr>
        <p:spPr>
          <a:xfrm>
            <a:off x="152400" y="106362"/>
            <a:ext cx="8229600" cy="427038"/>
          </a:xfrm>
        </p:spPr>
        <p:txBody>
          <a:bodyPr/>
          <a:lstStyle/>
          <a:p>
            <a:r>
              <a:rPr lang="en-US" dirty="0"/>
              <a:t>Seattle Housing Prices – Correlation</a:t>
            </a:r>
          </a:p>
        </p:txBody>
      </p:sp>
      <p:pic>
        <p:nvPicPr>
          <p:cNvPr id="9" name="Picture 8">
            <a:extLst>
              <a:ext uri="{FF2B5EF4-FFF2-40B4-BE49-F238E27FC236}">
                <a16:creationId xmlns:a16="http://schemas.microsoft.com/office/drawing/2014/main" id="{E655DFE0-9262-4629-BAD9-459C2D10CD16}"/>
              </a:ext>
            </a:extLst>
          </p:cNvPr>
          <p:cNvPicPr>
            <a:picLocks noChangeAspect="1"/>
          </p:cNvPicPr>
          <p:nvPr/>
        </p:nvPicPr>
        <p:blipFill>
          <a:blip r:embed="rId2"/>
          <a:stretch>
            <a:fillRect/>
          </a:stretch>
        </p:blipFill>
        <p:spPr>
          <a:xfrm>
            <a:off x="5333999" y="1295400"/>
            <a:ext cx="3429001" cy="4895067"/>
          </a:xfrm>
          <a:prstGeom prst="rect">
            <a:avLst/>
          </a:prstGeom>
        </p:spPr>
      </p:pic>
      <p:sp>
        <p:nvSpPr>
          <p:cNvPr id="10" name="Content Placeholder 2">
            <a:extLst>
              <a:ext uri="{FF2B5EF4-FFF2-40B4-BE49-F238E27FC236}">
                <a16:creationId xmlns:a16="http://schemas.microsoft.com/office/drawing/2014/main" id="{0EA13F75-6E97-4305-B35F-76E23B76FEFA}"/>
              </a:ext>
            </a:extLst>
          </p:cNvPr>
          <p:cNvSpPr txBox="1">
            <a:spLocks/>
          </p:cNvSpPr>
          <p:nvPr/>
        </p:nvSpPr>
        <p:spPr bwMode="auto">
          <a:xfrm>
            <a:off x="76199" y="1676400"/>
            <a:ext cx="52578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6213" indent="-176213" algn="l" rtl="0" eaLnBrk="0" fontAlgn="base" hangingPunct="0">
              <a:spcBef>
                <a:spcPts val="600"/>
              </a:spcBef>
              <a:spcAft>
                <a:spcPts val="600"/>
              </a:spcAft>
              <a:buFont typeface="Wingdings" pitchFamily="2" charset="2"/>
              <a:buChar char="§"/>
              <a:defRPr sz="1400" kern="1200">
                <a:solidFill>
                  <a:schemeClr val="tx1"/>
                </a:solidFill>
                <a:latin typeface="Times New Roman" pitchFamily="18" charset="0"/>
                <a:ea typeface="Garamond" panose="02020404030301010803" pitchFamily="18" charset="0"/>
                <a:cs typeface="Times New Roman" pitchFamily="18" charset="0"/>
              </a:defRPr>
            </a:lvl1pPr>
            <a:lvl2pPr marL="457200" indent="-228600" algn="l" rtl="0" eaLnBrk="0" fontAlgn="base" hangingPunct="0">
              <a:spcBef>
                <a:spcPts val="0"/>
              </a:spcBef>
              <a:spcAft>
                <a:spcPts val="400"/>
              </a:spcAft>
              <a:buFont typeface="Arial" charset="0"/>
              <a:buChar char="–"/>
              <a:defRPr sz="1200" kern="1200">
                <a:solidFill>
                  <a:schemeClr val="tx1"/>
                </a:solidFill>
                <a:latin typeface="Times New Roman" pitchFamily="18" charset="0"/>
                <a:ea typeface="Garamond" panose="02020404030301010803" pitchFamily="18" charset="0"/>
                <a:cs typeface="Times New Roman" pitchFamily="18" charset="0"/>
              </a:defRPr>
            </a:lvl2pPr>
            <a:lvl3pPr marL="633413" indent="-176213" algn="l" rtl="0" eaLnBrk="0" fontAlgn="base" hangingPunct="0">
              <a:spcBef>
                <a:spcPts val="0"/>
              </a:spcBef>
              <a:spcAft>
                <a:spcPts val="600"/>
              </a:spcAft>
              <a:buFont typeface="Arial" charset="0"/>
              <a:buChar char="•"/>
              <a:defRPr sz="1200" kern="1200">
                <a:solidFill>
                  <a:schemeClr val="tx1"/>
                </a:solidFill>
                <a:latin typeface="Times New Roman" pitchFamily="18" charset="0"/>
                <a:ea typeface="Garamond" panose="02020404030301010803" pitchFamily="18" charset="0"/>
                <a:cs typeface="Times New Roman" pitchFamily="18" charset="0"/>
              </a:defRPr>
            </a:lvl3pPr>
            <a:lvl4pPr marL="862013" indent="-228600" algn="l" rtl="0" eaLnBrk="0" fontAlgn="base" hangingPunct="0">
              <a:spcBef>
                <a:spcPts val="0"/>
              </a:spcBef>
              <a:spcAft>
                <a:spcPts val="600"/>
              </a:spcAft>
              <a:buFont typeface="Courier New" panose="02070309020205020404" pitchFamily="49" charset="0"/>
              <a:buChar char="o"/>
              <a:defRPr sz="1200" kern="1200">
                <a:solidFill>
                  <a:schemeClr val="tx1"/>
                </a:solidFill>
                <a:latin typeface="Times New Roman" pitchFamily="18" charset="0"/>
                <a:ea typeface="Garamond" panose="02020404030301010803" pitchFamily="18" charset="0"/>
                <a:cs typeface="Times New Roman" pitchFamily="18" charset="0"/>
              </a:defRPr>
            </a:lvl4pPr>
            <a:lvl5pPr marL="1090613" indent="-228600" algn="l" rtl="0" eaLnBrk="0" fontAlgn="base" hangingPunct="0">
              <a:spcBef>
                <a:spcPts val="0"/>
              </a:spcBef>
              <a:spcAft>
                <a:spcPts val="600"/>
              </a:spcAft>
              <a:buFont typeface="Arial" charset="0"/>
              <a:buChar char="»"/>
              <a:defRPr sz="1200" kern="1200">
                <a:solidFill>
                  <a:schemeClr val="tx1"/>
                </a:solidFill>
                <a:latin typeface="Times New Roman" pitchFamily="18" charset="0"/>
                <a:ea typeface="Garamond" panose="02020404030301010803" pitchFamily="18" charset="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Identified the metrics with the highest correlation to housing prices</a:t>
            </a:r>
          </a:p>
          <a:p>
            <a:r>
              <a:rPr lang="en-US" sz="2000" dirty="0"/>
              <a:t>High correlation amongst housing prices are house </a:t>
            </a:r>
            <a:r>
              <a:rPr lang="en-US" sz="2000" dirty="0" err="1"/>
              <a:t>sqft</a:t>
            </a:r>
            <a:r>
              <a:rPr lang="en-US" sz="2000" dirty="0"/>
              <a:t> (0.69), # of baths (0.54), and # of bedrooms (.31)</a:t>
            </a:r>
          </a:p>
          <a:p>
            <a:endParaRPr lang="en-US" sz="2000" dirty="0"/>
          </a:p>
        </p:txBody>
      </p:sp>
      <p:grpSp>
        <p:nvGrpSpPr>
          <p:cNvPr id="4" name="Group 3">
            <a:extLst>
              <a:ext uri="{FF2B5EF4-FFF2-40B4-BE49-F238E27FC236}">
                <a16:creationId xmlns:a16="http://schemas.microsoft.com/office/drawing/2014/main" id="{65E1DE48-4336-4161-9728-68A96644B41B}"/>
              </a:ext>
            </a:extLst>
          </p:cNvPr>
          <p:cNvGrpSpPr/>
          <p:nvPr/>
        </p:nvGrpSpPr>
        <p:grpSpPr>
          <a:xfrm>
            <a:off x="294156" y="3424125"/>
            <a:ext cx="4506444" cy="2138475"/>
            <a:chOff x="294156" y="3424125"/>
            <a:chExt cx="4506444" cy="2138475"/>
          </a:xfrm>
        </p:grpSpPr>
        <p:pic>
          <p:nvPicPr>
            <p:cNvPr id="3" name="Picture 2">
              <a:extLst>
                <a:ext uri="{FF2B5EF4-FFF2-40B4-BE49-F238E27FC236}">
                  <a16:creationId xmlns:a16="http://schemas.microsoft.com/office/drawing/2014/main" id="{4ECC93A6-7E82-4325-958A-2957C22247BC}"/>
                </a:ext>
              </a:extLst>
            </p:cNvPr>
            <p:cNvPicPr>
              <a:picLocks noChangeAspect="1"/>
            </p:cNvPicPr>
            <p:nvPr/>
          </p:nvPicPr>
          <p:blipFill>
            <a:blip r:embed="rId3"/>
            <a:stretch>
              <a:fillRect/>
            </a:stretch>
          </p:blipFill>
          <p:spPr>
            <a:xfrm>
              <a:off x="294156" y="3424125"/>
              <a:ext cx="4506444" cy="2138475"/>
            </a:xfrm>
            <a:prstGeom prst="rect">
              <a:avLst/>
            </a:prstGeom>
          </p:spPr>
        </p:pic>
        <p:sp>
          <p:nvSpPr>
            <p:cNvPr id="2" name="Oval 1">
              <a:extLst>
                <a:ext uri="{FF2B5EF4-FFF2-40B4-BE49-F238E27FC236}">
                  <a16:creationId xmlns:a16="http://schemas.microsoft.com/office/drawing/2014/main" id="{BFB59CF7-B2BD-41BB-BEAA-231CE1BB0258}"/>
                </a:ext>
              </a:extLst>
            </p:cNvPr>
            <p:cNvSpPr/>
            <p:nvPr/>
          </p:nvSpPr>
          <p:spPr>
            <a:xfrm>
              <a:off x="914400" y="4025988"/>
              <a:ext cx="723900" cy="9906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75BD572-A5FA-4660-ABCF-972CBC53838B}"/>
                </a:ext>
              </a:extLst>
            </p:cNvPr>
            <p:cNvSpPr/>
            <p:nvPr/>
          </p:nvSpPr>
          <p:spPr>
            <a:xfrm rot="16200000">
              <a:off x="2381118" y="2920823"/>
              <a:ext cx="304800" cy="19812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42195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Seattle Housing Prices – Linear Regression</a:t>
            </a:r>
          </a:p>
        </p:txBody>
      </p:sp>
      <p:sp>
        <p:nvSpPr>
          <p:cNvPr id="6" name="Content Placeholder 2">
            <a:extLst>
              <a:ext uri="{FF2B5EF4-FFF2-40B4-BE49-F238E27FC236}">
                <a16:creationId xmlns:a16="http://schemas.microsoft.com/office/drawing/2014/main" id="{060F6054-A0F5-491F-9334-D172354B8021}"/>
              </a:ext>
            </a:extLst>
          </p:cNvPr>
          <p:cNvSpPr>
            <a:spLocks noGrp="1"/>
          </p:cNvSpPr>
          <p:nvPr>
            <p:ph idx="1"/>
          </p:nvPr>
        </p:nvSpPr>
        <p:spPr>
          <a:xfrm>
            <a:off x="76200" y="609600"/>
            <a:ext cx="8763000" cy="4953000"/>
          </a:xfrm>
        </p:spPr>
        <p:txBody>
          <a:bodyPr/>
          <a:lstStyle/>
          <a:p>
            <a:r>
              <a:rPr lang="en-US" sz="2000" dirty="0"/>
              <a:t>Calculated linear regression on identified metrics and housing prices</a:t>
            </a:r>
          </a:p>
          <a:p>
            <a:r>
              <a:rPr lang="en-US" sz="2000" dirty="0"/>
              <a:t>Linear Regression Equation</a:t>
            </a:r>
          </a:p>
          <a:p>
            <a:pPr marL="228600" lvl="1" indent="0">
              <a:buNone/>
            </a:pPr>
            <a:r>
              <a:rPr lang="en-US" dirty="0"/>
              <a:t>y = m(x) + b</a:t>
            </a:r>
          </a:p>
          <a:p>
            <a:pPr marL="228600" lvl="1" indent="0">
              <a:buNone/>
            </a:pPr>
            <a:r>
              <a:rPr lang="en-US" dirty="0"/>
              <a:t>m = coefficients</a:t>
            </a:r>
          </a:p>
          <a:p>
            <a:pPr marL="228600" lvl="1" indent="0">
              <a:buNone/>
            </a:pPr>
            <a:r>
              <a:rPr lang="en-US" dirty="0"/>
              <a:t>b = intercept</a:t>
            </a:r>
          </a:p>
          <a:p>
            <a:pPr marL="228600" lvl="1" indent="0">
              <a:buNone/>
            </a:pPr>
            <a:r>
              <a:rPr lang="en-US" dirty="0"/>
              <a:t>x = housing metrics</a:t>
            </a:r>
          </a:p>
          <a:p>
            <a:pPr marL="228600" lvl="1" indent="0">
              <a:buNone/>
            </a:pPr>
            <a:r>
              <a:rPr lang="en-US" dirty="0"/>
              <a:t>y = Estimated housing prices</a:t>
            </a:r>
          </a:p>
          <a:p>
            <a:pPr marL="228600" lvl="1" indent="0">
              <a:buNone/>
            </a:pPr>
            <a:endParaRPr lang="en-US" sz="1400" baseline="30000" dirty="0"/>
          </a:p>
          <a:p>
            <a:pPr marL="228600" lvl="1" indent="0">
              <a:buNone/>
            </a:pPr>
            <a:endParaRPr lang="en-US" sz="1400" baseline="30000" dirty="0"/>
          </a:p>
          <a:p>
            <a:pPr marL="228600" lvl="1" indent="0">
              <a:buNone/>
            </a:pPr>
            <a:endParaRPr lang="en-US" sz="1000" baseline="30000" dirty="0"/>
          </a:p>
          <a:p>
            <a:pPr marL="228600" lvl="1" indent="0">
              <a:buNone/>
            </a:pPr>
            <a:endParaRPr lang="en-US" sz="1000" baseline="30000" dirty="0"/>
          </a:p>
          <a:p>
            <a:r>
              <a:rPr lang="en-US" sz="2000" dirty="0"/>
              <a:t>Based on the linear regression methodology, the estimated linear equation is:</a:t>
            </a:r>
          </a:p>
          <a:p>
            <a:pPr marL="0" indent="0">
              <a:buNone/>
            </a:pPr>
            <a:r>
              <a:rPr lang="en-US" sz="1600" b="1" dirty="0"/>
              <a:t>y = [-306,738*(# of beds)] + [77,541*(# of baths)] +  [987,872*(house </a:t>
            </a:r>
            <a:r>
              <a:rPr lang="en-US" sz="1600" b="1" dirty="0" err="1"/>
              <a:t>sqft</a:t>
            </a:r>
            <a:r>
              <a:rPr lang="en-US" sz="1600" b="1" dirty="0"/>
              <a:t>)]  - [3,002*(lot </a:t>
            </a:r>
            <a:r>
              <a:rPr lang="en-US" sz="1600" b="1" dirty="0" err="1"/>
              <a:t>sqft</a:t>
            </a:r>
            <a:r>
              <a:rPr lang="en-US" sz="1600" b="1" dirty="0"/>
              <a:t>)] + [41,363*(livability index)] + 1,185,934</a:t>
            </a:r>
          </a:p>
          <a:p>
            <a:pPr marL="176213" lvl="1" indent="-176213">
              <a:spcBef>
                <a:spcPts val="600"/>
              </a:spcBef>
              <a:spcAft>
                <a:spcPts val="600"/>
              </a:spcAft>
              <a:buFont typeface="Wingdings" pitchFamily="2" charset="2"/>
              <a:buChar char="§"/>
            </a:pPr>
            <a:r>
              <a:rPr lang="en-US" sz="2000" dirty="0"/>
              <a:t>Model error statistics:</a:t>
            </a:r>
          </a:p>
          <a:p>
            <a:pPr marL="228600" lvl="1" indent="0">
              <a:buNone/>
            </a:pPr>
            <a:r>
              <a:rPr lang="en-US" dirty="0"/>
              <a:t>Train Accuracy Score: 0.50 </a:t>
            </a:r>
          </a:p>
          <a:p>
            <a:pPr marL="228600" lvl="1" indent="0">
              <a:buNone/>
            </a:pPr>
            <a:r>
              <a:rPr lang="en-US" dirty="0"/>
              <a:t>Test Accuracy Score: 0.50 </a:t>
            </a:r>
          </a:p>
          <a:p>
            <a:pPr marL="228600" lvl="1" indent="0">
              <a:buNone/>
            </a:pPr>
            <a:r>
              <a:rPr lang="en-US" dirty="0"/>
              <a:t>Mean Absolute Error: 420,131.53</a:t>
            </a:r>
          </a:p>
          <a:p>
            <a:pPr marL="228600" lvl="1" indent="0">
              <a:buNone/>
            </a:pPr>
            <a:r>
              <a:rPr lang="en-US" dirty="0"/>
              <a:t>Mean Squared Error: 663,699,870,255.79</a:t>
            </a:r>
          </a:p>
          <a:p>
            <a:pPr marL="228600" lvl="1" indent="0">
              <a:buNone/>
            </a:pPr>
            <a:r>
              <a:rPr lang="en-US" dirty="0"/>
              <a:t>Root Mean Squared Error: 814,677.77</a:t>
            </a:r>
          </a:p>
          <a:p>
            <a:pPr marL="228600" lvl="1" indent="0">
              <a:spcAft>
                <a:spcPts val="0"/>
              </a:spcAft>
              <a:buNone/>
            </a:pPr>
            <a:endParaRPr lang="en-US" sz="1400" baseline="30000" dirty="0"/>
          </a:p>
        </p:txBody>
      </p:sp>
      <p:pic>
        <p:nvPicPr>
          <p:cNvPr id="5" name="Picture 4">
            <a:extLst>
              <a:ext uri="{FF2B5EF4-FFF2-40B4-BE49-F238E27FC236}">
                <a16:creationId xmlns:a16="http://schemas.microsoft.com/office/drawing/2014/main" id="{241A6329-AEE5-4C60-B0DC-5AB3D1380BCE}"/>
              </a:ext>
            </a:extLst>
          </p:cNvPr>
          <p:cNvPicPr>
            <a:picLocks noChangeAspect="1"/>
          </p:cNvPicPr>
          <p:nvPr/>
        </p:nvPicPr>
        <p:blipFill>
          <a:blip r:embed="rId2"/>
          <a:stretch>
            <a:fillRect/>
          </a:stretch>
        </p:blipFill>
        <p:spPr>
          <a:xfrm>
            <a:off x="5124450" y="990600"/>
            <a:ext cx="3790950" cy="2495550"/>
          </a:xfrm>
          <a:prstGeom prst="rect">
            <a:avLst/>
          </a:prstGeom>
        </p:spPr>
      </p:pic>
      <p:pic>
        <p:nvPicPr>
          <p:cNvPr id="12" name="Picture 11">
            <a:extLst>
              <a:ext uri="{FF2B5EF4-FFF2-40B4-BE49-F238E27FC236}">
                <a16:creationId xmlns:a16="http://schemas.microsoft.com/office/drawing/2014/main" id="{B0CEC70D-B0EA-49A6-9242-71E3ECFBDBD5}"/>
              </a:ext>
            </a:extLst>
          </p:cNvPr>
          <p:cNvPicPr>
            <a:picLocks noChangeAspect="1"/>
          </p:cNvPicPr>
          <p:nvPr/>
        </p:nvPicPr>
        <p:blipFill>
          <a:blip r:embed="rId3"/>
          <a:stretch>
            <a:fillRect/>
          </a:stretch>
        </p:blipFill>
        <p:spPr>
          <a:xfrm>
            <a:off x="3843337" y="990600"/>
            <a:ext cx="1168869" cy="2368296"/>
          </a:xfrm>
          <a:prstGeom prst="rect">
            <a:avLst/>
          </a:prstGeom>
        </p:spPr>
      </p:pic>
      <p:pic>
        <p:nvPicPr>
          <p:cNvPr id="4" name="Picture 3">
            <a:extLst>
              <a:ext uri="{FF2B5EF4-FFF2-40B4-BE49-F238E27FC236}">
                <a16:creationId xmlns:a16="http://schemas.microsoft.com/office/drawing/2014/main" id="{B0D3EDBA-00DD-4F07-B5F1-B96FCF6903C7}"/>
              </a:ext>
            </a:extLst>
          </p:cNvPr>
          <p:cNvPicPr>
            <a:picLocks noChangeAspect="1"/>
          </p:cNvPicPr>
          <p:nvPr/>
        </p:nvPicPr>
        <p:blipFill>
          <a:blip r:embed="rId4"/>
          <a:stretch>
            <a:fillRect/>
          </a:stretch>
        </p:blipFill>
        <p:spPr>
          <a:xfrm>
            <a:off x="5147196" y="4191000"/>
            <a:ext cx="3234804" cy="2279447"/>
          </a:xfrm>
          <a:prstGeom prst="rect">
            <a:avLst/>
          </a:prstGeom>
        </p:spPr>
      </p:pic>
    </p:spTree>
    <p:extLst>
      <p:ext uri="{BB962C8B-B14F-4D97-AF65-F5344CB8AC3E}">
        <p14:creationId xmlns:p14="http://schemas.microsoft.com/office/powerpoint/2010/main" val="1745160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Seattle Housing Prices – Neural Network</a:t>
            </a:r>
          </a:p>
        </p:txBody>
      </p:sp>
      <p:sp>
        <p:nvSpPr>
          <p:cNvPr id="6" name="Content Placeholder 2">
            <a:extLst>
              <a:ext uri="{FF2B5EF4-FFF2-40B4-BE49-F238E27FC236}">
                <a16:creationId xmlns:a16="http://schemas.microsoft.com/office/drawing/2014/main" id="{060F6054-A0F5-491F-9334-D172354B8021}"/>
              </a:ext>
            </a:extLst>
          </p:cNvPr>
          <p:cNvSpPr>
            <a:spLocks noGrp="1"/>
          </p:cNvSpPr>
          <p:nvPr>
            <p:ph idx="1"/>
          </p:nvPr>
        </p:nvSpPr>
        <p:spPr>
          <a:xfrm>
            <a:off x="76200" y="609600"/>
            <a:ext cx="8763000" cy="4953000"/>
          </a:xfrm>
        </p:spPr>
        <p:txBody>
          <a:bodyPr/>
          <a:lstStyle/>
          <a:p>
            <a:r>
              <a:rPr lang="en-US" sz="2000" dirty="0"/>
              <a:t>Utilized neural network methodology on identified metrics and housing prices</a:t>
            </a:r>
          </a:p>
          <a:p>
            <a:r>
              <a:rPr lang="en-US" sz="2000" dirty="0"/>
              <a:t>Model error statistics:</a:t>
            </a:r>
            <a:endParaRPr lang="en-US" sz="1400" baseline="30000" dirty="0"/>
          </a:p>
          <a:p>
            <a:pPr marL="228600" lvl="1" indent="0">
              <a:buNone/>
            </a:pPr>
            <a:r>
              <a:rPr lang="en-US" dirty="0"/>
              <a:t>Mean Absolute Error: 404,762.69</a:t>
            </a:r>
          </a:p>
          <a:p>
            <a:pPr marL="228600" lvl="1" indent="0">
              <a:buNone/>
            </a:pPr>
            <a:r>
              <a:rPr lang="en-US" dirty="0"/>
              <a:t>Mean Squared Error: 665,189,975,075.27</a:t>
            </a:r>
          </a:p>
          <a:p>
            <a:pPr marL="228600" lvl="1" indent="0">
              <a:buNone/>
            </a:pPr>
            <a:r>
              <a:rPr lang="en-US" dirty="0"/>
              <a:t>Root Mean Squared Error: 815,591.79</a:t>
            </a:r>
          </a:p>
          <a:p>
            <a:pPr marL="176213" lvl="1" indent="-176213">
              <a:spcBef>
                <a:spcPts val="600"/>
              </a:spcBef>
              <a:spcAft>
                <a:spcPts val="600"/>
              </a:spcAft>
              <a:buFont typeface="Wingdings" pitchFamily="2" charset="2"/>
              <a:buChar char="§"/>
            </a:pPr>
            <a:r>
              <a:rPr lang="en-US" sz="2000" dirty="0"/>
              <a:t>Batch size of 128 and 200 epochs</a:t>
            </a:r>
          </a:p>
          <a:p>
            <a:pPr marL="228600" lvl="1" indent="0">
              <a:buNone/>
            </a:pPr>
            <a:endParaRPr lang="en-US" dirty="0"/>
          </a:p>
          <a:p>
            <a:pPr marL="228600" lvl="1" indent="0">
              <a:spcAft>
                <a:spcPts val="0"/>
              </a:spcAft>
              <a:buNone/>
            </a:pPr>
            <a:endParaRPr lang="en-US" sz="1400" baseline="30000" dirty="0"/>
          </a:p>
        </p:txBody>
      </p:sp>
      <p:pic>
        <p:nvPicPr>
          <p:cNvPr id="12" name="Picture 11">
            <a:extLst>
              <a:ext uri="{FF2B5EF4-FFF2-40B4-BE49-F238E27FC236}">
                <a16:creationId xmlns:a16="http://schemas.microsoft.com/office/drawing/2014/main" id="{9886BA01-9876-43C7-8320-83E567B0680D}"/>
              </a:ext>
            </a:extLst>
          </p:cNvPr>
          <p:cNvPicPr>
            <a:picLocks noChangeAspect="1"/>
          </p:cNvPicPr>
          <p:nvPr/>
        </p:nvPicPr>
        <p:blipFill>
          <a:blip r:embed="rId2"/>
          <a:stretch>
            <a:fillRect/>
          </a:stretch>
        </p:blipFill>
        <p:spPr>
          <a:xfrm>
            <a:off x="243150" y="2819400"/>
            <a:ext cx="3542487" cy="1752599"/>
          </a:xfrm>
          <a:prstGeom prst="rect">
            <a:avLst/>
          </a:prstGeom>
        </p:spPr>
      </p:pic>
      <p:pic>
        <p:nvPicPr>
          <p:cNvPr id="7" name="Picture 6">
            <a:extLst>
              <a:ext uri="{FF2B5EF4-FFF2-40B4-BE49-F238E27FC236}">
                <a16:creationId xmlns:a16="http://schemas.microsoft.com/office/drawing/2014/main" id="{9EBF5FD0-FE4D-4606-8EE7-5199324A6FDB}"/>
              </a:ext>
            </a:extLst>
          </p:cNvPr>
          <p:cNvPicPr>
            <a:picLocks noChangeAspect="1"/>
          </p:cNvPicPr>
          <p:nvPr/>
        </p:nvPicPr>
        <p:blipFill>
          <a:blip r:embed="rId3"/>
          <a:stretch>
            <a:fillRect/>
          </a:stretch>
        </p:blipFill>
        <p:spPr>
          <a:xfrm>
            <a:off x="5181600" y="3581399"/>
            <a:ext cx="3700464" cy="2581276"/>
          </a:xfrm>
          <a:prstGeom prst="rect">
            <a:avLst/>
          </a:prstGeom>
        </p:spPr>
      </p:pic>
      <p:pic>
        <p:nvPicPr>
          <p:cNvPr id="9" name="Picture 8">
            <a:extLst>
              <a:ext uri="{FF2B5EF4-FFF2-40B4-BE49-F238E27FC236}">
                <a16:creationId xmlns:a16="http://schemas.microsoft.com/office/drawing/2014/main" id="{7C249BEF-0408-4E1B-9994-2B4256E2F4E8}"/>
              </a:ext>
            </a:extLst>
          </p:cNvPr>
          <p:cNvPicPr>
            <a:picLocks noChangeAspect="1"/>
          </p:cNvPicPr>
          <p:nvPr/>
        </p:nvPicPr>
        <p:blipFill>
          <a:blip r:embed="rId4"/>
          <a:stretch>
            <a:fillRect/>
          </a:stretch>
        </p:blipFill>
        <p:spPr>
          <a:xfrm>
            <a:off x="5105400" y="979565"/>
            <a:ext cx="3781425" cy="2528888"/>
          </a:xfrm>
          <a:prstGeom prst="rect">
            <a:avLst/>
          </a:prstGeom>
        </p:spPr>
      </p:pic>
      <p:pic>
        <p:nvPicPr>
          <p:cNvPr id="11" name="Picture 10">
            <a:extLst>
              <a:ext uri="{FF2B5EF4-FFF2-40B4-BE49-F238E27FC236}">
                <a16:creationId xmlns:a16="http://schemas.microsoft.com/office/drawing/2014/main" id="{0DFE2F62-7369-44C5-B01E-0CEC7178DC85}"/>
              </a:ext>
            </a:extLst>
          </p:cNvPr>
          <p:cNvPicPr>
            <a:picLocks noChangeAspect="1"/>
          </p:cNvPicPr>
          <p:nvPr/>
        </p:nvPicPr>
        <p:blipFill>
          <a:blip r:embed="rId5"/>
          <a:stretch>
            <a:fillRect/>
          </a:stretch>
        </p:blipFill>
        <p:spPr>
          <a:xfrm>
            <a:off x="3886200" y="977938"/>
            <a:ext cx="1232673" cy="2371726"/>
          </a:xfrm>
          <a:prstGeom prst="rect">
            <a:avLst/>
          </a:prstGeom>
        </p:spPr>
      </p:pic>
    </p:spTree>
    <p:extLst>
      <p:ext uri="{BB962C8B-B14F-4D97-AF65-F5344CB8AC3E}">
        <p14:creationId xmlns:p14="http://schemas.microsoft.com/office/powerpoint/2010/main" val="2843377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B441152AF54A49A6F83494EA0A763C" ma:contentTypeVersion="4" ma:contentTypeDescription="Create a new document." ma:contentTypeScope="" ma:versionID="671146618493dcc99cc9cbbdc19d50a7">
  <xsd:schema xmlns:xsd="http://www.w3.org/2001/XMLSchema" xmlns:xs="http://www.w3.org/2001/XMLSchema" xmlns:p="http://schemas.microsoft.com/office/2006/metadata/properties" xmlns:ns2="21890a2c-92a5-4b68-8beb-d86ac893645e" targetNamespace="http://schemas.microsoft.com/office/2006/metadata/properties" ma:root="true" ma:fieldsID="a41588dcc19e6aebf75e314a96303f8c" ns2:_="">
    <xsd:import namespace="21890a2c-92a5-4b68-8beb-d86ac893645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890a2c-92a5-4b68-8beb-d86ac89364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336A640-288C-4AF1-8DFE-084E269183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890a2c-92a5-4b68-8beb-d86ac89364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7825028-B3EE-414D-BC3E-38D867519AC0}">
  <ds:schemaRefs>
    <ds:schemaRef ds:uri="http://schemas.microsoft.com/sharepoint/v3/contenttype/forms"/>
  </ds:schemaRefs>
</ds:datastoreItem>
</file>

<file path=customXml/itemProps3.xml><?xml version="1.0" encoding="utf-8"?>
<ds:datastoreItem xmlns:ds="http://schemas.openxmlformats.org/officeDocument/2006/customXml" ds:itemID="{85316B09-7F2B-454D-AB58-704A2F278E02}">
  <ds:schemaRefs>
    <ds:schemaRef ds:uri="http://purl.org/dc/dcmitype/"/>
    <ds:schemaRef ds:uri="http://www.w3.org/XML/1998/namespace"/>
    <ds:schemaRef ds:uri="http://schemas.microsoft.com/office/infopath/2007/PartnerControls"/>
    <ds:schemaRef ds:uri="21890a2c-92a5-4b68-8beb-d86ac893645e"/>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TotalTime>
  <Words>1053</Words>
  <Application>Microsoft Office PowerPoint</Application>
  <PresentationFormat>On-screen Show (4:3)</PresentationFormat>
  <Paragraphs>140</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Courier New</vt:lpstr>
      <vt:lpstr>Garamond</vt:lpstr>
      <vt:lpstr>Times New Roman</vt:lpstr>
      <vt:lpstr>Wingdings</vt:lpstr>
      <vt:lpstr>Office Theme</vt:lpstr>
      <vt:lpstr>What Metrics Determine Housing Prices? June 12, 2021  Zeray Admasu, Joanne Gates, John-Francis Kraemer, and Sumitha Prabhu</vt:lpstr>
      <vt:lpstr>What Metrics Determine Housing Prices?</vt:lpstr>
      <vt:lpstr>Seattle Housing Prices - Overview</vt:lpstr>
      <vt:lpstr>Seattle Housing Prices – Housing Data</vt:lpstr>
      <vt:lpstr>Seattle Housing Prices – Housing Data</vt:lpstr>
      <vt:lpstr>Seattle Housing Prices – Data Cleanup</vt:lpstr>
      <vt:lpstr>Seattle Housing Prices – Correlation</vt:lpstr>
      <vt:lpstr>Seattle Housing Prices – Linear Regression</vt:lpstr>
      <vt:lpstr>Seattle Housing Prices – Neural Network</vt:lpstr>
      <vt:lpstr>Seattle Housing Prices – Decision Tree</vt:lpstr>
      <vt:lpstr>Seattle Housing Prices – Random Forest Regressor</vt:lpstr>
      <vt:lpstr>Seattle Housing Prices – Comparison</vt:lpstr>
      <vt:lpstr>Seattle Housing Prices – Demonstration</vt:lpstr>
      <vt:lpstr>Seattle Housing Prices – Conclusion</vt:lpstr>
      <vt:lpstr>Questions</vt:lpstr>
      <vt:lpstr>Appendix – Splitting the Housing Datasets</vt:lpstr>
      <vt:lpstr>Appendix – Alternative Housing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Judy</dc:creator>
  <cp:lastModifiedBy>Joanne Gates</cp:lastModifiedBy>
  <cp:revision>4249</cp:revision>
  <cp:lastPrinted>2015-06-17T14:31:18Z</cp:lastPrinted>
  <dcterms:created xsi:type="dcterms:W3CDTF">2009-09-17T19:05:28Z</dcterms:created>
  <dcterms:modified xsi:type="dcterms:W3CDTF">2021-06-12T21:01:38Z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0x010100BDB441152AF54A49A6F83494EA0A763C</vt:lpwstr>
  </property>
  <property fmtid="{D5CDD505-2E9C-101B-9397-08002B2CF9AE}" pid="3" name="Order">
    <vt:r8>65400</vt:r8>
  </property>
</Properties>
</file>