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1601" r:id="rId5"/>
    <p:sldId id="1664" r:id="rId6"/>
    <p:sldId id="1677" r:id="rId7"/>
    <p:sldId id="1676" r:id="rId8"/>
    <p:sldId id="1678" r:id="rId9"/>
  </p:sldIdLst>
  <p:sldSz cx="9144000" cy="6858000" type="screen4x3"/>
  <p:notesSz cx="7010400" cy="92233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  <p15:guide id="3" orient="horz" pos="29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eph M. Geraghty" initials="JMG" lastIdx="3" clrIdx="0"/>
  <p:cmAuthor id="1" name="John-Francis Kraemer" initials="JFK" lastIdx="1" clrIdx="1">
    <p:extLst>
      <p:ext uri="{19B8F6BF-5375-455C-9EA6-DF929625EA0E}">
        <p15:presenceInfo xmlns:p15="http://schemas.microsoft.com/office/powerpoint/2012/main" userId="S::jkraemer@conwaymackenzie.com::764707a2-8263-478c-94d9-5fc4bfed89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CE4"/>
    <a:srgbClr val="000099"/>
    <a:srgbClr val="DEE7D1"/>
    <a:srgbClr val="EFF3EA"/>
    <a:srgbClr val="000000"/>
    <a:srgbClr val="C2D3E8"/>
    <a:srgbClr val="FFFF66"/>
    <a:srgbClr val="3B4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6" autoAdjust="0"/>
    <p:restoredTop sz="95934" autoAdjust="0"/>
  </p:normalViewPr>
  <p:slideViewPr>
    <p:cSldViewPr>
      <p:cViewPr varScale="1">
        <p:scale>
          <a:sx n="76" d="100"/>
          <a:sy n="76" d="100"/>
        </p:scale>
        <p:origin x="159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7429"/>
    </p:cViewPr>
  </p:sorterViewPr>
  <p:notesViewPr>
    <p:cSldViewPr>
      <p:cViewPr varScale="1">
        <p:scale>
          <a:sx n="84" d="100"/>
          <a:sy n="84" d="100"/>
        </p:scale>
        <p:origin x="-3132" y="-78"/>
      </p:cViewPr>
      <p:guideLst>
        <p:guide orient="horz" pos="2928"/>
        <p:guide pos="2208"/>
        <p:guide orient="horz" pos="29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3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7" y="3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0F9B592-FC87-4EDD-B3CE-1AC87EE47CBE}" type="datetimeFigureOut">
              <a:rPr lang="en-US"/>
              <a:pPr>
                <a:defRPr/>
              </a:pPr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" y="8759769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 anchor="b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7" y="8759769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 anchor="b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38DF49-8AE6-4545-AEE3-1EADE34EA7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5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6"/>
            <a:ext cx="3038145" cy="460559"/>
          </a:xfrm>
          <a:prstGeom prst="rect">
            <a:avLst/>
          </a:prstGeom>
        </p:spPr>
        <p:txBody>
          <a:bodyPr vert="horz" lIns="93325" tIns="46662" rIns="93325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7" y="6"/>
            <a:ext cx="3038145" cy="460559"/>
          </a:xfrm>
          <a:prstGeom prst="rect">
            <a:avLst/>
          </a:prstGeom>
        </p:spPr>
        <p:txBody>
          <a:bodyPr vert="horz" wrap="square" lIns="93325" tIns="46662" rIns="93325" bIns="4666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7630A5D-FB8C-418F-B5AD-F27E07E8C38F}" type="datetime1">
              <a:rPr lang="en-US"/>
              <a:pPr>
                <a:defRPr/>
              </a:pPr>
              <a:t>8/3/2021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6953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5" tIns="46662" rIns="93325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1" y="4381415"/>
            <a:ext cx="5607711" cy="4149603"/>
          </a:xfrm>
          <a:prstGeom prst="rect">
            <a:avLst/>
          </a:prstGeom>
        </p:spPr>
        <p:txBody>
          <a:bodyPr vert="horz" lIns="93325" tIns="46662" rIns="93325" bIns="4666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8761299"/>
            <a:ext cx="3038145" cy="460559"/>
          </a:xfrm>
          <a:prstGeom prst="rect">
            <a:avLst/>
          </a:prstGeom>
        </p:spPr>
        <p:txBody>
          <a:bodyPr vert="horz" lIns="93325" tIns="46662" rIns="93325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7" y="8761299"/>
            <a:ext cx="3038145" cy="460559"/>
          </a:xfrm>
          <a:prstGeom prst="rect">
            <a:avLst/>
          </a:prstGeom>
        </p:spPr>
        <p:txBody>
          <a:bodyPr vert="horz" wrap="square" lIns="93325" tIns="46662" rIns="93325" bIns="4666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EF2A468-FA5F-4CFA-9DC9-FD3E4D384E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29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1800"/>
            <a:ext cx="7772400" cy="628650"/>
          </a:xfrm>
        </p:spPr>
        <p:txBody>
          <a:bodyPr>
            <a:normAutofit/>
          </a:bodyPr>
          <a:lstStyle>
            <a:lvl1pPr>
              <a:defRPr sz="3000" u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06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>
            <a:lvl1pPr>
              <a:defRPr sz="2400" b="1">
                <a:latin typeface="Garamond" panose="02020404030301010803" pitchFamily="18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12176"/>
            <a:ext cx="8839200" cy="49530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1400">
                <a:latin typeface="Times New Roman" pitchFamily="18" charset="0"/>
                <a:cs typeface="Times New Roman" pitchFamily="18" charset="0"/>
              </a:defRPr>
            </a:lvl1pPr>
            <a:lvl2pPr>
              <a:spcBef>
                <a:spcPts val="0"/>
              </a:spcBef>
              <a:spcAft>
                <a:spcPts val="400"/>
              </a:spcAft>
              <a:defRPr sz="1200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200">
                <a:latin typeface="Times New Roman" pitchFamily="18" charset="0"/>
                <a:cs typeface="Times New Roman" pitchFamily="18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200">
                <a:latin typeface="Times New Roman" pitchFamily="18" charset="0"/>
                <a:cs typeface="Times New Roman" pitchFamily="18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34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[   </a:t>
            </a:r>
            <a:fld id="{3B70AB55-9AAB-4DF4-9406-79E59AD75AEA}" type="slidenum">
              <a:rPr lang="en-US"/>
              <a:pPr>
                <a:defRPr/>
              </a:pPr>
              <a:t>‹#›</a:t>
            </a:fld>
            <a:r>
              <a:rPr lang="en-US" dirty="0"/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11738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[   </a:t>
            </a:r>
            <a:fld id="{08BCA492-89C4-41DD-99E1-2ABFF897D95D}" type="slidenum">
              <a:rPr lang="en-US"/>
              <a:pPr>
                <a:defRPr/>
              </a:pPr>
              <a:t>‹#›</a:t>
            </a:fld>
            <a:r>
              <a:rPr lang="en-US" dirty="0"/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340884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09756"/>
            <a:ext cx="8229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4010" y="701981"/>
            <a:ext cx="877138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000500" y="6492875"/>
            <a:ext cx="11430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rgbClr val="898989"/>
                </a:solidFill>
                <a:latin typeface="Georgia" pitchFamily="18" charset="0"/>
                <a:cs typeface="Arial" charset="0"/>
              </a:defRPr>
            </a:lvl1pPr>
          </a:lstStyle>
          <a:p>
            <a:pPr algn="ctr">
              <a:defRPr/>
            </a:pPr>
            <a:fld id="{0BE67A5F-590B-4180-B12B-4EB16FFC8AA9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>
                <a:defRPr/>
              </a:pPr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609600"/>
            <a:ext cx="86868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174"/>
          <p:cNvSpPr>
            <a:spLocks noChangeArrowheads="1"/>
          </p:cNvSpPr>
          <p:nvPr userDrawn="1"/>
        </p:nvSpPr>
        <p:spPr bwMode="auto">
          <a:xfrm>
            <a:off x="43960" y="6477000"/>
            <a:ext cx="7772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b="1" dirty="0">
                <a:solidFill>
                  <a:srgbClr val="FF0000"/>
                </a:solidFill>
                <a:latin typeface="Garamond" panose="02020404030301010803" pitchFamily="18" charset="0"/>
                <a:cs typeface="+mn-cs"/>
              </a:rPr>
              <a:t>CONFIDENTIAL</a:t>
            </a:r>
          </a:p>
        </p:txBody>
      </p:sp>
      <p:pic>
        <p:nvPicPr>
          <p:cNvPr id="2050" name="Picture 2" descr="UW logos | UW Brand">
            <a:extLst>
              <a:ext uri="{FF2B5EF4-FFF2-40B4-BE49-F238E27FC236}">
                <a16:creationId xmlns:a16="http://schemas.microsoft.com/office/drawing/2014/main" id="{224EB858-D4D8-4F19-A40A-14C10AE028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29144"/>
            <a:ext cx="1000125" cy="49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673" r:id="rId1"/>
    <p:sldLayoutId id="2147486675" r:id="rId2"/>
    <p:sldLayoutId id="2147486679" r:id="rId3"/>
    <p:sldLayoutId id="2147486685" r:id="rId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76213" indent="-176213" algn="l" rtl="0" eaLnBrk="0" fontAlgn="base" hangingPunct="0">
        <a:spcBef>
          <a:spcPts val="600"/>
        </a:spcBef>
        <a:spcAft>
          <a:spcPts val="60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1pPr>
      <a:lvl2pPr marL="457200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–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2pPr>
      <a:lvl3pPr marL="633413" indent="-176213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3pPr>
      <a:lvl4pPr marL="862013" indent="-228600" algn="l" rtl="0" eaLnBrk="0" fontAlgn="base" hangingPunct="0">
        <a:spcBef>
          <a:spcPct val="0"/>
        </a:spcBef>
        <a:spcAft>
          <a:spcPts val="600"/>
        </a:spcAft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4pPr>
      <a:lvl5pPr marL="109061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Long Short Term Memory(LSTM)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AE023E-A49D-415F-9CCB-77DA4FDBC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/>
              <a:t>LSTM an artificial recurrent neural network (RNN) used in the field of deep learning.</a:t>
            </a:r>
          </a:p>
          <a:p>
            <a:r>
              <a:rPr lang="en-US" sz="2000" dirty="0"/>
              <a:t>LSTM are very good at holding long term memories. </a:t>
            </a:r>
          </a:p>
          <a:p>
            <a:r>
              <a:rPr lang="en-US" sz="2000" dirty="0"/>
              <a:t>LSTM are widely used for sequence perdition problems and have proven to be extremely effective.</a:t>
            </a:r>
          </a:p>
          <a:p>
            <a:r>
              <a:rPr lang="en-US" sz="2000" dirty="0"/>
              <a:t>The reason they works so well is because LSTM is able to  store past informant that is important, and forget the information that is not. </a:t>
            </a:r>
          </a:p>
          <a:p>
            <a:endParaRPr lang="en-US" sz="2000" dirty="0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FF4F5CA-FBD3-40BA-B6D1-A5C79DD14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0"/>
            <a:ext cx="4572000" cy="310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1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Apple stock over 10 years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6B184BF-8B64-4F63-AE8E-32CD5150B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143000"/>
            <a:ext cx="3204159" cy="1643063"/>
          </a:xfrm>
          <a:prstGeom prst="rect">
            <a:avLst/>
          </a:prstGeom>
        </p:spPr>
      </p:pic>
      <p:pic>
        <p:nvPicPr>
          <p:cNvPr id="8" name="Picture 7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929CF60C-68FC-4E5D-9F76-892512B79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065" y="2895600"/>
            <a:ext cx="4017628" cy="1643064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CFEF3B3B-C2C9-46CC-9247-11E32CA84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4648202"/>
            <a:ext cx="3409950" cy="18287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AB6270-D683-40CF-BF35-27090E39C28E}"/>
              </a:ext>
            </a:extLst>
          </p:cNvPr>
          <p:cNvSpPr txBox="1"/>
          <p:nvPr/>
        </p:nvSpPr>
        <p:spPr>
          <a:xfrm>
            <a:off x="487130" y="1219200"/>
            <a:ext cx="4648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using 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using </a:t>
            </a:r>
            <a:r>
              <a:rPr lang="en-US" dirty="0" err="1"/>
              <a:t>plotly</a:t>
            </a:r>
            <a:r>
              <a:rPr lang="en-US" dirty="0"/>
              <a:t> express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on Dash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9B522D93-6D47-4234-B670-598D3E17C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673923"/>
            <a:ext cx="3333750" cy="1009650"/>
          </a:xfrm>
          <a:prstGeom prst="rect">
            <a:avLst/>
          </a:prstGeom>
        </p:spPr>
      </p:pic>
      <p:pic>
        <p:nvPicPr>
          <p:cNvPr id="19" name="Picture 1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3826B86-8C1F-49A8-BCDE-230C8658B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56" y="3641180"/>
            <a:ext cx="4511292" cy="750631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1811DA41-1A39-49A0-AA3B-324296E735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811" y="4800600"/>
            <a:ext cx="4145254" cy="17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D673-F35D-4A40-B92E-DBE27AB1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code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8500A2D-A17A-47A2-A7FA-EF8681333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161" y="712788"/>
            <a:ext cx="7451677" cy="4953000"/>
          </a:xfrm>
        </p:spPr>
      </p:pic>
    </p:spTree>
    <p:extLst>
      <p:ext uri="{BB962C8B-B14F-4D97-AF65-F5344CB8AC3E}">
        <p14:creationId xmlns:p14="http://schemas.microsoft.com/office/powerpoint/2010/main" val="70467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 Real closing price vs. predicted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AB6270-D683-40CF-BF35-27090E39C28E}"/>
              </a:ext>
            </a:extLst>
          </p:cNvPr>
          <p:cNvSpPr txBox="1"/>
          <p:nvPr/>
        </p:nvSpPr>
        <p:spPr>
          <a:xfrm>
            <a:off x="275307" y="1143001"/>
            <a:ext cx="460149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using 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using </a:t>
            </a:r>
            <a:r>
              <a:rPr lang="en-US" dirty="0" err="1"/>
              <a:t>plotly</a:t>
            </a:r>
            <a:r>
              <a:rPr lang="en-US" dirty="0"/>
              <a:t> express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on Dash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B5BBED7-5977-42AC-B98D-07E4648E6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9" y="810410"/>
            <a:ext cx="3763293" cy="2438087"/>
          </a:xfrm>
          <a:prstGeom prst="rect">
            <a:avLst/>
          </a:prstGeom>
        </p:spPr>
      </p:pic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6C6701B4-E5C5-478A-A387-E6186CEEF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552" y="3525507"/>
            <a:ext cx="4346447" cy="1859716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A42BEC-4098-4608-A4FC-1B37C9F55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46" y="1836069"/>
            <a:ext cx="3190875" cy="533400"/>
          </a:xfrm>
          <a:prstGeom prst="rect">
            <a:avLst/>
          </a:prstGeo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824F220-49FE-453B-8E3B-18A25CAEC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38" y="3826715"/>
            <a:ext cx="48577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5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9" y="127839"/>
            <a:ext cx="8229600" cy="545200"/>
          </a:xfrm>
        </p:spPr>
        <p:txBody>
          <a:bodyPr/>
          <a:lstStyle/>
          <a:p>
            <a:r>
              <a:rPr lang="en-US" sz="2000" dirty="0"/>
              <a:t>Apple stock: training (train) real (valid) and precited (predictions)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AB6270-D683-40CF-BF35-27090E39C28E}"/>
              </a:ext>
            </a:extLst>
          </p:cNvPr>
          <p:cNvSpPr txBox="1"/>
          <p:nvPr/>
        </p:nvSpPr>
        <p:spPr>
          <a:xfrm>
            <a:off x="304800" y="1171260"/>
            <a:ext cx="460149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using 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using </a:t>
            </a:r>
            <a:r>
              <a:rPr lang="en-US" dirty="0" err="1"/>
              <a:t>plotly</a:t>
            </a:r>
            <a:r>
              <a:rPr lang="en-US" dirty="0"/>
              <a:t> express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8836584-9F75-4E1C-B045-5AE0AC40A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81" y="1171260"/>
            <a:ext cx="4281430" cy="2161233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8EEB2B7-EA87-4C0A-B608-66C933AF3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642" y="3979344"/>
            <a:ext cx="4644474" cy="226905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A45060F-314F-4335-9E8D-8E6163779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956274"/>
            <a:ext cx="3204576" cy="1987326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B33CCE12-C638-48E7-AC3B-B6B92D5B3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82" y="1458386"/>
            <a:ext cx="3795712" cy="150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B441152AF54A49A6F83494EA0A763C" ma:contentTypeVersion="4" ma:contentTypeDescription="Create a new document." ma:contentTypeScope="" ma:versionID="671146618493dcc99cc9cbbdc19d50a7">
  <xsd:schema xmlns:xsd="http://www.w3.org/2001/XMLSchema" xmlns:xs="http://www.w3.org/2001/XMLSchema" xmlns:p="http://schemas.microsoft.com/office/2006/metadata/properties" xmlns:ns2="21890a2c-92a5-4b68-8beb-d86ac893645e" targetNamespace="http://schemas.microsoft.com/office/2006/metadata/properties" ma:root="true" ma:fieldsID="a41588dcc19e6aebf75e314a96303f8c" ns2:_="">
    <xsd:import namespace="21890a2c-92a5-4b68-8beb-d86ac89364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90a2c-92a5-4b68-8beb-d86ac89364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316B09-7F2B-454D-AB58-704A2F278E02}">
  <ds:schemaRefs>
    <ds:schemaRef ds:uri="http://purl.org/dc/dcmitype/"/>
    <ds:schemaRef ds:uri="http://www.w3.org/XML/1998/namespace"/>
    <ds:schemaRef ds:uri="http://schemas.microsoft.com/office/infopath/2007/PartnerControls"/>
    <ds:schemaRef ds:uri="21890a2c-92a5-4b68-8beb-d86ac893645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336A640-288C-4AF1-8DFE-084E269183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90a2c-92a5-4b68-8beb-d86ac89364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825028-B3EE-414D-BC3E-38D867519A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138</Words>
  <Application>Microsoft Office PowerPoint</Application>
  <PresentationFormat>On-screen Show (4:3)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Garamond</vt:lpstr>
      <vt:lpstr>Times New Roman</vt:lpstr>
      <vt:lpstr>Wingdings</vt:lpstr>
      <vt:lpstr>Office Theme</vt:lpstr>
      <vt:lpstr>Long Short Term Memory(LSTM)</vt:lpstr>
      <vt:lpstr>Apple stock over 10 years</vt:lpstr>
      <vt:lpstr>Dash code </vt:lpstr>
      <vt:lpstr> Real closing price vs. predicted price</vt:lpstr>
      <vt:lpstr>Apple stock: training (train) real (valid) and precited (predictions)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Judy</dc:creator>
  <cp:lastModifiedBy>Joanne Gates</cp:lastModifiedBy>
  <cp:revision>4253</cp:revision>
  <cp:lastPrinted>2015-06-17T14:31:18Z</cp:lastPrinted>
  <dcterms:created xsi:type="dcterms:W3CDTF">2009-09-17T19:05:28Z</dcterms:created>
  <dcterms:modified xsi:type="dcterms:W3CDTF">2021-08-04T02:51:26Z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0x010100BDB441152AF54A49A6F83494EA0A763C</vt:lpwstr>
  </property>
  <property fmtid="{D5CDD505-2E9C-101B-9397-08002B2CF9AE}" pid="3" name="Order">
    <vt:r8>65400</vt:r8>
  </property>
</Properties>
</file>