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0">
                <a:latin typeface="Times New Roman" panose="02020603050405020304" pitchFamily="18" charset="0"/>
                <a:cs typeface="Times New Roman" panose="02020603050405020304" pitchFamily="18" charset="0"/>
              </a:rPr>
              <a:t>MONTHLY</a:t>
            </a:r>
            <a:r>
              <a:rPr lang="en-IN" b="0" baseline="0">
                <a:latin typeface="Times New Roman" panose="02020603050405020304" pitchFamily="18" charset="0"/>
                <a:cs typeface="Times New Roman" panose="02020603050405020304" pitchFamily="18" charset="0"/>
              </a:rPr>
              <a:t> SALARY AND COMPENSATION ANALYSIS OF SS PVT LTD 2024</a:t>
            </a:r>
            <a:endParaRPr lang="en-IN" b="0">
              <a:latin typeface="Times New Roman" panose="02020603050405020304" pitchFamily="18" charset="0"/>
              <a:cs typeface="Times New Roman" panose="02020603050405020304" pitchFamily="18" charset="0"/>
            </a:endParaRPr>
          </a:p>
        </c:rich>
      </c:tx>
      <c:layout>
        <c:manualLayout>
          <c:xMode val="edge"/>
          <c:yMode val="edge"/>
          <c:x val="0.14765487835252702"/>
          <c:y val="1.753967727843701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[swethassssss.xlsx]Sheet1!$E$1:$E$2</c:f>
              <c:strCache>
                <c:ptCount val="2"/>
                <c:pt idx="0">
                  <c:v>                                                                                                      SALARY SHEET OF SS PVT LTD            FOR THE MONTH OF AUGUST 2024</c:v>
                </c:pt>
                <c:pt idx="1">
                  <c:v>WORKING DAYS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[swethassssss.xlsx]Sheet1!$E$3:$E$22</c:f>
              <c:numCache>
                <c:formatCode>General</c:formatCode>
                <c:ptCount val="20"/>
                <c:pt idx="0">
                  <c:v>31</c:v>
                </c:pt>
                <c:pt idx="1">
                  <c:v>30</c:v>
                </c:pt>
                <c:pt idx="2">
                  <c:v>29</c:v>
                </c:pt>
                <c:pt idx="3">
                  <c:v>28</c:v>
                </c:pt>
                <c:pt idx="4">
                  <c:v>30</c:v>
                </c:pt>
                <c:pt idx="5">
                  <c:v>26</c:v>
                </c:pt>
                <c:pt idx="6">
                  <c:v>26</c:v>
                </c:pt>
                <c:pt idx="7">
                  <c:v>31</c:v>
                </c:pt>
                <c:pt idx="8">
                  <c:v>27</c:v>
                </c:pt>
                <c:pt idx="9">
                  <c:v>29</c:v>
                </c:pt>
                <c:pt idx="10">
                  <c:v>31</c:v>
                </c:pt>
                <c:pt idx="11">
                  <c:v>30</c:v>
                </c:pt>
                <c:pt idx="12">
                  <c:v>30</c:v>
                </c:pt>
                <c:pt idx="13">
                  <c:v>31</c:v>
                </c:pt>
                <c:pt idx="14">
                  <c:v>31</c:v>
                </c:pt>
                <c:pt idx="15">
                  <c:v>31</c:v>
                </c:pt>
                <c:pt idx="16">
                  <c:v>31</c:v>
                </c:pt>
                <c:pt idx="17">
                  <c:v>29</c:v>
                </c:pt>
                <c:pt idx="18">
                  <c:v>29</c:v>
                </c:pt>
                <c:pt idx="19">
                  <c:v>31</c:v>
                </c:pt>
              </c:numCache>
            </c:numRef>
          </c:val>
          <c:extLst>
            <c:ext xmlns:c16="http://schemas.microsoft.com/office/drawing/2014/chart" uri="{C3380CC4-5D6E-409C-BE32-E72D297353CC}">
              <c16:uniqueId val="{00000000-655F-0F49-98D0-7248FA7DAD38}"/>
            </c:ext>
          </c:extLst>
        </c:ser>
        <c:ser>
          <c:idx val="1"/>
          <c:order val="1"/>
          <c:tx>
            <c:strRef>
              <c:f>[swethassssss.xlsx]Sheet1!$F$1:$F$2</c:f>
              <c:strCache>
                <c:ptCount val="2"/>
                <c:pt idx="0">
                  <c:v>                                                                                                      SALARY SHEET OF SS PVT LTD            FOR THE MONTH OF AUGUST 2024</c:v>
                </c:pt>
                <c:pt idx="1">
                  <c:v> WORKING DAYS AMOUNT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[swethassssss.xlsx]Sheet1!$F$3:$F$22</c:f>
              <c:numCache>
                <c:formatCode>General</c:formatCode>
                <c:ptCount val="20"/>
                <c:pt idx="0">
                  <c:v>100000</c:v>
                </c:pt>
                <c:pt idx="1">
                  <c:v>73548</c:v>
                </c:pt>
                <c:pt idx="2">
                  <c:v>19177</c:v>
                </c:pt>
                <c:pt idx="3">
                  <c:v>14090</c:v>
                </c:pt>
                <c:pt idx="4">
                  <c:v>43548</c:v>
                </c:pt>
                <c:pt idx="5">
                  <c:v>57032</c:v>
                </c:pt>
                <c:pt idx="6">
                  <c:v>77161</c:v>
                </c:pt>
                <c:pt idx="7">
                  <c:v>55000</c:v>
                </c:pt>
                <c:pt idx="8">
                  <c:v>46161</c:v>
                </c:pt>
                <c:pt idx="9">
                  <c:v>41161</c:v>
                </c:pt>
                <c:pt idx="10">
                  <c:v>39000</c:v>
                </c:pt>
                <c:pt idx="11">
                  <c:v>41613</c:v>
                </c:pt>
                <c:pt idx="12">
                  <c:v>32903</c:v>
                </c:pt>
                <c:pt idx="13">
                  <c:v>14800</c:v>
                </c:pt>
                <c:pt idx="14">
                  <c:v>43000</c:v>
                </c:pt>
                <c:pt idx="15">
                  <c:v>78900</c:v>
                </c:pt>
                <c:pt idx="16">
                  <c:v>69000</c:v>
                </c:pt>
                <c:pt idx="17">
                  <c:v>83726</c:v>
                </c:pt>
                <c:pt idx="18">
                  <c:v>70442</c:v>
                </c:pt>
                <c:pt idx="19">
                  <c:v>77400</c:v>
                </c:pt>
              </c:numCache>
            </c:numRef>
          </c:val>
          <c:extLst>
            <c:ext xmlns:c16="http://schemas.microsoft.com/office/drawing/2014/chart" uri="{C3380CC4-5D6E-409C-BE32-E72D297353CC}">
              <c16:uniqueId val="{00000001-655F-0F49-98D0-7248FA7DAD38}"/>
            </c:ext>
          </c:extLst>
        </c:ser>
        <c:ser>
          <c:idx val="2"/>
          <c:order val="2"/>
          <c:tx>
            <c:strRef>
              <c:f>[swethassssss.xlsx]Sheet1!$G$1:$G$2</c:f>
              <c:strCache>
                <c:ptCount val="2"/>
                <c:pt idx="0">
                  <c:v>                                                                                                      SALARY SHEET OF SS PVT LTD            FOR THE MONTH OF AUGUST 2024</c:v>
                </c:pt>
                <c:pt idx="1">
                  <c:v>OVERTIME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[swethassssss.xlsx]Sheet1!$G$3:$G$22</c:f>
              <c:numCache>
                <c:formatCode>General</c:formatCode>
                <c:ptCount val="20"/>
                <c:pt idx="0">
                  <c:v>48</c:v>
                </c:pt>
                <c:pt idx="1">
                  <c:v>24</c:v>
                </c:pt>
                <c:pt idx="2">
                  <c:v>36</c:v>
                </c:pt>
                <c:pt idx="3">
                  <c:v>48</c:v>
                </c:pt>
                <c:pt idx="4">
                  <c:v>24</c:v>
                </c:pt>
                <c:pt idx="5">
                  <c:v>36</c:v>
                </c:pt>
                <c:pt idx="6">
                  <c:v>48</c:v>
                </c:pt>
                <c:pt idx="7">
                  <c:v>24</c:v>
                </c:pt>
                <c:pt idx="8">
                  <c:v>36</c:v>
                </c:pt>
                <c:pt idx="9">
                  <c:v>48</c:v>
                </c:pt>
                <c:pt idx="10">
                  <c:v>24</c:v>
                </c:pt>
                <c:pt idx="11">
                  <c:v>36</c:v>
                </c:pt>
                <c:pt idx="12">
                  <c:v>48</c:v>
                </c:pt>
                <c:pt idx="13">
                  <c:v>24</c:v>
                </c:pt>
                <c:pt idx="14">
                  <c:v>36</c:v>
                </c:pt>
                <c:pt idx="15">
                  <c:v>48</c:v>
                </c:pt>
                <c:pt idx="16">
                  <c:v>24</c:v>
                </c:pt>
                <c:pt idx="17">
                  <c:v>36</c:v>
                </c:pt>
                <c:pt idx="18">
                  <c:v>48</c:v>
                </c:pt>
                <c:pt idx="19">
                  <c:v>24</c:v>
                </c:pt>
              </c:numCache>
            </c:numRef>
          </c:val>
          <c:extLst>
            <c:ext xmlns:c16="http://schemas.microsoft.com/office/drawing/2014/chart" uri="{C3380CC4-5D6E-409C-BE32-E72D297353CC}">
              <c16:uniqueId val="{00000002-655F-0F49-98D0-7248FA7DAD38}"/>
            </c:ext>
          </c:extLst>
        </c:ser>
        <c:ser>
          <c:idx val="3"/>
          <c:order val="3"/>
          <c:tx>
            <c:strRef>
              <c:f>[swethassssss.xlsx]Sheet1!$H$1:$H$2</c:f>
              <c:strCache>
                <c:ptCount val="2"/>
                <c:pt idx="0">
                  <c:v>                                                                                                      SALARY SHEET OF SS PVT LTD            FOR THE MONTH OF AUGUST 2024</c:v>
                </c:pt>
                <c:pt idx="1">
                  <c:v>OVERTIME DAYS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[swethassssss.xlsx]Sheet1!$H$3:$H$22</c:f>
              <c:numCache>
                <c:formatCode>General</c:formatCode>
                <c:ptCount val="20"/>
                <c:pt idx="0">
                  <c:v>6</c:v>
                </c:pt>
                <c:pt idx="1">
                  <c:v>3</c:v>
                </c:pt>
                <c:pt idx="2">
                  <c:v>4.5</c:v>
                </c:pt>
                <c:pt idx="3">
                  <c:v>6</c:v>
                </c:pt>
                <c:pt idx="4">
                  <c:v>3</c:v>
                </c:pt>
                <c:pt idx="5">
                  <c:v>4.5</c:v>
                </c:pt>
                <c:pt idx="6">
                  <c:v>6</c:v>
                </c:pt>
                <c:pt idx="7">
                  <c:v>3</c:v>
                </c:pt>
                <c:pt idx="8">
                  <c:v>4.5</c:v>
                </c:pt>
                <c:pt idx="9">
                  <c:v>6</c:v>
                </c:pt>
                <c:pt idx="10">
                  <c:v>3</c:v>
                </c:pt>
                <c:pt idx="11">
                  <c:v>4.5</c:v>
                </c:pt>
                <c:pt idx="12">
                  <c:v>6</c:v>
                </c:pt>
                <c:pt idx="13">
                  <c:v>3</c:v>
                </c:pt>
                <c:pt idx="14">
                  <c:v>4.5</c:v>
                </c:pt>
                <c:pt idx="15">
                  <c:v>6</c:v>
                </c:pt>
                <c:pt idx="16">
                  <c:v>3</c:v>
                </c:pt>
                <c:pt idx="17">
                  <c:v>4.5</c:v>
                </c:pt>
                <c:pt idx="18">
                  <c:v>6</c:v>
                </c:pt>
                <c:pt idx="19">
                  <c:v>3</c:v>
                </c:pt>
              </c:numCache>
            </c:numRef>
          </c:val>
          <c:extLst>
            <c:ext xmlns:c16="http://schemas.microsoft.com/office/drawing/2014/chart" uri="{C3380CC4-5D6E-409C-BE32-E72D297353CC}">
              <c16:uniqueId val="{00000003-655F-0F49-98D0-7248FA7DAD38}"/>
            </c:ext>
          </c:extLst>
        </c:ser>
        <c:ser>
          <c:idx val="4"/>
          <c:order val="4"/>
          <c:tx>
            <c:strRef>
              <c:f>[swethassssss.xlsx]Sheet1!$I$1:$I$2</c:f>
              <c:strCache>
                <c:ptCount val="2"/>
                <c:pt idx="0">
                  <c:v>                                                                                                      SALARY SHEET OF SS PVT LTD            FOR THE MONTH OF AUGUST 2024</c:v>
                </c:pt>
                <c:pt idx="1">
                  <c:v>OVERTIME AMOUNT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[swethassssss.xlsx]Sheet1!$I$3:$I$22</c:f>
              <c:numCache>
                <c:formatCode>0</c:formatCode>
                <c:ptCount val="20"/>
                <c:pt idx="0">
                  <c:v>19354.83870967742</c:v>
                </c:pt>
                <c:pt idx="1">
                  <c:v>7354.8387096774195</c:v>
                </c:pt>
                <c:pt idx="2">
                  <c:v>2975.8064516129034</c:v>
                </c:pt>
                <c:pt idx="3">
                  <c:v>3019.3548387096776</c:v>
                </c:pt>
                <c:pt idx="4">
                  <c:v>4354.8387096774195</c:v>
                </c:pt>
                <c:pt idx="5">
                  <c:v>9870.967741935483</c:v>
                </c:pt>
                <c:pt idx="6">
                  <c:v>17806.451612903227</c:v>
                </c:pt>
                <c:pt idx="7">
                  <c:v>5322.5806451612907</c:v>
                </c:pt>
                <c:pt idx="8">
                  <c:v>7693.5483870967746</c:v>
                </c:pt>
                <c:pt idx="9">
                  <c:v>8516.1290322580644</c:v>
                </c:pt>
                <c:pt idx="10">
                  <c:v>3774.1935483870966</c:v>
                </c:pt>
                <c:pt idx="11">
                  <c:v>6241.9354838709678</c:v>
                </c:pt>
                <c:pt idx="12">
                  <c:v>6580.6451612903229</c:v>
                </c:pt>
                <c:pt idx="13">
                  <c:v>1432.258064516129</c:v>
                </c:pt>
                <c:pt idx="14">
                  <c:v>6241.9354838709678</c:v>
                </c:pt>
                <c:pt idx="15">
                  <c:v>15270.967741935483</c:v>
                </c:pt>
                <c:pt idx="16">
                  <c:v>6677.4193548387093</c:v>
                </c:pt>
                <c:pt idx="17">
                  <c:v>12991.935483870968</c:v>
                </c:pt>
                <c:pt idx="18">
                  <c:v>14574.193548387097</c:v>
                </c:pt>
                <c:pt idx="19">
                  <c:v>7490.322580645161</c:v>
                </c:pt>
              </c:numCache>
            </c:numRef>
          </c:val>
          <c:extLst>
            <c:ext xmlns:c16="http://schemas.microsoft.com/office/drawing/2014/chart" uri="{C3380CC4-5D6E-409C-BE32-E72D297353CC}">
              <c16:uniqueId val="{00000004-655F-0F49-98D0-7248FA7DAD38}"/>
            </c:ext>
          </c:extLst>
        </c:ser>
        <c:ser>
          <c:idx val="5"/>
          <c:order val="5"/>
          <c:tx>
            <c:strRef>
              <c:f>[swethassssss.xlsx]Sheet1!$J$1:$J$2</c:f>
              <c:strCache>
                <c:ptCount val="2"/>
                <c:pt idx="0">
                  <c:v>                                                                                                      SALARY SHEET OF SS PVT LTD            FOR THE MONTH OF AUGUST 2024</c:v>
                </c:pt>
                <c:pt idx="1">
                  <c:v> DA (10%)</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[swethassssss.xlsx]Sheet1!$J$3:$J$22</c:f>
              <c:numCache>
                <c:formatCode>General</c:formatCode>
                <c:ptCount val="20"/>
                <c:pt idx="0">
                  <c:v>10000</c:v>
                </c:pt>
                <c:pt idx="1">
                  <c:v>7600</c:v>
                </c:pt>
                <c:pt idx="2">
                  <c:v>2050</c:v>
                </c:pt>
                <c:pt idx="3">
                  <c:v>1560</c:v>
                </c:pt>
                <c:pt idx="4">
                  <c:v>4500</c:v>
                </c:pt>
                <c:pt idx="5">
                  <c:v>6800</c:v>
                </c:pt>
                <c:pt idx="6">
                  <c:v>9200</c:v>
                </c:pt>
                <c:pt idx="7">
                  <c:v>5500</c:v>
                </c:pt>
                <c:pt idx="8">
                  <c:v>5300</c:v>
                </c:pt>
                <c:pt idx="9">
                  <c:v>4400</c:v>
                </c:pt>
                <c:pt idx="10">
                  <c:v>3900</c:v>
                </c:pt>
                <c:pt idx="11">
                  <c:v>4300</c:v>
                </c:pt>
                <c:pt idx="12">
                  <c:v>3400</c:v>
                </c:pt>
                <c:pt idx="13">
                  <c:v>1480</c:v>
                </c:pt>
                <c:pt idx="14">
                  <c:v>4300</c:v>
                </c:pt>
                <c:pt idx="15">
                  <c:v>7890</c:v>
                </c:pt>
                <c:pt idx="16">
                  <c:v>6900</c:v>
                </c:pt>
                <c:pt idx="17">
                  <c:v>8950</c:v>
                </c:pt>
                <c:pt idx="18">
                  <c:v>7530</c:v>
                </c:pt>
                <c:pt idx="19">
                  <c:v>7740</c:v>
                </c:pt>
              </c:numCache>
            </c:numRef>
          </c:val>
          <c:extLst>
            <c:ext xmlns:c16="http://schemas.microsoft.com/office/drawing/2014/chart" uri="{C3380CC4-5D6E-409C-BE32-E72D297353CC}">
              <c16:uniqueId val="{00000005-655F-0F49-98D0-7248FA7DAD38}"/>
            </c:ext>
          </c:extLst>
        </c:ser>
        <c:ser>
          <c:idx val="6"/>
          <c:order val="6"/>
          <c:tx>
            <c:strRef>
              <c:f>[swethassssss.xlsx]Sheet1!$K$1:$K$2</c:f>
              <c:strCache>
                <c:ptCount val="2"/>
                <c:pt idx="0">
                  <c:v>                                                                                                      SALARY SHEET OF SS PVT LTD            FOR THE MONTH OF AUGUST 2024</c:v>
                </c:pt>
                <c:pt idx="1">
                  <c:v>HRA (8%)</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[swethassssss.xlsx]Sheet1!$K$3:$K$22</c:f>
              <c:numCache>
                <c:formatCode>General</c:formatCode>
                <c:ptCount val="20"/>
                <c:pt idx="0">
                  <c:v>8000</c:v>
                </c:pt>
                <c:pt idx="1">
                  <c:v>6080</c:v>
                </c:pt>
                <c:pt idx="2">
                  <c:v>1640</c:v>
                </c:pt>
                <c:pt idx="3">
                  <c:v>1248</c:v>
                </c:pt>
                <c:pt idx="4">
                  <c:v>3600</c:v>
                </c:pt>
                <c:pt idx="5">
                  <c:v>5440</c:v>
                </c:pt>
                <c:pt idx="6">
                  <c:v>7360</c:v>
                </c:pt>
                <c:pt idx="7">
                  <c:v>4400</c:v>
                </c:pt>
                <c:pt idx="8">
                  <c:v>4240</c:v>
                </c:pt>
                <c:pt idx="9">
                  <c:v>3520</c:v>
                </c:pt>
                <c:pt idx="10">
                  <c:v>3120</c:v>
                </c:pt>
                <c:pt idx="11">
                  <c:v>3440</c:v>
                </c:pt>
                <c:pt idx="12">
                  <c:v>2720</c:v>
                </c:pt>
                <c:pt idx="13">
                  <c:v>1184</c:v>
                </c:pt>
                <c:pt idx="14">
                  <c:v>3440</c:v>
                </c:pt>
                <c:pt idx="15">
                  <c:v>6312</c:v>
                </c:pt>
                <c:pt idx="16">
                  <c:v>5520</c:v>
                </c:pt>
                <c:pt idx="17">
                  <c:v>7160</c:v>
                </c:pt>
                <c:pt idx="18">
                  <c:v>6024</c:v>
                </c:pt>
                <c:pt idx="19">
                  <c:v>6192</c:v>
                </c:pt>
              </c:numCache>
            </c:numRef>
          </c:val>
          <c:extLst>
            <c:ext xmlns:c16="http://schemas.microsoft.com/office/drawing/2014/chart" uri="{C3380CC4-5D6E-409C-BE32-E72D297353CC}">
              <c16:uniqueId val="{00000006-655F-0F49-98D0-7248FA7DAD38}"/>
            </c:ext>
          </c:extLst>
        </c:ser>
        <c:ser>
          <c:idx val="7"/>
          <c:order val="7"/>
          <c:tx>
            <c:strRef>
              <c:f>[swethassssss.xlsx]Sheet1!$L$1:$L$2</c:f>
              <c:strCache>
                <c:ptCount val="2"/>
                <c:pt idx="0">
                  <c:v>                                                                                                      SALARY SHEET OF SS PVT LTD            FOR THE MONTH OF AUGUST 2024</c:v>
                </c:pt>
                <c:pt idx="1">
                  <c:v>PF (14%)</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[swethassssss.xlsx]Sheet1!$L$3:$L$22</c:f>
              <c:numCache>
                <c:formatCode>General</c:formatCode>
                <c:ptCount val="20"/>
                <c:pt idx="0">
                  <c:v>14000</c:v>
                </c:pt>
                <c:pt idx="1">
                  <c:v>10640</c:v>
                </c:pt>
                <c:pt idx="2">
                  <c:v>2870</c:v>
                </c:pt>
                <c:pt idx="3">
                  <c:v>2184</c:v>
                </c:pt>
                <c:pt idx="4">
                  <c:v>6300</c:v>
                </c:pt>
                <c:pt idx="5">
                  <c:v>9520</c:v>
                </c:pt>
                <c:pt idx="6">
                  <c:v>12880</c:v>
                </c:pt>
                <c:pt idx="7">
                  <c:v>7700</c:v>
                </c:pt>
                <c:pt idx="8">
                  <c:v>7420</c:v>
                </c:pt>
                <c:pt idx="9">
                  <c:v>6160</c:v>
                </c:pt>
                <c:pt idx="10">
                  <c:v>5460</c:v>
                </c:pt>
                <c:pt idx="11">
                  <c:v>6020</c:v>
                </c:pt>
                <c:pt idx="12">
                  <c:v>4760</c:v>
                </c:pt>
                <c:pt idx="13">
                  <c:v>2072</c:v>
                </c:pt>
                <c:pt idx="14">
                  <c:v>6020</c:v>
                </c:pt>
                <c:pt idx="15">
                  <c:v>11046</c:v>
                </c:pt>
                <c:pt idx="16">
                  <c:v>9660</c:v>
                </c:pt>
                <c:pt idx="17">
                  <c:v>12530</c:v>
                </c:pt>
                <c:pt idx="18">
                  <c:v>10542</c:v>
                </c:pt>
                <c:pt idx="19">
                  <c:v>10836</c:v>
                </c:pt>
              </c:numCache>
            </c:numRef>
          </c:val>
          <c:extLst>
            <c:ext xmlns:c16="http://schemas.microsoft.com/office/drawing/2014/chart" uri="{C3380CC4-5D6E-409C-BE32-E72D297353CC}">
              <c16:uniqueId val="{00000007-655F-0F49-98D0-7248FA7DAD38}"/>
            </c:ext>
          </c:extLst>
        </c:ser>
        <c:ser>
          <c:idx val="8"/>
          <c:order val="8"/>
          <c:tx>
            <c:strRef>
              <c:f>[swethassssss.xlsx]Sheet1!$M$1:$M$2</c:f>
              <c:strCache>
                <c:ptCount val="2"/>
                <c:pt idx="0">
                  <c:v>                                                                                                      SALARY SHEET OF SS PVT LTD            FOR THE MONTH OF AUGUST 2024</c:v>
                </c:pt>
                <c:pt idx="1">
                  <c:v>GROSS SALARY</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[swethassssss.xlsx]Sheet1!$M$3:$M$22</c:f>
              <c:numCache>
                <c:formatCode>0</c:formatCode>
                <c:ptCount val="20"/>
                <c:pt idx="0">
                  <c:v>151354.83870967742</c:v>
                </c:pt>
                <c:pt idx="1">
                  <c:v>105222.83870967742</c:v>
                </c:pt>
                <c:pt idx="2">
                  <c:v>28712.806451612902</c:v>
                </c:pt>
                <c:pt idx="3">
                  <c:v>22101.354838709678</c:v>
                </c:pt>
                <c:pt idx="4">
                  <c:v>62302.838709677417</c:v>
                </c:pt>
                <c:pt idx="5">
                  <c:v>88662.967741935485</c:v>
                </c:pt>
                <c:pt idx="6">
                  <c:v>124407.45161290323</c:v>
                </c:pt>
                <c:pt idx="7">
                  <c:v>77922.580645161288</c:v>
                </c:pt>
                <c:pt idx="8">
                  <c:v>70814.548387096773</c:v>
                </c:pt>
                <c:pt idx="9">
                  <c:v>63757.129032258061</c:v>
                </c:pt>
                <c:pt idx="10">
                  <c:v>55254.193548387098</c:v>
                </c:pt>
                <c:pt idx="11">
                  <c:v>61614.93548387097</c:v>
                </c:pt>
                <c:pt idx="12">
                  <c:v>50363.645161290326</c:v>
                </c:pt>
                <c:pt idx="13">
                  <c:v>20968.258064516129</c:v>
                </c:pt>
                <c:pt idx="14">
                  <c:v>63001.93548387097</c:v>
                </c:pt>
                <c:pt idx="15">
                  <c:v>119418.96774193548</c:v>
                </c:pt>
                <c:pt idx="16">
                  <c:v>97757.419354838712</c:v>
                </c:pt>
                <c:pt idx="17">
                  <c:v>125357.93548387097</c:v>
                </c:pt>
                <c:pt idx="18">
                  <c:v>109112.19354838709</c:v>
                </c:pt>
                <c:pt idx="19">
                  <c:v>109658.32258064517</c:v>
                </c:pt>
              </c:numCache>
            </c:numRef>
          </c:val>
          <c:extLst>
            <c:ext xmlns:c16="http://schemas.microsoft.com/office/drawing/2014/chart" uri="{C3380CC4-5D6E-409C-BE32-E72D297353CC}">
              <c16:uniqueId val="{00000008-655F-0F49-98D0-7248FA7DAD38}"/>
            </c:ext>
          </c:extLst>
        </c:ser>
        <c:ser>
          <c:idx val="9"/>
          <c:order val="9"/>
          <c:tx>
            <c:strRef>
              <c:f>[swethassssss.xlsx]Sheet1!$N$1:$N$2</c:f>
              <c:strCache>
                <c:ptCount val="2"/>
                <c:pt idx="0">
                  <c:v>                                                                                                      SALARY SHEET OF SS PVT LTD            FOR THE MONTH OF AUGUST 2024</c:v>
                </c:pt>
                <c:pt idx="1">
                  <c:v>ESI 5%</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[swethassssss.xlsx]Sheet1!$N$3:$N$22</c:f>
              <c:numCache>
                <c:formatCode>General</c:formatCode>
                <c:ptCount val="20"/>
                <c:pt idx="0">
                  <c:v>5000</c:v>
                </c:pt>
                <c:pt idx="1">
                  <c:v>3800</c:v>
                </c:pt>
                <c:pt idx="2">
                  <c:v>1025</c:v>
                </c:pt>
                <c:pt idx="3">
                  <c:v>780</c:v>
                </c:pt>
                <c:pt idx="4">
                  <c:v>2250</c:v>
                </c:pt>
                <c:pt idx="5">
                  <c:v>3400</c:v>
                </c:pt>
                <c:pt idx="6">
                  <c:v>4600</c:v>
                </c:pt>
                <c:pt idx="7">
                  <c:v>2750</c:v>
                </c:pt>
                <c:pt idx="8">
                  <c:v>2650</c:v>
                </c:pt>
                <c:pt idx="9">
                  <c:v>2200</c:v>
                </c:pt>
                <c:pt idx="10">
                  <c:v>1950</c:v>
                </c:pt>
                <c:pt idx="11">
                  <c:v>2150</c:v>
                </c:pt>
                <c:pt idx="12">
                  <c:v>1700</c:v>
                </c:pt>
                <c:pt idx="13">
                  <c:v>740</c:v>
                </c:pt>
                <c:pt idx="14">
                  <c:v>2150</c:v>
                </c:pt>
                <c:pt idx="15">
                  <c:v>3945</c:v>
                </c:pt>
                <c:pt idx="16">
                  <c:v>3450</c:v>
                </c:pt>
                <c:pt idx="17">
                  <c:v>4475</c:v>
                </c:pt>
                <c:pt idx="18">
                  <c:v>3765</c:v>
                </c:pt>
                <c:pt idx="19">
                  <c:v>3870</c:v>
                </c:pt>
              </c:numCache>
            </c:numRef>
          </c:val>
          <c:extLst>
            <c:ext xmlns:c16="http://schemas.microsoft.com/office/drawing/2014/chart" uri="{C3380CC4-5D6E-409C-BE32-E72D297353CC}">
              <c16:uniqueId val="{00000009-655F-0F49-98D0-7248FA7DAD38}"/>
            </c:ext>
          </c:extLst>
        </c:ser>
        <c:ser>
          <c:idx val="10"/>
          <c:order val="10"/>
          <c:tx>
            <c:strRef>
              <c:f>[swethassssss.xlsx]Sheet1!$O$1:$O$2</c:f>
              <c:strCache>
                <c:ptCount val="2"/>
                <c:pt idx="0">
                  <c:v>                                                                                                      SALARY SHEET OF SS PVT LTD            FOR THE MONTH OF AUGUST 2024</c:v>
                </c:pt>
                <c:pt idx="1">
                  <c:v>ADVANCE</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[swethassssss.xlsx]Sheet1!$O$3:$O$22</c:f>
              <c:numCache>
                <c:formatCode>General</c:formatCode>
                <c:ptCount val="20"/>
                <c:pt idx="0">
                  <c:v>0</c:v>
                </c:pt>
                <c:pt idx="1">
                  <c:v>0</c:v>
                </c:pt>
                <c:pt idx="2">
                  <c:v>0</c:v>
                </c:pt>
                <c:pt idx="3">
                  <c:v>0</c:v>
                </c:pt>
                <c:pt idx="4">
                  <c:v>2000</c:v>
                </c:pt>
                <c:pt idx="5">
                  <c:v>1000</c:v>
                </c:pt>
                <c:pt idx="6">
                  <c:v>0</c:v>
                </c:pt>
                <c:pt idx="7">
                  <c:v>0</c:v>
                </c:pt>
                <c:pt idx="8">
                  <c:v>0</c:v>
                </c:pt>
                <c:pt idx="9">
                  <c:v>0</c:v>
                </c:pt>
                <c:pt idx="10">
                  <c:v>0</c:v>
                </c:pt>
                <c:pt idx="11">
                  <c:v>0</c:v>
                </c:pt>
                <c:pt idx="12">
                  <c:v>0</c:v>
                </c:pt>
                <c:pt idx="13">
                  <c:v>0</c:v>
                </c:pt>
                <c:pt idx="14">
                  <c:v>0</c:v>
                </c:pt>
                <c:pt idx="15">
                  <c:v>0</c:v>
                </c:pt>
                <c:pt idx="16">
                  <c:v>0</c:v>
                </c:pt>
                <c:pt idx="17">
                  <c:v>3000</c:v>
                </c:pt>
                <c:pt idx="18">
                  <c:v>2000</c:v>
                </c:pt>
                <c:pt idx="19">
                  <c:v>0</c:v>
                </c:pt>
              </c:numCache>
            </c:numRef>
          </c:val>
          <c:extLst>
            <c:ext xmlns:c16="http://schemas.microsoft.com/office/drawing/2014/chart" uri="{C3380CC4-5D6E-409C-BE32-E72D297353CC}">
              <c16:uniqueId val="{0000000A-655F-0F49-98D0-7248FA7DAD38}"/>
            </c:ext>
          </c:extLst>
        </c:ser>
        <c:ser>
          <c:idx val="11"/>
          <c:order val="11"/>
          <c:tx>
            <c:strRef>
              <c:f>[swethassssss.xlsx]Sheet1!$P$1:$P$2</c:f>
              <c:strCache>
                <c:ptCount val="2"/>
                <c:pt idx="0">
                  <c:v>                                                                                                      SALARY SHEET OF SS PVT LTD            FOR THE MONTH OF AUGUST 2024</c:v>
                </c:pt>
                <c:pt idx="1">
                  <c:v>NET SALARY</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[swethassssss.xlsx]Sheet1!$A$3:$D$22</c:f>
              <c:multiLvlStrCache>
                <c:ptCount val="20"/>
                <c:lvl>
                  <c:pt idx="0">
                    <c:v>charter accountant</c:v>
                  </c:pt>
                  <c:pt idx="1">
                    <c:v>data scientist</c:v>
                  </c:pt>
                  <c:pt idx="2">
                    <c:v>worker</c:v>
                  </c:pt>
                  <c:pt idx="3">
                    <c:v>clerk</c:v>
                  </c:pt>
                  <c:pt idx="4">
                    <c:v>prodction manager</c:v>
                  </c:pt>
                  <c:pt idx="5">
                    <c:v>team leader</c:v>
                  </c:pt>
                  <c:pt idx="6">
                    <c:v>Hr manager</c:v>
                  </c:pt>
                  <c:pt idx="7">
                    <c:v>assistant manager</c:v>
                  </c:pt>
                  <c:pt idx="8">
                    <c:v>accountant</c:v>
                  </c:pt>
                  <c:pt idx="9">
                    <c:v>supervisor</c:v>
                  </c:pt>
                  <c:pt idx="10">
                    <c:v>sales manager</c:v>
                  </c:pt>
                  <c:pt idx="11">
                    <c:v>data analyst</c:v>
                  </c:pt>
                  <c:pt idx="12">
                    <c:v>marketing manager</c:v>
                  </c:pt>
                  <c:pt idx="13">
                    <c:v>bookkeeper</c:v>
                  </c:pt>
                  <c:pt idx="14">
                    <c:v>sales representative</c:v>
                  </c:pt>
                  <c:pt idx="15">
                    <c:v>software engineer</c:v>
                  </c:pt>
                  <c:pt idx="16">
                    <c:v>business analyst</c:v>
                  </c:pt>
                  <c:pt idx="17">
                    <c:v>finance manager</c:v>
                  </c:pt>
                  <c:pt idx="18">
                    <c:v>project manager</c:v>
                  </c:pt>
                  <c:pt idx="19">
                    <c:v>marketing specialist</c:v>
                  </c:pt>
                </c:lvl>
                <c:lvl>
                  <c:pt idx="0">
                    <c:v>100000</c:v>
                  </c:pt>
                  <c:pt idx="1">
                    <c:v>76000</c:v>
                  </c:pt>
                  <c:pt idx="2">
                    <c:v>20500</c:v>
                  </c:pt>
                  <c:pt idx="3">
                    <c:v>15600</c:v>
                  </c:pt>
                  <c:pt idx="4">
                    <c:v>45000</c:v>
                  </c:pt>
                  <c:pt idx="5">
                    <c:v>68000</c:v>
                  </c:pt>
                  <c:pt idx="6">
                    <c:v>92000</c:v>
                  </c:pt>
                  <c:pt idx="7">
                    <c:v>55000</c:v>
                  </c:pt>
                  <c:pt idx="8">
                    <c:v>53000</c:v>
                  </c:pt>
                  <c:pt idx="9">
                    <c:v>44000</c:v>
                  </c:pt>
                  <c:pt idx="10">
                    <c:v>39000</c:v>
                  </c:pt>
                  <c:pt idx="11">
                    <c:v>43000</c:v>
                  </c:pt>
                  <c:pt idx="12">
                    <c:v>34000</c:v>
                  </c:pt>
                  <c:pt idx="13">
                    <c:v>14800</c:v>
                  </c:pt>
                  <c:pt idx="14">
                    <c:v>43000</c:v>
                  </c:pt>
                  <c:pt idx="15">
                    <c:v>78900</c:v>
                  </c:pt>
                  <c:pt idx="16">
                    <c:v>69000</c:v>
                  </c:pt>
                  <c:pt idx="17">
                    <c:v>89500</c:v>
                  </c:pt>
                  <c:pt idx="18">
                    <c:v>75300</c:v>
                  </c:pt>
                  <c:pt idx="19">
                    <c:v>77400</c:v>
                  </c:pt>
                </c:lvl>
                <c:lvl>
                  <c:pt idx="0">
                    <c:v>RITHISHA</c:v>
                  </c:pt>
                  <c:pt idx="1">
                    <c:v>SWETHA</c:v>
                  </c:pt>
                  <c:pt idx="2">
                    <c:v>NADHIYA</c:v>
                  </c:pt>
                  <c:pt idx="3">
                    <c:v>SRI</c:v>
                  </c:pt>
                  <c:pt idx="4">
                    <c:v>SOWMIYA</c:v>
                  </c:pt>
                  <c:pt idx="5">
                    <c:v>ESTHER</c:v>
                  </c:pt>
                  <c:pt idx="6">
                    <c:v>GLORY</c:v>
                  </c:pt>
                  <c:pt idx="7">
                    <c:v>KOMATHI</c:v>
                  </c:pt>
                  <c:pt idx="8">
                    <c:v>GAYATHRI</c:v>
                  </c:pt>
                  <c:pt idx="9">
                    <c:v>HELEN</c:v>
                  </c:pt>
                  <c:pt idx="10">
                    <c:v>SARITHA</c:v>
                  </c:pt>
                  <c:pt idx="11">
                    <c:v>KOTEESHWARI</c:v>
                  </c:pt>
                  <c:pt idx="12">
                    <c:v>ASHA</c:v>
                  </c:pt>
                  <c:pt idx="13">
                    <c:v>PUSHPALATHA</c:v>
                  </c:pt>
                  <c:pt idx="14">
                    <c:v>SUMITHRA</c:v>
                  </c:pt>
                  <c:pt idx="15">
                    <c:v>SAVITHA</c:v>
                  </c:pt>
                  <c:pt idx="16">
                    <c:v>MUSKAN</c:v>
                  </c:pt>
                  <c:pt idx="17">
                    <c:v>LATHIKA</c:v>
                  </c:pt>
                  <c:pt idx="18">
                    <c:v>JEYASREE</c:v>
                  </c:pt>
                  <c:pt idx="19">
                    <c:v>PREDHIKSHA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[swethassssss.xlsx]Sheet1!$P$3:$P$22</c:f>
              <c:numCache>
                <c:formatCode>0</c:formatCode>
                <c:ptCount val="20"/>
                <c:pt idx="0">
                  <c:v>146354.83870967742</c:v>
                </c:pt>
                <c:pt idx="1">
                  <c:v>101422.83870967742</c:v>
                </c:pt>
                <c:pt idx="2">
                  <c:v>27687.806451612902</c:v>
                </c:pt>
                <c:pt idx="3">
                  <c:v>21321.354838709678</c:v>
                </c:pt>
                <c:pt idx="4">
                  <c:v>58052.838709677417</c:v>
                </c:pt>
                <c:pt idx="5">
                  <c:v>84262.967741935485</c:v>
                </c:pt>
                <c:pt idx="6">
                  <c:v>119807.45161290323</c:v>
                </c:pt>
                <c:pt idx="7">
                  <c:v>75172.580645161288</c:v>
                </c:pt>
                <c:pt idx="8">
                  <c:v>68164.548387096773</c:v>
                </c:pt>
                <c:pt idx="9">
                  <c:v>61557.129032258061</c:v>
                </c:pt>
                <c:pt idx="10">
                  <c:v>53304.193548387098</c:v>
                </c:pt>
                <c:pt idx="11">
                  <c:v>59464.93548387097</c:v>
                </c:pt>
                <c:pt idx="12">
                  <c:v>48663.645161290326</c:v>
                </c:pt>
                <c:pt idx="13">
                  <c:v>20228.258064516129</c:v>
                </c:pt>
                <c:pt idx="14">
                  <c:v>60851.93548387097</c:v>
                </c:pt>
                <c:pt idx="15">
                  <c:v>115473.96774193548</c:v>
                </c:pt>
                <c:pt idx="16">
                  <c:v>94307.419354838712</c:v>
                </c:pt>
                <c:pt idx="17">
                  <c:v>117882.93548387097</c:v>
                </c:pt>
                <c:pt idx="18">
                  <c:v>103347.19354838709</c:v>
                </c:pt>
                <c:pt idx="19">
                  <c:v>105788.32258064517</c:v>
                </c:pt>
              </c:numCache>
            </c:numRef>
          </c:val>
          <c:extLst>
            <c:ext xmlns:c16="http://schemas.microsoft.com/office/drawing/2014/chart" uri="{C3380CC4-5D6E-409C-BE32-E72D297353CC}">
              <c16:uniqueId val="{0000000B-655F-0F49-98D0-7248FA7DAD38}"/>
            </c:ext>
          </c:extLst>
        </c:ser>
        <c:dLbls>
          <c:showLegendKey val="0"/>
          <c:showVal val="0"/>
          <c:showCatName val="0"/>
          <c:showSerName val="0"/>
          <c:showPercent val="0"/>
          <c:showBubbleSize val="0"/>
        </c:dLbls>
        <c:gapWidth val="100"/>
        <c:overlap val="-24"/>
        <c:axId val="314247888"/>
        <c:axId val="314248280"/>
      </c:barChart>
      <c:catAx>
        <c:axId val="314247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4248280"/>
        <c:crosses val="autoZero"/>
        <c:auto val="1"/>
        <c:lblAlgn val="ctr"/>
        <c:lblOffset val="100"/>
        <c:noMultiLvlLbl val="0"/>
      </c:catAx>
      <c:valAx>
        <c:axId val="3142482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4247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 S .</a:t>
            </a:r>
            <a:r>
              <a:rPr lang="en-US" sz="2400" dirty="0" err="1"/>
              <a:t>Sumithra</a:t>
            </a:r>
            <a:endParaRPr lang="en-US" sz="2400" dirty="0"/>
          </a:p>
          <a:p>
            <a:r>
              <a:rPr lang="en-US" sz="2400" dirty="0"/>
              <a:t>REGISTER NO : 312205455</a:t>
            </a:r>
          </a:p>
          <a:p>
            <a:r>
              <a:rPr lang="en-US" sz="2400" dirty="0"/>
              <a:t>NAAN MUDHALVAN ID :  unm285b22350</a:t>
            </a:r>
          </a:p>
          <a:p>
            <a:r>
              <a:rPr lang="en-US" sz="2400" dirty="0"/>
              <a:t>DEPARTMENT: </a:t>
            </a:r>
            <a:r>
              <a:rPr lang="en-US" sz="2400" dirty="0" err="1"/>
              <a:t>B.com</a:t>
            </a:r>
            <a:r>
              <a:rPr lang="en-US" sz="2400" dirty="0"/>
              <a:t> (commerce)</a:t>
            </a:r>
          </a:p>
          <a:p>
            <a:r>
              <a:rPr lang="en-US" sz="2400" dirty="0"/>
              <a:t>COLLEGE : </a:t>
            </a:r>
            <a:r>
              <a:rPr lang="en-US" sz="2400" dirty="0" err="1"/>
              <a:t>Sridevi</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36228"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DCE93FC-7BD5-1FAC-48C6-CB76B5C3FB0E}"/>
              </a:ext>
            </a:extLst>
          </p:cNvPr>
          <p:cNvSpPr txBox="1"/>
          <p:nvPr/>
        </p:nvSpPr>
        <p:spPr>
          <a:xfrm>
            <a:off x="1591000" y="1859339"/>
            <a:ext cx="2451250" cy="4801314"/>
          </a:xfrm>
          <a:prstGeom prst="rect">
            <a:avLst/>
          </a:prstGeom>
          <a:noFill/>
        </p:spPr>
        <p:txBody>
          <a:bodyPr wrap="square">
            <a:spAutoFit/>
          </a:bodyPr>
          <a:lstStyle/>
          <a:p>
            <a:r>
              <a:rPr lang="en-US" b="1" i="0" dirty="0">
                <a:solidFill>
                  <a:srgbClr val="001D35"/>
                </a:solidFill>
                <a:effectLst/>
                <a:latin typeface="Google Sans"/>
              </a:rPr>
              <a:t>1 . Collect data</a:t>
            </a:r>
          </a:p>
          <a:p>
            <a:endParaRPr lang="en-US" b="1" i="0" dirty="0">
              <a:solidFill>
                <a:srgbClr val="001D35"/>
              </a:solidFill>
              <a:effectLst/>
              <a:latin typeface="Google Sans"/>
            </a:endParaRPr>
          </a:p>
          <a:p>
            <a:r>
              <a:rPr lang="en-US" b="1" dirty="0">
                <a:solidFill>
                  <a:srgbClr val="001D35"/>
                </a:solidFill>
                <a:latin typeface="Google Sans"/>
              </a:rPr>
              <a:t>2 . Define inputs</a:t>
            </a:r>
          </a:p>
          <a:p>
            <a:endParaRPr lang="en-US" b="1" dirty="0">
              <a:solidFill>
                <a:srgbClr val="001D35"/>
              </a:solidFill>
              <a:latin typeface="Google Sans"/>
            </a:endParaRPr>
          </a:p>
          <a:p>
            <a:r>
              <a:rPr lang="en-US" b="1" dirty="0">
                <a:solidFill>
                  <a:srgbClr val="001D35"/>
                </a:solidFill>
                <a:latin typeface="Google Sans"/>
              </a:rPr>
              <a:t>3 . Calculate payouts</a:t>
            </a:r>
          </a:p>
          <a:p>
            <a:endParaRPr lang="en-US" b="1" dirty="0">
              <a:solidFill>
                <a:srgbClr val="001D35"/>
              </a:solidFill>
              <a:latin typeface="Google Sans"/>
            </a:endParaRPr>
          </a:p>
          <a:p>
            <a:r>
              <a:rPr lang="en-US" b="1" dirty="0">
                <a:solidFill>
                  <a:srgbClr val="001D35"/>
                </a:solidFill>
                <a:latin typeface="Google Sans"/>
              </a:rPr>
              <a:t>4 . Create columns</a:t>
            </a:r>
          </a:p>
          <a:p>
            <a:endParaRPr lang="en-US" b="1" dirty="0">
              <a:solidFill>
                <a:srgbClr val="001D35"/>
              </a:solidFill>
              <a:latin typeface="Google Sans"/>
            </a:endParaRPr>
          </a:p>
          <a:p>
            <a:r>
              <a:rPr lang="en-US" b="1" dirty="0">
                <a:solidFill>
                  <a:srgbClr val="001D35"/>
                </a:solidFill>
                <a:latin typeface="Google Sans"/>
              </a:rPr>
              <a:t>5 . Input details</a:t>
            </a:r>
          </a:p>
          <a:p>
            <a:endParaRPr lang="en-US" b="1" dirty="0">
              <a:solidFill>
                <a:srgbClr val="001D35"/>
              </a:solidFill>
              <a:latin typeface="Google Sans"/>
            </a:endParaRPr>
          </a:p>
          <a:p>
            <a:r>
              <a:rPr lang="en-US" b="1" dirty="0">
                <a:solidFill>
                  <a:srgbClr val="001D35"/>
                </a:solidFill>
                <a:latin typeface="Google Sans"/>
              </a:rPr>
              <a:t>6 . Input formulas </a:t>
            </a:r>
          </a:p>
          <a:p>
            <a:endParaRPr lang="en-US" b="1" dirty="0">
              <a:solidFill>
                <a:srgbClr val="001D35"/>
              </a:solidFill>
              <a:latin typeface="Google Sans"/>
            </a:endParaRPr>
          </a:p>
          <a:p>
            <a:r>
              <a:rPr lang="en-US" b="1" dirty="0">
                <a:solidFill>
                  <a:srgbClr val="001D35"/>
                </a:solidFill>
                <a:latin typeface="Google Sans"/>
              </a:rPr>
              <a:t>7 . Data cleaning</a:t>
            </a:r>
          </a:p>
          <a:p>
            <a:endParaRPr lang="en-US" b="1" dirty="0">
              <a:solidFill>
                <a:srgbClr val="001D35"/>
              </a:solidFill>
              <a:latin typeface="Google Sans"/>
            </a:endParaRPr>
          </a:p>
          <a:p>
            <a:r>
              <a:rPr lang="en-US" b="1" dirty="0">
                <a:solidFill>
                  <a:srgbClr val="001D35"/>
                </a:solidFill>
                <a:latin typeface="Google Sans"/>
              </a:rPr>
              <a:t>8 . Results </a:t>
            </a:r>
          </a:p>
          <a:p>
            <a:r>
              <a:rPr lang="en-US" b="1" dirty="0">
                <a:solidFill>
                  <a:srgbClr val="001D35"/>
                </a:solidFill>
                <a:latin typeface="Google Sans"/>
              </a:rPr>
              <a:t>     Bar Chart graph</a:t>
            </a:r>
          </a:p>
          <a:p>
            <a:r>
              <a:rPr lang="en-US" b="1" dirty="0">
                <a:solidFill>
                  <a:srgbClr val="001D35"/>
                </a:solidFill>
                <a:latin typeface="Google Sans"/>
              </a:rPr>
              <a:t>     Pivot table </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Chart 11">
            <a:extLst>
              <a:ext uri="{FF2B5EF4-FFF2-40B4-BE49-F238E27FC236}">
                <a16:creationId xmlns:a16="http://schemas.microsoft.com/office/drawing/2014/main" id="{324B4CA5-F5CD-4FE4-C9ED-6CA3F67A563A}"/>
              </a:ext>
            </a:extLst>
          </p:cNvPr>
          <p:cNvGraphicFramePr>
            <a:graphicFrameLocks/>
          </p:cNvGraphicFramePr>
          <p:nvPr>
            <p:extLst>
              <p:ext uri="{D42A27DB-BD31-4B8C-83A1-F6EECF244321}">
                <p14:modId xmlns:p14="http://schemas.microsoft.com/office/powerpoint/2010/main" val="3327020952"/>
              </p:ext>
            </p:extLst>
          </p:nvPr>
        </p:nvGraphicFramePr>
        <p:xfrm>
          <a:off x="966700" y="1695450"/>
          <a:ext cx="7105738" cy="45369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99347" y="827583"/>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8F51724-A6A1-CD91-77DB-7C4DF5024956}"/>
              </a:ext>
            </a:extLst>
          </p:cNvPr>
          <p:cNvSpPr txBox="1"/>
          <p:nvPr/>
        </p:nvSpPr>
        <p:spPr>
          <a:xfrm>
            <a:off x="755333" y="1928813"/>
            <a:ext cx="5084683" cy="1200329"/>
          </a:xfrm>
          <a:prstGeom prst="rect">
            <a:avLst/>
          </a:prstGeom>
          <a:noFill/>
        </p:spPr>
        <p:txBody>
          <a:bodyPr wrap="square">
            <a:spAutoFit/>
          </a:bodyPr>
          <a:lstStyle/>
          <a:p>
            <a:r>
              <a:rPr lang="en-US" b="1" i="0" dirty="0">
                <a:solidFill>
                  <a:srgbClr val="1F1F1F"/>
                </a:solidFill>
                <a:effectLst/>
                <a:latin typeface="Google Sans"/>
              </a:rPr>
              <a:t>a </a:t>
            </a:r>
            <a:r>
              <a:rPr lang="en-US" b="1" i="0" dirty="0" err="1">
                <a:solidFill>
                  <a:srgbClr val="1F1F1F"/>
                </a:solidFill>
                <a:effectLst/>
                <a:latin typeface="Google Sans"/>
              </a:rPr>
              <a:t>payslip</a:t>
            </a:r>
            <a:r>
              <a:rPr lang="en-US" b="1" i="0" dirty="0">
                <a:solidFill>
                  <a:srgbClr val="1F1F1F"/>
                </a:solidFill>
                <a:effectLst/>
                <a:latin typeface="Google Sans"/>
              </a:rPr>
              <a:t> or salary slip to an employee is the amount of money paid by the employer to you for the </a:t>
            </a:r>
            <a:r>
              <a:rPr lang="en-US" b="1" i="0" dirty="0" err="1">
                <a:solidFill>
                  <a:srgbClr val="1F1F1F"/>
                </a:solidFill>
                <a:effectLst/>
                <a:latin typeface="Google Sans"/>
              </a:rPr>
              <a:t>month.It</a:t>
            </a:r>
            <a:r>
              <a:rPr lang="en-US" b="1" i="0" dirty="0">
                <a:solidFill>
                  <a:srgbClr val="1F1F1F"/>
                </a:solidFill>
                <a:effectLst/>
                <a:latin typeface="Google Sans"/>
              </a:rPr>
              <a:t> contains all of the details mentioning how the salary was calculated and sent to you.</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u="sng"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US" sz="4400" b="1" dirty="0">
                <a:solidFill>
                  <a:srgbClr val="0F0F0F"/>
                </a:solidFill>
                <a:latin typeface="Times New Roman" panose="02020603050405020304" pitchFamily="18" charset="0"/>
                <a:cs typeface="Times New Roman" panose="02020603050405020304" pitchFamily="18" charset="0"/>
              </a:rPr>
              <a: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9105" y="107819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7157BD2-332F-D645-5841-DE904F633BCF}"/>
              </a:ext>
            </a:extLst>
          </p:cNvPr>
          <p:cNvSpPr txBox="1"/>
          <p:nvPr/>
        </p:nvSpPr>
        <p:spPr>
          <a:xfrm>
            <a:off x="1276350" y="2413337"/>
            <a:ext cx="4617244" cy="2308324"/>
          </a:xfrm>
          <a:prstGeom prst="rect">
            <a:avLst/>
          </a:prstGeom>
          <a:noFill/>
        </p:spPr>
        <p:txBody>
          <a:bodyPr wrap="square">
            <a:spAutoFit/>
          </a:bodyPr>
          <a:lstStyle/>
          <a:p>
            <a:r>
              <a:rPr lang="en-US" b="1" i="0" dirty="0">
                <a:solidFill>
                  <a:srgbClr val="040C28"/>
                </a:solidFill>
                <a:effectLst/>
                <a:latin typeface="Google Sans"/>
              </a:rPr>
              <a:t>Salary benchmarks provide data points, whether it is worth it or not to pay an employee above the average salary</a:t>
            </a:r>
            <a:r>
              <a:rPr lang="en-US" b="1" i="0" dirty="0">
                <a:solidFill>
                  <a:srgbClr val="1F1F1F"/>
                </a:solidFill>
                <a:effectLst/>
                <a:latin typeface="Google Sans"/>
              </a:rPr>
              <a:t>. It also helps understand the holistic remuneration packages offered by employers. Evaluating pay equity allows organizations to compensate employees doing the same level of work in a fair way.</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24903" y="1946255"/>
            <a:ext cx="5253990" cy="3416320"/>
          </a:xfrm>
          <a:prstGeom prst="rect">
            <a:avLst/>
          </a:prstGeom>
          <a:noFill/>
        </p:spPr>
        <p:txBody>
          <a:bodyPr wrap="square" rtlCol="0">
            <a:spAutoFit/>
          </a:bodyPr>
          <a:lstStyle/>
          <a:p>
            <a:pPr algn="l"/>
            <a:r>
              <a:rPr lang="en-US" sz="2400" b="1" dirty="0">
                <a:solidFill>
                  <a:srgbClr val="0D0D0D"/>
                </a:solidFill>
                <a:latin typeface="Times New Roman" panose="02020603050405020304" pitchFamily="18" charset="0"/>
                <a:cs typeface="Times New Roman" panose="02020603050405020304" pitchFamily="18" charset="0"/>
              </a:rPr>
              <a:t>Salary analysis, also known as compensation analysis, is a process that involves comparing an employee’s compensation to industry standards and internal benchmarks. It can help ensure that employees are fairly compensated, and that the company’s compensation practices are equitable.</a:t>
            </a:r>
            <a:r>
              <a:rPr lang="en-US" sz="2400" dirty="0">
                <a:solidFill>
                  <a:srgbClr val="0D0D0D"/>
                </a:solidFill>
                <a:latin typeface="Times New Roman" panose="02020603050405020304" pitchFamily="18" charset="0"/>
                <a:cs typeface="Times New Roman" panose="02020603050405020304" pitchFamily="18" charset="0"/>
              </a:rPr>
              <a:t> </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6577" y="62157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ECF86DF-25D8-7BE7-BC4D-4FC61D6C57AB}"/>
              </a:ext>
            </a:extLst>
          </p:cNvPr>
          <p:cNvSpPr txBox="1"/>
          <p:nvPr/>
        </p:nvSpPr>
        <p:spPr>
          <a:xfrm>
            <a:off x="1081405" y="1586794"/>
            <a:ext cx="5014595" cy="4801314"/>
          </a:xfrm>
          <a:prstGeom prst="rect">
            <a:avLst/>
          </a:prstGeom>
          <a:noFill/>
        </p:spPr>
        <p:txBody>
          <a:bodyPr wrap="square">
            <a:spAutoFit/>
          </a:bodyPr>
          <a:lstStyle/>
          <a:p>
            <a:pPr algn="l"/>
            <a:r>
              <a:rPr lang="en-US" b="1" i="0" u="sng" dirty="0">
                <a:solidFill>
                  <a:srgbClr val="001D35"/>
                </a:solidFill>
                <a:effectLst/>
                <a:latin typeface="Google Sans"/>
              </a:rPr>
              <a:t>1 . EMPLOYEES</a:t>
            </a:r>
          </a:p>
          <a:p>
            <a:pPr algn="l"/>
            <a:endParaRPr lang="en-US" b="1" u="sng" dirty="0">
              <a:solidFill>
                <a:srgbClr val="001D35"/>
              </a:solidFill>
              <a:latin typeface="Google Sans"/>
            </a:endParaRPr>
          </a:p>
          <a:p>
            <a:pPr algn="l"/>
            <a:r>
              <a:rPr lang="en-US" b="1" dirty="0">
                <a:solidFill>
                  <a:srgbClr val="001D35"/>
                </a:solidFill>
                <a:latin typeface="Google Sans"/>
              </a:rPr>
              <a:t>Compensation analysis helps ensure that employees are paid fairly and competitively, and that their compensation is based on objective criteria like skills and experience.</a:t>
            </a:r>
            <a:r>
              <a:rPr lang="en-US" b="1" u="sng" dirty="0">
                <a:solidFill>
                  <a:srgbClr val="001D35"/>
                </a:solidFill>
                <a:latin typeface="Google Sans"/>
              </a:rPr>
              <a:t> </a:t>
            </a:r>
          </a:p>
          <a:p>
            <a:br>
              <a:rPr lang="en-US" dirty="0"/>
            </a:br>
            <a:r>
              <a:rPr lang="en-US" b="1" u="sng" dirty="0"/>
              <a:t>2 . EMPLOYERS</a:t>
            </a:r>
            <a:r>
              <a:rPr lang="en-US" dirty="0"/>
              <a:t> </a:t>
            </a:r>
          </a:p>
          <a:p>
            <a:endParaRPr lang="en-US" dirty="0"/>
          </a:p>
          <a:p>
            <a:r>
              <a:rPr lang="en-US" b="1" dirty="0"/>
              <a:t>Compensation analysis helps employers make informed decisions about pay, including salary adjustments, promotions, and bonuses. It can also help employers identify and address any pay inequities, and ensure that their pay practices are competitive. </a:t>
            </a:r>
          </a:p>
          <a:p>
            <a:endParaRPr lang="en-US" dirty="0"/>
          </a:p>
          <a:p>
            <a:endParaRPr lang="en-US" b="1" u="sng" dirty="0">
              <a:solidFill>
                <a:srgbClr val="001D35"/>
              </a:solidFill>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5EBC872-DB6C-E3C7-C3D5-8A8C2F29CD49}"/>
              </a:ext>
            </a:extLst>
          </p:cNvPr>
          <p:cNvSpPr txBox="1"/>
          <p:nvPr/>
        </p:nvSpPr>
        <p:spPr>
          <a:xfrm>
            <a:off x="3426619" y="1910259"/>
            <a:ext cx="6107906" cy="2585323"/>
          </a:xfrm>
          <a:prstGeom prst="rect">
            <a:avLst/>
          </a:prstGeom>
          <a:noFill/>
        </p:spPr>
        <p:txBody>
          <a:bodyPr wrap="square">
            <a:spAutoFit/>
          </a:bodyPr>
          <a:lstStyle/>
          <a:p>
            <a:r>
              <a:rPr lang="en-US" b="1" dirty="0">
                <a:solidFill>
                  <a:srgbClr val="040C28"/>
                </a:solidFill>
                <a:latin typeface="Google Sans"/>
              </a:rPr>
              <a:t>1 . </a:t>
            </a:r>
            <a:r>
              <a:rPr lang="en-US" b="1" u="sng" dirty="0">
                <a:solidFill>
                  <a:srgbClr val="040C28"/>
                </a:solidFill>
                <a:latin typeface="Google Sans"/>
              </a:rPr>
              <a:t>BAR CHART </a:t>
            </a:r>
            <a:r>
              <a:rPr lang="en-US" b="1" dirty="0">
                <a:solidFill>
                  <a:srgbClr val="040C28"/>
                </a:solidFill>
                <a:latin typeface="Google Sans"/>
              </a:rPr>
              <a:t> : </a:t>
            </a:r>
            <a:r>
              <a:rPr lang="en-US" dirty="0">
                <a:solidFill>
                  <a:srgbClr val="040C28"/>
                </a:solidFill>
                <a:latin typeface="Google Sans"/>
              </a:rPr>
              <a:t>It is a great way to visualize salary information in Excel, such as income breakdowns, salary ranges, and age ranges.</a:t>
            </a:r>
            <a:endParaRPr lang="en-US" i="0" u="sng" dirty="0">
              <a:solidFill>
                <a:srgbClr val="040C28"/>
              </a:solidFill>
              <a:effectLst/>
              <a:latin typeface="Google Sans"/>
            </a:endParaRPr>
          </a:p>
          <a:p>
            <a:endParaRPr lang="en-US" dirty="0">
              <a:solidFill>
                <a:srgbClr val="001D35"/>
              </a:solidFill>
              <a:latin typeface="Google Sans"/>
            </a:endParaRPr>
          </a:p>
          <a:p>
            <a:r>
              <a:rPr lang="en-US" b="1" i="0" dirty="0">
                <a:solidFill>
                  <a:srgbClr val="001D35"/>
                </a:solidFill>
                <a:effectLst/>
                <a:latin typeface="Google Sans"/>
              </a:rPr>
              <a:t>2 . </a:t>
            </a:r>
            <a:r>
              <a:rPr lang="en-US" b="1" i="0" u="sng" dirty="0">
                <a:solidFill>
                  <a:srgbClr val="001D35"/>
                </a:solidFill>
                <a:effectLst/>
                <a:latin typeface="Google Sans"/>
              </a:rPr>
              <a:t>PIVOT TABLE</a:t>
            </a:r>
            <a:r>
              <a:rPr lang="en-US" b="0" i="0" dirty="0">
                <a:solidFill>
                  <a:srgbClr val="001D35"/>
                </a:solidFill>
                <a:effectLst/>
                <a:latin typeface="Google Sans"/>
              </a:rPr>
              <a:t>  : </a:t>
            </a:r>
            <a:r>
              <a:rPr lang="en-US" dirty="0">
                <a:solidFill>
                  <a:srgbClr val="001D35"/>
                </a:solidFill>
                <a:latin typeface="Google Sans"/>
              </a:rPr>
              <a:t>It </a:t>
            </a:r>
            <a:r>
              <a:rPr lang="en-US" b="0" i="0" dirty="0">
                <a:solidFill>
                  <a:srgbClr val="001D35"/>
                </a:solidFill>
                <a:effectLst/>
                <a:latin typeface="Google Sans"/>
              </a:rPr>
              <a:t>is </a:t>
            </a:r>
            <a:r>
              <a:rPr lang="en-US" dirty="0"/>
              <a:t>a tool that helps you analyze and summarize large amounts of data.</a:t>
            </a:r>
          </a:p>
          <a:p>
            <a:endParaRPr lang="en-US" dirty="0"/>
          </a:p>
          <a:p>
            <a:pPr fontAlgn="ctr"/>
            <a:r>
              <a:rPr lang="en-US" b="1" dirty="0"/>
              <a:t>3 .</a:t>
            </a:r>
            <a:r>
              <a:rPr lang="en-US" dirty="0"/>
              <a:t> </a:t>
            </a:r>
            <a:r>
              <a:rPr lang="en-US" b="1" u="sng" dirty="0"/>
              <a:t>CONDITIONAL FORMATTING</a:t>
            </a:r>
            <a:r>
              <a:rPr lang="en-US" dirty="0"/>
              <a:t> : </a:t>
            </a:r>
            <a:r>
              <a:rPr lang="en-US" dirty="0">
                <a:solidFill>
                  <a:srgbClr val="4D5156"/>
                </a:solidFill>
                <a:latin typeface="Google Sans"/>
              </a:rPr>
              <a:t>It </a:t>
            </a:r>
            <a:r>
              <a:rPr lang="en-US" b="0" i="0" dirty="0">
                <a:solidFill>
                  <a:srgbClr val="4D5156"/>
                </a:solidFill>
                <a:effectLst/>
                <a:latin typeface="Google Sans"/>
              </a:rPr>
              <a:t>can be used in Excel to highlight patterns and trends in a salary sheet.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80A47DF-4A02-CD82-21F4-EAAE05626D33}"/>
              </a:ext>
            </a:extLst>
          </p:cNvPr>
          <p:cNvSpPr txBox="1"/>
          <p:nvPr/>
        </p:nvSpPr>
        <p:spPr>
          <a:xfrm>
            <a:off x="755332" y="1586724"/>
            <a:ext cx="6107906" cy="5078313"/>
          </a:xfrm>
          <a:prstGeom prst="rect">
            <a:avLst/>
          </a:prstGeom>
          <a:noFill/>
        </p:spPr>
        <p:txBody>
          <a:bodyPr wrap="square">
            <a:spAutoFit/>
          </a:bodyPr>
          <a:lstStyle/>
          <a:p>
            <a:pPr algn="ctr" fontAlgn="ctr"/>
            <a:r>
              <a:rPr lang="en-US" dirty="0">
                <a:solidFill>
                  <a:srgbClr val="4D5156"/>
                </a:solidFill>
                <a:latin typeface="Google Sans"/>
              </a:rPr>
              <a:t>Employee salary sheet dataset – </a:t>
            </a:r>
            <a:r>
              <a:rPr lang="en-US" dirty="0" err="1">
                <a:solidFill>
                  <a:srgbClr val="4D5156"/>
                </a:solidFill>
                <a:latin typeface="Google Sans"/>
              </a:rPr>
              <a:t>ExcelDataPro</a:t>
            </a:r>
            <a:endParaRPr lang="en-US" dirty="0">
              <a:solidFill>
                <a:srgbClr val="4D5156"/>
              </a:solidFill>
              <a:latin typeface="Google Sans"/>
            </a:endParaRPr>
          </a:p>
          <a:p>
            <a:pPr algn="ctr" fontAlgn="ctr"/>
            <a:r>
              <a:rPr lang="en-US" dirty="0">
                <a:solidFill>
                  <a:srgbClr val="4D5156"/>
                </a:solidFill>
                <a:latin typeface="Google Sans"/>
              </a:rPr>
              <a:t>20 Features</a:t>
            </a:r>
          </a:p>
          <a:p>
            <a:pPr algn="ctr" fontAlgn="ctr"/>
            <a:r>
              <a:rPr lang="en-US" dirty="0">
                <a:solidFill>
                  <a:srgbClr val="4D5156"/>
                </a:solidFill>
                <a:latin typeface="Google Sans"/>
              </a:rPr>
              <a:t>Features – 14 Features</a:t>
            </a:r>
          </a:p>
          <a:p>
            <a:pPr algn="ctr" fontAlgn="ctr"/>
            <a:r>
              <a:rPr lang="en-US" dirty="0">
                <a:solidFill>
                  <a:srgbClr val="4D5156"/>
                </a:solidFill>
                <a:latin typeface="Google Sans"/>
              </a:rPr>
              <a:t>1. BASIC SALARY </a:t>
            </a:r>
          </a:p>
          <a:p>
            <a:pPr algn="ctr" fontAlgn="ctr"/>
            <a:r>
              <a:rPr lang="en-US" dirty="0">
                <a:solidFill>
                  <a:srgbClr val="4D5156"/>
                </a:solidFill>
                <a:latin typeface="Google Sans"/>
              </a:rPr>
              <a:t>2. DEPARTMENT </a:t>
            </a:r>
          </a:p>
          <a:p>
            <a:pPr algn="ctr" fontAlgn="ctr"/>
            <a:r>
              <a:rPr lang="en-US" dirty="0">
                <a:solidFill>
                  <a:srgbClr val="4D5156"/>
                </a:solidFill>
                <a:latin typeface="Google Sans"/>
              </a:rPr>
              <a:t>3. WORKING DAYS </a:t>
            </a:r>
          </a:p>
          <a:p>
            <a:pPr algn="ctr" fontAlgn="ctr"/>
            <a:r>
              <a:rPr lang="en-US" dirty="0">
                <a:solidFill>
                  <a:srgbClr val="4D5156"/>
                </a:solidFill>
                <a:latin typeface="Google Sans"/>
              </a:rPr>
              <a:t>4. WORKING DAYS AMOUNT </a:t>
            </a:r>
          </a:p>
          <a:p>
            <a:pPr algn="ctr" fontAlgn="ctr"/>
            <a:r>
              <a:rPr lang="en-US" dirty="0">
                <a:solidFill>
                  <a:srgbClr val="4D5156"/>
                </a:solidFill>
                <a:latin typeface="Google Sans"/>
              </a:rPr>
              <a:t>5. OVERTIME </a:t>
            </a:r>
          </a:p>
          <a:p>
            <a:pPr algn="ctr" fontAlgn="ctr"/>
            <a:r>
              <a:rPr lang="en-US" dirty="0">
                <a:solidFill>
                  <a:srgbClr val="4D5156"/>
                </a:solidFill>
                <a:latin typeface="Google Sans"/>
              </a:rPr>
              <a:t>6. OVERTIME DAYS</a:t>
            </a:r>
          </a:p>
          <a:p>
            <a:pPr algn="ctr" fontAlgn="ctr"/>
            <a:r>
              <a:rPr lang="en-US" dirty="0">
                <a:solidFill>
                  <a:srgbClr val="4D5156"/>
                </a:solidFill>
                <a:latin typeface="Google Sans"/>
              </a:rPr>
              <a:t>7. OVERTIME AMOUNT </a:t>
            </a:r>
          </a:p>
          <a:p>
            <a:pPr algn="ctr" fontAlgn="ctr"/>
            <a:r>
              <a:rPr lang="en-US" dirty="0">
                <a:solidFill>
                  <a:srgbClr val="4D5156"/>
                </a:solidFill>
                <a:latin typeface="Google Sans"/>
              </a:rPr>
              <a:t>8. DEARNESS ALLOWANCE</a:t>
            </a:r>
          </a:p>
          <a:p>
            <a:pPr algn="ctr" fontAlgn="ctr"/>
            <a:r>
              <a:rPr lang="en-US" dirty="0">
                <a:solidFill>
                  <a:srgbClr val="4D5156"/>
                </a:solidFill>
                <a:latin typeface="Google Sans"/>
              </a:rPr>
              <a:t>9. HOUSE RENT ALLOWANCE</a:t>
            </a:r>
          </a:p>
          <a:p>
            <a:pPr algn="ctr" fontAlgn="ctr"/>
            <a:r>
              <a:rPr lang="en-US" dirty="0">
                <a:solidFill>
                  <a:srgbClr val="4D5156"/>
                </a:solidFill>
                <a:latin typeface="Google Sans"/>
              </a:rPr>
              <a:t>10. PROVIDENT FUND</a:t>
            </a:r>
          </a:p>
          <a:p>
            <a:pPr algn="ctr" fontAlgn="ctr"/>
            <a:r>
              <a:rPr lang="en-US" dirty="0">
                <a:solidFill>
                  <a:srgbClr val="4D5156"/>
                </a:solidFill>
                <a:latin typeface="Google Sans"/>
              </a:rPr>
              <a:t>11. GROSS SALARY </a:t>
            </a:r>
          </a:p>
          <a:p>
            <a:pPr algn="ctr" fontAlgn="ctr"/>
            <a:r>
              <a:rPr lang="en-US" dirty="0">
                <a:solidFill>
                  <a:srgbClr val="4D5156"/>
                </a:solidFill>
                <a:latin typeface="Google Sans"/>
              </a:rPr>
              <a:t>12. EMPLOYEES’ STATE INSURANCE</a:t>
            </a:r>
          </a:p>
          <a:p>
            <a:pPr algn="ctr" fontAlgn="ctr"/>
            <a:r>
              <a:rPr lang="en-US" dirty="0">
                <a:solidFill>
                  <a:srgbClr val="4D5156"/>
                </a:solidFill>
                <a:latin typeface="Google Sans"/>
              </a:rPr>
              <a:t>13. ADVANCE </a:t>
            </a:r>
          </a:p>
          <a:p>
            <a:pPr algn="ctr" fontAlgn="ctr"/>
            <a:r>
              <a:rPr lang="en-US" dirty="0">
                <a:solidFill>
                  <a:srgbClr val="4D5156"/>
                </a:solidFill>
                <a:latin typeface="Google Sans"/>
              </a:rPr>
              <a:t>14. NET SALARY</a:t>
            </a:r>
          </a:p>
          <a:p>
            <a:pPr algn="ctr" fontAlgn="ctr"/>
            <a:endParaRPr lang="en-US" dirty="0">
              <a:solidFill>
                <a:srgbClr val="4D5156"/>
              </a:solidFill>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224676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b="1" dirty="0">
                <a:latin typeface="Times New Roman" panose="02020603050405020304" pitchFamily="18" charset="0"/>
                <a:cs typeface="Times New Roman" panose="02020603050405020304" pitchFamily="18" charset="0"/>
              </a:rPr>
              <a:t>NET SALARY </a:t>
            </a:r>
          </a:p>
          <a:p>
            <a:pPr marL="514350" indent="-514350">
              <a:buFont typeface="+mj-lt"/>
              <a:buAutoNum type="arabicPeriod"/>
            </a:pPr>
            <a:r>
              <a:rPr lang="en-US" sz="2800" b="1" dirty="0">
                <a:latin typeface="Times New Roman" panose="02020603050405020304" pitchFamily="18" charset="0"/>
                <a:cs typeface="Times New Roman" panose="02020603050405020304" pitchFamily="18" charset="0"/>
              </a:rPr>
              <a:t>GROSS SALARY </a:t>
            </a:r>
          </a:p>
          <a:p>
            <a:pPr marL="514350" indent="-514350">
              <a:buFont typeface="+mj-lt"/>
              <a:buAutoNum type="arabicPeriod"/>
            </a:pPr>
            <a:r>
              <a:rPr lang="en-US" sz="2800" b="1" dirty="0">
                <a:latin typeface="Times New Roman" panose="02020603050405020304" pitchFamily="18" charset="0"/>
                <a:cs typeface="Times New Roman" panose="02020603050405020304" pitchFamily="18" charset="0"/>
              </a:rPr>
              <a:t>CALCULATION OF THE DEDUCTION </a:t>
            </a:r>
          </a:p>
          <a:p>
            <a:pPr marL="514350" indent="-514350">
              <a:buFont typeface="+mj-lt"/>
              <a:buAutoNum type="arabicPeriod"/>
            </a:pPr>
            <a:r>
              <a:rPr lang="en-US" sz="2800" b="1" dirty="0">
                <a:latin typeface="Times New Roman" panose="02020603050405020304" pitchFamily="18" charset="0"/>
                <a:cs typeface="Times New Roman" panose="02020603050405020304" pitchFamily="18" charset="0"/>
              </a:rPr>
              <a:t>ADVANCE</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www.kingqueeneditzs.s@gmail.com</cp:lastModifiedBy>
  <cp:revision>15</cp:revision>
  <dcterms:created xsi:type="dcterms:W3CDTF">2024-03-29T15:07:22Z</dcterms:created>
  <dcterms:modified xsi:type="dcterms:W3CDTF">2024-09-05T08:01:02Z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