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551941"/>
          </a:xfrm>
          <a:prstGeom prst="rect"/>
          <a:noFill/>
        </p:spPr>
        <p:txBody>
          <a:bodyPr rtlCol="0" wrap="square">
            <a:spAutoFit/>
          </a:bodyPr>
          <a:p>
            <a:r>
              <a:rPr sz="2400" lang="en-US"/>
              <a:t>STUDENT NAME:</a:t>
            </a:r>
            <a:r>
              <a:rPr sz="2400" lang="en-US"/>
              <a:t> Sumith</a:t>
            </a:r>
            <a:r>
              <a:rPr sz="2400" lang="en-US"/>
              <a:t>r</a:t>
            </a:r>
            <a:r>
              <a:rPr sz="2400" lang="en-US"/>
              <a:t>a</a:t>
            </a:r>
            <a:r>
              <a:rPr sz="2400" lang="en-US"/>
              <a:t>.</a:t>
            </a:r>
            <a:r>
              <a:rPr sz="2400" lang="en-US"/>
              <a:t>M</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1</a:t>
            </a:r>
            <a:r>
              <a:rPr dirty="0" sz="2400" lang="en-US"/>
              <a:t>6</a:t>
            </a:r>
            <a:r>
              <a:rPr dirty="0" sz="2400" lang="en-US"/>
              <a:t>7</a:t>
            </a:r>
            <a:r>
              <a:rPr dirty="0" sz="2400" lang="en-US"/>
              <a:t>3</a:t>
            </a:r>
            <a:endParaRPr altLang="en-US" lang="zh-CN"/>
          </a:p>
          <a:p>
            <a:r>
              <a:rPr dirty="0" sz="2400" lang="en-US"/>
              <a:t>DEPART</a:t>
            </a:r>
            <a:r>
              <a:rPr dirty="0" sz="2400" lang="en-US"/>
              <a:t>MENT:</a:t>
            </a:r>
            <a:r>
              <a:rPr dirty="0" sz="2400" lang="en-US"/>
              <a:t> </a:t>
            </a:r>
            <a:r>
              <a:rPr dirty="0" sz="2400" lang="en-US"/>
              <a:t>b</a:t>
            </a:r>
            <a:r>
              <a:rPr dirty="0" sz="2400" lang="en-US"/>
              <a:t>.</a:t>
            </a:r>
            <a:r>
              <a:rPr dirty="0" sz="2400" lang="en-US"/>
              <a:t>c</a:t>
            </a:r>
            <a:r>
              <a:rPr dirty="0" sz="2400" lang="en-US"/>
              <a:t>i</a:t>
            </a:r>
            <a:r>
              <a:rPr dirty="0" sz="2400" lang="en-US"/>
              <a:t>m</a:t>
            </a:r>
            <a:r>
              <a:rPr dirty="0" sz="2400" lang="en-US"/>
              <a:t> </a:t>
            </a:r>
            <a:r>
              <a:rPr dirty="0" sz="2400" lang="en-US"/>
              <a:t>g</a:t>
            </a:r>
            <a:r>
              <a:rPr dirty="0" sz="2400" lang="en-US"/>
              <a:t>e</a:t>
            </a:r>
            <a:r>
              <a:rPr dirty="0" sz="2400" lang="en-US"/>
              <a:t>n</a:t>
            </a:r>
            <a:r>
              <a:rPr dirty="0" sz="2400" lang="en-US"/>
              <a:t>e</a:t>
            </a:r>
            <a:r>
              <a:rPr dirty="0" sz="2400" lang="en-US"/>
              <a:t>r</a:t>
            </a:r>
            <a:r>
              <a:rPr dirty="0" sz="2400" lang="en-US"/>
              <a:t>a</a:t>
            </a:r>
            <a:r>
              <a:rPr dirty="0" sz="2400" lang="en-US"/>
              <a:t>l </a:t>
            </a:r>
            <a:endParaRPr altLang="en-US" lang="zh-CN"/>
          </a:p>
          <a:p>
            <a:r>
              <a:rPr dirty="0" sz="2400" lang="en-US"/>
              <a:t>COLLEGE</a:t>
            </a:r>
            <a:r>
              <a:rPr dirty="0" sz="2400" lang="en-US"/>
              <a:t>:</a:t>
            </a:r>
            <a:r>
              <a:rPr dirty="0" sz="2400" lang="en-US"/>
              <a:t> </a:t>
            </a:r>
            <a:r>
              <a:rPr dirty="0" sz="2400" lang="en-US"/>
              <a:t>p</a:t>
            </a:r>
            <a:r>
              <a:rPr dirty="0" sz="2400" lang="en-US"/>
              <a:t>r</a:t>
            </a:r>
            <a:r>
              <a:rPr dirty="0" sz="2400" lang="en-US"/>
              <a:t>o</a:t>
            </a:r>
            <a:r>
              <a:rPr dirty="0" sz="2400" lang="en-US"/>
              <a:t>f</a:t>
            </a:r>
            <a:r>
              <a:rPr dirty="0" sz="2400" lang="en-US"/>
              <a:t>.</a:t>
            </a:r>
            <a:r>
              <a:rPr dirty="0" sz="2400" lang="en-US"/>
              <a:t>D</a:t>
            </a:r>
            <a:r>
              <a:rPr dirty="0" sz="2400" lang="en-US"/>
              <a:t>h</a:t>
            </a:r>
            <a:r>
              <a:rPr dirty="0" sz="2400" lang="en-US"/>
              <a:t>a</a:t>
            </a:r>
            <a:r>
              <a:rPr dirty="0" sz="2400" lang="en-US"/>
              <a:t>n</a:t>
            </a:r>
            <a:r>
              <a:rPr dirty="0" sz="2400" lang="en-US"/>
              <a:t>a</a:t>
            </a:r>
            <a:r>
              <a:rPr dirty="0" sz="2400" lang="en-US"/>
              <a:t>p</a:t>
            </a:r>
            <a:r>
              <a:rPr dirty="0" sz="2400" lang="en-US"/>
              <a:t>a</a:t>
            </a:r>
            <a:r>
              <a:rPr dirty="0" sz="2400" lang="en-US"/>
              <a:t>l</a:t>
            </a:r>
            <a:r>
              <a:rPr dirty="0" sz="2400" lang="en-US"/>
              <a:t>a</a:t>
            </a:r>
            <a:r>
              <a:rPr dirty="0" sz="2400" lang="en-US"/>
              <a:t>n</a:t>
            </a:r>
            <a:r>
              <a:rPr dirty="0" sz="2400" lang="en-US"/>
              <a:t> </a:t>
            </a:r>
            <a:r>
              <a:rPr dirty="0" sz="2400" lang="en-US"/>
              <a:t>College </a:t>
            </a:r>
            <a:r>
              <a:rPr dirty="0" sz="2400" lang="en-US"/>
              <a:t>of </a:t>
            </a:r>
            <a:r>
              <a:rPr dirty="0" sz="2400" lang="en-US"/>
              <a:t>s</a:t>
            </a:r>
            <a:r>
              <a:rPr dirty="0" sz="2400" lang="en-US"/>
              <a:t>cience </a:t>
            </a:r>
            <a:r>
              <a:rPr dirty="0" sz="2400" lang="en-US"/>
              <a:t>a</a:t>
            </a:r>
            <a:r>
              <a:rPr dirty="0" sz="2400" lang="en-US"/>
              <a:t>n</a:t>
            </a:r>
            <a:r>
              <a:rPr dirty="0" sz="2400" lang="en-US"/>
              <a:t>d</a:t>
            </a:r>
            <a:r>
              <a:rPr dirty="0" sz="2400" lang="en-US"/>
              <a:t> </a:t>
            </a:r>
            <a:r>
              <a:rPr dirty="0" sz="2400" lang="en-US"/>
              <a:t>management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1282164" y="384806"/>
            <a:ext cx="3925731" cy="5975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9" name=""/>
          <p:cNvSpPr txBox="1"/>
          <p:nvPr/>
        </p:nvSpPr>
        <p:spPr>
          <a:xfrm>
            <a:off x="725258" y="982340"/>
            <a:ext cx="10909727" cy="18265140"/>
          </a:xfrm>
          <a:prstGeom prst="rect"/>
        </p:spPr>
        <p:txBody>
          <a:bodyPr rtlCol="0" wrap="square">
            <a:spAutoFit/>
          </a:bodyPr>
          <a:p>
            <a:r>
              <a:rPr sz="2800" lang="en-US">
                <a:solidFill>
                  <a:srgbClr val="000000"/>
                </a:solidFill>
              </a:rPr>
              <a:t>Modeling in a project or research context involves creating representations of systems, processes, or data to understand, analyze, and predict outcomes. It typically encompasses:
1. **Objective**: Define what you aim to achieve with the model (e.g., forecasting, optimization).
2. **Type of Model**: Choose the appropriate type of model based on the objective (e.g., statistical, machine learning, mathematical, simulation).
3. **Data**: Identify and prepare the data required for the model, including collection, cleaning, and preprocessing.
4. **Assumptions**: Specify any assumptions made during the modeling process, as they can influence results and interpretations.
5. **Methodology**: Outline the techniques and algorithms used to build and train the model.
6. **Validation**: Test the model for accuracy and reliability using validation techniques (e.g., cross-validation, testing against real-world data).
7. **Results**: Present and interpret the outcomes of the model, including insights and predictions.
8. **Applications**: Describe how the model’s results will be applied or used in practice.
9. **Limitations**: Acknowledge any limitations or potential biases in the model.
**Example**:
**Objective**: Predict customer churn to improve retention strategies.
**Type of Model**: Logistic regression model.
**Data**: Customer demographics, purchase history, and customer service interactions.
**Assumptions**: Customer behavior follows a predictable pattern based on historical data.
**Methodology**: Use logistic regression to model the probability of churn based on input features. Train the model using historical customer data and validate with a separate test set.
**Validation**: Achieved an accuracy of 85% and a precision of 80% in predicting churn.
**Results**: Identified key factors influencing churn and provided a list of high-risk customers.
**Applications**: Implement targeted retention campaigns for customers identified as high risk.
**Limitations**: The model may not account for unforeseen external factors affecting customer behavior.
Do you need more details on a specific modeling approach or aspect?</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1743075" y="500443"/>
            <a:ext cx="2437130" cy="5975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0" name=""/>
          <p:cNvSpPr txBox="1"/>
          <p:nvPr/>
        </p:nvSpPr>
        <p:spPr>
          <a:xfrm>
            <a:off x="447547" y="1097979"/>
            <a:ext cx="11160726" cy="19636742"/>
          </a:xfrm>
          <a:prstGeom prst="rect"/>
        </p:spPr>
        <p:txBody>
          <a:bodyPr rtlCol="0" wrap="square">
            <a:spAutoFit/>
          </a:bodyPr>
          <a:p>
            <a:r>
              <a:rPr sz="2800" lang="en-US">
                <a:solidFill>
                  <a:srgbClr val="000000"/>
                </a:solidFill>
              </a:rPr>
              <a:t>Results in a project or research context refer to the outcomes or findings derived from implementing or analyzing the model or solution. Here’s how to present them effectively:
1. **Summary of Findings**: Provide a concise overview of what the results show. Highlight key outcomes or discoveries.
2. **Data and Metrics**: Present quantitative data and metrics that illustrate the performance or impact of the solution. This could include accuracy, efficiency, financial impact, or any other relevant measures.
3. **Visualizations**: Use charts, graphs, tables, or other visual aids to help convey complex data or trends clearly.
4. **Interpretation**: Explain the significance of the results. What do they mean in the context of the project goals or hypotheses?
5. **Comparisons**: Compare the results against benchmarks, expectations, or previous data to demonstrate improvements or areas of concern.
6. **Impact**: Discuss how the results affect stakeholders or the intended outcomes of the project.
7. **Recommendations**: Based on the results, suggest next steps or actions.
**Example**:
**Summary of Findings**: The new customer segmentation model successfully identified three distinct customer groups with high accuracy.
**Data and Metrics**: 
- **Accuracy**: 92% in classifying customer types.
- **Reduction in Marketing Costs**: 15% decrease due to more targeted campaigns.
- **Increased Engagement**: 20% increase in response rates to marketing efforts.
**Visualizations**: A pie chart showing the distribution of customer segments and a bar graph comparing engagement rates before and after model implementation.
**Interpretation**: The model has effectively differentiated customer groups, leading to more efficient marketing strategies and higher engagement.
**Comparisons**: Compared to the previous segmentation approach, the new model has shown a 25% improvement in accuracy and a 30% reduction in marketing expenses.
**Impact**: The improved segmentation is expected to boost overall revenue by targeting the right customer segments more effectively.
**Recommendations**: Scale the model to include additional data points for further refinement and implement A/B testing to optimize marketing strategies.
Would you like to dive deeper into presenting results for a specific scenario or project?</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5842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1" name=""/>
          <p:cNvSpPr txBox="1"/>
          <p:nvPr/>
        </p:nvSpPr>
        <p:spPr>
          <a:xfrm>
            <a:off x="522018" y="969644"/>
            <a:ext cx="10707253" cy="15864842"/>
          </a:xfrm>
          <a:prstGeom prst="rect"/>
        </p:spPr>
        <p:txBody>
          <a:bodyPr rtlCol="0" wrap="square">
            <a:spAutoFit/>
          </a:bodyPr>
          <a:p>
            <a:r>
              <a:rPr sz="2800" lang="en-US">
                <a:solidFill>
                  <a:srgbClr val="000000"/>
                </a:solidFill>
              </a:rPr>
              <a:t>The conclusion summarizes the findings and implications of a project or research study. It ties together the results, reflects on the significance, and suggests future actions. Here’s how to craft a compelling conclusion:
1. **Restate Objectives**: Briefly revisit the original goals or research questions of the project.
2. **Summarize Key Findings**: Highlight the most important results and insights obtained.
3. **Discuss Implications**: Explain the significance of the findings and their impact on the project, stakeholders, or field.
4. **Address Limitations**: Acknowledge any limitations or challenges encountered during the project and their potential impact on the results.
5. **Recommendations**: Offer practical recommendations or next steps based on the findings.
6. **Future Work**: Suggest areas for further research or development to build on the current work.
7. **Closing Statement**: Provide a final thought or reflection on the project's overall contribution.
**Example**:
**Restate Objectives**: The primary objective of this project was to develop a predictive model for customer churn to enhance retention strategies.
**Summarize Key Findings**: The model achieved an accuracy of 85% in predicting customer churn, significantly improving our ability to identify high-risk customers. We also observed a 20% increase in retention rates among targeted interventions.
**Discuss Implications**: These results indicate that the predictive model is a valuable tool for improving customer retention, potentially leading to increased revenue and customer loyalty. The ability to proactively address churn can reduce marketing costs and improve customer satisfaction.
**Address Limitations**: The model’s performance may be influenced by external factors not captured in the data, such as market changes or unexpected customer behavior. Additionally, the accuracy might vary with different customer segments.
**Recommendations</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158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181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52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329580" y="256540"/>
            <a:ext cx="7935609"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4" name=""/>
          <p:cNvSpPr txBox="1"/>
          <p:nvPr/>
        </p:nvSpPr>
        <p:spPr>
          <a:xfrm rot="21600000">
            <a:off x="554309" y="973455"/>
            <a:ext cx="7486148" cy="9692640"/>
          </a:xfrm>
          <a:prstGeom prst="rect"/>
        </p:spPr>
        <p:txBody>
          <a:bodyPr rtlCol="0" wrap="square">
            <a:spAutoFit/>
          </a:bodyPr>
          <a:p>
            <a:r>
              <a:rPr sz="2800" lang="en-US">
                <a:solidFill>
                  <a:srgbClr val="000000"/>
                </a:solidFill>
              </a:rPr>
              <a:t>A problem statement outlines the issue that a project or study aims to address. It typically includes:
1. **Description of the Problem**: A clear and concise explanation of the problem.
2. **Impact**: How the problem affects stakeholders or the broader context.
3. **Scope**: The boundaries of the problem, specifying what is included and what is excluded.
4. **Objectives**: The goals for solving the problem and how success will be measured.
5. **Background**: Relevant context or background information that helps in understanding the problem.
For example:
**Problem Statement**: "The current customer support system is inefficient, leading to an average response time of 48 hours, which negatively impacts customer satisfaction and retention. The system lacks integration with our CRM and is unable to handle peak loads effectively, causing delays in addressing customer queries."
Does this help, or is there a specific problem statement you need assistance with?</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675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3" name=""/>
          <p:cNvSpPr txBox="1"/>
          <p:nvPr/>
        </p:nvSpPr>
        <p:spPr>
          <a:xfrm>
            <a:off x="425250" y="1421129"/>
            <a:ext cx="8668631" cy="6606541"/>
          </a:xfrm>
          <a:prstGeom prst="rect"/>
        </p:spPr>
        <p:txBody>
          <a:bodyPr rtlCol="0" wrap="square">
            <a:spAutoFit/>
          </a:bodyPr>
          <a:p>
            <a:r>
              <a:rPr sz="2800" lang="en-US">
                <a:solidFill>
                  <a:srgbClr val="000000"/>
                </a:solidFill>
              </a:rPr>
              <a:t>Certainly! An overview of a project typically includes the following elements:
1. **Project Title**: The name of the project.
2. **Objective**: The main goals or purposes of the project.
3. **Scope**: What is included and excluded in the project.
4. **Timeline**: Key milestones and deadlines.
5. **Budget**: The estimated cost and financial resources required.
6. **Stakeholders**: Individuals or groups involved or affected by the project.
7. **Deliverables**: Specific outcomes or outputs the project is expected to produce.
8. **Risks**: Potential challenges or obstacles and mitigation strategies.
9. **Resources**: The materials, tools, and personnel needed.
Would you like more detail on any of these points or information on something specific related to your project?</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5" name=""/>
          <p:cNvSpPr txBox="1"/>
          <p:nvPr/>
        </p:nvSpPr>
        <p:spPr>
          <a:xfrm>
            <a:off x="327386" y="1695449"/>
            <a:ext cx="11207787" cy="8321040"/>
          </a:xfrm>
          <a:prstGeom prst="rect"/>
        </p:spPr>
        <p:txBody>
          <a:bodyPr rtlCol="0" wrap="square">
            <a:spAutoFit/>
          </a:bodyPr>
          <a:p>
            <a:r>
              <a:rPr sz="2800" lang="en-US">
                <a:solidFill>
                  <a:srgbClr val="000000"/>
                </a:solidFill>
              </a:rPr>
              <a:t>End users are the individuals or groups who will ultimately use or benefit from the product, service, or solution being developed. Identifying them is crucial for ensuring that the project meets their needs and expectations. 
**To identify end users:**
1. **Define the Product/Service**: Understand what is being offered and how it will be used.
2. **Identify User Groups**: Determine who will interact with or be affected by the product or service.
3. **Analyze User Needs**: Assess what these users need, want, and expect.
4. **Segment Users**: Group users based on similar characteristics or requirements for more targeted solutions.
For example, in a project to develop a new mobile banking app, the end users might include:
- **Retail Customers**: Individuals using the app for personal banking needs.
- **Business Clients**: Small and medium business owners managing their accounts.
- **Bank Employees**: Staff who may use the app for customer support or operational tasks.
Would you like more details on identifying end users for a specific project?</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1347787" y="393065"/>
            <a:ext cx="9080961" cy="4451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6" name=""/>
          <p:cNvSpPr txBox="1"/>
          <p:nvPr/>
        </p:nvSpPr>
        <p:spPr>
          <a:xfrm>
            <a:off x="2935454" y="1025222"/>
            <a:ext cx="8776234" cy="13121642"/>
          </a:xfrm>
          <a:prstGeom prst="rect"/>
        </p:spPr>
        <p:txBody>
          <a:bodyPr rtlCol="0" wrap="square">
            <a:spAutoFit/>
          </a:bodyPr>
          <a:p>
            <a:r>
              <a:rPr sz="2800" lang="en-US">
                <a:solidFill>
                  <a:srgbClr val="000000"/>
                </a:solidFill>
              </a:rPr>
              <a:t>**Our Solution**: This section describes the product, service, or approach that addresses the problem outlined in the problem statement.
**Value Proposition**: This is a statement that explains the benefits and value of your solution to the end users. It highlights why your solution is the best choice and how it stands out from alternatives.
**Components of a Value Proposition**:
1. **Unique Features**: What distinguishes your solution from others?
2. **Benefits**: How does your solution address the needs or problems of the end users?
3. **Value**: What specific advantages will users gain? (e.g., cost savings, efficiency, improved user experience)
4. **Proof of Concept**: Evidence or examples that support the effectiveness of your solution.
**Example**:
**Our Solution**: An AI-driven customer support platform that integrates seamlessly with existing CRM systems and uses machine learning to predict and respond to customer inquiries.
**Value Proposition**: Our platform reduces customer response time from 48 hours to under 5 minutes by leveraging AI to automate responses and predict customer needs. This leads to higher customer satisfaction, increased retention rates, and significant cost savings compared to traditional support methods. Additionally, our solution is easy to integrate with current CRM systems, minimizing disruption and ensuring a smooth transition.
Would you like help with a specific solution and value proposition?</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584201"/>
          </a:xfrm>
        </p:spPr>
        <p:txBody>
          <a:bodyPr/>
          <a:p>
            <a:r>
              <a:rPr dirty="0" lang="en-IN"/>
              <a:t>Dataset Description</a:t>
            </a:r>
          </a:p>
        </p:txBody>
      </p:sp>
      <p:sp>
        <p:nvSpPr>
          <p:cNvPr id="1048707" name=""/>
          <p:cNvSpPr txBox="1"/>
          <p:nvPr/>
        </p:nvSpPr>
        <p:spPr>
          <a:xfrm>
            <a:off x="824793" y="1169258"/>
            <a:ext cx="10611874" cy="18608042"/>
          </a:xfrm>
          <a:prstGeom prst="rect"/>
        </p:spPr>
        <p:txBody>
          <a:bodyPr rtlCol="0" wrap="square">
            <a:spAutoFit/>
          </a:bodyPr>
          <a:p>
            <a:r>
              <a:rPr sz="2800" lang="en-US">
                <a:solidFill>
                  <a:srgbClr val="000000"/>
                </a:solidFill>
              </a:rPr>
              <a:t>A dataset description provides detailed information about the data you are working with. It helps users understand the dataset’s content, structure, and context. Here are key elements to include:
1. **Dataset Title**: Name or title of the dataset.
2. **Purpose**: The reason the dataset was collected or its intended use.
3. **Source**: Where the data originated from (e.g., surveys, sensors, public databases).
4. **Size and Scope**: The number of records (rows) and attributes (columns), and the scope of the data.
5. **Attributes/Features**: A list of all the data fields, their types (e.g., numerical, categorical), and descriptions of each attribute.
6. **Data Format**: The format in which the data is stored (e.g., CSV, JSON, SQL).
7. **Date Range**: The time period covered by the data.
8. **Data Collection Method**: How the data was gathered (e.g., automated tools, manual entry).
9. **Data Quality**: Information on the completeness, accuracy, and reliability of the data.
10. **Usage Restrictions**: Any limitations on how the data can be used or shared.
**Example**:
**Dataset Title**: Customer Purchase Data 2024
**Purpose**: To analyze purchasing behavior and trends for marketing strategies.
**Source**: Internal company sales database.
**Size and Scope**: 100,000 records, 15 attributes including customer ID, purchase date, product category, and purchase amount.
**Attributes/Features**:
- **Customer_ID**: Unique identifier for each customer (Numerical)
- **Purchase_Date**: Date of the transaction (Date)
- **Product_Category**: Category of the purchased product (Categorical)
- **Purchase_Amount**: Total amount spent (Numerical)
**Data Format**: CSV file.
**Date Range**: January 2024 to June 2024.
**Data Collection Method**: Automated collection through point-of-sale systems.
**Data Quality**: Data is 98% complete with minor issues in transaction timestamps.
**Usage Restrictions**: Confidential data, use restricted to internal analysis only.
Does this cover what you need, or is there</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5245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7772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8" name=""/>
          <p:cNvSpPr txBox="1"/>
          <p:nvPr/>
        </p:nvSpPr>
        <p:spPr>
          <a:xfrm>
            <a:off x="2512182" y="1179447"/>
            <a:ext cx="8682108" cy="12778740"/>
          </a:xfrm>
          <a:prstGeom prst="rect"/>
        </p:spPr>
        <p:txBody>
          <a:bodyPr rtlCol="0" wrap="square">
            <a:spAutoFit/>
          </a:bodyPr>
          <a:p>
            <a:r>
              <a:rPr sz="2800" lang="en-US">
                <a:solidFill>
                  <a:srgbClr val="000000"/>
                </a:solidFill>
              </a:rPr>
              <a:t>The "WOW" factor in a solution is what makes it stand out and impresses users or stakeholders. It’s the unique aspect that generates excitement and enthusiasm. To identify and articulate the "WOW" factor, consider these elements:
1. **Innovative Features**: Highlight any groundbreaking or novel aspects of the solution that differentiate it from competitors.
2. **Exceptional Performance**: Showcase how the solution significantly outperforms existing alternatives in terms of speed, efficiency, or quality.
3. **User Experience**: Emphasize how the solution offers a superior, intuitive, or delightfully engaging experience for users.
4. **Impact**: Demonstrate the substantial benefits or transformative impact the solution has on its users or the industry.
5. **Visual Appeal**: Note any striking design elements or aesthetics that enhance the user experience and make the solution memorable.
**Example**:
**The "WOW" in Our Solution**: Our AI-driven analytics platform features a predictive algorithm that not only forecasts trends with 95% accuracy but also provides actionable insights in real-time. What sets it apart is its interactive dashboard, which uses augmented reality to visualize data in a 3D space, allowing users to explore and interact with data in ways previously unattainable. This combination of cutting-edge technology and immersive user experience transforms complex data analysis into an engaging and highly intuitive process, making it a game-changer in the industry.
Would you like to refine the "WOW" factor for a specific solution or project?</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2024-09-03T07:01:28Z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27e6241a8e014bf1b393caf55f65b8e3</vt:lpwstr>
  </property>
</Properties>
</file>