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0812FF-9873-4341-A9FB-7904AF144533}">
          <p14:sldIdLst>
            <p14:sldId id="256"/>
            <p14:sldId id="258"/>
            <p14:sldId id="257"/>
            <p14:sldId id="259"/>
            <p14:sldId id="260"/>
            <p14:sldId id="261"/>
            <p14:sldId id="262"/>
            <p14:sldId id="263"/>
            <p14:sldId id="264"/>
            <p14:sldId id="265"/>
            <p14:sldId id="266"/>
          </p14:sldIdLst>
        </p14:section>
        <p14:section name="Untitled Section" id="{910969CB-C193-48E4-B74F-5A101C57B8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9A806-DC98-4BE9-A440-5778B8642B0B}" type="datetimeFigureOut">
              <a:rPr lang="en-US" smtClean="0"/>
              <a:t>10/11/2022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4C9A8B6-8B46-4581-8715-878E9FE581E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24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9A806-DC98-4BE9-A440-5778B8642B0B}"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9A8B6-8B46-4581-8715-878E9FE581E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609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9A806-DC98-4BE9-A440-5778B8642B0B}"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9A8B6-8B46-4581-8715-878E9FE581E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86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52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9A806-DC98-4BE9-A440-5778B8642B0B}"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9A8B6-8B46-4581-8715-878E9FE581E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38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9A806-DC98-4BE9-A440-5778B8642B0B}"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9A8B6-8B46-4581-8715-878E9FE581E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94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9A806-DC98-4BE9-A440-5778B8642B0B}"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9A8B6-8B46-4581-8715-878E9FE581E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60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9A806-DC98-4BE9-A440-5778B8642B0B}"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9A8B6-8B46-4581-8715-878E9FE581E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61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9A806-DC98-4BE9-A440-5778B8642B0B}"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9A8B6-8B46-4581-8715-878E9FE581E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43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9A806-DC98-4BE9-A440-5778B8642B0B}"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9A8B6-8B46-4581-8715-878E9FE581ED}" type="slidenum">
              <a:rPr lang="en-US" smtClean="0"/>
              <a:t>‹#›</a:t>
            </a:fld>
            <a:endParaRPr lang="en-US"/>
          </a:p>
        </p:txBody>
      </p:sp>
    </p:spTree>
    <p:extLst>
      <p:ext uri="{BB962C8B-B14F-4D97-AF65-F5344CB8AC3E}">
        <p14:creationId xmlns:p14="http://schemas.microsoft.com/office/powerpoint/2010/main" val="152053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9A806-DC98-4BE9-A440-5778B8642B0B}"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9A8B6-8B46-4581-8715-878E9FE581E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47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099A806-DC98-4BE9-A440-5778B8642B0B}" type="datetimeFigureOut">
              <a:rPr lang="en-US" smtClean="0"/>
              <a:t>10/11/2022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4C9A8B6-8B46-4581-8715-878E9FE581E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67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099A806-DC98-4BE9-A440-5778B8642B0B}" type="datetimeFigureOut">
              <a:rPr lang="en-US" smtClean="0"/>
              <a:t>10/11/2022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C9A8B6-8B46-4581-8715-878E9FE581E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56559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introduction-to-opencv/"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ackster.io/opencv/products/opencv?ref=project-7aab9f"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introduction-to-openc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introduction-to-opencv/" TargetMode="External"/><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9820-57A5-9060-0A27-AAF32CD40071}"/>
              </a:ext>
            </a:extLst>
          </p:cNvPr>
          <p:cNvSpPr>
            <a:spLocks noGrp="1"/>
          </p:cNvSpPr>
          <p:nvPr>
            <p:ph type="ctrTitle"/>
          </p:nvPr>
        </p:nvSpPr>
        <p:spPr>
          <a:xfrm>
            <a:off x="1524000" y="550994"/>
            <a:ext cx="9144000" cy="2387600"/>
          </a:xfrm>
        </p:spPr>
        <p:txBody>
          <a:bodyPr>
            <a:normAutofit/>
          </a:bodyPr>
          <a:lstStyle/>
          <a:p>
            <a:pPr>
              <a:lnSpc>
                <a:spcPts val="1860"/>
              </a:lnSpc>
              <a:spcAft>
                <a:spcPts val="401"/>
              </a:spcAft>
            </a:pPr>
            <a:r>
              <a:rPr lang="en-US" altLang="en-US" sz="1300" dirty="0">
                <a:latin typeface="Times New Roman" panose="02020603050405020304" pitchFamily="18" charset="0"/>
              </a:rPr>
              <a:t>Project Report on</a:t>
            </a:r>
            <a:br>
              <a:rPr lang="en-US" altLang="en-US" sz="1300" dirty="0">
                <a:latin typeface="Times New Roman" panose="02020603050405020304" pitchFamily="18" charset="0"/>
              </a:rPr>
            </a:br>
            <a:r>
              <a:rPr lang="en-US" altLang="en-US" sz="1300" dirty="0">
                <a:latin typeface="Times New Roman" panose="02020603050405020304" pitchFamily="18" charset="0"/>
              </a:rPr>
              <a:t>’Face recognition attendance system”</a:t>
            </a:r>
            <a:br>
              <a:rPr lang="en-US" altLang="en-US" sz="1300" dirty="0">
                <a:latin typeface="Times New Roman" panose="02020603050405020304" pitchFamily="18" charset="0"/>
              </a:rPr>
            </a:br>
            <a:r>
              <a:rPr lang="en-US" altLang="en-US" sz="1300" dirty="0">
                <a:latin typeface="Times New Roman" panose="02020603050405020304" pitchFamily="18" charset="0"/>
              </a:rPr>
              <a:t>Bachelor of Engineering</a:t>
            </a:r>
            <a:br>
              <a:rPr lang="en-US" altLang="en-US" sz="1300" dirty="0">
                <a:latin typeface="Times New Roman" panose="02020603050405020304" pitchFamily="18" charset="0"/>
              </a:rPr>
            </a:br>
            <a:r>
              <a:rPr lang="en-US" altLang="en-US" sz="1300" dirty="0">
                <a:latin typeface="Times New Roman" panose="02020603050405020304" pitchFamily="18" charset="0"/>
              </a:rPr>
              <a:t>Computer Science &amp; Engineering</a:t>
            </a:r>
            <a:br>
              <a:rPr lang="en-US" altLang="en-US" sz="1300" dirty="0">
                <a:latin typeface="Times New Roman" panose="02020603050405020304" pitchFamily="18" charset="0"/>
              </a:rPr>
            </a:br>
            <a:r>
              <a:rPr lang="en-US" altLang="en-US" sz="1300" dirty="0">
                <a:latin typeface="Times New Roman" panose="02020603050405020304" pitchFamily="18" charset="0"/>
              </a:rPr>
              <a:t>.</a:t>
            </a:r>
            <a:br>
              <a:rPr lang="en-US" altLang="en-US" sz="1300" dirty="0">
                <a:latin typeface="Times New Roman" panose="02020603050405020304" pitchFamily="18" charset="0"/>
              </a:rPr>
            </a:br>
            <a:r>
              <a:rPr lang="en-US" altLang="en-US" sz="1500" dirty="0">
                <a:latin typeface="Times New Roman" panose="02020603050405020304" pitchFamily="18" charset="0"/>
              </a:rPr>
              <a:t>Submitted by</a:t>
            </a:r>
            <a:br>
              <a:rPr lang="en-US" altLang="en-US" sz="1500" dirty="0">
                <a:latin typeface="Times New Roman" panose="02020603050405020304" pitchFamily="18" charset="0"/>
              </a:rPr>
            </a:br>
            <a:r>
              <a:rPr lang="en-US" altLang="en-US" sz="1500" b="1" u="sng" dirty="0">
                <a:latin typeface="Times New Roman" panose="02020603050405020304" pitchFamily="18" charset="0"/>
              </a:rPr>
              <a:t>Sumit </a:t>
            </a:r>
            <a:r>
              <a:rPr lang="en-US" altLang="en-US" sz="1500" b="1" u="sng" dirty="0" err="1">
                <a:latin typeface="Times New Roman" panose="02020603050405020304" pitchFamily="18" charset="0"/>
              </a:rPr>
              <a:t>suresh</a:t>
            </a:r>
            <a:r>
              <a:rPr lang="en-US" altLang="en-US" sz="1500" b="1" u="sng" dirty="0">
                <a:latin typeface="Times New Roman" panose="02020603050405020304" pitchFamily="18" charset="0"/>
              </a:rPr>
              <a:t> jade</a:t>
            </a:r>
            <a:br>
              <a:rPr lang="en-US" altLang="en-US" sz="8800" dirty="0"/>
            </a:br>
            <a:endParaRPr lang="en-US" dirty="0"/>
          </a:p>
        </p:txBody>
      </p:sp>
      <p:sp>
        <p:nvSpPr>
          <p:cNvPr id="3" name="Subtitle 2">
            <a:extLst>
              <a:ext uri="{FF2B5EF4-FFF2-40B4-BE49-F238E27FC236}">
                <a16:creationId xmlns:a16="http://schemas.microsoft.com/office/drawing/2014/main" id="{9F19F32B-2704-2C9B-FEAB-FC7577BFB7EB}"/>
              </a:ext>
            </a:extLst>
          </p:cNvPr>
          <p:cNvSpPr>
            <a:spLocks noGrp="1"/>
          </p:cNvSpPr>
          <p:nvPr>
            <p:ph type="subTitle" idx="1"/>
          </p:nvPr>
        </p:nvSpPr>
        <p:spPr>
          <a:xfrm>
            <a:off x="1469521" y="4305455"/>
            <a:ext cx="9144000" cy="1655762"/>
          </a:xfrm>
        </p:spPr>
        <p:txBody>
          <a:bodyPr anchor="ctr">
            <a:normAutofit fontScale="25000" lnSpcReduction="20000"/>
          </a:bodyPr>
          <a:lstStyle/>
          <a:p>
            <a:pPr algn="ctr">
              <a:lnSpc>
                <a:spcPct val="120000"/>
              </a:lnSpc>
              <a:spcBef>
                <a:spcPts val="673"/>
              </a:spcBef>
            </a:pPr>
            <a:r>
              <a:rPr lang="en-US" altLang="en-US" sz="6000" dirty="0">
                <a:latin typeface="Times New Roman" panose="02020603050405020304" pitchFamily="18" charset="0"/>
              </a:rPr>
              <a:t>Under the </a:t>
            </a:r>
            <a:r>
              <a:rPr lang="en-US" altLang="en-US" sz="6000" dirty="0" err="1">
                <a:latin typeface="Times New Roman" panose="02020603050405020304" pitchFamily="18" charset="0"/>
              </a:rPr>
              <a:t>Guidence</a:t>
            </a:r>
            <a:r>
              <a:rPr lang="en-US" altLang="en-US" sz="6000" dirty="0">
                <a:latin typeface="Times New Roman" panose="02020603050405020304" pitchFamily="18" charset="0"/>
              </a:rPr>
              <a:t> of</a:t>
            </a:r>
          </a:p>
          <a:p>
            <a:pPr algn="ctr">
              <a:lnSpc>
                <a:spcPct val="120000"/>
              </a:lnSpc>
              <a:spcBef>
                <a:spcPts val="673"/>
              </a:spcBef>
            </a:pPr>
            <a:r>
              <a:rPr lang="en-US" altLang="en-US" sz="6000" b="1" dirty="0"/>
              <a:t>Prof. C.R INGOLE</a:t>
            </a:r>
          </a:p>
          <a:p>
            <a:pPr>
              <a:lnSpc>
                <a:spcPct val="120000"/>
              </a:lnSpc>
              <a:spcAft>
                <a:spcPts val="2558"/>
              </a:spcAft>
            </a:pPr>
            <a:r>
              <a:rPr lang="en-US" altLang="en-US" sz="6000" dirty="0">
                <a:latin typeface="Times New Roman" panose="02020603050405020304" pitchFamily="18" charset="0"/>
              </a:rPr>
              <a:t>DEPARTMENT Of Computer Science &amp; Engineering</a:t>
            </a:r>
          </a:p>
          <a:p>
            <a:pPr>
              <a:lnSpc>
                <a:spcPct val="120000"/>
              </a:lnSpc>
              <a:spcAft>
                <a:spcPts val="2558"/>
              </a:spcAft>
            </a:pPr>
            <a:r>
              <a:rPr lang="en-US" altLang="en-US" sz="5200" dirty="0"/>
              <a:t>PROF. RAM MEGHE COLLAGE OF ENGINEERING AND MANAGEMENT   </a:t>
            </a:r>
          </a:p>
          <a:p>
            <a:pPr>
              <a:lnSpc>
                <a:spcPct val="120000"/>
              </a:lnSpc>
              <a:spcAft>
                <a:spcPts val="2558"/>
              </a:spcAft>
            </a:pPr>
            <a:r>
              <a:rPr lang="en-US" altLang="en-US" sz="5200" dirty="0">
                <a:latin typeface="Times New Roman" panose="02020603050405020304" pitchFamily="18" charset="0"/>
              </a:rPr>
              <a:t>BADNERA-AMRAVATI</a:t>
            </a:r>
          </a:p>
          <a:p>
            <a:endParaRPr lang="en-US" dirty="0"/>
          </a:p>
        </p:txBody>
      </p:sp>
      <p:pic>
        <p:nvPicPr>
          <p:cNvPr id="4" name="Picture 1">
            <a:extLst>
              <a:ext uri="{FF2B5EF4-FFF2-40B4-BE49-F238E27FC236}">
                <a16:creationId xmlns:a16="http://schemas.microsoft.com/office/drawing/2014/main" id="{1743D9FB-B607-0ED6-A163-4A083DD625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0260" y="2234748"/>
            <a:ext cx="1241263" cy="100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E95B5E3-AC23-B925-32AD-CE40BD4C1E64}"/>
              </a:ext>
            </a:extLst>
          </p:cNvPr>
          <p:cNvSpPr>
            <a:spLocks noChangeArrowheads="1"/>
          </p:cNvSpPr>
          <p:nvPr/>
        </p:nvSpPr>
        <p:spPr bwMode="auto">
          <a:xfrm>
            <a:off x="5295525" y="6136956"/>
            <a:ext cx="1750734" cy="3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1884"/>
              </a:spcBef>
            </a:pPr>
            <a:r>
              <a:rPr lang="en-US" altLang="en-US" sz="1732" dirty="0"/>
              <a:t>2022-2023</a:t>
            </a:r>
          </a:p>
        </p:txBody>
      </p:sp>
    </p:spTree>
    <p:extLst>
      <p:ext uri="{BB962C8B-B14F-4D97-AF65-F5344CB8AC3E}">
        <p14:creationId xmlns:p14="http://schemas.microsoft.com/office/powerpoint/2010/main" val="418877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B554A2-6F70-5816-E92F-D46D2A80D8D2}"/>
              </a:ext>
            </a:extLst>
          </p:cNvPr>
          <p:cNvPicPr>
            <a:picLocks noChangeAspect="1"/>
          </p:cNvPicPr>
          <p:nvPr/>
        </p:nvPicPr>
        <p:blipFill>
          <a:blip r:embed="rId2"/>
          <a:stretch>
            <a:fillRect/>
          </a:stretch>
        </p:blipFill>
        <p:spPr>
          <a:xfrm>
            <a:off x="259976" y="146236"/>
            <a:ext cx="11573436" cy="6510058"/>
          </a:xfrm>
          <a:prstGeom prst="rect">
            <a:avLst/>
          </a:prstGeom>
        </p:spPr>
      </p:pic>
    </p:spTree>
    <p:extLst>
      <p:ext uri="{BB962C8B-B14F-4D97-AF65-F5344CB8AC3E}">
        <p14:creationId xmlns:p14="http://schemas.microsoft.com/office/powerpoint/2010/main" val="230827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C7C585-B746-A10C-FB70-72F92D2970F0}"/>
              </a:ext>
            </a:extLst>
          </p:cNvPr>
          <p:cNvSpPr txBox="1"/>
          <p:nvPr/>
        </p:nvSpPr>
        <p:spPr>
          <a:xfrm>
            <a:off x="1499347" y="1034533"/>
            <a:ext cx="8944536" cy="1200329"/>
          </a:xfrm>
          <a:prstGeom prst="rect">
            <a:avLst/>
          </a:prstGeom>
          <a:noFill/>
        </p:spPr>
        <p:txBody>
          <a:bodyPr wrap="square">
            <a:spAutoFit/>
          </a:bodyPr>
          <a:lstStyle/>
          <a:p>
            <a:pPr algn="just" eaLnBrk="1" fontAlgn="auto" hangingPunct="1">
              <a:spcBef>
                <a:spcPts val="0"/>
              </a:spcBef>
              <a:spcAft>
                <a:spcPts val="1050"/>
              </a:spcAft>
              <a:defRPr/>
            </a:pPr>
            <a:r>
              <a:rPr lang="en-US" sz="7200" spc="-50" dirty="0">
                <a:solidFill>
                  <a:srgbClr val="FFC000"/>
                </a:solidFill>
                <a:latin typeface="Microsoft Sans Serif"/>
                <a:hlinkClick r:id="rId2">
                  <a:extLst>
                    <a:ext uri="{A12FA001-AC4F-418D-AE19-62706E023703}">
                      <ahyp:hlinkClr xmlns:ahyp="http://schemas.microsoft.com/office/drawing/2018/hyperlinkcolor" val="tx"/>
                    </a:ext>
                  </a:extLst>
                </a:hlinkClick>
              </a:rPr>
              <a:t>Thank        </a:t>
            </a:r>
            <a:r>
              <a:rPr lang="en-US" spc="-50" dirty="0">
                <a:solidFill>
                  <a:srgbClr val="FA2B5C"/>
                </a:solidFill>
                <a:latin typeface="Microsoft Sans Serif"/>
                <a:hlinkClick r:id="rId2">
                  <a:extLst>
                    <a:ext uri="{A12FA001-AC4F-418D-AE19-62706E023703}">
                      <ahyp:hlinkClr xmlns:ahyp="http://schemas.microsoft.com/office/drawing/2018/hyperlinkcolor" val="tx"/>
                    </a:ext>
                  </a:extLst>
                </a:hlinkClick>
              </a:rPr>
              <a:t> </a:t>
            </a:r>
            <a:endParaRPr lang="en-US" sz="1800" spc="-50" dirty="0">
              <a:solidFill>
                <a:srgbClr val="FA2B5C"/>
              </a:solidFill>
              <a:latin typeface="Microsoft Sans Serif"/>
              <a:hlinkClick r:id="rId2">
                <a:extLst>
                  <a:ext uri="{A12FA001-AC4F-418D-AE19-62706E023703}">
                    <ahyp:hlinkClr xmlns:ahyp="http://schemas.microsoft.com/office/drawing/2018/hyperlinkcolor" val="tx"/>
                  </a:ext>
                </a:extLst>
              </a:hlinkClick>
            </a:endParaRPr>
          </a:p>
        </p:txBody>
      </p:sp>
      <p:sp>
        <p:nvSpPr>
          <p:cNvPr id="11" name="TextBox 10">
            <a:extLst>
              <a:ext uri="{FF2B5EF4-FFF2-40B4-BE49-F238E27FC236}">
                <a16:creationId xmlns:a16="http://schemas.microsoft.com/office/drawing/2014/main" id="{D2F6A12E-0F82-D421-D3FB-FABFB70FBA9E}"/>
              </a:ext>
            </a:extLst>
          </p:cNvPr>
          <p:cNvSpPr txBox="1"/>
          <p:nvPr/>
        </p:nvSpPr>
        <p:spPr>
          <a:xfrm>
            <a:off x="2348752" y="2737827"/>
            <a:ext cx="5701553" cy="1200329"/>
          </a:xfrm>
          <a:prstGeom prst="rect">
            <a:avLst/>
          </a:prstGeom>
          <a:noFill/>
        </p:spPr>
        <p:txBody>
          <a:bodyPr wrap="square">
            <a:spAutoFit/>
          </a:bodyPr>
          <a:lstStyle/>
          <a:p>
            <a:pPr algn="r" eaLnBrk="1" fontAlgn="auto" hangingPunct="1">
              <a:spcBef>
                <a:spcPts val="0"/>
              </a:spcBef>
              <a:spcAft>
                <a:spcPts val="1050"/>
              </a:spcAft>
              <a:defRPr/>
            </a:pPr>
            <a:r>
              <a:rPr lang="en-US" sz="7200" spc="-50" dirty="0">
                <a:solidFill>
                  <a:srgbClr val="FFC000"/>
                </a:solidFill>
                <a:latin typeface="Microsoft Sans Serif"/>
                <a:hlinkClick r:id="rId2">
                  <a:extLst>
                    <a:ext uri="{A12FA001-AC4F-418D-AE19-62706E023703}">
                      <ahyp:hlinkClr xmlns:ahyp="http://schemas.microsoft.com/office/drawing/2018/hyperlinkcolor" val="tx"/>
                    </a:ext>
                  </a:extLst>
                </a:hlinkClick>
              </a:rPr>
              <a:t>You        </a:t>
            </a:r>
            <a:r>
              <a:rPr lang="en-US" spc="-50" dirty="0">
                <a:solidFill>
                  <a:srgbClr val="FA2B5C"/>
                </a:solidFill>
                <a:latin typeface="Microsoft Sans Serif"/>
                <a:hlinkClick r:id="rId2">
                  <a:extLst>
                    <a:ext uri="{A12FA001-AC4F-418D-AE19-62706E023703}">
                      <ahyp:hlinkClr xmlns:ahyp="http://schemas.microsoft.com/office/drawing/2018/hyperlinkcolor" val="tx"/>
                    </a:ext>
                  </a:extLst>
                </a:hlinkClick>
              </a:rPr>
              <a:t> </a:t>
            </a:r>
            <a:endParaRPr lang="en-US" sz="1800" spc="-50" dirty="0">
              <a:solidFill>
                <a:srgbClr val="FA2B5C"/>
              </a:solidFill>
              <a:latin typeface="Microsoft Sans Serif"/>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6684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4E179AC-E05B-3567-ADDF-A3A1388A6B6C}"/>
              </a:ext>
            </a:extLst>
          </p:cNvPr>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2725"/>
              </a:spcBef>
            </a:pPr>
            <a:r>
              <a:rPr lang="en-US" altLang="en-US" sz="3900" dirty="0">
                <a:solidFill>
                  <a:srgbClr val="7032A4"/>
                </a:solidFill>
              </a:rPr>
              <a:t> Content</a:t>
            </a:r>
          </a:p>
        </p:txBody>
      </p:sp>
      <p:sp>
        <p:nvSpPr>
          <p:cNvPr id="5" name="Rectangle 4">
            <a:extLst>
              <a:ext uri="{FF2B5EF4-FFF2-40B4-BE49-F238E27FC236}">
                <a16:creationId xmlns:a16="http://schemas.microsoft.com/office/drawing/2014/main" id="{CF9D3658-DE9D-F57E-C4B2-6D0086B46AA5}"/>
              </a:ext>
            </a:extLst>
          </p:cNvPr>
          <p:cNvSpPr>
            <a:spLocks noChangeArrowheads="1"/>
          </p:cNvSpPr>
          <p:nvPr/>
        </p:nvSpPr>
        <p:spPr bwMode="auto">
          <a:xfrm>
            <a:off x="1017588" y="1017588"/>
            <a:ext cx="6907212" cy="53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spcAft>
                <a:spcPts val="2525"/>
              </a:spcAft>
            </a:pPr>
            <a:endParaRPr lang="en-US" altLang="en-US" sz="2000" dirty="0"/>
          </a:p>
          <a:p>
            <a:pPr algn="just" eaLnBrk="1" hangingPunct="1">
              <a:lnSpc>
                <a:spcPct val="150000"/>
              </a:lnSpc>
              <a:spcAft>
                <a:spcPts val="2525"/>
              </a:spcAft>
            </a:pPr>
            <a:r>
              <a:rPr lang="en-US" altLang="en-US" sz="2000" dirty="0"/>
              <a:t>✓    INTRODUCTION</a:t>
            </a:r>
          </a:p>
          <a:p>
            <a:pPr algn="just" eaLnBrk="1" hangingPunct="1">
              <a:lnSpc>
                <a:spcPct val="150000"/>
              </a:lnSpc>
              <a:spcAft>
                <a:spcPts val="2525"/>
              </a:spcAft>
            </a:pPr>
            <a:r>
              <a:rPr lang="en-US" altLang="en-US" sz="2000" dirty="0"/>
              <a:t>✓    WORKING PRINCIPLE</a:t>
            </a:r>
          </a:p>
          <a:p>
            <a:pPr algn="just" eaLnBrk="1" hangingPunct="1">
              <a:lnSpc>
                <a:spcPct val="150000"/>
              </a:lnSpc>
              <a:spcAft>
                <a:spcPts val="1675"/>
              </a:spcAft>
            </a:pPr>
            <a:r>
              <a:rPr lang="en-US" altLang="en-US" sz="2000" dirty="0"/>
              <a:t>✓METHODOLOGY/APPROACH</a:t>
            </a:r>
          </a:p>
          <a:p>
            <a:pPr algn="just" eaLnBrk="1" hangingPunct="1">
              <a:lnSpc>
                <a:spcPct val="150000"/>
              </a:lnSpc>
              <a:spcAft>
                <a:spcPts val="1675"/>
              </a:spcAft>
            </a:pPr>
            <a:r>
              <a:rPr lang="en-US" altLang="en-US" sz="2000" dirty="0"/>
              <a:t>✓    ADVANTAGES</a:t>
            </a:r>
          </a:p>
          <a:p>
            <a:pPr algn="just" eaLnBrk="1" hangingPunct="1">
              <a:lnSpc>
                <a:spcPct val="150000"/>
              </a:lnSpc>
            </a:pPr>
            <a:r>
              <a:rPr lang="en-US" altLang="en-US" sz="2000" dirty="0"/>
              <a:t>✓    DISADVANTAGES</a:t>
            </a:r>
          </a:p>
          <a:p>
            <a:pPr algn="just" eaLnBrk="1" hangingPunct="1">
              <a:lnSpc>
                <a:spcPct val="150000"/>
              </a:lnSpc>
            </a:pPr>
            <a:r>
              <a:rPr lang="en-US" altLang="en-US" sz="2000" dirty="0"/>
              <a:t>✓    REFERENCE</a:t>
            </a:r>
          </a:p>
          <a:p>
            <a:pPr algn="just" eaLnBrk="1" hangingPunct="1">
              <a:lnSpc>
                <a:spcPct val="150000"/>
              </a:lnSpc>
            </a:pPr>
            <a:r>
              <a:rPr lang="en-US" altLang="en-US" sz="2000" dirty="0"/>
              <a:t>✓    SCHEMATICS</a:t>
            </a:r>
          </a:p>
          <a:p>
            <a:pPr algn="just" eaLnBrk="1" hangingPunct="1">
              <a:lnSpc>
                <a:spcPct val="150000"/>
              </a:lnSpc>
            </a:pPr>
            <a:r>
              <a:rPr lang="en-US" altLang="en-US" sz="2000" dirty="0"/>
              <a:t>✓    CODE</a:t>
            </a:r>
          </a:p>
        </p:txBody>
      </p:sp>
    </p:spTree>
    <p:extLst>
      <p:ext uri="{BB962C8B-B14F-4D97-AF65-F5344CB8AC3E}">
        <p14:creationId xmlns:p14="http://schemas.microsoft.com/office/powerpoint/2010/main" val="258770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2B9E7CA-CC54-9AF5-6BF0-72F51970B61C}"/>
              </a:ext>
            </a:extLst>
          </p:cNvPr>
          <p:cNvSpPr>
            <a:spLocks noChangeArrowheads="1"/>
          </p:cNvSpPr>
          <p:nvPr/>
        </p:nvSpPr>
        <p:spPr bwMode="auto">
          <a:xfrm>
            <a:off x="4843537" y="616050"/>
            <a:ext cx="2603698" cy="224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1860"/>
              </a:lnSpc>
              <a:spcAft>
                <a:spcPts val="401"/>
              </a:spcAft>
            </a:pPr>
            <a:endParaRPr lang="en-US" altLang="en-US" sz="1411" dirty="0"/>
          </a:p>
        </p:txBody>
      </p:sp>
      <p:sp>
        <p:nvSpPr>
          <p:cNvPr id="1028" name="Rectangle 3">
            <a:extLst>
              <a:ext uri="{FF2B5EF4-FFF2-40B4-BE49-F238E27FC236}">
                <a16:creationId xmlns:a16="http://schemas.microsoft.com/office/drawing/2014/main" id="{F27E772D-5D22-FE66-C780-1A6FB89877F7}"/>
              </a:ext>
            </a:extLst>
          </p:cNvPr>
          <p:cNvSpPr>
            <a:spLocks noChangeArrowheads="1"/>
          </p:cNvSpPr>
          <p:nvPr/>
        </p:nvSpPr>
        <p:spPr bwMode="auto">
          <a:xfrm>
            <a:off x="4325241" y="4148403"/>
            <a:ext cx="3607705" cy="155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2109"/>
              </a:lnSpc>
              <a:spcBef>
                <a:spcPts val="673"/>
              </a:spcBef>
            </a:pPr>
            <a:endParaRPr lang="en-US" altLang="en-US" sz="770" dirty="0">
              <a:latin typeface="Times New Roman" panose="02020603050405020304" pitchFamily="18" charset="0"/>
            </a:endParaRPr>
          </a:p>
        </p:txBody>
      </p:sp>
      <p:sp>
        <p:nvSpPr>
          <p:cNvPr id="5" name="Rectangle 2">
            <a:extLst>
              <a:ext uri="{FF2B5EF4-FFF2-40B4-BE49-F238E27FC236}">
                <a16:creationId xmlns:a16="http://schemas.microsoft.com/office/drawing/2014/main" id="{D1FBA744-9DDF-195F-743A-C641BFDEDE09}"/>
              </a:ext>
            </a:extLst>
          </p:cNvPr>
          <p:cNvSpPr>
            <a:spLocks noChangeArrowheads="1"/>
          </p:cNvSpPr>
          <p:nvPr/>
        </p:nvSpPr>
        <p:spPr bwMode="auto">
          <a:xfrm>
            <a:off x="1014413" y="1006475"/>
            <a:ext cx="43733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2700" b="1" dirty="0"/>
              <a:t>Overview</a:t>
            </a:r>
          </a:p>
          <a:p>
            <a:pPr eaLnBrk="1" hangingPunct="1">
              <a:spcAft>
                <a:spcPts val="4413"/>
              </a:spcAft>
            </a:pPr>
            <a:r>
              <a:rPr lang="en-US" altLang="en-US" sz="2200" dirty="0">
                <a:latin typeface="Times New Roman" panose="02020603050405020304" pitchFamily="18" charset="0"/>
              </a:rPr>
              <a:t>Face Recognition Attendance System</a:t>
            </a:r>
          </a:p>
        </p:txBody>
      </p:sp>
      <p:sp>
        <p:nvSpPr>
          <p:cNvPr id="7" name="Rectangle 3">
            <a:extLst>
              <a:ext uri="{FF2B5EF4-FFF2-40B4-BE49-F238E27FC236}">
                <a16:creationId xmlns:a16="http://schemas.microsoft.com/office/drawing/2014/main" id="{6F15C812-15E0-1182-A116-57E516B3D627}"/>
              </a:ext>
            </a:extLst>
          </p:cNvPr>
          <p:cNvSpPr>
            <a:spLocks noChangeArrowheads="1"/>
          </p:cNvSpPr>
          <p:nvPr/>
        </p:nvSpPr>
        <p:spPr bwMode="auto">
          <a:xfrm>
            <a:off x="1014413" y="2128761"/>
            <a:ext cx="10245258" cy="93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2950"/>
              </a:lnSpc>
              <a:spcBef>
                <a:spcPts val="4413"/>
              </a:spcBef>
            </a:pPr>
            <a:r>
              <a:rPr lang="en-US" altLang="en-US" sz="2200" b="1" dirty="0">
                <a:solidFill>
                  <a:srgbClr val="4A4A4A"/>
                </a:solidFill>
                <a:latin typeface="Microsoft Sans Serif" panose="020B0604020202020204" pitchFamily="34" charset="0"/>
              </a:rPr>
              <a:t>Here we are trying to process a video input taken from a camera so that we can recognize human face and mark the attendance of that face.</a:t>
            </a:r>
          </a:p>
        </p:txBody>
      </p:sp>
      <p:sp>
        <p:nvSpPr>
          <p:cNvPr id="8" name="Rectangle 7">
            <a:extLst>
              <a:ext uri="{FF2B5EF4-FFF2-40B4-BE49-F238E27FC236}">
                <a16:creationId xmlns:a16="http://schemas.microsoft.com/office/drawing/2014/main" id="{59765056-9DBD-CD16-0AD7-C02DC950142D}"/>
              </a:ext>
            </a:extLst>
          </p:cNvPr>
          <p:cNvSpPr/>
          <p:nvPr/>
        </p:nvSpPr>
        <p:spPr>
          <a:xfrm>
            <a:off x="1014413" y="3208576"/>
            <a:ext cx="5233987" cy="1160363"/>
          </a:xfrm>
          <a:prstGeom prst="rect">
            <a:avLst/>
          </a:prstGeom>
        </p:spPr>
        <p:txBody>
          <a:bodyPr lIns="0" tIns="0" rIns="0" bIns="0"/>
          <a:lstStyle/>
          <a:p>
            <a:pPr eaLnBrk="1" fontAlgn="auto" hangingPunct="1">
              <a:spcBef>
                <a:spcPts val="1260"/>
              </a:spcBef>
              <a:spcAft>
                <a:spcPts val="1260"/>
              </a:spcAft>
              <a:defRPr/>
            </a:pPr>
            <a:r>
              <a:rPr lang="en-US" sz="2200" dirty="0">
                <a:latin typeface="Microsoft Sans Serif"/>
              </a:rPr>
              <a:t>SOFTWARE  USED IN THIS PROJECT</a:t>
            </a:r>
          </a:p>
          <a:p>
            <a:pPr marL="457454" indent="-285750" eaLnBrk="1" fontAlgn="auto" hangingPunct="1">
              <a:spcBef>
                <a:spcPts val="0"/>
              </a:spcBef>
              <a:spcAft>
                <a:spcPts val="2100"/>
              </a:spcAft>
              <a:buFont typeface="Arial" panose="020B0604020202020204" pitchFamily="34" charset="0"/>
              <a:buChar char="•"/>
              <a:defRPr/>
            </a:pPr>
            <a:r>
              <a:rPr lang="en-US" sz="1300" i="1" dirty="0">
                <a:effectLst>
                  <a:outerShdw blurRad="38100" dist="38100" dir="2700000" algn="tl">
                    <a:srgbClr val="000000">
                      <a:alpha val="43137"/>
                    </a:srgbClr>
                  </a:outerShdw>
                </a:effectLst>
                <a:latin typeface="Calibri"/>
              </a:rPr>
              <a:t>Visual Studio Code</a:t>
            </a:r>
          </a:p>
          <a:p>
            <a:pPr marL="457454" indent="-285750" eaLnBrk="1" fontAlgn="auto" hangingPunct="1">
              <a:spcBef>
                <a:spcPts val="0"/>
              </a:spcBef>
              <a:spcAft>
                <a:spcPts val="2100"/>
              </a:spcAft>
              <a:buFont typeface="Arial" panose="020B0604020202020204" pitchFamily="34" charset="0"/>
              <a:buChar char="•"/>
              <a:defRPr/>
            </a:pPr>
            <a:r>
              <a:rPr lang="en-US" sz="1300" i="1" dirty="0">
                <a:effectLst>
                  <a:outerShdw blurRad="38100" dist="38100" dir="2700000" algn="tl">
                    <a:srgbClr val="000000">
                      <a:alpha val="43137"/>
                    </a:srgbClr>
                  </a:outerShdw>
                </a:effectLst>
                <a:latin typeface="Calibri"/>
              </a:rPr>
              <a:t>Python </a:t>
            </a:r>
          </a:p>
          <a:p>
            <a:pPr marL="457454" indent="-285750" eaLnBrk="1" fontAlgn="auto" hangingPunct="1">
              <a:spcBef>
                <a:spcPts val="0"/>
              </a:spcBef>
              <a:spcAft>
                <a:spcPts val="2100"/>
              </a:spcAft>
              <a:buFont typeface="Arial" panose="020B0604020202020204" pitchFamily="34" charset="0"/>
              <a:buChar char="•"/>
              <a:defRPr/>
            </a:pPr>
            <a:r>
              <a:rPr lang="en-US" sz="1300" i="1" dirty="0">
                <a:effectLst>
                  <a:outerShdw blurRad="38100" dist="38100" dir="2700000" algn="tl">
                    <a:srgbClr val="000000">
                      <a:alpha val="43137"/>
                    </a:srgbClr>
                  </a:outerShdw>
                </a:effectLst>
                <a:latin typeface="Calibri"/>
              </a:rPr>
              <a:t>Open cv</a:t>
            </a:r>
          </a:p>
          <a:p>
            <a:pPr marL="457454" indent="-285750" eaLnBrk="1" fontAlgn="auto" hangingPunct="1">
              <a:spcBef>
                <a:spcPts val="0"/>
              </a:spcBef>
              <a:spcAft>
                <a:spcPts val="2100"/>
              </a:spcAft>
              <a:buFont typeface="Arial" panose="020B0604020202020204" pitchFamily="34" charset="0"/>
              <a:buChar char="•"/>
              <a:defRPr/>
            </a:pPr>
            <a:r>
              <a:rPr lang="en-US" sz="1300" i="1" dirty="0">
                <a:effectLst>
                  <a:outerShdw blurRad="38100" dist="38100" dir="2700000" algn="tl">
                    <a:srgbClr val="000000">
                      <a:alpha val="43137"/>
                    </a:srgbClr>
                  </a:outerShdw>
                </a:effectLst>
                <a:latin typeface="Calibri"/>
              </a:rPr>
              <a:t>Face recognition </a:t>
            </a:r>
          </a:p>
        </p:txBody>
      </p:sp>
      <p:sp>
        <p:nvSpPr>
          <p:cNvPr id="9" name="Rectangle 8">
            <a:extLst>
              <a:ext uri="{FF2B5EF4-FFF2-40B4-BE49-F238E27FC236}">
                <a16:creationId xmlns:a16="http://schemas.microsoft.com/office/drawing/2014/main" id="{2903A162-7514-F465-080B-2C1DD5094246}"/>
              </a:ext>
            </a:extLst>
          </p:cNvPr>
          <p:cNvSpPr/>
          <p:nvPr/>
        </p:nvSpPr>
        <p:spPr>
          <a:xfrm>
            <a:off x="1014413" y="4580965"/>
            <a:ext cx="1513634" cy="421341"/>
          </a:xfrm>
          <a:prstGeom prst="rect">
            <a:avLst/>
          </a:prstGeom>
        </p:spPr>
        <p:txBody>
          <a:bodyPr lIns="0" tIns="0" rIns="0" bIns="0"/>
          <a:lstStyle/>
          <a:p>
            <a:pPr marL="165608" eaLnBrk="1" fontAlgn="auto" hangingPunct="1">
              <a:spcBef>
                <a:spcPts val="2100"/>
              </a:spcBef>
              <a:spcAft>
                <a:spcPts val="0"/>
              </a:spcAft>
              <a:defRPr/>
            </a:pPr>
            <a:endParaRPr lang="en-US" sz="1300" u="sng" dirty="0">
              <a:solidFill>
                <a:srgbClr val="2E9FE6"/>
              </a:solidFill>
              <a:latin typeface="Calibri"/>
              <a:hlinkClick r:id="rId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BC48-D8FF-03A7-3BC3-37B1B81F9F0D}"/>
              </a:ext>
            </a:extLst>
          </p:cNvPr>
          <p:cNvSpPr>
            <a:spLocks noGrp="1"/>
          </p:cNvSpPr>
          <p:nvPr>
            <p:ph type="title"/>
          </p:nvPr>
        </p:nvSpPr>
        <p:spPr>
          <a:xfrm>
            <a:off x="1451579" y="804519"/>
            <a:ext cx="9603275" cy="665693"/>
          </a:xfrm>
        </p:spPr>
        <p:txBody>
          <a:bodyPr>
            <a:normAutofit/>
          </a:bodyPr>
          <a:lstStyle/>
          <a:p>
            <a:r>
              <a:rPr lang="en-US" sz="2400" dirty="0"/>
              <a:t>Introduction</a:t>
            </a:r>
          </a:p>
        </p:txBody>
      </p:sp>
      <p:sp>
        <p:nvSpPr>
          <p:cNvPr id="3" name="Content Placeholder 2">
            <a:extLst>
              <a:ext uri="{FF2B5EF4-FFF2-40B4-BE49-F238E27FC236}">
                <a16:creationId xmlns:a16="http://schemas.microsoft.com/office/drawing/2014/main" id="{F90534F4-E682-6856-6F5E-D81DEC49D206}"/>
              </a:ext>
            </a:extLst>
          </p:cNvPr>
          <p:cNvSpPr>
            <a:spLocks noGrp="1"/>
          </p:cNvSpPr>
          <p:nvPr>
            <p:ph idx="1"/>
          </p:nvPr>
        </p:nvSpPr>
        <p:spPr/>
        <p:txBody>
          <a:bodyPr>
            <a:normAutofit/>
          </a:bodyPr>
          <a:lstStyle/>
          <a:p>
            <a:r>
              <a:rPr lang="en-US" b="0" i="0" dirty="0">
                <a:solidFill>
                  <a:srgbClr val="000000"/>
                </a:solidFill>
                <a:effectLst/>
                <a:latin typeface="Roboto" panose="02000000000000000000" pitchFamily="2" charset="0"/>
              </a:rPr>
              <a:t>Face Recognition Attendance System is intended for checking and monitoring attendance using face recognition. The system will store the faces of the students in a database.</a:t>
            </a:r>
            <a:endParaRPr lang="en-US" dirty="0">
              <a:solidFill>
                <a:srgbClr val="4D5156"/>
              </a:solidFill>
              <a:latin typeface="Roboto" panose="02000000000000000000" pitchFamily="2" charset="0"/>
            </a:endParaRPr>
          </a:p>
          <a:p>
            <a:r>
              <a:rPr lang="en-US" b="0" i="0" dirty="0">
                <a:solidFill>
                  <a:srgbClr val="4D5156"/>
                </a:solidFill>
                <a:effectLst/>
                <a:latin typeface="Roboto" panose="02000000000000000000" pitchFamily="2" charset="0"/>
              </a:rPr>
              <a:t>Face recognition systems can also be used to track attendance in schools, colleges, and companies. Because the existing manual attendance system is time consuming and difficult to maintain, this system intends to create a class attendance system that employs the concept of face recognition. </a:t>
            </a:r>
          </a:p>
          <a:p>
            <a:endParaRPr lang="en-US" dirty="0"/>
          </a:p>
        </p:txBody>
      </p:sp>
    </p:spTree>
    <p:extLst>
      <p:ext uri="{BB962C8B-B14F-4D97-AF65-F5344CB8AC3E}">
        <p14:creationId xmlns:p14="http://schemas.microsoft.com/office/powerpoint/2010/main" val="12197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2D8C4-D8FB-0A40-A0CE-F90260F006C0}"/>
              </a:ext>
            </a:extLst>
          </p:cNvPr>
          <p:cNvSpPr>
            <a:spLocks noGrp="1"/>
          </p:cNvSpPr>
          <p:nvPr>
            <p:ph idx="1"/>
          </p:nvPr>
        </p:nvSpPr>
        <p:spPr>
          <a:xfrm>
            <a:off x="1075061" y="2277204"/>
            <a:ext cx="9603275" cy="2726597"/>
          </a:xfrm>
        </p:spPr>
        <p:txBody>
          <a:bodyPr/>
          <a:lstStyle/>
          <a:p>
            <a:pPr marL="612648" indent="-219456" algn="l" rtl="0" eaLnBrk="1" fontAlgn="auto" hangingPunct="1">
              <a:lnSpc>
                <a:spcPts val="2520"/>
              </a:lnSpc>
              <a:spcBef>
                <a:spcPts val="3150"/>
              </a:spcBef>
              <a:spcAft>
                <a:spcPts val="420"/>
              </a:spcAft>
            </a:pPr>
            <a:r>
              <a:rPr lang="en-US" kern="1200" dirty="0">
                <a:solidFill>
                  <a:srgbClr val="4A4A4A"/>
                </a:solidFill>
                <a:effectLst/>
                <a:latin typeface="Calibri" panose="020F0502020204030204" pitchFamily="34" charset="0"/>
                <a:ea typeface="+mn-ea"/>
                <a:cs typeface="+mn-cs"/>
              </a:rPr>
              <a:t> The camera in our device is used for this project.</a:t>
            </a:r>
            <a:endParaRPr lang="en-US" dirty="0">
              <a:effectLst/>
            </a:endParaRPr>
          </a:p>
          <a:p>
            <a:pPr marL="612648" indent="-219456" algn="l" rtl="0" eaLnBrk="1" fontAlgn="auto" hangingPunct="1">
              <a:lnSpc>
                <a:spcPts val="2520"/>
              </a:lnSpc>
              <a:spcBef>
                <a:spcPts val="0"/>
              </a:spcBef>
              <a:spcAft>
                <a:spcPts val="420"/>
              </a:spcAft>
            </a:pPr>
            <a:r>
              <a:rPr lang="en-US" kern="1200" dirty="0">
                <a:solidFill>
                  <a:srgbClr val="4A4A4A"/>
                </a:solidFill>
                <a:effectLst/>
                <a:latin typeface="Calibri" panose="020F0502020204030204" pitchFamily="34" charset="0"/>
                <a:ea typeface="+mn-ea"/>
                <a:cs typeface="+mn-cs"/>
              </a:rPr>
              <a:t> It Recognizes our Face along with Facial Features and find </a:t>
            </a:r>
            <a:r>
              <a:rPr lang="en-US" kern="1200" dirty="0" err="1">
                <a:solidFill>
                  <a:srgbClr val="4A4A4A"/>
                </a:solidFill>
                <a:effectLst/>
                <a:latin typeface="Calibri" panose="020F0502020204030204" pitchFamily="34" charset="0"/>
                <a:ea typeface="+mn-ea"/>
                <a:cs typeface="+mn-cs"/>
              </a:rPr>
              <a:t>wheather</a:t>
            </a:r>
            <a:r>
              <a:rPr lang="en-US" kern="1200" dirty="0">
                <a:solidFill>
                  <a:srgbClr val="4A4A4A"/>
                </a:solidFill>
                <a:effectLst/>
                <a:latin typeface="Calibri" panose="020F0502020204030204" pitchFamily="34" charset="0"/>
                <a:ea typeface="+mn-ea"/>
                <a:cs typeface="+mn-cs"/>
              </a:rPr>
              <a:t> this facial data  is available in our data.</a:t>
            </a:r>
            <a:endParaRPr lang="en-US" dirty="0">
              <a:effectLst/>
            </a:endParaRPr>
          </a:p>
          <a:p>
            <a:pPr marL="612648" indent="-219456" algn="l" rtl="0" eaLnBrk="1" fontAlgn="auto" hangingPunct="1">
              <a:lnSpc>
                <a:spcPts val="2496"/>
              </a:lnSpc>
              <a:spcBef>
                <a:spcPts val="0"/>
              </a:spcBef>
              <a:spcAft>
                <a:spcPts val="1470"/>
              </a:spcAft>
            </a:pPr>
            <a:r>
              <a:rPr lang="en-US" kern="1200" dirty="0">
                <a:solidFill>
                  <a:srgbClr val="4A4A4A"/>
                </a:solidFill>
                <a:effectLst/>
                <a:latin typeface="Calibri" panose="020F0502020204030204" pitchFamily="34" charset="0"/>
                <a:ea typeface="+mn-ea"/>
                <a:cs typeface="+mn-cs"/>
              </a:rPr>
              <a:t> After Recognition of face it Marks attendance in CSV file along with Date &amp; Time</a:t>
            </a:r>
            <a:endParaRPr lang="en-US" dirty="0">
              <a:effectLst/>
            </a:endParaRPr>
          </a:p>
          <a:p>
            <a:endParaRPr lang="en-US" dirty="0"/>
          </a:p>
        </p:txBody>
      </p:sp>
      <p:sp>
        <p:nvSpPr>
          <p:cNvPr id="4" name="Rectangle 1">
            <a:extLst>
              <a:ext uri="{FF2B5EF4-FFF2-40B4-BE49-F238E27FC236}">
                <a16:creationId xmlns:a16="http://schemas.microsoft.com/office/drawing/2014/main" id="{A009E11D-6972-F4AE-D4E7-4A61C840D22A}"/>
              </a:ext>
            </a:extLst>
          </p:cNvPr>
          <p:cNvSpPr>
            <a:spLocks noGrp="1" noChangeArrowheads="1"/>
          </p:cNvSpPr>
          <p:nvPr>
            <p:ph type="title"/>
          </p:nvPr>
        </p:nvSpPr>
        <p:spPr bwMode="auto">
          <a:xfrm>
            <a:off x="1450975" y="804863"/>
            <a:ext cx="960437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Aft>
                <a:spcPts val="3150"/>
              </a:spcAft>
            </a:pPr>
            <a:r>
              <a:rPr lang="en-US" altLang="en-US" sz="2800" dirty="0"/>
              <a:t>WORKING PRINCIPLE</a:t>
            </a:r>
          </a:p>
        </p:txBody>
      </p:sp>
    </p:spTree>
    <p:extLst>
      <p:ext uri="{BB962C8B-B14F-4D97-AF65-F5344CB8AC3E}">
        <p14:creationId xmlns:p14="http://schemas.microsoft.com/office/powerpoint/2010/main" val="156098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9485-E8F6-CC2B-36E8-7EA09C480623}"/>
              </a:ext>
            </a:extLst>
          </p:cNvPr>
          <p:cNvSpPr>
            <a:spLocks noGrp="1"/>
          </p:cNvSpPr>
          <p:nvPr>
            <p:ph type="title"/>
          </p:nvPr>
        </p:nvSpPr>
        <p:spPr/>
        <p:txBody>
          <a:bodyPr/>
          <a:lstStyle/>
          <a:p>
            <a:r>
              <a:rPr lang="en-US" altLang="en-US" sz="2800" dirty="0">
                <a:latin typeface="Calibri" panose="020F0502020204030204" pitchFamily="34" charset="0"/>
                <a:cs typeface="Calibri" panose="020F0502020204030204" pitchFamily="34" charset="0"/>
              </a:rPr>
              <a:t>ADVANTAGES</a:t>
            </a:r>
            <a:br>
              <a:rPr lang="en-US" altLang="en-US" sz="3200" dirty="0"/>
            </a:br>
            <a:endParaRPr lang="en-US" dirty="0"/>
          </a:p>
        </p:txBody>
      </p:sp>
      <p:sp>
        <p:nvSpPr>
          <p:cNvPr id="3" name="Content Placeholder 2">
            <a:extLst>
              <a:ext uri="{FF2B5EF4-FFF2-40B4-BE49-F238E27FC236}">
                <a16:creationId xmlns:a16="http://schemas.microsoft.com/office/drawing/2014/main" id="{B9BFBDFD-B58A-5265-FC39-1218B333EAB0}"/>
              </a:ext>
            </a:extLst>
          </p:cNvPr>
          <p:cNvSpPr>
            <a:spLocks noGrp="1"/>
          </p:cNvSpPr>
          <p:nvPr>
            <p:ph idx="1"/>
          </p:nvPr>
        </p:nvSpPr>
        <p:spPr/>
        <p:txBody>
          <a:bodyPr/>
          <a:lstStyle/>
          <a:p>
            <a:pPr marL="188468" algn="just" eaLnBrk="1" fontAlgn="auto" hangingPunct="1">
              <a:lnSpc>
                <a:spcPts val="3960"/>
              </a:lnSpc>
              <a:spcBef>
                <a:spcPts val="4200"/>
              </a:spcBef>
              <a:spcAft>
                <a:spcPts val="0"/>
              </a:spcAft>
              <a:defRPr/>
            </a:pPr>
            <a:r>
              <a:rPr lang="en-US" sz="2000" dirty="0">
                <a:solidFill>
                  <a:srgbClr val="4A4A4A"/>
                </a:solidFill>
                <a:latin typeface="Calibri"/>
              </a:rPr>
              <a:t>     Easy to use</a:t>
            </a:r>
          </a:p>
          <a:p>
            <a:pPr marL="188468" algn="just" eaLnBrk="1" fontAlgn="auto" hangingPunct="1">
              <a:lnSpc>
                <a:spcPts val="3960"/>
              </a:lnSpc>
              <a:spcBef>
                <a:spcPts val="0"/>
              </a:spcBef>
              <a:spcAft>
                <a:spcPts val="0"/>
              </a:spcAft>
              <a:defRPr/>
            </a:pPr>
            <a:r>
              <a:rPr lang="en-US" sz="2000" dirty="0">
                <a:solidFill>
                  <a:srgbClr val="4A4A4A"/>
                </a:solidFill>
                <a:latin typeface="Calibri"/>
              </a:rPr>
              <a:t>     Hassle free</a:t>
            </a:r>
          </a:p>
          <a:p>
            <a:pPr marL="188468" algn="just" eaLnBrk="1" fontAlgn="auto" hangingPunct="1">
              <a:lnSpc>
                <a:spcPts val="3960"/>
              </a:lnSpc>
              <a:spcBef>
                <a:spcPts val="0"/>
              </a:spcBef>
              <a:spcAft>
                <a:spcPts val="0"/>
              </a:spcAft>
              <a:defRPr/>
            </a:pPr>
            <a:r>
              <a:rPr lang="en-US" sz="2000" dirty="0">
                <a:solidFill>
                  <a:srgbClr val="4A4A4A"/>
                </a:solidFill>
                <a:latin typeface="Calibri"/>
              </a:rPr>
              <a:t>     Fun to use</a:t>
            </a:r>
          </a:p>
          <a:p>
            <a:pPr marL="188468" algn="just" eaLnBrk="1" fontAlgn="auto" hangingPunct="1">
              <a:lnSpc>
                <a:spcPts val="3960"/>
              </a:lnSpc>
              <a:spcBef>
                <a:spcPts val="0"/>
              </a:spcBef>
              <a:spcAft>
                <a:spcPts val="0"/>
              </a:spcAft>
              <a:defRPr/>
            </a:pPr>
            <a:r>
              <a:rPr lang="en-US" sz="2000" dirty="0">
                <a:solidFill>
                  <a:srgbClr val="4A4A4A"/>
                </a:solidFill>
                <a:latin typeface="Calibri"/>
              </a:rPr>
              <a:t>     More interactive</a:t>
            </a:r>
          </a:p>
          <a:p>
            <a:pPr marL="188468" algn="just" eaLnBrk="1" fontAlgn="auto" hangingPunct="1">
              <a:lnSpc>
                <a:spcPts val="3960"/>
              </a:lnSpc>
              <a:spcBef>
                <a:spcPts val="0"/>
              </a:spcBef>
              <a:spcAft>
                <a:spcPts val="210"/>
              </a:spcAft>
              <a:defRPr/>
            </a:pPr>
            <a:r>
              <a:rPr lang="en-US" sz="2000" dirty="0">
                <a:solidFill>
                  <a:srgbClr val="4A4A4A"/>
                </a:solidFill>
                <a:latin typeface="Calibri"/>
              </a:rPr>
              <a:t>    Time Saver</a:t>
            </a:r>
          </a:p>
          <a:p>
            <a:endParaRPr lang="en-US" dirty="0"/>
          </a:p>
        </p:txBody>
      </p:sp>
    </p:spTree>
    <p:extLst>
      <p:ext uri="{BB962C8B-B14F-4D97-AF65-F5344CB8AC3E}">
        <p14:creationId xmlns:p14="http://schemas.microsoft.com/office/powerpoint/2010/main" val="86927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AB4E-DA87-439D-0847-31F57114A79B}"/>
              </a:ext>
            </a:extLst>
          </p:cNvPr>
          <p:cNvSpPr>
            <a:spLocks noGrp="1"/>
          </p:cNvSpPr>
          <p:nvPr>
            <p:ph type="title"/>
          </p:nvPr>
        </p:nvSpPr>
        <p:spPr/>
        <p:txBody>
          <a:bodyPr/>
          <a:lstStyle/>
          <a:p>
            <a:r>
              <a:rPr lang="en-US" sz="2800" kern="1200" dirty="0">
                <a:solidFill>
                  <a:srgbClr val="000000"/>
                </a:solidFill>
                <a:effectLst/>
                <a:latin typeface="Calibri" panose="020F0502020204030204" pitchFamily="34" charset="0"/>
                <a:ea typeface="+mn-ea"/>
                <a:cs typeface="+mn-cs"/>
              </a:rPr>
              <a:t>DISADVANTAGES:</a:t>
            </a:r>
            <a:br>
              <a:rPr lang="en-US" dirty="0">
                <a:effectLst/>
              </a:rPr>
            </a:br>
            <a:endParaRPr lang="en-US" dirty="0"/>
          </a:p>
        </p:txBody>
      </p:sp>
      <p:sp>
        <p:nvSpPr>
          <p:cNvPr id="3" name="Content Placeholder 2">
            <a:extLst>
              <a:ext uri="{FF2B5EF4-FFF2-40B4-BE49-F238E27FC236}">
                <a16:creationId xmlns:a16="http://schemas.microsoft.com/office/drawing/2014/main" id="{34B4B0D2-5057-4A5D-5142-1795D84CED9C}"/>
              </a:ext>
            </a:extLst>
          </p:cNvPr>
          <p:cNvSpPr>
            <a:spLocks noGrp="1"/>
          </p:cNvSpPr>
          <p:nvPr>
            <p:ph idx="1"/>
          </p:nvPr>
        </p:nvSpPr>
        <p:spPr>
          <a:xfrm>
            <a:off x="1451578" y="1995070"/>
            <a:ext cx="9603275" cy="1049236"/>
          </a:xfrm>
        </p:spPr>
        <p:txBody>
          <a:bodyPr>
            <a:normAutofit/>
          </a:bodyPr>
          <a:lstStyle/>
          <a:p>
            <a:r>
              <a:rPr lang="en-US" sz="2400" dirty="0"/>
              <a:t>Don’t  Works in case of electricity Failure </a:t>
            </a:r>
          </a:p>
          <a:p>
            <a:endParaRPr lang="en-US" sz="2400" dirty="0"/>
          </a:p>
        </p:txBody>
      </p:sp>
      <p:sp>
        <p:nvSpPr>
          <p:cNvPr id="4" name="Title 1">
            <a:extLst>
              <a:ext uri="{FF2B5EF4-FFF2-40B4-BE49-F238E27FC236}">
                <a16:creationId xmlns:a16="http://schemas.microsoft.com/office/drawing/2014/main" id="{6F82F48A-1D77-E248-9C3E-F0AB5D76A59D}"/>
              </a:ext>
            </a:extLst>
          </p:cNvPr>
          <p:cNvSpPr txBox="1">
            <a:spLocks/>
          </p:cNvSpPr>
          <p:nvPr/>
        </p:nvSpPr>
        <p:spPr>
          <a:xfrm>
            <a:off x="1477768" y="3266307"/>
            <a:ext cx="9603275" cy="758848"/>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ltLang="en-US" sz="2800" dirty="0"/>
              <a:t>REFERENCE </a:t>
            </a:r>
            <a:r>
              <a:rPr lang="en-US" sz="2800" dirty="0"/>
              <a:t>:</a:t>
            </a:r>
            <a:br>
              <a:rPr lang="en-US" dirty="0"/>
            </a:br>
            <a:endParaRPr lang="en-US" dirty="0"/>
          </a:p>
        </p:txBody>
      </p:sp>
      <p:sp>
        <p:nvSpPr>
          <p:cNvPr id="6" name="TextBox 5">
            <a:extLst>
              <a:ext uri="{FF2B5EF4-FFF2-40B4-BE49-F238E27FC236}">
                <a16:creationId xmlns:a16="http://schemas.microsoft.com/office/drawing/2014/main" id="{A62B02C8-17C1-AFF2-F254-B95C0086B634}"/>
              </a:ext>
            </a:extLst>
          </p:cNvPr>
          <p:cNvSpPr txBox="1"/>
          <p:nvPr/>
        </p:nvSpPr>
        <p:spPr>
          <a:xfrm>
            <a:off x="1477768" y="3877824"/>
            <a:ext cx="6100482" cy="1913344"/>
          </a:xfrm>
          <a:prstGeom prst="rect">
            <a:avLst/>
          </a:prstGeom>
          <a:noFill/>
        </p:spPr>
        <p:txBody>
          <a:bodyPr wrap="square">
            <a:spAutoFit/>
          </a:bodyPr>
          <a:lstStyle/>
          <a:p>
            <a:pPr marL="285750" indent="-285750" algn="just">
              <a:spcAft>
                <a:spcPts val="630"/>
              </a:spcAft>
              <a:buFont typeface="Arial" panose="020B0604020202020204" pitchFamily="34" charset="0"/>
              <a:buChar char="•"/>
              <a:defRPr/>
            </a:pPr>
            <a:r>
              <a:rPr lang="en-US" sz="1800" u="sng" spc="-50" dirty="0">
                <a:solidFill>
                  <a:srgbClr val="2E9FE6"/>
                </a:solidFill>
                <a:latin typeface="Microsoft Sans Serif"/>
                <a:hlinkClick r:id="rId2"/>
              </a:rPr>
              <a:t>https://www.geeksforgeeks.org/introduction-to-opencv/</a:t>
            </a:r>
          </a:p>
          <a:p>
            <a:pPr algn="just" eaLnBrk="1" fontAlgn="auto" hangingPunct="1">
              <a:spcBef>
                <a:spcPts val="0"/>
              </a:spcBef>
              <a:spcAft>
                <a:spcPts val="1050"/>
              </a:spcAft>
              <a:defRPr/>
            </a:pPr>
            <a:endParaRPr lang="en-US" u="sng" spc="-50" dirty="0">
              <a:solidFill>
                <a:srgbClr val="2E9FE6"/>
              </a:solidFill>
              <a:latin typeface="Microsoft Sans Serif"/>
              <a:hlinkClick r:id="rId2"/>
            </a:endParaRPr>
          </a:p>
          <a:p>
            <a:pPr marL="285750" indent="-285750" algn="just" eaLnBrk="1" fontAlgn="auto" hangingPunct="1">
              <a:spcBef>
                <a:spcPts val="0"/>
              </a:spcBef>
              <a:spcAft>
                <a:spcPts val="630"/>
              </a:spcAft>
              <a:buFont typeface="Arial" panose="020B0604020202020204" pitchFamily="34" charset="0"/>
              <a:buChar char="•"/>
              <a:defRPr/>
            </a:pPr>
            <a:r>
              <a:rPr lang="en-US" sz="1800" u="sng" spc="-50" dirty="0">
                <a:solidFill>
                  <a:srgbClr val="2E9FE6"/>
                </a:solidFill>
                <a:latin typeface="Microsoft Sans Serif"/>
                <a:hlinkClick r:id="rId2"/>
              </a:rPr>
              <a:t>https://www. Youtube.com/</a:t>
            </a:r>
            <a:r>
              <a:rPr lang="en-US" sz="1800" u="sng" spc="-50" dirty="0" err="1">
                <a:solidFill>
                  <a:srgbClr val="2E9FE6"/>
                </a:solidFill>
                <a:latin typeface="Microsoft Sans Serif"/>
                <a:hlinkClick r:id="rId2"/>
              </a:rPr>
              <a:t>i</a:t>
            </a:r>
            <a:r>
              <a:rPr lang="en-US" sz="1800" u="sng" spc="-50" dirty="0">
                <a:solidFill>
                  <a:srgbClr val="2E9FE6"/>
                </a:solidFill>
                <a:latin typeface="Microsoft Sans Serif"/>
                <a:hlinkClick r:id="rId2"/>
              </a:rPr>
              <a:t>-know-python</a:t>
            </a:r>
          </a:p>
          <a:p>
            <a:pPr algn="just" eaLnBrk="1" fontAlgn="auto" hangingPunct="1">
              <a:spcBef>
                <a:spcPts val="0"/>
              </a:spcBef>
              <a:spcAft>
                <a:spcPts val="1050"/>
              </a:spcAft>
              <a:defRPr/>
            </a:pPr>
            <a:endParaRPr lang="en-US" sz="1800" u="sng" spc="-50" dirty="0">
              <a:solidFill>
                <a:srgbClr val="2E9FE6"/>
              </a:solidFill>
              <a:latin typeface="Microsoft Sans Serif"/>
              <a:hlinkClick r:id="rId2"/>
            </a:endParaRPr>
          </a:p>
          <a:p>
            <a:endParaRPr lang="en-US" sz="1800" dirty="0"/>
          </a:p>
        </p:txBody>
      </p:sp>
    </p:spTree>
    <p:extLst>
      <p:ext uri="{BB962C8B-B14F-4D97-AF65-F5344CB8AC3E}">
        <p14:creationId xmlns:p14="http://schemas.microsoft.com/office/powerpoint/2010/main" val="359226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577740-2290-E650-E1E3-F42C0D7E3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624" y="2075829"/>
            <a:ext cx="7907904" cy="3347818"/>
          </a:xfrm>
        </p:spPr>
      </p:pic>
      <p:sp>
        <p:nvSpPr>
          <p:cNvPr id="4" name="Title 3">
            <a:extLst>
              <a:ext uri="{FF2B5EF4-FFF2-40B4-BE49-F238E27FC236}">
                <a16:creationId xmlns:a16="http://schemas.microsoft.com/office/drawing/2014/main" id="{AD14D188-124F-9D3A-8D4A-55C6F5907354}"/>
              </a:ext>
            </a:extLst>
          </p:cNvPr>
          <p:cNvSpPr>
            <a:spLocks noGrp="1"/>
          </p:cNvSpPr>
          <p:nvPr>
            <p:ph type="title"/>
          </p:nvPr>
        </p:nvSpPr>
        <p:spPr>
          <a:xfrm>
            <a:off x="1450975" y="804863"/>
            <a:ext cx="9604375" cy="1049337"/>
          </a:xfrm>
          <a:prstGeom prst="rect">
            <a:avLst/>
          </a:prstGeom>
        </p:spPr>
        <p:txBody>
          <a:bodyPr lIns="0" tIns="0" rIns="0" bIns="0"/>
          <a:lstStyle/>
          <a:p>
            <a:pPr algn="just" eaLnBrk="1" fontAlgn="auto" hangingPunct="1">
              <a:spcBef>
                <a:spcPts val="3570"/>
              </a:spcBef>
              <a:spcAft>
                <a:spcPts val="630"/>
              </a:spcAft>
              <a:defRPr/>
            </a:pPr>
            <a:r>
              <a:rPr lang="en-US" sz="2500" dirty="0">
                <a:latin typeface="Microsoft Sans Serif"/>
              </a:rPr>
              <a:t>SCHEMATICS</a:t>
            </a:r>
          </a:p>
          <a:p>
            <a:pPr algn="just" eaLnBrk="1" fontAlgn="auto" hangingPunct="1">
              <a:spcBef>
                <a:spcPts val="0"/>
              </a:spcBef>
              <a:spcAft>
                <a:spcPts val="5880"/>
              </a:spcAft>
              <a:defRPr/>
            </a:pPr>
            <a:r>
              <a:rPr lang="en-US" dirty="0">
                <a:latin typeface="Times New Roman"/>
              </a:rPr>
              <a:t>O</a:t>
            </a:r>
            <a:r>
              <a:rPr lang="en-US" cap="small" dirty="0">
                <a:latin typeface="Microsoft Sans Serif"/>
              </a:rPr>
              <a:t>utput in csv file</a:t>
            </a:r>
            <a:endParaRPr lang="en-US" sz="1900" dirty="0">
              <a:latin typeface="Times New Roman"/>
            </a:endParaRPr>
          </a:p>
        </p:txBody>
      </p:sp>
    </p:spTree>
    <p:extLst>
      <p:ext uri="{BB962C8B-B14F-4D97-AF65-F5344CB8AC3E}">
        <p14:creationId xmlns:p14="http://schemas.microsoft.com/office/powerpoint/2010/main" val="306187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41A99B-85F1-B9CB-7756-75AEA9842F0A}"/>
              </a:ext>
            </a:extLst>
          </p:cNvPr>
          <p:cNvPicPr>
            <a:picLocks noChangeAspect="1"/>
          </p:cNvPicPr>
          <p:nvPr/>
        </p:nvPicPr>
        <p:blipFill>
          <a:blip r:embed="rId2"/>
          <a:stretch>
            <a:fillRect/>
          </a:stretch>
        </p:blipFill>
        <p:spPr>
          <a:xfrm>
            <a:off x="488577" y="439270"/>
            <a:ext cx="11035552" cy="5959847"/>
          </a:xfrm>
          <a:prstGeom prst="rect">
            <a:avLst/>
          </a:prstGeom>
        </p:spPr>
      </p:pic>
      <p:sp>
        <p:nvSpPr>
          <p:cNvPr id="4" name="TextBox 3">
            <a:extLst>
              <a:ext uri="{FF2B5EF4-FFF2-40B4-BE49-F238E27FC236}">
                <a16:creationId xmlns:a16="http://schemas.microsoft.com/office/drawing/2014/main" id="{E6D03DAE-8947-0678-DE4E-BCF913832E35}"/>
              </a:ext>
            </a:extLst>
          </p:cNvPr>
          <p:cNvSpPr txBox="1"/>
          <p:nvPr/>
        </p:nvSpPr>
        <p:spPr>
          <a:xfrm>
            <a:off x="488577" y="-600165"/>
            <a:ext cx="1512794" cy="1200329"/>
          </a:xfrm>
          <a:prstGeom prst="rect">
            <a:avLst/>
          </a:prstGeom>
          <a:noFill/>
        </p:spPr>
        <p:txBody>
          <a:bodyPr wrap="square">
            <a:spAutoFit/>
          </a:bodyPr>
          <a:lstStyle/>
          <a:p>
            <a:pPr algn="just" eaLnBrk="1" fontAlgn="auto" hangingPunct="1">
              <a:spcBef>
                <a:spcPts val="0"/>
              </a:spcBef>
              <a:spcAft>
                <a:spcPts val="1050"/>
              </a:spcAft>
              <a:defRPr/>
            </a:pPr>
            <a:r>
              <a:rPr lang="en-US" sz="2800" spc="-5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Code :</a:t>
            </a:r>
            <a:r>
              <a:rPr lang="en-US" sz="7200" spc="-50" dirty="0">
                <a:solidFill>
                  <a:srgbClr val="FFC00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a:t>
            </a:r>
            <a:r>
              <a:rPr lang="en-US" spc="-50" dirty="0">
                <a:solidFill>
                  <a:srgbClr val="FA2B5C"/>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a:t>
            </a:r>
            <a:endParaRPr lang="en-US" sz="1800" spc="-50" dirty="0">
              <a:solidFill>
                <a:srgbClr val="FA2B5C"/>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2582772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73</TotalTime>
  <Words>311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Microsoft Sans Serif</vt:lpstr>
      <vt:lpstr>Roboto</vt:lpstr>
      <vt:lpstr>Times New Roman</vt:lpstr>
      <vt:lpstr>Gallery</vt:lpstr>
      <vt:lpstr>Project Report on ’Face recognition attendance system” Bachelor of Engineering Computer Science &amp; Engineering . Submitted by Sumit suresh jade </vt:lpstr>
      <vt:lpstr> Content</vt:lpstr>
      <vt:lpstr>PowerPoint Presentation</vt:lpstr>
      <vt:lpstr>Introduction</vt:lpstr>
      <vt:lpstr>WORKING PRINCIPLE</vt:lpstr>
      <vt:lpstr>ADVANTAGES </vt:lpstr>
      <vt:lpstr>DISADVANTAGES: </vt:lpstr>
      <vt:lpstr>SCHEMATICS Output in csv file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’Face recognition attendance system” Bachelor of Engineering Computer Science &amp; Engineering . Submitted by Sumit suresh jade</dc:title>
  <dc:creator>sumit jade</dc:creator>
  <cp:lastModifiedBy>sumit jade</cp:lastModifiedBy>
  <cp:revision>2</cp:revision>
  <dcterms:created xsi:type="dcterms:W3CDTF">2022-10-07T21:24:45Z</dcterms:created>
  <dcterms:modified xsi:type="dcterms:W3CDTF">2022-10-11T11:53:37Z</dcterms:modified>
</cp:coreProperties>
</file>