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9144000"/>
  <p:notesSz cx="6858000" cy="9144000"/>
  <p:embeddedFontLst>
    <p:embeddedFont>
      <p:font typeface="Encode Sans Black"/>
      <p:bold r:id="rId37"/>
    </p:embeddedFont>
    <p:embeddedFont>
      <p:font typeface="Open Sans Ligh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8">
          <p15:clr>
            <a:srgbClr val="A4A3A4"/>
          </p15:clr>
        </p15:guide>
        <p15:guide id="2" pos="478">
          <p15:clr>
            <a:srgbClr val="A4A3A4"/>
          </p15:clr>
        </p15:guide>
      </p15:sldGuideLst>
    </p:ext>
    <p:ext uri="GoogleSlidesCustomDataVersion2">
      <go:slidesCustomData xmlns:go="http://customooxmlschemas.google.com/" r:id="rId46" roundtripDataSignature="AMtx7mianXwt6tPR0RhV4ktB7CQ/IeK0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88" orient="horz"/>
        <p:guide pos="47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OpenSansLight-boldItalic.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EncodeSansBlack-bold.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OpenSansLight-bold.fntdata"/><Relationship Id="rId16" Type="http://schemas.openxmlformats.org/officeDocument/2006/relationships/slide" Target="slides/slide9.xml"/><Relationship Id="rId38" Type="http://schemas.openxmlformats.org/officeDocument/2006/relationships/font" Target="fonts/OpenSansLight-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Manpreet: ​</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 histogram illustrated the distribution of movie ratings, indicating the highest-rated movie with a rating of 9.5.​</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Based on the graph, we can conclude that the majority of the movies have a rating between 6 and 8. The highest number of ratings is around 7.5. This suggests that most movies are rated between 6 and 8, with a few outliers on either end​</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3bb88f3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285750" lvl="0" marL="635000" rtl="0" algn="l">
              <a:lnSpc>
                <a:spcPct val="115000"/>
              </a:lnSpc>
              <a:spcBef>
                <a:spcPts val="0"/>
              </a:spcBef>
              <a:spcAft>
                <a:spcPts val="0"/>
              </a:spcAft>
              <a:buClr>
                <a:srgbClr val="444444"/>
              </a:buClr>
              <a:buSzPts val="900"/>
              <a:buFont typeface="Arial"/>
              <a:buChar char="●"/>
            </a:pPr>
            <a:r>
              <a:rPr lang="en-US" sz="1200">
                <a:solidFill>
                  <a:srgbClr val="444444"/>
                </a:solidFill>
                <a:highlight>
                  <a:srgbClr val="F3F2F1"/>
                </a:highlight>
              </a:rPr>
              <a:t>Number of unique movies made by female directors: 98​</a:t>
            </a:r>
            <a:endParaRPr sz="1200">
              <a:solidFill>
                <a:srgbClr val="444444"/>
              </a:solidFill>
              <a:highlight>
                <a:srgbClr val="F3F2F1"/>
              </a:highlight>
            </a:endParaRPr>
          </a:p>
          <a:p>
            <a:pPr indent="-285750" lvl="0" marL="635000" rtl="0" algn="l">
              <a:lnSpc>
                <a:spcPct val="115000"/>
              </a:lnSpc>
              <a:spcBef>
                <a:spcPts val="0"/>
              </a:spcBef>
              <a:spcAft>
                <a:spcPts val="0"/>
              </a:spcAft>
              <a:buClr>
                <a:srgbClr val="444444"/>
              </a:buClr>
              <a:buSzPts val="900"/>
              <a:buFont typeface="Arial"/>
              <a:buChar char="●"/>
            </a:pPr>
            <a:r>
              <a:rPr lang="en-US" sz="1200">
                <a:solidFill>
                  <a:srgbClr val="444444"/>
                </a:solidFill>
                <a:highlight>
                  <a:srgbClr val="F3F2F1"/>
                </a:highlight>
              </a:rPr>
              <a:t>Number of unique movies made by male directors: 458​</a:t>
            </a:r>
            <a:endParaRPr sz="1200">
              <a:solidFill>
                <a:srgbClr val="444444"/>
              </a:solidFill>
              <a:highlight>
                <a:srgbClr val="F3F2F1"/>
              </a:highlight>
            </a:endParaRPr>
          </a:p>
          <a:p>
            <a:pPr indent="-285750" lvl="0" marL="635000" rtl="0" algn="l">
              <a:lnSpc>
                <a:spcPct val="115000"/>
              </a:lnSpc>
              <a:spcBef>
                <a:spcPts val="0"/>
              </a:spcBef>
              <a:spcAft>
                <a:spcPts val="0"/>
              </a:spcAft>
              <a:buClr>
                <a:srgbClr val="444444"/>
              </a:buClr>
              <a:buSzPts val="900"/>
              <a:buFont typeface="Arial"/>
              <a:buChar char="●"/>
            </a:pPr>
            <a:r>
              <a:rPr lang="en-US" sz="1200">
                <a:solidFill>
                  <a:srgbClr val="444444"/>
                </a:solidFill>
                <a:highlight>
                  <a:srgbClr val="F3F2F1"/>
                </a:highlight>
              </a:rPr>
              <a:t>​</a:t>
            </a:r>
            <a:endParaRPr sz="1200">
              <a:solidFill>
                <a:srgbClr val="444444"/>
              </a:solidFill>
              <a:highlight>
                <a:srgbClr val="F3F2F1"/>
              </a:highlight>
            </a:endParaRPr>
          </a:p>
          <a:p>
            <a:pPr indent="0" lvl="0" marL="1524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bar plot showcases the distribution of movie ratings for common years, providing insights into potential trends and variations.​</a:t>
            </a:r>
            <a:endParaRPr sz="1200">
              <a:solidFill>
                <a:srgbClr val="444444"/>
              </a:solidFill>
              <a:highlight>
                <a:srgbClr val="F3F2F1"/>
              </a:highlight>
            </a:endParaRPr>
          </a:p>
          <a:p>
            <a:pPr indent="0" lvl="0" marL="1524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visual comparison allows for the identification of patterns or shifts in audience reception based on the gender of directors.​</a:t>
            </a:r>
            <a:endParaRPr sz="1200">
              <a:solidFill>
                <a:srgbClr val="444444"/>
              </a:solidFill>
              <a:highlight>
                <a:srgbClr val="F3F2F1"/>
              </a:highlight>
            </a:endParaRPr>
          </a:p>
          <a:p>
            <a:pPr indent="0" lvl="0" marL="1524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Despite a detailed analysis, no discernible trend in movie ratings emerged over the years based on the gender of the director. The inconclusiveness is attributed to the insufficient data available for films directed by females.​</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62" name="Google Shape;162;g2a3bb88f33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100"/>
              <a:buFont typeface="Arial"/>
              <a:buNone/>
            </a:pPr>
            <a:r>
              <a:rPr b="1" lang="en-US" sz="1200">
                <a:solidFill>
                  <a:srgbClr val="444444"/>
                </a:solidFill>
                <a:highlight>
                  <a:srgbClr val="F3F2F1"/>
                </a:highlight>
              </a:rPr>
              <a:t>Genre Performance</a:t>
            </a: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Drama and Drama-Thriller​</a:t>
            </a:r>
            <a:endParaRPr sz="1200">
              <a:solidFill>
                <a:srgbClr val="444444"/>
              </a:solidFill>
              <a:highlight>
                <a:srgbClr val="F3F2F1"/>
              </a:highlight>
            </a:endParaRPr>
          </a:p>
          <a:p>
            <a:pPr indent="-285750" lvl="0" marL="635000" rtl="0" algn="l">
              <a:lnSpc>
                <a:spcPct val="115000"/>
              </a:lnSpc>
              <a:spcBef>
                <a:spcPts val="0"/>
              </a:spcBef>
              <a:spcAft>
                <a:spcPts val="0"/>
              </a:spcAft>
              <a:buClr>
                <a:srgbClr val="444444"/>
              </a:buClr>
              <a:buSzPts val="900"/>
              <a:buFont typeface="Arial"/>
              <a:buChar char="●"/>
            </a:pPr>
            <a:r>
              <a:rPr lang="en-US" sz="1200">
                <a:solidFill>
                  <a:srgbClr val="444444"/>
                </a:solidFill>
                <a:highlight>
                  <a:srgbClr val="F3F2F1"/>
                </a:highlight>
              </a:rPr>
              <a:t>Female directors exhibited superior performance in genres such as Drama and Drama-Thriller, showcasing their proficiency in nuanced storytelling.​</a:t>
            </a:r>
            <a:endParaRPr sz="1200">
              <a:solidFill>
                <a:srgbClr val="444444"/>
              </a:solidFill>
              <a:highlight>
                <a:srgbClr val="F3F2F1"/>
              </a:highlight>
            </a:endParaRPr>
          </a:p>
          <a:p>
            <a:pPr indent="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Action Genre​</a:t>
            </a:r>
            <a:endParaRPr sz="1200">
              <a:solidFill>
                <a:srgbClr val="444444"/>
              </a:solidFill>
              <a:highlight>
                <a:srgbClr val="F3F2F1"/>
              </a:highlight>
            </a:endParaRPr>
          </a:p>
          <a:p>
            <a:pPr indent="-285750" lvl="0" marL="635000" rtl="0" algn="l">
              <a:lnSpc>
                <a:spcPct val="115000"/>
              </a:lnSpc>
              <a:spcBef>
                <a:spcPts val="0"/>
              </a:spcBef>
              <a:spcAft>
                <a:spcPts val="0"/>
              </a:spcAft>
              <a:buClr>
                <a:srgbClr val="444444"/>
              </a:buClr>
              <a:buSzPts val="900"/>
              <a:buFont typeface="Arial"/>
              <a:buChar char="●"/>
            </a:pPr>
            <a:r>
              <a:rPr lang="en-US" sz="1200">
                <a:solidFill>
                  <a:srgbClr val="444444"/>
                </a:solidFill>
                <a:highlight>
                  <a:srgbClr val="F3F2F1"/>
                </a:highlight>
              </a:rPr>
              <a:t>Notably, there was a striking absence of female directors in the action genre. This aligns with societal gender norms and prevalent audience preferences.​</a:t>
            </a:r>
            <a:endParaRPr sz="1200">
              <a:solidFill>
                <a:srgbClr val="444444"/>
              </a:solidFill>
              <a:highlight>
                <a:srgbClr val="F3F2F1"/>
              </a:highlight>
            </a:endParaRPr>
          </a:p>
          <a:p>
            <a:pPr indent="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Other Genres​</a:t>
            </a:r>
            <a:endParaRPr sz="1200">
              <a:solidFill>
                <a:srgbClr val="444444"/>
              </a:solidFill>
              <a:highlight>
                <a:srgbClr val="F3F2F1"/>
              </a:highlight>
            </a:endParaRPr>
          </a:p>
          <a:p>
            <a:pPr indent="-285750" lvl="0" marL="635000" rtl="0" algn="l">
              <a:lnSpc>
                <a:spcPct val="115000"/>
              </a:lnSpc>
              <a:spcBef>
                <a:spcPts val="0"/>
              </a:spcBef>
              <a:spcAft>
                <a:spcPts val="0"/>
              </a:spcAft>
              <a:buClr>
                <a:srgbClr val="444444"/>
              </a:buClr>
              <a:buSzPts val="900"/>
              <a:buFont typeface="Arial"/>
              <a:buChar char="●"/>
            </a:pPr>
            <a:r>
              <a:rPr lang="en-US" sz="1200">
                <a:solidFill>
                  <a:srgbClr val="444444"/>
                </a:solidFill>
                <a:highlight>
                  <a:srgbClr val="F3F2F1"/>
                </a:highlight>
              </a:rPr>
              <a:t>In other common genres, male directors tended to outperform their female counterparts. This outcome could be influenced by perceived differences in work quality or existing biases, particularly evident in genres like sports and crime.​</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Average IMDb Rating for Male Dominant Movies: 6.90​</a:t>
            </a:r>
            <a:br>
              <a:rPr lang="en-US" sz="1200">
                <a:solidFill>
                  <a:srgbClr val="444444"/>
                </a:solidFill>
                <a:highlight>
                  <a:srgbClr val="F3F2F1"/>
                </a:highlight>
              </a:rPr>
            </a:br>
            <a:r>
              <a:rPr lang="en-US" sz="1200">
                <a:solidFill>
                  <a:srgbClr val="444444"/>
                </a:solidFill>
                <a:highlight>
                  <a:srgbClr val="F3F2F1"/>
                </a:highlight>
              </a:rPr>
              <a:t>Average IMDb Rating for Female Dominant Movies: 6.62​</a:t>
            </a:r>
            <a:br>
              <a:rPr lang="en-US" sz="1200">
                <a:solidFill>
                  <a:srgbClr val="444444"/>
                </a:solidFill>
                <a:highlight>
                  <a:srgbClr val="F3F2F1"/>
                </a:highlight>
              </a:rPr>
            </a:br>
            <a:r>
              <a:rPr lang="en-US" sz="1200">
                <a:solidFill>
                  <a:srgbClr val="444444"/>
                </a:solidFill>
                <a:highlight>
                  <a:srgbClr val="F3F2F1"/>
                </a:highlight>
                <a:latin typeface="Calibri"/>
                <a:ea typeface="Calibri"/>
                <a:cs typeface="Calibri"/>
                <a:sym typeface="Calibri"/>
              </a:rPr>
              <a:t>​</a:t>
            </a:r>
            <a:endParaRPr sz="1200">
              <a:solidFill>
                <a:srgbClr val="444444"/>
              </a:solidFill>
              <a:highlight>
                <a:srgbClr val="F3F2F1"/>
              </a:highlight>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Male Dominant Movies: The average IMDb rating for male-dominant movies is represented by the sky-blue bar. Male-dominant movies, where male characters have a higher dialogue word count, tend to have an average IMDb rating around 6.9​</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Female Dominant Movies: The pink bar depicts the average IMDb rating for female-dominant movies. Female-dominant movies, characterized by a higher dialogue word count for female characters, show an average IMDb rating around 6.62​</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Female Dominant Movies:​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Genres like Romance, Comedy, and Drama exhibit higher average IMDb ratings for female-dominant movies. This suggests that movies dominated by female characters, often associated with emotionally engaging storylines, receive positive audience feedback in these genres.​</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bar graph illustrates the average IMDb ratings of movies categorized as Male Dominant, Female Dominant, and Balanced (with equal representation of male and female dialogue) over the years.​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Male Dominant Movies:​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Male-dominant movies consistently maintain a relatively stable average IMDb rating across the years.​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This suggests that the dominance of male characters in dialogue does not strongly correlate with fluctuations in IMDb ratings over time.​</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Female Dominant Movies:​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Female-dominant movies show a fluctuating pattern in average IMDb ratings over the years.​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Peaks and troughs in ratings indicate that the success of female-dominant movies may be influenced by various factors, such as evolving audience preferences or trends.​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There is no clear pattern indicating that movies with a particular gender dominance consistently outperform others.​</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87" name="Google Shape;1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b="1" lang="en-US">
                <a:solidFill>
                  <a:schemeClr val="dk1"/>
                </a:solidFill>
              </a:rPr>
              <a:t>Eliminate common, non-informative words (e.g., is, am, are, the).</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b="1" lang="en-US">
                <a:solidFill>
                  <a:schemeClr val="dk1"/>
                </a:solidFill>
              </a:rPr>
              <a:t>Simplify words to their base form (e.g., walks to walk, geographical to geographic).</a:t>
            </a:r>
            <a:endParaRPr/>
          </a:p>
          <a:p>
            <a:pPr indent="0" lvl="0" marL="0" marR="0" rtl="0" algn="l">
              <a:lnSpc>
                <a:spcPct val="100000"/>
              </a:lnSpc>
              <a:spcBef>
                <a:spcPts val="0"/>
              </a:spcBef>
              <a:spcAft>
                <a:spcPts val="0"/>
              </a:spcAft>
              <a:buClr>
                <a:srgbClr val="000000"/>
              </a:buClr>
              <a:buSzPts val="1100"/>
              <a:buFont typeface="Arial"/>
              <a:buNone/>
            </a:pPr>
            <a:r>
              <a:t/>
            </a:r>
            <a:endParaRPr b="1">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b="1" lang="en-US">
                <a:solidFill>
                  <a:schemeClr val="dk1"/>
                </a:solidFill>
              </a:rPr>
              <a:t>Simplify words to their base form (e.g., walks to walk, geographical to geographic).</a:t>
            </a:r>
            <a:endParaRPr b="1">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3bb88f33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2a3bb88f33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3a55f36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2a3a55f36a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3a55f36a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2a3a55f36a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3a55f36a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2a3a55f36aa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MANPREET:​</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 bar plot showcased the distribution of unique movies over the years, revealing a substantial concentration in the 1980s, 1990s, and 2000s.​</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data ranges from the year 1926 all the way upto 2010. While we have wide-ranging data, the majority of it lies in the 3 decades of the 1980s, 1990s and 2000s, with 490 of the 617 i.e., ∼79% of the movies in that period. This sample space has enough of a time-spread for us to analyze how representation of women and the general attitude towards them in movies has changed over time.​</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On this slide, we have the frequency of movies by year ranging from 1926 to 2015, with most of movies lying in the 1980-2000s range , it can help us analyze how representation of women have evolved over this time.​</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MANPREET: ​</a:t>
            </a:r>
            <a:endParaRPr sz="1200">
              <a:solidFill>
                <a:srgbClr val="444444"/>
              </a:solidFill>
              <a:highlight>
                <a:srgbClr val="F3F2F1"/>
              </a:highlight>
            </a:endParaRPr>
          </a:p>
          <a:p>
            <a:pPr indent="-304800" lvl="0" marL="457200" rtl="0" algn="just">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distribution of genders across 2951 unique characters showed that 2003 characters were male ('M'), and 948 were female ('F').​</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We have total of </a:t>
            </a:r>
            <a:r>
              <a:rPr b="1" lang="en-US" sz="1200">
                <a:solidFill>
                  <a:srgbClr val="444444"/>
                </a:solidFill>
                <a:highlight>
                  <a:srgbClr val="F3F2F1"/>
                </a:highlight>
              </a:rPr>
              <a:t>2951 Characters</a:t>
            </a:r>
            <a:r>
              <a:rPr lang="en-US" sz="1200">
                <a:solidFill>
                  <a:srgbClr val="444444"/>
                </a:solidFill>
                <a:highlight>
                  <a:srgbClr val="F3F2F1"/>
                </a:highlight>
              </a:rPr>
              <a:t> across 588 Movies.​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Out of these </a:t>
            </a:r>
            <a:r>
              <a:rPr b="1" i="1" lang="en-US" sz="1200">
                <a:solidFill>
                  <a:srgbClr val="444444"/>
                </a:solidFill>
                <a:highlight>
                  <a:srgbClr val="F3F2F1"/>
                </a:highlight>
              </a:rPr>
              <a:t>2003 Characters are of Male Gender and 948 Female.</a:t>
            </a: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This visual data indicates a disparity in the representation of genders, with ‘Male’ characters being more prevalent.​</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This aligns well with what we want to analyze from the data and build our model accordingly ​</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bar graph illustrates the distribution of dialogues between female and male characters.The data indicates that male characters have significantly more dialogues **(161244)** compared to female characters **(67862)**. This suggests a potential gender imbalance in the dataset or narrative focus.​</a:t>
            </a:r>
            <a:endParaRPr sz="1200">
              <a:solidFill>
                <a:srgbClr val="444444"/>
              </a:solidFill>
              <a:highlight>
                <a:srgbClr val="F3F2F1"/>
              </a:highlight>
            </a:endParaRPr>
          </a:p>
          <a:p>
            <a:pPr indent="-304800" lvl="0" marL="45720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 ​</a:t>
            </a:r>
            <a:endParaRPr sz="1200">
              <a:solidFill>
                <a:srgbClr val="444444"/>
              </a:solidFill>
              <a:highlight>
                <a:srgbClr val="F3F2F1"/>
              </a:highlight>
            </a:endParaRPr>
          </a:p>
          <a:p>
            <a:pPr indent="0" lvl="0" marL="0" rtl="0" algn="l">
              <a:lnSpc>
                <a:spcPct val="115000"/>
              </a:lnSpc>
              <a:spcBef>
                <a:spcPts val="0"/>
              </a:spcBef>
              <a:spcAft>
                <a:spcPts val="0"/>
              </a:spcAft>
              <a:buClr>
                <a:schemeClr val="dk1"/>
              </a:buClr>
              <a:buSzPts val="1100"/>
              <a:buFont typeface="Arial"/>
              <a:buNone/>
            </a:pPr>
            <a:r>
              <a:rPr lang="en-US" sz="1200">
                <a:solidFill>
                  <a:srgbClr val="444444"/>
                </a:solidFill>
                <a:highlight>
                  <a:srgbClr val="F3F2F1"/>
                </a:highlight>
              </a:rPr>
              <a:t>The substantial difference in dialogue counts raises questions about the representation of female characters in the context of the dataset. The analysis may prompt further investigation into the storyline, genre, or specific characters contributing to these numbers.​</a:t>
            </a:r>
            <a:endParaRPr sz="1200">
              <a:solidFill>
                <a:srgbClr val="444444"/>
              </a:solidFill>
              <a:highlight>
                <a:srgbClr val="F3F2F1"/>
              </a:highlight>
            </a:endParaRPr>
          </a:p>
          <a:p>
            <a:pPr indent="0" lvl="0" marL="0" rtl="0" algn="l">
              <a:lnSpc>
                <a:spcPct val="100000"/>
              </a:lnSpc>
              <a:spcBef>
                <a:spcPts val="0"/>
              </a:spcBef>
              <a:spcAft>
                <a:spcPts val="0"/>
              </a:spcAft>
              <a:buSzPts val="1100"/>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4B2E83"/>
        </a:solidFill>
      </p:bgPr>
    </p:bg>
    <p:spTree>
      <p:nvGrpSpPr>
        <p:cNvPr id="6" name="Shape 6"/>
        <p:cNvGrpSpPr/>
        <p:nvPr/>
      </p:nvGrpSpPr>
      <p:grpSpPr>
        <a:xfrm>
          <a:off x="0" y="0"/>
          <a:ext cx="0" cy="0"/>
          <a:chOff x="0" y="0"/>
          <a:chExt cx="0" cy="0"/>
        </a:xfrm>
      </p:grpSpPr>
      <p:pic>
        <p:nvPicPr>
          <p:cNvPr descr="UW_W Logo_White.png" id="7" name="Google Shape;7;p26"/>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pic>
        <p:nvPicPr>
          <p:cNvPr id="8" name="Google Shape;8;p26"/>
          <p:cNvPicPr preferRelativeResize="0"/>
          <p:nvPr/>
        </p:nvPicPr>
        <p:blipFill rotWithShape="1">
          <a:blip r:embed="rId3">
            <a:alphaModFix/>
          </a:blip>
          <a:srcRect b="0" l="0" r="0" t="0"/>
          <a:stretch/>
        </p:blipFill>
        <p:spPr>
          <a:xfrm>
            <a:off x="677334" y="6416321"/>
            <a:ext cx="3429000" cy="192409"/>
          </a:xfrm>
          <a:prstGeom prst="rect">
            <a:avLst/>
          </a:prstGeom>
          <a:noFill/>
          <a:ln>
            <a:noFill/>
          </a:ln>
        </p:spPr>
      </p:pic>
      <p:pic>
        <p:nvPicPr>
          <p:cNvPr descr="Bar_RtAngle_7502_RGB.png" id="9" name="Google Shape;9;p26"/>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10" name="Google Shape;10;p26"/>
          <p:cNvSpPr txBox="1"/>
          <p:nvPr>
            <p:ph type="title"/>
          </p:nvPr>
        </p:nvSpPr>
        <p:spPr>
          <a:xfrm>
            <a:off x="671757" y="1179824"/>
            <a:ext cx="6972300" cy="264175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pic>
        <p:nvPicPr>
          <p:cNvPr descr="W Logo_Purple_2685_HEX.png" id="56" name="Google Shape;56;p37"/>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id="57" name="Google Shape;57;p37"/>
          <p:cNvPicPr preferRelativeResize="0"/>
          <p:nvPr/>
        </p:nvPicPr>
        <p:blipFill rotWithShape="1">
          <a:blip r:embed="rId3">
            <a:alphaModFix/>
          </a:blip>
          <a:srcRect b="0" l="0" r="0" t="0"/>
          <a:stretch/>
        </p:blipFill>
        <p:spPr>
          <a:xfrm>
            <a:off x="792038" y="6501100"/>
            <a:ext cx="3429000" cy="192408"/>
          </a:xfrm>
          <a:prstGeom prst="rect">
            <a:avLst/>
          </a:prstGeom>
          <a:noFill/>
          <a:ln>
            <a:noFill/>
          </a:ln>
        </p:spPr>
      </p:pic>
      <p:pic>
        <p:nvPicPr>
          <p:cNvPr descr="Bar_RtAngle_7502_RGB.png" id="58" name="Google Shape;58;p37"/>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59" name="Google Shape;59;p37"/>
          <p:cNvSpPr txBox="1"/>
          <p:nvPr>
            <p:ph type="title"/>
          </p:nvPr>
        </p:nvSpPr>
        <p:spPr>
          <a:xfrm>
            <a:off x="671757" y="1167124"/>
            <a:ext cx="6972300" cy="264175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4B2E83"/>
              </a:buClr>
              <a:buSzPts val="5000"/>
              <a:buFont typeface="Encode Sans Black"/>
              <a:buNone/>
              <a:defRPr b="1" i="0" sz="5000" u="none" cap="none" strike="noStrike">
                <a:solidFill>
                  <a:srgbClr val="4B2E83"/>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60" name="Shape 60"/>
        <p:cNvGrpSpPr/>
        <p:nvPr/>
      </p:nvGrpSpPr>
      <p:grpSpPr>
        <a:xfrm>
          <a:off x="0" y="0"/>
          <a:ext cx="0" cy="0"/>
          <a:chOff x="0" y="0"/>
          <a:chExt cx="0" cy="0"/>
        </a:xfrm>
      </p:grpSpPr>
      <p:sp>
        <p:nvSpPr>
          <p:cNvPr id="61" name="Google Shape;61;p38"/>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38"/>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lnSpc>
                <a:spcPct val="100000"/>
              </a:lnSpc>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lnSpc>
                <a:spcPct val="100000"/>
              </a:lnSpc>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63" name="Google Shape;63;p38"/>
          <p:cNvPicPr preferRelativeResize="0"/>
          <p:nvPr/>
        </p:nvPicPr>
        <p:blipFill rotWithShape="1">
          <a:blip r:embed="rId2">
            <a:alphaModFix/>
          </a:blip>
          <a:srcRect b="0" l="0" r="0" t="0"/>
          <a:stretch/>
        </p:blipFill>
        <p:spPr>
          <a:xfrm>
            <a:off x="5427419" y="6501100"/>
            <a:ext cx="3429000" cy="192408"/>
          </a:xfrm>
          <a:prstGeom prst="rect">
            <a:avLst/>
          </a:prstGeom>
          <a:noFill/>
          <a:ln>
            <a:noFill/>
          </a:ln>
        </p:spPr>
      </p:pic>
      <p:pic>
        <p:nvPicPr>
          <p:cNvPr descr="Bar_RtAngle_7502_RGB.png" id="64" name="Google Shape;64;p38"/>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65" name="Google Shape;65;p38"/>
          <p:cNvSpPr txBox="1"/>
          <p:nvPr>
            <p:ph type="title"/>
          </p:nvPr>
        </p:nvSpPr>
        <p:spPr>
          <a:xfrm>
            <a:off x="671756" y="371511"/>
            <a:ext cx="8184663" cy="99199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4B2E83"/>
              </a:buClr>
              <a:buSzPts val="3000"/>
              <a:buFont typeface="Encode Sans Black"/>
              <a:buNone/>
              <a:defRPr b="1" i="0" sz="3000" u="none" cap="none" strike="noStrike">
                <a:solidFill>
                  <a:srgbClr val="4B2E83"/>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66" name="Shape 66"/>
        <p:cNvGrpSpPr/>
        <p:nvPr/>
      </p:nvGrpSpPr>
      <p:grpSpPr>
        <a:xfrm>
          <a:off x="0" y="0"/>
          <a:ext cx="0" cy="0"/>
          <a:chOff x="0" y="0"/>
          <a:chExt cx="0" cy="0"/>
        </a:xfrm>
      </p:grpSpPr>
      <p:sp>
        <p:nvSpPr>
          <p:cNvPr id="67" name="Google Shape;67;p39"/>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999999"/>
              </a:buClr>
              <a:buSzPts val="2400"/>
              <a:buFont typeface="Arial"/>
              <a:buNone/>
              <a:defRPr b="0" i="1" sz="2400" u="none" cap="none" strike="noStrike">
                <a:solidFill>
                  <a:srgbClr val="999999"/>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68" name="Google Shape;68;p39"/>
          <p:cNvPicPr preferRelativeResize="0"/>
          <p:nvPr/>
        </p:nvPicPr>
        <p:blipFill rotWithShape="1">
          <a:blip r:embed="rId2">
            <a:alphaModFix/>
          </a:blip>
          <a:srcRect b="0" l="0" r="0" t="0"/>
          <a:stretch/>
        </p:blipFill>
        <p:spPr>
          <a:xfrm>
            <a:off x="5359400" y="6501100"/>
            <a:ext cx="3429000" cy="192408"/>
          </a:xfrm>
          <a:prstGeom prst="rect">
            <a:avLst/>
          </a:prstGeom>
          <a:noFill/>
          <a:ln>
            <a:noFill/>
          </a:ln>
        </p:spPr>
      </p:pic>
      <p:pic>
        <p:nvPicPr>
          <p:cNvPr descr="Bar_RtAngle_7502_RGB.png" id="69" name="Google Shape;69;p39"/>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70" name="Google Shape;70;p39"/>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11" name="Shape 11"/>
        <p:cNvGrpSpPr/>
        <p:nvPr/>
      </p:nvGrpSpPr>
      <p:grpSpPr>
        <a:xfrm>
          <a:off x="0" y="0"/>
          <a:ext cx="0" cy="0"/>
          <a:chOff x="0" y="0"/>
          <a:chExt cx="0" cy="0"/>
        </a:xfrm>
      </p:grpSpPr>
      <p:sp>
        <p:nvSpPr>
          <p:cNvPr id="12" name="Google Shape;12;p31"/>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Google Shape;13;p31"/>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indent="-228600" lvl="1" marL="914400" marR="0" rtl="0" algn="l">
              <a:lnSpc>
                <a:spcPct val="100000"/>
              </a:lnSpc>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lnSpc>
                <a:spcPct val="100000"/>
              </a:lnSpc>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14" name="Google Shape;14;p31"/>
          <p:cNvPicPr preferRelativeResize="0"/>
          <p:nvPr/>
        </p:nvPicPr>
        <p:blipFill rotWithShape="1">
          <a:blip r:embed="rId2">
            <a:alphaModFix/>
          </a:blip>
          <a:srcRect b="0" l="0" r="0" t="0"/>
          <a:stretch/>
        </p:blipFill>
        <p:spPr>
          <a:xfrm>
            <a:off x="5427419" y="6416321"/>
            <a:ext cx="3429000" cy="192409"/>
          </a:xfrm>
          <a:prstGeom prst="rect">
            <a:avLst/>
          </a:prstGeom>
          <a:noFill/>
          <a:ln>
            <a:noFill/>
          </a:ln>
        </p:spPr>
      </p:pic>
      <p:pic>
        <p:nvPicPr>
          <p:cNvPr descr="Bar_RtAngle_7502_RGB.png" id="15" name="Google Shape;15;p31"/>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16" name="Google Shape;16;p31"/>
          <p:cNvSpPr txBox="1"/>
          <p:nvPr>
            <p:ph type="title"/>
          </p:nvPr>
        </p:nvSpPr>
        <p:spPr>
          <a:xfrm>
            <a:off x="671757" y="365069"/>
            <a:ext cx="8184662" cy="99844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bg>
      <p:bgPr>
        <a:solidFill>
          <a:srgbClr val="4B2E83"/>
        </a:solidFill>
      </p:bgPr>
    </p:bg>
    <p:spTree>
      <p:nvGrpSpPr>
        <p:cNvPr id="17" name="Shape 17"/>
        <p:cNvGrpSpPr/>
        <p:nvPr/>
      </p:nvGrpSpPr>
      <p:grpSpPr>
        <a:xfrm>
          <a:off x="0" y="0"/>
          <a:ext cx="0" cy="0"/>
          <a:chOff x="0" y="0"/>
          <a:chExt cx="0" cy="0"/>
        </a:xfrm>
      </p:grpSpPr>
      <p:pic>
        <p:nvPicPr>
          <p:cNvPr descr="UW_W Logo_White.png" id="18" name="Google Shape;18;p32"/>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sp>
        <p:nvSpPr>
          <p:cNvPr id="19" name="Google Shape;19;p32"/>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0" name="Google Shape;20;p32"/>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1" name="Google Shape;21;p32"/>
          <p:cNvSpPr txBox="1"/>
          <p:nvPr>
            <p:ph type="title"/>
          </p:nvPr>
        </p:nvSpPr>
        <p:spPr>
          <a:xfrm>
            <a:off x="671756" y="371511"/>
            <a:ext cx="8064505" cy="99199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bg>
      <p:bgPr>
        <a:solidFill>
          <a:srgbClr val="4B2E83"/>
        </a:solidFill>
      </p:bgPr>
    </p:bg>
    <p:spTree>
      <p:nvGrpSpPr>
        <p:cNvPr id="22" name="Shape 22"/>
        <p:cNvGrpSpPr/>
        <p:nvPr/>
      </p:nvGrpSpPr>
      <p:grpSpPr>
        <a:xfrm>
          <a:off x="0" y="0"/>
          <a:ext cx="0" cy="0"/>
          <a:chOff x="0" y="0"/>
          <a:chExt cx="0" cy="0"/>
        </a:xfrm>
      </p:grpSpPr>
      <p:pic>
        <p:nvPicPr>
          <p:cNvPr id="23" name="Google Shape;23;p33"/>
          <p:cNvPicPr preferRelativeResize="0"/>
          <p:nvPr/>
        </p:nvPicPr>
        <p:blipFill rotWithShape="1">
          <a:blip r:embed="rId2">
            <a:alphaModFix/>
          </a:blip>
          <a:srcRect b="0" l="0" r="0" t="0"/>
          <a:stretch/>
        </p:blipFill>
        <p:spPr>
          <a:xfrm>
            <a:off x="5359400" y="6416321"/>
            <a:ext cx="3429000" cy="192409"/>
          </a:xfrm>
          <a:prstGeom prst="rect">
            <a:avLst/>
          </a:prstGeom>
          <a:noFill/>
          <a:ln>
            <a:noFill/>
          </a:ln>
        </p:spPr>
      </p:pic>
      <p:sp>
        <p:nvSpPr>
          <p:cNvPr id="24" name="Google Shape;24;p33"/>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FFFFFF"/>
              </a:buClr>
              <a:buSzPts val="2400"/>
              <a:buFont typeface="Arial"/>
              <a:buNone/>
              <a:defRPr b="0" i="1" sz="2400" u="none" cap="none" strike="noStrike">
                <a:solidFill>
                  <a:srgbClr val="FFFFFF"/>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lvl="2"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lvl="3"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lvl="4"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lvl="5"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lvl="6"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lvl="7"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lvl="8"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5" name="Google Shape;25;p33"/>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6" name="Google Shape;26;p33"/>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28" name="Shape 28"/>
        <p:cNvGrpSpPr/>
        <p:nvPr/>
      </p:nvGrpSpPr>
      <p:grpSpPr>
        <a:xfrm>
          <a:off x="0" y="0"/>
          <a:ext cx="0" cy="0"/>
          <a:chOff x="0" y="0"/>
          <a:chExt cx="0" cy="0"/>
        </a:xfrm>
      </p:grpSpPr>
      <p:sp>
        <p:nvSpPr>
          <p:cNvPr id="29" name="Google Shape;29;p28"/>
          <p:cNvSpPr txBox="1"/>
          <p:nvPr>
            <p:ph idx="1" type="body"/>
          </p:nvPr>
        </p:nvSpPr>
        <p:spPr>
          <a:xfrm>
            <a:off x="671757"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28"/>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lnSpc>
                <a:spcPct val="100000"/>
              </a:lnSpc>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lnSpc>
                <a:spcPct val="100000"/>
              </a:lnSpc>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31" name="Google Shape;31;p28"/>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HEX.png" id="32" name="Google Shape;32;p28"/>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33" name="Google Shape;33;p28"/>
          <p:cNvSpPr txBox="1"/>
          <p:nvPr>
            <p:ph type="title"/>
          </p:nvPr>
        </p:nvSpPr>
        <p:spPr>
          <a:xfrm>
            <a:off x="671757" y="365125"/>
            <a:ext cx="8184662" cy="99838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4" name="Shape 34"/>
        <p:cNvGrpSpPr/>
        <p:nvPr/>
      </p:nvGrpSpPr>
      <p:grpSpPr>
        <a:xfrm>
          <a:off x="0" y="0"/>
          <a:ext cx="0" cy="0"/>
          <a:chOff x="0" y="0"/>
          <a:chExt cx="0" cy="0"/>
        </a:xfrm>
      </p:grpSpPr>
      <p:pic>
        <p:nvPicPr>
          <p:cNvPr descr="W Logo_Purple_2685_HEX.png" id="35" name="Google Shape;35;p34"/>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id="36" name="Google Shape;36;p34"/>
          <p:cNvPicPr preferRelativeResize="0"/>
          <p:nvPr/>
        </p:nvPicPr>
        <p:blipFill rotWithShape="1">
          <a:blip r:embed="rId3">
            <a:alphaModFix/>
          </a:blip>
          <a:srcRect b="0" l="0" r="0" t="0"/>
          <a:stretch/>
        </p:blipFill>
        <p:spPr>
          <a:xfrm>
            <a:off x="792038" y="6501100"/>
            <a:ext cx="3429000" cy="192408"/>
          </a:xfrm>
          <a:prstGeom prst="rect">
            <a:avLst/>
          </a:prstGeom>
          <a:noFill/>
          <a:ln>
            <a:noFill/>
          </a:ln>
        </p:spPr>
      </p:pic>
      <p:pic>
        <p:nvPicPr>
          <p:cNvPr descr="Bar_RtAngle_HEX.png" id="37" name="Google Shape;37;p34"/>
          <p:cNvPicPr preferRelativeResize="0"/>
          <p:nvPr/>
        </p:nvPicPr>
        <p:blipFill rotWithShape="1">
          <a:blip r:embed="rId4">
            <a:alphaModFix/>
          </a:blip>
          <a:srcRect b="0" l="0" r="0" t="0"/>
          <a:stretch/>
        </p:blipFill>
        <p:spPr>
          <a:xfrm>
            <a:off x="792039" y="3947767"/>
            <a:ext cx="2451418" cy="124509"/>
          </a:xfrm>
          <a:prstGeom prst="rect">
            <a:avLst/>
          </a:prstGeom>
          <a:noFill/>
          <a:ln>
            <a:noFill/>
          </a:ln>
        </p:spPr>
      </p:pic>
      <p:sp>
        <p:nvSpPr>
          <p:cNvPr id="38" name="Google Shape;38;p34"/>
          <p:cNvSpPr txBox="1"/>
          <p:nvPr>
            <p:ph type="title"/>
          </p:nvPr>
        </p:nvSpPr>
        <p:spPr>
          <a:xfrm>
            <a:off x="671757" y="939146"/>
            <a:ext cx="6972300" cy="287110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39" name="Shape 39"/>
        <p:cNvGrpSpPr/>
        <p:nvPr/>
      </p:nvGrpSpPr>
      <p:grpSpPr>
        <a:xfrm>
          <a:off x="0" y="0"/>
          <a:ext cx="0" cy="0"/>
          <a:chOff x="0" y="0"/>
          <a:chExt cx="0" cy="0"/>
        </a:xfrm>
      </p:grpSpPr>
      <p:sp>
        <p:nvSpPr>
          <p:cNvPr id="40" name="Google Shape;40;p35"/>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41" name="Google Shape;41;p35"/>
          <p:cNvPicPr preferRelativeResize="0"/>
          <p:nvPr/>
        </p:nvPicPr>
        <p:blipFill rotWithShape="1">
          <a:blip r:embed="rId2">
            <a:alphaModFix/>
          </a:blip>
          <a:srcRect b="0" l="0" r="0" t="0"/>
          <a:stretch/>
        </p:blipFill>
        <p:spPr>
          <a:xfrm>
            <a:off x="5307260" y="6501100"/>
            <a:ext cx="3429000" cy="192408"/>
          </a:xfrm>
          <a:prstGeom prst="rect">
            <a:avLst/>
          </a:prstGeom>
          <a:noFill/>
          <a:ln>
            <a:noFill/>
          </a:ln>
        </p:spPr>
      </p:pic>
      <p:pic>
        <p:nvPicPr>
          <p:cNvPr descr="Bar_RtAngle_HEX.png" id="42" name="Google Shape;42;p35"/>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43" name="Google Shape;43;p35"/>
          <p:cNvSpPr txBox="1"/>
          <p:nvPr>
            <p:ph type="title"/>
          </p:nvPr>
        </p:nvSpPr>
        <p:spPr>
          <a:xfrm>
            <a:off x="671755" y="365125"/>
            <a:ext cx="8064505" cy="99838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44" name="Shape 44"/>
        <p:cNvGrpSpPr/>
        <p:nvPr/>
      </p:nvGrpSpPr>
      <p:grpSpPr>
        <a:xfrm>
          <a:off x="0" y="0"/>
          <a:ext cx="0" cy="0"/>
          <a:chOff x="0" y="0"/>
          <a:chExt cx="0" cy="0"/>
        </a:xfrm>
      </p:grpSpPr>
      <p:sp>
        <p:nvSpPr>
          <p:cNvPr id="45" name="Google Shape;45;p36"/>
          <p:cNvSpPr/>
          <p:nvPr>
            <p:ph idx="2" type="chart"/>
          </p:nvPr>
        </p:nvSpPr>
        <p:spPr>
          <a:xfrm>
            <a:off x="671757" y="1736725"/>
            <a:ext cx="8184662" cy="4432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4B2E83"/>
              </a:buClr>
              <a:buSzPts val="2400"/>
              <a:buFont typeface="Arial"/>
              <a:buNone/>
              <a:defRPr b="0" i="1" sz="2400" u="none" cap="none" strike="noStrike">
                <a:solidFill>
                  <a:srgbClr val="4B2E83"/>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46" name="Google Shape;46;p36"/>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HEX.png" id="47" name="Google Shape;47;p36"/>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48" name="Google Shape;48;p36"/>
          <p:cNvSpPr txBox="1"/>
          <p:nvPr>
            <p:ph type="title"/>
          </p:nvPr>
        </p:nvSpPr>
        <p:spPr>
          <a:xfrm>
            <a:off x="671755" y="371510"/>
            <a:ext cx="8184663" cy="99199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50" name="Shape 50"/>
        <p:cNvGrpSpPr/>
        <p:nvPr/>
      </p:nvGrpSpPr>
      <p:grpSpPr>
        <a:xfrm>
          <a:off x="0" y="0"/>
          <a:ext cx="0" cy="0"/>
          <a:chOff x="0" y="0"/>
          <a:chExt cx="0" cy="0"/>
        </a:xfrm>
      </p:grpSpPr>
      <p:sp>
        <p:nvSpPr>
          <p:cNvPr id="51" name="Google Shape;51;p30"/>
          <p:cNvSpPr txBox="1"/>
          <p:nvPr>
            <p:ph idx="1" type="body"/>
          </p:nvPr>
        </p:nvSpPr>
        <p:spPr>
          <a:xfrm>
            <a:off x="659305" y="1736725"/>
            <a:ext cx="8196210" cy="401549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52" name="Google Shape;52;p30"/>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7502_RGB.png" id="53" name="Google Shape;53;p30"/>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54" name="Google Shape;54;p30"/>
          <p:cNvSpPr txBox="1"/>
          <p:nvPr>
            <p:ph type="title"/>
          </p:nvPr>
        </p:nvSpPr>
        <p:spPr>
          <a:xfrm>
            <a:off x="671756" y="371511"/>
            <a:ext cx="8183759" cy="99199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2E83"/>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D3A2"/>
        </a:solidFill>
      </p:bgPr>
    </p:bg>
    <p:spTree>
      <p:nvGrpSpPr>
        <p:cNvPr id="27" name="Shape 2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 name="Shape 4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hyperlink" Target="https://doi.org/10.1057/s41599-023-01576-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662048" y="2326050"/>
            <a:ext cx="8838000" cy="2641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5000"/>
              <a:buFont typeface="Encode Sans Black"/>
              <a:buNone/>
            </a:pPr>
            <a:r>
              <a:rPr lang="en-US" sz="4000"/>
              <a:t>SCREENING GENDER: A CLOSER LOOK AT REPRESENTATION IN MOVIES</a:t>
            </a:r>
            <a:endParaRPr sz="4000"/>
          </a:p>
          <a:p>
            <a:pPr indent="0" lvl="0" marL="0" rtl="0" algn="l">
              <a:lnSpc>
                <a:spcPct val="100000"/>
              </a:lnSpc>
              <a:spcBef>
                <a:spcPts val="0"/>
              </a:spcBef>
              <a:spcAft>
                <a:spcPts val="0"/>
              </a:spcAft>
              <a:buClr>
                <a:schemeClr val="lt2"/>
              </a:buClr>
              <a:buSzPts val="5000"/>
              <a:buFont typeface="Encode Sans Black"/>
              <a:buNone/>
            </a:pPr>
            <a:r>
              <a:t/>
            </a:r>
            <a:endParaRPr sz="4000"/>
          </a:p>
          <a:p>
            <a:pPr indent="0" lvl="0" marL="0" rtl="0" algn="l">
              <a:lnSpc>
                <a:spcPct val="100000"/>
              </a:lnSpc>
              <a:spcBef>
                <a:spcPts val="0"/>
              </a:spcBef>
              <a:spcAft>
                <a:spcPts val="0"/>
              </a:spcAft>
              <a:buClr>
                <a:schemeClr val="lt2"/>
              </a:buClr>
              <a:buSzPts val="5000"/>
              <a:buFont typeface="Encode Sans Black"/>
              <a:buNone/>
            </a:pPr>
            <a:r>
              <a:t/>
            </a:r>
            <a:endParaRPr/>
          </a:p>
        </p:txBody>
      </p:sp>
      <p:sp>
        <p:nvSpPr>
          <p:cNvPr id="76" name="Google Shape;76;p1"/>
          <p:cNvSpPr txBox="1"/>
          <p:nvPr/>
        </p:nvSpPr>
        <p:spPr>
          <a:xfrm>
            <a:off x="662050" y="4241100"/>
            <a:ext cx="8412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2"/>
                </a:solidFill>
                <a:latin typeface="Encode Sans Black"/>
                <a:ea typeface="Encode Sans Black"/>
                <a:cs typeface="Encode Sans Black"/>
                <a:sym typeface="Encode Sans Black"/>
              </a:rPr>
              <a:t>Sumit Hotchandani, Pratik Jadhav, Manpreet Kaur, Poulami Das Ghosh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671756" y="371511"/>
            <a:ext cx="8183700" cy="992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t>Distribution of movie ratings</a:t>
            </a:r>
            <a:endParaRPr/>
          </a:p>
        </p:txBody>
      </p:sp>
      <p:pic>
        <p:nvPicPr>
          <p:cNvPr id="159" name="Google Shape;159;p9"/>
          <p:cNvPicPr preferRelativeResize="0"/>
          <p:nvPr/>
        </p:nvPicPr>
        <p:blipFill rotWithShape="1">
          <a:blip r:embed="rId3">
            <a:alphaModFix/>
          </a:blip>
          <a:srcRect b="0" l="0" r="0" t="0"/>
          <a:stretch/>
        </p:blipFill>
        <p:spPr>
          <a:xfrm>
            <a:off x="803225" y="1622877"/>
            <a:ext cx="7404073" cy="399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3" name="Shape 163"/>
        <p:cNvGrpSpPr/>
        <p:nvPr/>
      </p:nvGrpSpPr>
      <p:grpSpPr>
        <a:xfrm>
          <a:off x="0" y="0"/>
          <a:ext cx="0" cy="0"/>
          <a:chOff x="0" y="0"/>
          <a:chExt cx="0" cy="0"/>
        </a:xfrm>
      </p:grpSpPr>
      <p:sp>
        <p:nvSpPr>
          <p:cNvPr id="164" name="Google Shape;164;g2a3bb88f33d_0_0"/>
          <p:cNvSpPr txBox="1"/>
          <p:nvPr>
            <p:ph type="title"/>
          </p:nvPr>
        </p:nvSpPr>
        <p:spPr>
          <a:xfrm>
            <a:off x="671757" y="365069"/>
            <a:ext cx="8184600" cy="99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000"/>
              <a:buFont typeface="Encode Sans Black"/>
              <a:buNone/>
            </a:pPr>
            <a:r>
              <a:rPr lang="en-US">
                <a:solidFill>
                  <a:schemeClr val="dk1"/>
                </a:solidFill>
              </a:rPr>
              <a:t>IMDB ratings based on Director Gender</a:t>
            </a:r>
            <a:endParaRPr/>
          </a:p>
        </p:txBody>
      </p:sp>
      <p:pic>
        <p:nvPicPr>
          <p:cNvPr id="165" name="Google Shape;165;g2a3bb88f33d_0_0"/>
          <p:cNvPicPr preferRelativeResize="0"/>
          <p:nvPr/>
        </p:nvPicPr>
        <p:blipFill>
          <a:blip r:embed="rId3">
            <a:alphaModFix/>
          </a:blip>
          <a:stretch>
            <a:fillRect/>
          </a:stretch>
        </p:blipFill>
        <p:spPr>
          <a:xfrm>
            <a:off x="926275" y="1658375"/>
            <a:ext cx="7544401" cy="450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9" name="Shape 169"/>
        <p:cNvGrpSpPr/>
        <p:nvPr/>
      </p:nvGrpSpPr>
      <p:grpSpPr>
        <a:xfrm>
          <a:off x="0" y="0"/>
          <a:ext cx="0" cy="0"/>
          <a:chOff x="0" y="0"/>
          <a:chExt cx="0" cy="0"/>
        </a:xfrm>
      </p:grpSpPr>
      <p:sp>
        <p:nvSpPr>
          <p:cNvPr id="170" name="Google Shape;170;p10"/>
          <p:cNvSpPr txBox="1"/>
          <p:nvPr>
            <p:ph type="title"/>
          </p:nvPr>
        </p:nvSpPr>
        <p:spPr>
          <a:xfrm>
            <a:off x="671757" y="365069"/>
            <a:ext cx="8184600" cy="99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000"/>
              <a:buFont typeface="Encode Sans Black"/>
              <a:buNone/>
            </a:pPr>
            <a:r>
              <a:rPr lang="en-US">
                <a:solidFill>
                  <a:schemeClr val="dk1"/>
                </a:solidFill>
              </a:rPr>
              <a:t>IMDB ratings based on Director Gender</a:t>
            </a:r>
            <a:endParaRPr/>
          </a:p>
        </p:txBody>
      </p:sp>
      <p:pic>
        <p:nvPicPr>
          <p:cNvPr id="171" name="Google Shape;171;p10"/>
          <p:cNvPicPr preferRelativeResize="0"/>
          <p:nvPr/>
        </p:nvPicPr>
        <p:blipFill rotWithShape="1">
          <a:blip r:embed="rId3">
            <a:alphaModFix/>
          </a:blip>
          <a:srcRect b="0" l="0" r="0" t="0"/>
          <a:stretch/>
        </p:blipFill>
        <p:spPr>
          <a:xfrm>
            <a:off x="179061" y="1805807"/>
            <a:ext cx="8785877" cy="4594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sp>
        <p:nvSpPr>
          <p:cNvPr id="176" name="Google Shape;176;p11"/>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Average IMDb Rating for Male and Female Dominant Movies</a:t>
            </a:r>
            <a:endParaRPr>
              <a:solidFill>
                <a:schemeClr val="dk1"/>
              </a:solidFill>
            </a:endParaRPr>
          </a:p>
        </p:txBody>
      </p:sp>
      <p:pic>
        <p:nvPicPr>
          <p:cNvPr descr="A graph of a person and person&#10;&#10;Description automatically generated" id="177" name="Google Shape;177;p11"/>
          <p:cNvPicPr preferRelativeResize="0"/>
          <p:nvPr/>
        </p:nvPicPr>
        <p:blipFill rotWithShape="1">
          <a:blip r:embed="rId3">
            <a:alphaModFix/>
          </a:blip>
          <a:srcRect b="0" l="0" r="0" t="0"/>
          <a:stretch/>
        </p:blipFill>
        <p:spPr>
          <a:xfrm>
            <a:off x="1328015" y="1671546"/>
            <a:ext cx="6492417" cy="4061948"/>
          </a:xfrm>
          <a:prstGeom prst="rect">
            <a:avLst/>
          </a:prstGeom>
          <a:noFill/>
          <a:ln>
            <a:noFill/>
          </a:ln>
        </p:spPr>
      </p:pic>
      <p:sp>
        <p:nvSpPr>
          <p:cNvPr id="178" name="Google Shape;178;p11"/>
          <p:cNvSpPr txBox="1"/>
          <p:nvPr/>
        </p:nvSpPr>
        <p:spPr>
          <a:xfrm>
            <a:off x="1366797" y="5908156"/>
            <a:ext cx="67945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Open Sans"/>
                <a:ea typeface="Open Sans"/>
                <a:cs typeface="Open Sans"/>
                <a:sym typeface="Open Sans"/>
              </a:rPr>
              <a:t>Average IMDb Rating for Male Dominant Movies: 6.90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chemeClr val="dk1"/>
                </a:solidFill>
                <a:latin typeface="Open Sans"/>
                <a:ea typeface="Open Sans"/>
                <a:cs typeface="Open Sans"/>
                <a:sym typeface="Open Sans"/>
              </a:rPr>
              <a:t>Average IMDb Rating for Female Dominant Movies: 6.62</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sp>
        <p:nvSpPr>
          <p:cNvPr id="183" name="Google Shape;183;p12"/>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Average IMDb Rating of Female Dominant Movies by Genre</a:t>
            </a:r>
            <a:endParaRPr>
              <a:solidFill>
                <a:schemeClr val="dk1"/>
              </a:solidFill>
            </a:endParaRPr>
          </a:p>
        </p:txBody>
      </p:sp>
      <p:pic>
        <p:nvPicPr>
          <p:cNvPr descr="A graph of a number of women&amp;#39;s movies&#10;&#10;Description automatically generated" id="184" name="Google Shape;184;p12"/>
          <p:cNvPicPr preferRelativeResize="0"/>
          <p:nvPr/>
        </p:nvPicPr>
        <p:blipFill rotWithShape="1">
          <a:blip r:embed="rId3">
            <a:alphaModFix/>
          </a:blip>
          <a:srcRect b="0" l="0" r="0" t="0"/>
          <a:stretch/>
        </p:blipFill>
        <p:spPr>
          <a:xfrm>
            <a:off x="1190144" y="1716099"/>
            <a:ext cx="6950506" cy="46221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sp>
        <p:nvSpPr>
          <p:cNvPr id="189" name="Google Shape;189;p13"/>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Average IMDb Rating of Male and Female Dominant Movies Over Years</a:t>
            </a:r>
            <a:endParaRPr>
              <a:solidFill>
                <a:schemeClr val="dk1"/>
              </a:solidFill>
            </a:endParaRPr>
          </a:p>
        </p:txBody>
      </p:sp>
      <p:pic>
        <p:nvPicPr>
          <p:cNvPr descr="A graph of different colored lines&#10;&#10;Description automatically generated" id="190" name="Google Shape;190;p13"/>
          <p:cNvPicPr preferRelativeResize="0"/>
          <p:nvPr/>
        </p:nvPicPr>
        <p:blipFill rotWithShape="1">
          <a:blip r:embed="rId3">
            <a:alphaModFix/>
          </a:blip>
          <a:srcRect b="0" l="0" r="0" t="0"/>
          <a:stretch/>
        </p:blipFill>
        <p:spPr>
          <a:xfrm>
            <a:off x="740948" y="1713345"/>
            <a:ext cx="8044584" cy="43830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sp>
        <p:nvSpPr>
          <p:cNvPr id="195" name="Google Shape;195;p14"/>
          <p:cNvSpPr txBox="1"/>
          <p:nvPr>
            <p:ph idx="1" type="body"/>
          </p:nvPr>
        </p:nvSpPr>
        <p:spPr>
          <a:xfrm>
            <a:off x="194309" y="1459048"/>
            <a:ext cx="8471317" cy="998401"/>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None/>
            </a:pPr>
            <a:r>
              <a:t/>
            </a:r>
            <a:endParaRPr sz="1200">
              <a:solidFill>
                <a:schemeClr val="dk1"/>
              </a:solidFill>
            </a:endParaRPr>
          </a:p>
          <a:p>
            <a:pPr indent="0" lvl="0" marL="0" rtl="0" algn="l">
              <a:lnSpc>
                <a:spcPct val="100000"/>
              </a:lnSpc>
              <a:spcBef>
                <a:spcPts val="480"/>
              </a:spcBef>
              <a:spcAft>
                <a:spcPts val="0"/>
              </a:spcAft>
              <a:buSzPts val="2400"/>
              <a:buNone/>
            </a:pPr>
            <a:r>
              <a:rPr lang="en-US" sz="1200">
                <a:solidFill>
                  <a:schemeClr val="dk1"/>
                </a:solidFill>
              </a:rPr>
              <a:t>&gt; Objective: </a:t>
            </a:r>
            <a:r>
              <a:rPr b="0" lang="en-US" sz="1200">
                <a:solidFill>
                  <a:schemeClr val="dk1"/>
                </a:solidFill>
              </a:rPr>
              <a:t>Transform dialogues into clean tokens for enhanced analysis</a:t>
            </a:r>
            <a:endParaRPr sz="1200">
              <a:solidFill>
                <a:schemeClr val="dk1"/>
              </a:solidFill>
            </a:endParaRPr>
          </a:p>
          <a:p>
            <a:pPr indent="0" lvl="0" marL="0" rtl="0" algn="l">
              <a:lnSpc>
                <a:spcPct val="100000"/>
              </a:lnSpc>
              <a:spcBef>
                <a:spcPts val="480"/>
              </a:spcBef>
              <a:spcAft>
                <a:spcPts val="0"/>
              </a:spcAft>
              <a:buSzPts val="2400"/>
              <a:buNone/>
            </a:pPr>
            <a:r>
              <a:rPr lang="en-US" sz="1200">
                <a:solidFill>
                  <a:schemeClr val="dk1"/>
                </a:solidFill>
              </a:rPr>
              <a:t>&gt; Benefits: </a:t>
            </a:r>
            <a:r>
              <a:rPr b="0" lang="en-US" sz="1200">
                <a:solidFill>
                  <a:schemeClr val="dk1"/>
                </a:solidFill>
              </a:rPr>
              <a:t>Enhances text data quality, aids in meaningful analysis, and prepares the dataset for advanced modeling.</a:t>
            </a:r>
            <a:endParaRPr/>
          </a:p>
          <a:p>
            <a:pPr indent="0" lvl="0" marL="0" rtl="0" algn="l">
              <a:lnSpc>
                <a:spcPct val="100000"/>
              </a:lnSpc>
              <a:spcBef>
                <a:spcPts val="480"/>
              </a:spcBef>
              <a:spcAft>
                <a:spcPts val="0"/>
              </a:spcAft>
              <a:buSzPts val="2400"/>
              <a:buNone/>
            </a:pPr>
            <a:r>
              <a:rPr lang="en-US" sz="1200">
                <a:solidFill>
                  <a:schemeClr val="dk1"/>
                </a:solidFill>
              </a:rPr>
              <a:t>&gt; Implementation: </a:t>
            </a:r>
            <a:r>
              <a:rPr b="0" lang="en-US" sz="1200">
                <a:solidFill>
                  <a:schemeClr val="dk1"/>
                </a:solidFill>
              </a:rPr>
              <a:t>Utilize natural language processing techniques for efficient feature engineering</a:t>
            </a:r>
            <a:endParaRPr/>
          </a:p>
        </p:txBody>
      </p:sp>
      <p:sp>
        <p:nvSpPr>
          <p:cNvPr id="196" name="Google Shape;196;p14"/>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000"/>
              <a:buFont typeface="Encode Sans Black"/>
              <a:buNone/>
            </a:pPr>
            <a:r>
              <a:rPr lang="en-US">
                <a:solidFill>
                  <a:schemeClr val="dk1"/>
                </a:solidFill>
              </a:rPr>
              <a:t>Dialogue Tokenization and Feature Engineering</a:t>
            </a:r>
            <a:endParaRPr/>
          </a:p>
        </p:txBody>
      </p:sp>
      <p:pic>
        <p:nvPicPr>
          <p:cNvPr id="197" name="Google Shape;197;p14"/>
          <p:cNvPicPr preferRelativeResize="0"/>
          <p:nvPr/>
        </p:nvPicPr>
        <p:blipFill rotWithShape="1">
          <a:blip r:embed="rId3">
            <a:alphaModFix/>
          </a:blip>
          <a:srcRect b="0" l="0" r="0" t="0"/>
          <a:stretch/>
        </p:blipFill>
        <p:spPr>
          <a:xfrm>
            <a:off x="3760470" y="5220210"/>
            <a:ext cx="5384507" cy="1638613"/>
          </a:xfrm>
          <a:prstGeom prst="rect">
            <a:avLst/>
          </a:prstGeom>
          <a:noFill/>
          <a:ln>
            <a:noFill/>
          </a:ln>
        </p:spPr>
      </p:pic>
      <p:grpSp>
        <p:nvGrpSpPr>
          <p:cNvPr id="198" name="Google Shape;198;p14"/>
          <p:cNvGrpSpPr/>
          <p:nvPr/>
        </p:nvGrpSpPr>
        <p:grpSpPr>
          <a:xfrm>
            <a:off x="1022371" y="2566273"/>
            <a:ext cx="6475708" cy="2545112"/>
            <a:chOff x="0" y="0"/>
            <a:chExt cx="6475708" cy="2545112"/>
          </a:xfrm>
        </p:grpSpPr>
        <p:sp>
          <p:nvSpPr>
            <p:cNvPr id="199" name="Google Shape;199;p14"/>
            <p:cNvSpPr/>
            <p:nvPr/>
          </p:nvSpPr>
          <p:spPr>
            <a:xfrm>
              <a:off x="0" y="0"/>
              <a:ext cx="5504352" cy="763533"/>
            </a:xfrm>
            <a:prstGeom prst="roundRect">
              <a:avLst>
                <a:gd fmla="val 1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txBox="1"/>
            <p:nvPr/>
          </p:nvSpPr>
          <p:spPr>
            <a:xfrm>
              <a:off x="22363" y="22363"/>
              <a:ext cx="4680440" cy="71880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lt2"/>
                  </a:solidFill>
                  <a:latin typeface="Arial"/>
                  <a:ea typeface="Arial"/>
                  <a:cs typeface="Arial"/>
                  <a:sym typeface="Arial"/>
                </a:rPr>
                <a:t>Remove Stopwords: </a:t>
              </a:r>
              <a:r>
                <a:rPr b="0" i="0" lang="en-US" sz="1400" u="none" cap="none" strike="noStrike">
                  <a:solidFill>
                    <a:schemeClr val="lt2"/>
                  </a:solidFill>
                  <a:latin typeface="Arial"/>
                  <a:ea typeface="Arial"/>
                  <a:cs typeface="Arial"/>
                  <a:sym typeface="Arial"/>
                </a:rPr>
                <a:t>Eliminate common, non-informative words (e.g., is, am, are, the).</a:t>
              </a:r>
              <a:endParaRPr/>
            </a:p>
            <a:p>
              <a:pPr indent="-69850" lvl="1" marL="57150" marR="0" rtl="0" algn="l">
                <a:lnSpc>
                  <a:spcPct val="90000"/>
                </a:lnSpc>
                <a:spcBef>
                  <a:spcPts val="490"/>
                </a:spcBef>
                <a:spcAft>
                  <a:spcPts val="0"/>
                </a:spcAft>
                <a:buClr>
                  <a:srgbClr val="000000"/>
                </a:buClr>
                <a:buSzPts val="1100"/>
                <a:buFont typeface="Arial"/>
                <a:buChar char="•"/>
              </a:pPr>
              <a:r>
                <a:rPr b="1" i="0" lang="en-US" sz="1100" u="none" cap="none" strike="noStrike">
                  <a:solidFill>
                    <a:schemeClr val="dk1"/>
                  </a:solidFill>
                  <a:latin typeface="Arial"/>
                  <a:ea typeface="Arial"/>
                  <a:cs typeface="Arial"/>
                  <a:sym typeface="Arial"/>
                </a:rPr>
                <a:t>Eliminate common, non-informative words (e.g., is, am, are, the).</a:t>
              </a:r>
              <a:endParaRPr b="0" i="0" sz="1100" u="none" cap="none" strike="noStrike">
                <a:solidFill>
                  <a:schemeClr val="dk1"/>
                </a:solidFill>
                <a:latin typeface="Arial"/>
                <a:ea typeface="Arial"/>
                <a:cs typeface="Arial"/>
                <a:sym typeface="Arial"/>
              </a:endParaRPr>
            </a:p>
          </p:txBody>
        </p:sp>
        <p:sp>
          <p:nvSpPr>
            <p:cNvPr id="201" name="Google Shape;201;p14"/>
            <p:cNvSpPr/>
            <p:nvPr/>
          </p:nvSpPr>
          <p:spPr>
            <a:xfrm>
              <a:off x="485678" y="890789"/>
              <a:ext cx="5504352" cy="763533"/>
            </a:xfrm>
            <a:prstGeom prst="roundRect">
              <a:avLst>
                <a:gd fmla="val 1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txBox="1"/>
            <p:nvPr/>
          </p:nvSpPr>
          <p:spPr>
            <a:xfrm>
              <a:off x="508041" y="913152"/>
              <a:ext cx="4477651" cy="71880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lt2"/>
                  </a:solidFill>
                  <a:latin typeface="Arial"/>
                  <a:ea typeface="Arial"/>
                  <a:cs typeface="Arial"/>
                  <a:sym typeface="Arial"/>
                </a:rPr>
                <a:t>Case Standardization: </a:t>
              </a:r>
              <a:r>
                <a:rPr b="0" i="0" lang="en-US" sz="1400" u="none" cap="none" strike="noStrike">
                  <a:solidFill>
                    <a:schemeClr val="lt2"/>
                  </a:solidFill>
                  <a:latin typeface="Arial"/>
                  <a:ea typeface="Arial"/>
                  <a:cs typeface="Arial"/>
                  <a:sym typeface="Arial"/>
                </a:rPr>
                <a:t>Convert all words to lowercase for uniformity.</a:t>
              </a:r>
              <a:r>
                <a:rPr b="1" i="0" lang="en-US" sz="1400" u="none" cap="none" strike="noStrike">
                  <a:solidFill>
                    <a:schemeClr val="lt2"/>
                  </a:solidFill>
                  <a:latin typeface="Arial"/>
                  <a:ea typeface="Arial"/>
                  <a:cs typeface="Arial"/>
                  <a:sym typeface="Arial"/>
                </a:rPr>
                <a:t> </a:t>
              </a:r>
              <a:endParaRPr b="0" i="0" sz="1400" u="none" cap="none" strike="noStrike">
                <a:solidFill>
                  <a:schemeClr val="lt2"/>
                </a:solidFill>
                <a:latin typeface="Arial"/>
                <a:ea typeface="Arial"/>
                <a:cs typeface="Arial"/>
                <a:sym typeface="Arial"/>
              </a:endParaRPr>
            </a:p>
          </p:txBody>
        </p:sp>
        <p:sp>
          <p:nvSpPr>
            <p:cNvPr id="203" name="Google Shape;203;p14"/>
            <p:cNvSpPr/>
            <p:nvPr/>
          </p:nvSpPr>
          <p:spPr>
            <a:xfrm>
              <a:off x="971356" y="1781579"/>
              <a:ext cx="5504352" cy="763533"/>
            </a:xfrm>
            <a:prstGeom prst="roundRect">
              <a:avLst>
                <a:gd fmla="val 1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txBox="1"/>
            <p:nvPr/>
          </p:nvSpPr>
          <p:spPr>
            <a:xfrm>
              <a:off x="993719" y="1803942"/>
              <a:ext cx="4477651" cy="71880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lt2"/>
                  </a:solidFill>
                  <a:latin typeface="Arial"/>
                  <a:ea typeface="Arial"/>
                  <a:cs typeface="Arial"/>
                  <a:sym typeface="Arial"/>
                </a:rPr>
                <a:t>Lemmatization: </a:t>
              </a:r>
              <a:r>
                <a:rPr b="0" i="0" lang="en-US" sz="1400" u="none" cap="none" strike="noStrike">
                  <a:solidFill>
                    <a:schemeClr val="lt2"/>
                  </a:solidFill>
                  <a:latin typeface="Arial"/>
                  <a:ea typeface="Arial"/>
                  <a:cs typeface="Arial"/>
                  <a:sym typeface="Arial"/>
                </a:rPr>
                <a:t>Simplify words to their base form (e.g., walks to walk, geographical to geographic).</a:t>
              </a:r>
              <a:endParaRPr/>
            </a:p>
          </p:txBody>
        </p:sp>
        <p:sp>
          <p:nvSpPr>
            <p:cNvPr id="205" name="Google Shape;205;p14"/>
            <p:cNvSpPr/>
            <p:nvPr/>
          </p:nvSpPr>
          <p:spPr>
            <a:xfrm>
              <a:off x="5008055" y="579013"/>
              <a:ext cx="496297" cy="496297"/>
            </a:xfrm>
            <a:prstGeom prst="downArrow">
              <a:avLst>
                <a:gd fmla="val 55000" name="adj1"/>
                <a:gd fmla="val 45000" name="adj2"/>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txBox="1"/>
            <p:nvPr/>
          </p:nvSpPr>
          <p:spPr>
            <a:xfrm>
              <a:off x="5119722" y="579013"/>
              <a:ext cx="272963" cy="373463"/>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07" name="Google Shape;207;p14"/>
            <p:cNvSpPr/>
            <p:nvPr/>
          </p:nvSpPr>
          <p:spPr>
            <a:xfrm>
              <a:off x="5493733" y="1464712"/>
              <a:ext cx="496297" cy="496297"/>
            </a:xfrm>
            <a:prstGeom prst="downArrow">
              <a:avLst>
                <a:gd fmla="val 55000" name="adj1"/>
                <a:gd fmla="val 45000" name="adj2"/>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txBox="1"/>
            <p:nvPr/>
          </p:nvSpPr>
          <p:spPr>
            <a:xfrm>
              <a:off x="5605400" y="1464712"/>
              <a:ext cx="272963" cy="373463"/>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grpSp>
        <p:nvGrpSpPr>
          <p:cNvPr id="213" name="Google Shape;213;p15"/>
          <p:cNvGrpSpPr/>
          <p:nvPr/>
        </p:nvGrpSpPr>
        <p:grpSpPr>
          <a:xfrm>
            <a:off x="1191" y="1933032"/>
            <a:ext cx="9141617" cy="4207418"/>
            <a:chOff x="1191" y="1052086"/>
            <a:chExt cx="9141617" cy="4207418"/>
          </a:xfrm>
        </p:grpSpPr>
        <p:sp>
          <p:nvSpPr>
            <p:cNvPr id="214" name="Google Shape;214;p15"/>
            <p:cNvSpPr/>
            <p:nvPr/>
          </p:nvSpPr>
          <p:spPr>
            <a:xfrm>
              <a:off x="1191" y="1052086"/>
              <a:ext cx="2379761" cy="951904"/>
            </a:xfrm>
            <a:prstGeom prst="chevron">
              <a:avLst>
                <a:gd fmla="val 5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txBox="1"/>
            <p:nvPr/>
          </p:nvSpPr>
          <p:spPr>
            <a:xfrm>
              <a:off x="477143" y="1052086"/>
              <a:ext cx="1427857" cy="951904"/>
            </a:xfrm>
            <a:prstGeom prst="rect">
              <a:avLst/>
            </a:prstGeom>
            <a:noFill/>
            <a:ln>
              <a:noFill/>
            </a:ln>
          </p:spPr>
          <p:txBody>
            <a:bodyPr anchorCtr="0" anchor="ctr" bIns="8875" lIns="17775" spcFirstLastPara="1" rIns="0" wrap="square" tIns="8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Preprocessing Pipeline</a:t>
              </a:r>
              <a:endParaRPr/>
            </a:p>
          </p:txBody>
        </p:sp>
        <p:sp>
          <p:nvSpPr>
            <p:cNvPr id="216" name="Google Shape;216;p15"/>
            <p:cNvSpPr/>
            <p:nvPr/>
          </p:nvSpPr>
          <p:spPr>
            <a:xfrm>
              <a:off x="2071584" y="1132998"/>
              <a:ext cx="1975202"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txBox="1"/>
            <p:nvPr/>
          </p:nvSpPr>
          <p:spPr>
            <a:xfrm>
              <a:off x="2466624" y="1132998"/>
              <a:ext cx="1185122"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050"/>
                <a:buFont typeface="Arial"/>
                <a:buNone/>
              </a:pPr>
              <a:r>
                <a:rPr b="0" i="0" lang="en-US" sz="1050" u="none" cap="none" strike="noStrike">
                  <a:solidFill>
                    <a:srgbClr val="000000"/>
                  </a:solidFill>
                  <a:latin typeface="Arial"/>
                  <a:ea typeface="Arial"/>
                  <a:cs typeface="Arial"/>
                  <a:sym typeface="Arial"/>
                </a:rPr>
                <a:t>Utilized </a:t>
              </a:r>
              <a:r>
                <a:rPr b="1" i="0" lang="en-US" sz="1050" u="none" cap="none" strike="noStrike">
                  <a:solidFill>
                    <a:srgbClr val="000000"/>
                  </a:solidFill>
                  <a:latin typeface="Arial"/>
                  <a:ea typeface="Arial"/>
                  <a:cs typeface="Arial"/>
                  <a:sym typeface="Arial"/>
                </a:rPr>
                <a:t>MinMaxScaler</a:t>
              </a:r>
              <a:r>
                <a:rPr b="0" i="0" lang="en-US" sz="1050" u="none" cap="none" strike="noStrike">
                  <a:solidFill>
                    <a:srgbClr val="000000"/>
                  </a:solidFill>
                  <a:latin typeface="Arial"/>
                  <a:ea typeface="Arial"/>
                  <a:cs typeface="Arial"/>
                  <a:sym typeface="Arial"/>
                </a:rPr>
                <a:t> in a pipeline for numeric data scaling.</a:t>
              </a:r>
              <a:endParaRPr b="0" i="0" sz="1050" u="none" cap="none" strike="noStrike">
                <a:solidFill>
                  <a:srgbClr val="000000"/>
                </a:solidFill>
                <a:latin typeface="Arial"/>
                <a:ea typeface="Arial"/>
                <a:cs typeface="Arial"/>
                <a:sym typeface="Arial"/>
              </a:endParaRPr>
            </a:p>
          </p:txBody>
        </p:sp>
        <p:sp>
          <p:nvSpPr>
            <p:cNvPr id="218" name="Google Shape;218;p15"/>
            <p:cNvSpPr/>
            <p:nvPr/>
          </p:nvSpPr>
          <p:spPr>
            <a:xfrm>
              <a:off x="3770258" y="1132998"/>
              <a:ext cx="1975202"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txBox="1"/>
            <p:nvPr/>
          </p:nvSpPr>
          <p:spPr>
            <a:xfrm>
              <a:off x="4165298" y="1132998"/>
              <a:ext cx="1185122"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Ordinal Encoder </a:t>
              </a:r>
              <a:r>
                <a:rPr b="0" i="0" lang="en-US" sz="1100" u="none" cap="none" strike="noStrike">
                  <a:solidFill>
                    <a:srgbClr val="000000"/>
                  </a:solidFill>
                  <a:latin typeface="Arial"/>
                  <a:ea typeface="Arial"/>
                  <a:cs typeface="Arial"/>
                  <a:sym typeface="Arial"/>
                </a:rPr>
                <a:t>applied ordinal categorical data.</a:t>
              </a:r>
              <a:endParaRPr/>
            </a:p>
          </p:txBody>
        </p:sp>
        <p:sp>
          <p:nvSpPr>
            <p:cNvPr id="220" name="Google Shape;220;p15"/>
            <p:cNvSpPr/>
            <p:nvPr/>
          </p:nvSpPr>
          <p:spPr>
            <a:xfrm>
              <a:off x="5468932" y="1132998"/>
              <a:ext cx="1975202"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txBox="1"/>
            <p:nvPr/>
          </p:nvSpPr>
          <p:spPr>
            <a:xfrm>
              <a:off x="5863972" y="1132998"/>
              <a:ext cx="1185122" cy="790080"/>
            </a:xfrm>
            <a:prstGeom prst="rect">
              <a:avLst/>
            </a:prstGeom>
            <a:noFill/>
            <a:ln>
              <a:noFill/>
            </a:ln>
          </p:spPr>
          <p:txBody>
            <a:bodyPr anchorCtr="0" anchor="ctr" bIns="6350" lIns="12700" spcFirstLastPara="1" rIns="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One-Hot Encoding </a:t>
              </a:r>
              <a:r>
                <a:rPr b="0" i="0" lang="en-US" sz="1000" u="none" cap="none" strike="noStrike">
                  <a:solidFill>
                    <a:srgbClr val="000000"/>
                  </a:solidFill>
                  <a:latin typeface="Arial"/>
                  <a:ea typeface="Arial"/>
                  <a:cs typeface="Arial"/>
                  <a:sym typeface="Arial"/>
                </a:rPr>
                <a:t>used to handle nominal categorical data.</a:t>
              </a:r>
              <a:endParaRPr/>
            </a:p>
          </p:txBody>
        </p:sp>
        <p:sp>
          <p:nvSpPr>
            <p:cNvPr id="222" name="Google Shape;222;p15"/>
            <p:cNvSpPr/>
            <p:nvPr/>
          </p:nvSpPr>
          <p:spPr>
            <a:xfrm>
              <a:off x="7167606" y="1132998"/>
              <a:ext cx="1975202"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txBox="1"/>
            <p:nvPr/>
          </p:nvSpPr>
          <p:spPr>
            <a:xfrm>
              <a:off x="7562646" y="1132998"/>
              <a:ext cx="1185122" cy="790080"/>
            </a:xfrm>
            <a:prstGeom prst="rect">
              <a:avLst/>
            </a:prstGeom>
            <a:noFill/>
            <a:ln>
              <a:noFill/>
            </a:ln>
          </p:spPr>
          <p:txBody>
            <a:bodyPr anchorCtr="0" anchor="ctr" bIns="5700" lIns="11425" spcFirstLastPara="1" rIns="0" wrap="square" tIns="5700">
              <a:noAutofit/>
            </a:bodyPr>
            <a:lstStyle/>
            <a:p>
              <a:pPr indent="0" lvl="0" marL="0" marR="0" rtl="0" algn="ctr">
                <a:lnSpc>
                  <a:spcPct val="90000"/>
                </a:lnSpc>
                <a:spcBef>
                  <a:spcPts val="0"/>
                </a:spcBef>
                <a:spcAft>
                  <a:spcPts val="0"/>
                </a:spcAft>
                <a:buClr>
                  <a:srgbClr val="000000"/>
                </a:buClr>
                <a:buSzPts val="900"/>
                <a:buFont typeface="Arial"/>
                <a:buNone/>
              </a:pPr>
              <a:r>
                <a:rPr b="1" i="0" lang="en-US" sz="900" u="none" cap="none" strike="noStrike">
                  <a:solidFill>
                    <a:srgbClr val="000000"/>
                  </a:solidFill>
                </a:rPr>
                <a:t>Vectorizer</a:t>
              </a:r>
              <a:r>
                <a:rPr b="0" i="0" lang="en-US" sz="900" u="none" cap="none" strike="noStrike">
                  <a:solidFill>
                    <a:srgbClr val="000000"/>
                  </a:solidFill>
                  <a:latin typeface="Arial"/>
                  <a:ea typeface="Arial"/>
                  <a:cs typeface="Arial"/>
                  <a:sym typeface="Arial"/>
                </a:rPr>
                <a:t> processes each word, generating TF-IDF distributions for efficient text data representation.</a:t>
              </a:r>
              <a:endParaRPr b="0" i="0" sz="900" u="none" cap="none" strike="noStrike">
                <a:solidFill>
                  <a:srgbClr val="000000"/>
                </a:solidFill>
                <a:latin typeface="Arial"/>
                <a:ea typeface="Arial"/>
                <a:cs typeface="Arial"/>
                <a:sym typeface="Arial"/>
              </a:endParaRPr>
            </a:p>
          </p:txBody>
        </p:sp>
        <p:sp>
          <p:nvSpPr>
            <p:cNvPr id="224" name="Google Shape;224;p15"/>
            <p:cNvSpPr/>
            <p:nvPr/>
          </p:nvSpPr>
          <p:spPr>
            <a:xfrm>
              <a:off x="1191" y="2137257"/>
              <a:ext cx="2379761" cy="951904"/>
            </a:xfrm>
            <a:prstGeom prst="chevron">
              <a:avLst>
                <a:gd fmla="val 5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txBox="1"/>
            <p:nvPr/>
          </p:nvSpPr>
          <p:spPr>
            <a:xfrm>
              <a:off x="477143" y="2137257"/>
              <a:ext cx="1427857" cy="951904"/>
            </a:xfrm>
            <a:prstGeom prst="rect">
              <a:avLst/>
            </a:prstGeom>
            <a:noFill/>
            <a:ln>
              <a:noFill/>
            </a:ln>
          </p:spPr>
          <p:txBody>
            <a:bodyPr anchorCtr="0" anchor="ctr" bIns="10150" lIns="20300" spcFirstLastPara="1" rIns="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Hyper -parameter Tuning</a:t>
              </a:r>
              <a:endParaRPr/>
            </a:p>
          </p:txBody>
        </p:sp>
        <p:sp>
          <p:nvSpPr>
            <p:cNvPr id="226" name="Google Shape;226;p15"/>
            <p:cNvSpPr/>
            <p:nvPr/>
          </p:nvSpPr>
          <p:spPr>
            <a:xfrm>
              <a:off x="2082733" y="2218169"/>
              <a:ext cx="2389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txBox="1"/>
            <p:nvPr/>
          </p:nvSpPr>
          <p:spPr>
            <a:xfrm>
              <a:off x="2477773" y="2218169"/>
              <a:ext cx="1599914"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Efficiently explores hyperparameter space through </a:t>
              </a:r>
              <a:r>
                <a:rPr b="1" i="0" lang="en-US" sz="1100" u="none" cap="none" strike="noStrike">
                  <a:solidFill>
                    <a:srgbClr val="000000"/>
                  </a:solidFill>
                  <a:latin typeface="Arial"/>
                  <a:ea typeface="Arial"/>
                  <a:cs typeface="Arial"/>
                  <a:sym typeface="Arial"/>
                </a:rPr>
                <a:t>RandomSearchCV.</a:t>
              </a:r>
              <a:endParaRPr b="1" i="0" sz="1100" u="none" cap="none" strike="noStrike">
                <a:solidFill>
                  <a:srgbClr val="000000"/>
                </a:solidFill>
                <a:latin typeface="Arial"/>
                <a:ea typeface="Arial"/>
                <a:cs typeface="Arial"/>
                <a:sym typeface="Arial"/>
              </a:endParaRPr>
            </a:p>
          </p:txBody>
        </p:sp>
        <p:sp>
          <p:nvSpPr>
            <p:cNvPr id="228" name="Google Shape;228;p15"/>
            <p:cNvSpPr/>
            <p:nvPr/>
          </p:nvSpPr>
          <p:spPr>
            <a:xfrm>
              <a:off x="4185050" y="2218169"/>
              <a:ext cx="2389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txBox="1"/>
            <p:nvPr/>
          </p:nvSpPr>
          <p:spPr>
            <a:xfrm>
              <a:off x="4580090" y="2218169"/>
              <a:ext cx="1599914"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Particularly beneficial for models like </a:t>
              </a:r>
              <a:r>
                <a:rPr b="1" i="0" lang="en-US" sz="1100" u="none" cap="none" strike="noStrike">
                  <a:solidFill>
                    <a:srgbClr val="000000"/>
                  </a:solidFill>
                  <a:latin typeface="Arial"/>
                  <a:ea typeface="Arial"/>
                  <a:cs typeface="Arial"/>
                  <a:sym typeface="Arial"/>
                </a:rPr>
                <a:t>Random Forest</a:t>
              </a:r>
              <a:r>
                <a:rPr b="0" i="0" lang="en-US" sz="1100" u="none" cap="none" strike="noStrike">
                  <a:solidFill>
                    <a:srgbClr val="000000"/>
                  </a:solidFill>
                  <a:latin typeface="Arial"/>
                  <a:ea typeface="Arial"/>
                  <a:cs typeface="Arial"/>
                  <a:sym typeface="Arial"/>
                </a:rPr>
                <a:t> and </a:t>
              </a:r>
              <a:r>
                <a:rPr b="1" i="0" lang="en-US" sz="1100" u="none" cap="none" strike="noStrike">
                  <a:solidFill>
                    <a:srgbClr val="000000"/>
                  </a:solidFill>
                  <a:latin typeface="Arial"/>
                  <a:ea typeface="Arial"/>
                  <a:cs typeface="Arial"/>
                  <a:sym typeface="Arial"/>
                </a:rPr>
                <a:t>SVC</a:t>
              </a:r>
              <a:r>
                <a:rPr b="0" i="0" lang="en-US" sz="1100" u="none" cap="none" strike="noStrike">
                  <a:solidFill>
                    <a:srgbClr val="000000"/>
                  </a:solidFill>
                  <a:latin typeface="Arial"/>
                  <a:ea typeface="Arial"/>
                  <a:cs typeface="Arial"/>
                  <a:sym typeface="Arial"/>
                </a:rPr>
                <a:t>.</a:t>
              </a:r>
              <a:endParaRPr/>
            </a:p>
          </p:txBody>
        </p:sp>
        <p:sp>
          <p:nvSpPr>
            <p:cNvPr id="230" name="Google Shape;230;p15"/>
            <p:cNvSpPr/>
            <p:nvPr/>
          </p:nvSpPr>
          <p:spPr>
            <a:xfrm>
              <a:off x="6298517" y="2218169"/>
              <a:ext cx="2628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txBox="1"/>
            <p:nvPr/>
          </p:nvSpPr>
          <p:spPr>
            <a:xfrm>
              <a:off x="6693557" y="2218169"/>
              <a:ext cx="1838914"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Enhances model efficiency and fine-tuning.</a:t>
              </a:r>
              <a:endParaRPr/>
            </a:p>
          </p:txBody>
        </p:sp>
        <p:sp>
          <p:nvSpPr>
            <p:cNvPr id="232" name="Google Shape;232;p15"/>
            <p:cNvSpPr/>
            <p:nvPr/>
          </p:nvSpPr>
          <p:spPr>
            <a:xfrm>
              <a:off x="1191" y="3222428"/>
              <a:ext cx="2379761" cy="951904"/>
            </a:xfrm>
            <a:prstGeom prst="chevron">
              <a:avLst>
                <a:gd fmla="val 5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nvSpPr>
          <p:spPr>
            <a:xfrm>
              <a:off x="477143" y="3222428"/>
              <a:ext cx="1427857" cy="951904"/>
            </a:xfrm>
            <a:prstGeom prst="rect">
              <a:avLst/>
            </a:prstGeom>
            <a:noFill/>
            <a:ln>
              <a:noFill/>
            </a:ln>
          </p:spPr>
          <p:txBody>
            <a:bodyPr anchorCtr="0" anchor="ctr" bIns="11425" lIns="22850" spcFirstLastPara="1" rIns="0"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Model Training</a:t>
              </a:r>
              <a:endParaRPr b="0" i="0" sz="1800" u="none" cap="none" strike="noStrike">
                <a:solidFill>
                  <a:schemeClr val="lt1"/>
                </a:solidFill>
                <a:latin typeface="Arial"/>
                <a:ea typeface="Arial"/>
                <a:cs typeface="Arial"/>
                <a:sym typeface="Arial"/>
              </a:endParaRPr>
            </a:p>
          </p:txBody>
        </p:sp>
        <p:sp>
          <p:nvSpPr>
            <p:cNvPr id="234" name="Google Shape;234;p15"/>
            <p:cNvSpPr/>
            <p:nvPr/>
          </p:nvSpPr>
          <p:spPr>
            <a:xfrm>
              <a:off x="2071584" y="3303340"/>
              <a:ext cx="2389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txBox="1"/>
            <p:nvPr/>
          </p:nvSpPr>
          <p:spPr>
            <a:xfrm>
              <a:off x="2466624" y="3303340"/>
              <a:ext cx="1599914"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80-20 training-test split. </a:t>
              </a:r>
              <a:r>
                <a:rPr b="1" i="0" lang="en-US" sz="1100" u="none" cap="none" strike="noStrike">
                  <a:solidFill>
                    <a:srgbClr val="000000"/>
                  </a:solidFill>
                  <a:latin typeface="Arial"/>
                  <a:ea typeface="Arial"/>
                  <a:cs typeface="Arial"/>
                  <a:sym typeface="Arial"/>
                </a:rPr>
                <a:t>‘stratify = y</a:t>
              </a:r>
              <a:r>
                <a:rPr b="0" i="0" lang="en-US" sz="1100" u="none" cap="none" strike="noStrike">
                  <a:solidFill>
                    <a:srgbClr val="000000"/>
                  </a:solidFill>
                  <a:latin typeface="Arial"/>
                  <a:ea typeface="Arial"/>
                  <a:cs typeface="Arial"/>
                  <a:sym typeface="Arial"/>
                </a:rPr>
                <a:t>’ to ensures the same proportion of samples are maintained across sets</a:t>
              </a:r>
              <a:endParaRPr/>
            </a:p>
          </p:txBody>
        </p:sp>
        <p:sp>
          <p:nvSpPr>
            <p:cNvPr id="236" name="Google Shape;236;p15"/>
            <p:cNvSpPr/>
            <p:nvPr/>
          </p:nvSpPr>
          <p:spPr>
            <a:xfrm>
              <a:off x="4185050" y="3303340"/>
              <a:ext cx="2389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txBox="1"/>
            <p:nvPr/>
          </p:nvSpPr>
          <p:spPr>
            <a:xfrm>
              <a:off x="4580090" y="3303340"/>
              <a:ext cx="1599914"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Multinomial NB, Random Forest, Linear SVC</a:t>
              </a:r>
              <a:r>
                <a:rPr b="0" i="0" lang="en-US" sz="1100" u="none" cap="none" strike="noStrike">
                  <a:solidFill>
                    <a:srgbClr val="000000"/>
                  </a:solidFill>
                  <a:latin typeface="Arial"/>
                  <a:ea typeface="Arial"/>
                  <a:cs typeface="Arial"/>
                  <a:sym typeface="Arial"/>
                </a:rPr>
                <a:t> and </a:t>
              </a:r>
              <a:r>
                <a:rPr b="1" i="0" lang="en-US" sz="1100" u="none" cap="none" strike="noStrike">
                  <a:solidFill>
                    <a:srgbClr val="000000"/>
                  </a:solidFill>
                  <a:latin typeface="Arial"/>
                  <a:ea typeface="Arial"/>
                  <a:cs typeface="Arial"/>
                  <a:sym typeface="Arial"/>
                </a:rPr>
                <a:t>Logistic Regression</a:t>
              </a:r>
              <a:r>
                <a:rPr b="0" i="0" lang="en-US" sz="1100" u="none" cap="none" strike="noStrike">
                  <a:solidFill>
                    <a:srgbClr val="000000"/>
                  </a:solidFill>
                  <a:latin typeface="Arial"/>
                  <a:ea typeface="Arial"/>
                  <a:cs typeface="Arial"/>
                  <a:sym typeface="Arial"/>
                </a:rPr>
                <a:t> models were used</a:t>
              </a:r>
              <a:endParaRPr/>
            </a:p>
          </p:txBody>
        </p:sp>
        <p:sp>
          <p:nvSpPr>
            <p:cNvPr id="238" name="Google Shape;238;p15"/>
            <p:cNvSpPr/>
            <p:nvPr/>
          </p:nvSpPr>
          <p:spPr>
            <a:xfrm>
              <a:off x="6298517" y="3303340"/>
              <a:ext cx="2628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txBox="1"/>
            <p:nvPr/>
          </p:nvSpPr>
          <p:spPr>
            <a:xfrm>
              <a:off x="6693557" y="3303340"/>
              <a:ext cx="1838914" cy="790080"/>
            </a:xfrm>
            <a:prstGeom prst="rect">
              <a:avLst/>
            </a:prstGeom>
            <a:noFill/>
            <a:ln>
              <a:noFill/>
            </a:ln>
          </p:spPr>
          <p:txBody>
            <a:bodyPr anchorCtr="0" anchor="ctr" bIns="6975" lIns="13950" spcFirstLastPara="1" rIns="0"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Models were trained with unbalanced data as baseline, and with </a:t>
              </a:r>
              <a:r>
                <a:rPr b="1" i="0" lang="en-US" sz="1100" u="none" cap="none" strike="noStrike">
                  <a:solidFill>
                    <a:srgbClr val="000000"/>
                  </a:solidFill>
                  <a:latin typeface="Arial"/>
                  <a:ea typeface="Arial"/>
                  <a:cs typeface="Arial"/>
                  <a:sym typeface="Arial"/>
                </a:rPr>
                <a:t>undersampled</a:t>
              </a:r>
              <a:r>
                <a:rPr b="0" i="0" lang="en-US" sz="1100" u="none" cap="none" strike="noStrike">
                  <a:solidFill>
                    <a:srgbClr val="000000"/>
                  </a:solidFill>
                  <a:latin typeface="Arial"/>
                  <a:ea typeface="Arial"/>
                  <a:cs typeface="Arial"/>
                  <a:sym typeface="Arial"/>
                </a:rPr>
                <a:t> as well as </a:t>
              </a:r>
              <a:r>
                <a:rPr b="1" i="0" lang="en-US" sz="1100" u="none" cap="none" strike="noStrike">
                  <a:solidFill>
                    <a:srgbClr val="000000"/>
                  </a:solidFill>
                  <a:latin typeface="Arial"/>
                  <a:ea typeface="Arial"/>
                  <a:cs typeface="Arial"/>
                  <a:sym typeface="Arial"/>
                </a:rPr>
                <a:t>oversampled</a:t>
              </a:r>
              <a:r>
                <a:rPr b="0" i="0" lang="en-US" sz="1100" u="none" cap="none" strike="noStrike">
                  <a:solidFill>
                    <a:srgbClr val="000000"/>
                  </a:solidFill>
                  <a:latin typeface="Arial"/>
                  <a:ea typeface="Arial"/>
                  <a:cs typeface="Arial"/>
                  <a:sym typeface="Arial"/>
                </a:rPr>
                <a:t> data</a:t>
              </a:r>
              <a:endParaRPr/>
            </a:p>
          </p:txBody>
        </p:sp>
        <p:sp>
          <p:nvSpPr>
            <p:cNvPr id="240" name="Google Shape;240;p15"/>
            <p:cNvSpPr/>
            <p:nvPr/>
          </p:nvSpPr>
          <p:spPr>
            <a:xfrm>
              <a:off x="1191" y="4307600"/>
              <a:ext cx="2379785" cy="951904"/>
            </a:xfrm>
            <a:prstGeom prst="chevron">
              <a:avLst>
                <a:gd fmla="val 50000" name="adj"/>
              </a:avLst>
            </a:prstGeom>
            <a:solidFill>
              <a:schemeClr val="accent1"/>
            </a:solidFill>
            <a:ln cap="flat" cmpd="sng" w="25400">
              <a:solidFill>
                <a:srgbClr val="E8D3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txBox="1"/>
            <p:nvPr/>
          </p:nvSpPr>
          <p:spPr>
            <a:xfrm>
              <a:off x="477143" y="4307600"/>
              <a:ext cx="1427881" cy="951904"/>
            </a:xfrm>
            <a:prstGeom prst="rect">
              <a:avLst/>
            </a:prstGeom>
            <a:noFill/>
            <a:ln>
              <a:noFill/>
            </a:ln>
          </p:spPr>
          <p:txBody>
            <a:bodyPr anchorCtr="0" anchor="ctr" bIns="11425" lIns="22850" spcFirstLastPara="1" rIns="0"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Reporting Metrics</a:t>
              </a:r>
              <a:endParaRPr/>
            </a:p>
          </p:txBody>
        </p:sp>
        <p:sp>
          <p:nvSpPr>
            <p:cNvPr id="242" name="Google Shape;242;p15"/>
            <p:cNvSpPr/>
            <p:nvPr/>
          </p:nvSpPr>
          <p:spPr>
            <a:xfrm>
              <a:off x="2071608" y="4388512"/>
              <a:ext cx="2172742"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txBox="1"/>
            <p:nvPr/>
          </p:nvSpPr>
          <p:spPr>
            <a:xfrm>
              <a:off x="2466648" y="4388512"/>
              <a:ext cx="1382662" cy="790080"/>
            </a:xfrm>
            <a:prstGeom prst="rect">
              <a:avLst/>
            </a:prstGeom>
            <a:noFill/>
            <a:ln>
              <a:noFill/>
            </a:ln>
          </p:spPr>
          <p:txBody>
            <a:bodyPr anchorCtr="0" anchor="ctr" bIns="6350" lIns="12700" spcFirstLastPara="1" rIns="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Classification Metrics</a:t>
              </a:r>
              <a:r>
                <a:rPr b="0" i="0" lang="en-US" sz="1000" u="none" cap="none" strike="noStrike">
                  <a:solidFill>
                    <a:srgbClr val="000000"/>
                  </a:solidFill>
                  <a:latin typeface="Arial"/>
                  <a:ea typeface="Arial"/>
                  <a:cs typeface="Arial"/>
                  <a:sym typeface="Arial"/>
                </a:rPr>
                <a:t>: Precision, Recall(Sensitivity), F1-Score, Support and Accuracy</a:t>
              </a:r>
              <a:endParaRPr/>
            </a:p>
          </p:txBody>
        </p:sp>
        <p:sp>
          <p:nvSpPr>
            <p:cNvPr id="244" name="Google Shape;244;p15"/>
            <p:cNvSpPr/>
            <p:nvPr/>
          </p:nvSpPr>
          <p:spPr>
            <a:xfrm>
              <a:off x="3967822" y="4388512"/>
              <a:ext cx="2628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txBox="1"/>
            <p:nvPr/>
          </p:nvSpPr>
          <p:spPr>
            <a:xfrm>
              <a:off x="4362862" y="4388512"/>
              <a:ext cx="1838914" cy="790080"/>
            </a:xfrm>
            <a:prstGeom prst="rect">
              <a:avLst/>
            </a:prstGeom>
            <a:noFill/>
            <a:ln>
              <a:noFill/>
            </a:ln>
          </p:spPr>
          <p:txBody>
            <a:bodyPr anchorCtr="0" anchor="ctr" bIns="6350" lIns="12700" spcFirstLastPara="1" rIns="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AUC (Area Under the ROC Curve):</a:t>
              </a:r>
              <a:r>
                <a:rPr b="0" i="0" lang="en-US" sz="1000" u="none" cap="none" strike="noStrike">
                  <a:solidFill>
                    <a:srgbClr val="000000"/>
                  </a:solidFill>
                  <a:latin typeface="Arial"/>
                  <a:ea typeface="Arial"/>
                  <a:cs typeface="Arial"/>
                  <a:sym typeface="Arial"/>
                </a:rPr>
                <a:t> Measures the model's ability to distinguish between positive and negative instances</a:t>
              </a:r>
              <a:endParaRPr/>
            </a:p>
          </p:txBody>
        </p:sp>
        <p:sp>
          <p:nvSpPr>
            <p:cNvPr id="246" name="Google Shape;246;p15"/>
            <p:cNvSpPr/>
            <p:nvPr/>
          </p:nvSpPr>
          <p:spPr>
            <a:xfrm>
              <a:off x="6320287" y="4388512"/>
              <a:ext cx="2628994" cy="790080"/>
            </a:xfrm>
            <a:prstGeom prst="chevron">
              <a:avLst>
                <a:gd fmla="val 50000" name="adj"/>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txBox="1"/>
            <p:nvPr/>
          </p:nvSpPr>
          <p:spPr>
            <a:xfrm>
              <a:off x="6715327" y="4388512"/>
              <a:ext cx="1838914" cy="790080"/>
            </a:xfrm>
            <a:prstGeom prst="rect">
              <a:avLst/>
            </a:prstGeom>
            <a:noFill/>
            <a:ln>
              <a:noFill/>
            </a:ln>
          </p:spPr>
          <p:txBody>
            <a:bodyPr anchorCtr="0" anchor="ctr" bIns="5700" lIns="11425" spcFirstLastPara="1" rIns="0" wrap="square" tIns="5700">
              <a:noAutofit/>
            </a:bodyPr>
            <a:lstStyle/>
            <a:p>
              <a:pPr indent="0" lvl="0" marL="0" marR="0" rtl="0" algn="ctr">
                <a:lnSpc>
                  <a:spcPct val="9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Confusion Matrix:</a:t>
              </a:r>
              <a:r>
                <a:rPr b="0" i="0" lang="en-US" sz="900" u="none" cap="none" strike="noStrike">
                  <a:solidFill>
                    <a:srgbClr val="000000"/>
                  </a:solidFill>
                  <a:latin typeface="Arial"/>
                  <a:ea typeface="Arial"/>
                  <a:cs typeface="Arial"/>
                  <a:sym typeface="Arial"/>
                </a:rPr>
                <a:t> Summarizes model performance with counts of true positives, true negatives, false positives, and false negatives.</a:t>
              </a:r>
              <a:endParaRPr/>
            </a:p>
          </p:txBody>
        </p:sp>
      </p:grpSp>
      <p:sp>
        <p:nvSpPr>
          <p:cNvPr id="248" name="Google Shape;248;p15"/>
          <p:cNvSpPr txBox="1"/>
          <p:nvPr>
            <p:ph type="title"/>
          </p:nvPr>
        </p:nvSpPr>
        <p:spPr>
          <a:xfrm>
            <a:off x="248009" y="273384"/>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solidFill>
                  <a:schemeClr val="accent1"/>
                </a:solidFill>
              </a:rPr>
              <a:t>Methodology Overview</a:t>
            </a: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2" name="Shape 252"/>
        <p:cNvGrpSpPr/>
        <p:nvPr/>
      </p:nvGrpSpPr>
      <p:grpSpPr>
        <a:xfrm>
          <a:off x="0" y="0"/>
          <a:ext cx="0" cy="0"/>
          <a:chOff x="0" y="0"/>
          <a:chExt cx="0" cy="0"/>
        </a:xfrm>
      </p:grpSpPr>
      <p:sp>
        <p:nvSpPr>
          <p:cNvPr id="253" name="Google Shape;253;p16"/>
          <p:cNvSpPr txBox="1"/>
          <p:nvPr>
            <p:ph type="title"/>
          </p:nvPr>
        </p:nvSpPr>
        <p:spPr>
          <a:xfrm>
            <a:off x="248009" y="273384"/>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solidFill>
                  <a:schemeClr val="accent1"/>
                </a:solidFill>
              </a:rPr>
              <a:t>Performance Analysis</a:t>
            </a:r>
            <a:endParaRPr>
              <a:solidFill>
                <a:schemeClr val="accent1"/>
              </a:solidFill>
            </a:endParaRPr>
          </a:p>
        </p:txBody>
      </p:sp>
      <p:grpSp>
        <p:nvGrpSpPr>
          <p:cNvPr id="254" name="Google Shape;254;p16"/>
          <p:cNvGrpSpPr/>
          <p:nvPr/>
        </p:nvGrpSpPr>
        <p:grpSpPr>
          <a:xfrm>
            <a:off x="351166" y="2120661"/>
            <a:ext cx="8541611" cy="1940399"/>
            <a:chOff x="3213" y="2277342"/>
            <a:chExt cx="8541611" cy="1940399"/>
          </a:xfrm>
        </p:grpSpPr>
        <p:sp>
          <p:nvSpPr>
            <p:cNvPr id="255" name="Google Shape;255;p16"/>
            <p:cNvSpPr/>
            <p:nvPr/>
          </p:nvSpPr>
          <p:spPr>
            <a:xfrm>
              <a:off x="3213" y="2277342"/>
              <a:ext cx="1932491" cy="403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txBox="1"/>
            <p:nvPr/>
          </p:nvSpPr>
          <p:spPr>
            <a:xfrm>
              <a:off x="3213" y="2277342"/>
              <a:ext cx="1932491" cy="403200"/>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Open Sans"/>
                  <a:ea typeface="Open Sans"/>
                  <a:cs typeface="Open Sans"/>
                  <a:sym typeface="Open Sans"/>
                </a:rPr>
                <a:t>Naive Bayes</a:t>
              </a:r>
              <a:endParaRPr b="0" i="0" sz="1400" u="none" cap="none" strike="noStrike">
                <a:solidFill>
                  <a:schemeClr val="lt1"/>
                </a:solidFill>
                <a:latin typeface="Open Sans"/>
                <a:ea typeface="Open Sans"/>
                <a:cs typeface="Open Sans"/>
                <a:sym typeface="Open Sans"/>
              </a:endParaRPr>
            </a:p>
          </p:txBody>
        </p:sp>
        <p:sp>
          <p:nvSpPr>
            <p:cNvPr id="257" name="Google Shape;257;p16"/>
            <p:cNvSpPr/>
            <p:nvPr/>
          </p:nvSpPr>
          <p:spPr>
            <a:xfrm>
              <a:off x="3213" y="2680542"/>
              <a:ext cx="1932491" cy="1537199"/>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txBox="1"/>
            <p:nvPr/>
          </p:nvSpPr>
          <p:spPr>
            <a:xfrm>
              <a:off x="3213" y="2680542"/>
              <a:ext cx="1932491" cy="1537199"/>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chemeClr val="accent1"/>
                  </a:solidFill>
                  <a:latin typeface="Open Sans"/>
                  <a:ea typeface="Open Sans"/>
                  <a:cs typeface="Open Sans"/>
                  <a:sym typeface="Open Sans"/>
                </a:rPr>
                <a:t>Balanced precision, recall, and F1-scores for both genders</a:t>
              </a:r>
              <a:endParaRPr/>
            </a:p>
            <a:p>
              <a:pPr indent="-114300" lvl="1" marL="114300" marR="0" rtl="0" algn="l">
                <a:lnSpc>
                  <a:spcPct val="90000"/>
                </a:lnSpc>
                <a:spcBef>
                  <a:spcPts val="210"/>
                </a:spcBef>
                <a:spcAft>
                  <a:spcPts val="0"/>
                </a:spcAft>
                <a:buClr>
                  <a:srgbClr val="000000"/>
                </a:buClr>
                <a:buSzPts val="1400"/>
                <a:buFont typeface="Arial"/>
                <a:buChar char="•"/>
              </a:pPr>
              <a:r>
                <a:rPr b="0" i="0" lang="en-US" sz="1400" u="none" cap="none" strike="noStrike">
                  <a:solidFill>
                    <a:schemeClr val="accent1"/>
                  </a:solidFill>
                  <a:latin typeface="Open Sans"/>
                  <a:ea typeface="Open Sans"/>
                  <a:cs typeface="Open Sans"/>
                  <a:sym typeface="Open Sans"/>
                </a:rPr>
                <a:t>Achieving an accuracy of </a:t>
              </a:r>
              <a:r>
                <a:rPr b="1" i="0" lang="en-US" sz="1400" u="none" cap="none" strike="noStrike">
                  <a:solidFill>
                    <a:schemeClr val="accent1"/>
                  </a:solidFill>
                  <a:latin typeface="Open Sans"/>
                  <a:ea typeface="Open Sans"/>
                  <a:cs typeface="Open Sans"/>
                  <a:sym typeface="Open Sans"/>
                </a:rPr>
                <a:t>0.689</a:t>
              </a:r>
              <a:r>
                <a:rPr b="0" i="0" lang="en-US" sz="1400" u="none" cap="none" strike="noStrike">
                  <a:solidFill>
                    <a:schemeClr val="accent1"/>
                  </a:solidFill>
                  <a:latin typeface="Open Sans"/>
                  <a:ea typeface="Open Sans"/>
                  <a:cs typeface="Open Sans"/>
                  <a:sym typeface="Open Sans"/>
                </a:rPr>
                <a:t>.</a:t>
              </a:r>
              <a:endParaRPr/>
            </a:p>
          </p:txBody>
        </p:sp>
        <p:sp>
          <p:nvSpPr>
            <p:cNvPr id="259" name="Google Shape;259;p16"/>
            <p:cNvSpPr/>
            <p:nvPr/>
          </p:nvSpPr>
          <p:spPr>
            <a:xfrm>
              <a:off x="2206253" y="2277342"/>
              <a:ext cx="1932491" cy="403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txBox="1"/>
            <p:nvPr/>
          </p:nvSpPr>
          <p:spPr>
            <a:xfrm>
              <a:off x="2206253" y="2277342"/>
              <a:ext cx="1932491" cy="403200"/>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Open Sans"/>
                  <a:ea typeface="Open Sans"/>
                  <a:cs typeface="Open Sans"/>
                  <a:sym typeface="Open Sans"/>
                </a:rPr>
                <a:t>Logistic Regression</a:t>
              </a:r>
              <a:endParaRPr b="0" i="0" sz="1400" u="none" cap="none" strike="noStrike">
                <a:solidFill>
                  <a:schemeClr val="lt1"/>
                </a:solidFill>
                <a:latin typeface="Open Sans"/>
                <a:ea typeface="Open Sans"/>
                <a:cs typeface="Open Sans"/>
                <a:sym typeface="Open Sans"/>
              </a:endParaRPr>
            </a:p>
          </p:txBody>
        </p:sp>
        <p:sp>
          <p:nvSpPr>
            <p:cNvPr id="261" name="Google Shape;261;p16"/>
            <p:cNvSpPr/>
            <p:nvPr/>
          </p:nvSpPr>
          <p:spPr>
            <a:xfrm>
              <a:off x="2206253" y="2680542"/>
              <a:ext cx="1932491" cy="1537199"/>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txBox="1"/>
            <p:nvPr/>
          </p:nvSpPr>
          <p:spPr>
            <a:xfrm>
              <a:off x="2206253" y="2680542"/>
              <a:ext cx="1932491" cy="1537199"/>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chemeClr val="accent1"/>
                  </a:solidFill>
                  <a:latin typeface="Open Sans"/>
                  <a:ea typeface="Open Sans"/>
                  <a:cs typeface="Open Sans"/>
                  <a:sym typeface="Open Sans"/>
                </a:rPr>
                <a:t>Top-performing model with balanced metrics and the highest accuracy at </a:t>
              </a:r>
              <a:r>
                <a:rPr b="1" i="0" lang="en-US" sz="1400" u="none" cap="none" strike="noStrike">
                  <a:solidFill>
                    <a:schemeClr val="accent1"/>
                  </a:solidFill>
                  <a:latin typeface="Open Sans"/>
                  <a:ea typeface="Open Sans"/>
                  <a:cs typeface="Open Sans"/>
                  <a:sym typeface="Open Sans"/>
                </a:rPr>
                <a:t>0.748</a:t>
              </a:r>
              <a:endParaRPr/>
            </a:p>
          </p:txBody>
        </p:sp>
        <p:sp>
          <p:nvSpPr>
            <p:cNvPr id="263" name="Google Shape;263;p16"/>
            <p:cNvSpPr/>
            <p:nvPr/>
          </p:nvSpPr>
          <p:spPr>
            <a:xfrm>
              <a:off x="4409293" y="2277342"/>
              <a:ext cx="1932491" cy="403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txBox="1"/>
            <p:nvPr/>
          </p:nvSpPr>
          <p:spPr>
            <a:xfrm>
              <a:off x="4409293" y="2277342"/>
              <a:ext cx="1932491" cy="403200"/>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Open Sans"/>
                  <a:ea typeface="Open Sans"/>
                  <a:cs typeface="Open Sans"/>
                  <a:sym typeface="Open Sans"/>
                </a:rPr>
                <a:t>Random Forest</a:t>
              </a:r>
              <a:endParaRPr b="0" i="0" sz="1400" u="none" cap="none" strike="noStrike">
                <a:solidFill>
                  <a:schemeClr val="lt1"/>
                </a:solidFill>
                <a:latin typeface="Open Sans"/>
                <a:ea typeface="Open Sans"/>
                <a:cs typeface="Open Sans"/>
                <a:sym typeface="Open Sans"/>
              </a:endParaRPr>
            </a:p>
          </p:txBody>
        </p:sp>
        <p:sp>
          <p:nvSpPr>
            <p:cNvPr id="265" name="Google Shape;265;p16"/>
            <p:cNvSpPr/>
            <p:nvPr/>
          </p:nvSpPr>
          <p:spPr>
            <a:xfrm>
              <a:off x="4409293" y="2680542"/>
              <a:ext cx="1932491" cy="1537199"/>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txBox="1"/>
            <p:nvPr/>
          </p:nvSpPr>
          <p:spPr>
            <a:xfrm>
              <a:off x="4409293" y="2680542"/>
              <a:ext cx="1932491" cy="1537199"/>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chemeClr val="accent1"/>
                  </a:solidFill>
                  <a:latin typeface="Open Sans"/>
                  <a:ea typeface="Open Sans"/>
                  <a:cs typeface="Open Sans"/>
                  <a:sym typeface="Open Sans"/>
                </a:rPr>
                <a:t>Excelled in identifying males but struggled with female identification</a:t>
              </a:r>
              <a:endParaRPr/>
            </a:p>
          </p:txBody>
        </p:sp>
        <p:sp>
          <p:nvSpPr>
            <p:cNvPr id="267" name="Google Shape;267;p16"/>
            <p:cNvSpPr/>
            <p:nvPr/>
          </p:nvSpPr>
          <p:spPr>
            <a:xfrm>
              <a:off x="6612333" y="2277342"/>
              <a:ext cx="1932491" cy="4032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txBox="1"/>
            <p:nvPr/>
          </p:nvSpPr>
          <p:spPr>
            <a:xfrm>
              <a:off x="6612333" y="2277342"/>
              <a:ext cx="1932491" cy="403200"/>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Open Sans"/>
                  <a:ea typeface="Open Sans"/>
                  <a:cs typeface="Open Sans"/>
                  <a:sym typeface="Open Sans"/>
                </a:rPr>
                <a:t>SVM</a:t>
              </a:r>
              <a:endParaRPr/>
            </a:p>
          </p:txBody>
        </p:sp>
        <p:sp>
          <p:nvSpPr>
            <p:cNvPr id="269" name="Google Shape;269;p16"/>
            <p:cNvSpPr/>
            <p:nvPr/>
          </p:nvSpPr>
          <p:spPr>
            <a:xfrm>
              <a:off x="6612333" y="2680542"/>
              <a:ext cx="1932491" cy="1537199"/>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txBox="1"/>
            <p:nvPr/>
          </p:nvSpPr>
          <p:spPr>
            <a:xfrm>
              <a:off x="6612333" y="2680542"/>
              <a:ext cx="1932491" cy="1537199"/>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chemeClr val="accent1"/>
                  </a:solidFill>
                  <a:latin typeface="Open Sans"/>
                  <a:ea typeface="Open Sans"/>
                  <a:cs typeface="Open Sans"/>
                  <a:sym typeface="Open Sans"/>
                </a:rPr>
                <a:t>Recognized males well but exhibited a limitation in identifying females</a:t>
              </a:r>
              <a:endParaRPr/>
            </a:p>
            <a:p>
              <a:pPr indent="-114300" lvl="1" marL="114300" marR="0" rtl="0" algn="l">
                <a:lnSpc>
                  <a:spcPct val="90000"/>
                </a:lnSpc>
                <a:spcBef>
                  <a:spcPts val="210"/>
                </a:spcBef>
                <a:spcAft>
                  <a:spcPts val="0"/>
                </a:spcAft>
                <a:buClr>
                  <a:srgbClr val="000000"/>
                </a:buClr>
                <a:buSzPts val="1400"/>
                <a:buFont typeface="Arial"/>
                <a:buChar char="•"/>
              </a:pPr>
              <a:r>
                <a:rPr b="0" i="0" lang="en-US" sz="1400" u="none" cap="none" strike="noStrike">
                  <a:solidFill>
                    <a:schemeClr val="accent1"/>
                  </a:solidFill>
                  <a:latin typeface="Open Sans"/>
                  <a:ea typeface="Open Sans"/>
                  <a:cs typeface="Open Sans"/>
                  <a:sym typeface="Open Sans"/>
                </a:rPr>
                <a:t>Yielding an accuracy of </a:t>
              </a:r>
              <a:r>
                <a:rPr b="1" i="0" lang="en-US" sz="1400" u="none" cap="none" strike="noStrike">
                  <a:solidFill>
                    <a:schemeClr val="accent1"/>
                  </a:solidFill>
                  <a:latin typeface="Open Sans"/>
                  <a:ea typeface="Open Sans"/>
                  <a:cs typeface="Open Sans"/>
                  <a:sym typeface="Open Sans"/>
                </a:rPr>
                <a:t>0.679</a:t>
              </a:r>
              <a:endParaRPr/>
            </a:p>
          </p:txBody>
        </p:sp>
      </p:grpSp>
      <p:sp>
        <p:nvSpPr>
          <p:cNvPr id="271" name="Google Shape;271;p16"/>
          <p:cNvSpPr txBox="1"/>
          <p:nvPr/>
        </p:nvSpPr>
        <p:spPr>
          <a:xfrm>
            <a:off x="462537" y="4500840"/>
            <a:ext cx="7751051"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Open Sans"/>
                <a:ea typeface="Open Sans"/>
                <a:cs typeface="Open Sans"/>
                <a:sym typeface="Open Sans"/>
              </a:rPr>
              <a:t>Challenges and Limitations:</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Open Sans"/>
                <a:ea typeface="Open Sans"/>
                <a:cs typeface="Open Sans"/>
                <a:sym typeface="Open Sans"/>
              </a:rPr>
              <a:t>&gt; </a:t>
            </a:r>
            <a:r>
              <a:rPr b="0" i="0" lang="en-US" sz="1400" u="none" cap="none" strike="noStrike">
                <a:solidFill>
                  <a:schemeClr val="dk1"/>
                </a:solidFill>
                <a:latin typeface="Open Sans"/>
                <a:ea typeface="Open Sans"/>
                <a:cs typeface="Open Sans"/>
                <a:sym typeface="Open Sans"/>
              </a:rPr>
              <a:t>Significant class imbalance impacted precision and recall for female characters across all models.</a:t>
            </a:r>
            <a:endParaRPr/>
          </a:p>
          <a:p>
            <a:pPr indent="0" lvl="0" marL="0" marR="0" rtl="0" algn="just">
              <a:lnSpc>
                <a:spcPct val="100000"/>
              </a:lnSpc>
              <a:spcBef>
                <a:spcPts val="0"/>
              </a:spcBef>
              <a:spcAft>
                <a:spcPts val="0"/>
              </a:spcAft>
              <a:buNone/>
            </a:pPr>
            <a:r>
              <a:rPr b="0" i="0" lang="en-US" sz="1400" u="none" cap="none" strike="noStrike">
                <a:solidFill>
                  <a:schemeClr val="dk1"/>
                </a:solidFill>
                <a:latin typeface="Open Sans"/>
                <a:ea typeface="Open Sans"/>
                <a:cs typeface="Open Sans"/>
                <a:sym typeface="Open Sans"/>
              </a:rPr>
              <a:t>&gt; Random Forest excelled in male identification but struggled with females.</a:t>
            </a:r>
            <a:endParaRPr/>
          </a:p>
          <a:p>
            <a:pPr indent="0" lvl="0" marL="0" marR="0" rtl="0" algn="just">
              <a:lnSpc>
                <a:spcPct val="100000"/>
              </a:lnSpc>
              <a:spcBef>
                <a:spcPts val="0"/>
              </a:spcBef>
              <a:spcAft>
                <a:spcPts val="0"/>
              </a:spcAft>
              <a:buNone/>
            </a:pPr>
            <a:r>
              <a:rPr b="0" i="0" lang="en-US" sz="1400" u="none" cap="none" strike="noStrike">
                <a:solidFill>
                  <a:schemeClr val="dk1"/>
                </a:solidFill>
                <a:latin typeface="Open Sans"/>
                <a:ea typeface="Open Sans"/>
                <a:cs typeface="Open Sans"/>
                <a:sym typeface="Open Sans"/>
              </a:rPr>
              <a:t>&gt; SVM exhibited a limitation in recognizing females, highlighting a clear constraint.</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5" name="Shape 275"/>
        <p:cNvGrpSpPr/>
        <p:nvPr/>
      </p:nvGrpSpPr>
      <p:grpSpPr>
        <a:xfrm>
          <a:off x="0" y="0"/>
          <a:ext cx="0" cy="0"/>
          <a:chOff x="0" y="0"/>
          <a:chExt cx="0" cy="0"/>
        </a:xfrm>
      </p:grpSpPr>
      <p:sp>
        <p:nvSpPr>
          <p:cNvPr id="276" name="Google Shape;276;p17"/>
          <p:cNvSpPr txBox="1"/>
          <p:nvPr>
            <p:ph type="title"/>
          </p:nvPr>
        </p:nvSpPr>
        <p:spPr>
          <a:xfrm>
            <a:off x="248009" y="273384"/>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None/>
            </a:pPr>
            <a:r>
              <a:rPr lang="en-US">
                <a:solidFill>
                  <a:schemeClr val="accent1"/>
                </a:solidFill>
              </a:rPr>
              <a:t>Performance Analysis - Random Under Sampler</a:t>
            </a:r>
            <a:endParaRPr>
              <a:solidFill>
                <a:schemeClr val="accent1"/>
              </a:solidFill>
            </a:endParaRPr>
          </a:p>
        </p:txBody>
      </p:sp>
      <p:grpSp>
        <p:nvGrpSpPr>
          <p:cNvPr id="277" name="Google Shape;277;p17"/>
          <p:cNvGrpSpPr/>
          <p:nvPr/>
        </p:nvGrpSpPr>
        <p:grpSpPr>
          <a:xfrm>
            <a:off x="652285" y="1824466"/>
            <a:ext cx="7848325" cy="2942218"/>
            <a:chOff x="2953" y="753515"/>
            <a:chExt cx="7848325" cy="2942218"/>
          </a:xfrm>
        </p:grpSpPr>
        <p:sp>
          <p:nvSpPr>
            <p:cNvPr id="278" name="Google Shape;278;p17"/>
            <p:cNvSpPr/>
            <p:nvPr/>
          </p:nvSpPr>
          <p:spPr>
            <a:xfrm>
              <a:off x="2953" y="753515"/>
              <a:ext cx="1775639" cy="6323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txBox="1"/>
            <p:nvPr/>
          </p:nvSpPr>
          <p:spPr>
            <a:xfrm>
              <a:off x="2953" y="753515"/>
              <a:ext cx="1775639" cy="6323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000000"/>
                </a:buClr>
                <a:buSzPts val="1600"/>
                <a:buFont typeface="Arial"/>
                <a:buNone/>
              </a:pPr>
              <a:r>
                <a:rPr b="1" i="0" lang="en-US" sz="1600" u="none" cap="none" strike="noStrike">
                  <a:solidFill>
                    <a:schemeClr val="lt1"/>
                  </a:solidFill>
                  <a:latin typeface="Open Sans"/>
                  <a:ea typeface="Open Sans"/>
                  <a:cs typeface="Open Sans"/>
                  <a:sym typeface="Open Sans"/>
                </a:rPr>
                <a:t>Naive Bayes</a:t>
              </a:r>
              <a:endParaRPr b="0" i="0" sz="1600" u="none" cap="none" strike="noStrike">
                <a:solidFill>
                  <a:schemeClr val="lt1"/>
                </a:solidFill>
                <a:latin typeface="Open Sans"/>
                <a:ea typeface="Open Sans"/>
                <a:cs typeface="Open Sans"/>
                <a:sym typeface="Open Sans"/>
              </a:endParaRPr>
            </a:p>
          </p:txBody>
        </p:sp>
        <p:sp>
          <p:nvSpPr>
            <p:cNvPr id="280" name="Google Shape;280;p17"/>
            <p:cNvSpPr/>
            <p:nvPr/>
          </p:nvSpPr>
          <p:spPr>
            <a:xfrm>
              <a:off x="2953" y="1385816"/>
              <a:ext cx="1775639" cy="2309917"/>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txBox="1"/>
            <p:nvPr/>
          </p:nvSpPr>
          <p:spPr>
            <a:xfrm>
              <a:off x="2953" y="1385816"/>
              <a:ext cx="1775639" cy="2309917"/>
            </a:xfrm>
            <a:prstGeom prst="rect">
              <a:avLst/>
            </a:prstGeom>
            <a:noFill/>
            <a:ln>
              <a:noFill/>
            </a:ln>
          </p:spPr>
          <p:txBody>
            <a:bodyPr anchorCtr="0" anchor="t" bIns="128000" lIns="85325" spcFirstLastPara="1" rIns="113775" wrap="square" tIns="853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chemeClr val="accent1"/>
                  </a:solidFill>
                  <a:latin typeface="Open Sans"/>
                  <a:ea typeface="Open Sans"/>
                  <a:cs typeface="Open Sans"/>
                  <a:sym typeface="Open Sans"/>
                </a:rPr>
                <a:t>Achieved accuracy of </a:t>
              </a:r>
              <a:r>
                <a:rPr b="1" i="0" lang="en-US" sz="1600" u="none" cap="none" strike="noStrike">
                  <a:solidFill>
                    <a:schemeClr val="accent1"/>
                  </a:solidFill>
                  <a:latin typeface="Open Sans"/>
                  <a:ea typeface="Open Sans"/>
                  <a:cs typeface="Open Sans"/>
                  <a:sym typeface="Open Sans"/>
                </a:rPr>
                <a:t>65%</a:t>
              </a:r>
              <a:r>
                <a:rPr b="0" i="0" lang="en-US" sz="1600" u="none" cap="none" strike="noStrike">
                  <a:solidFill>
                    <a:schemeClr val="accent1"/>
                  </a:solidFill>
                  <a:latin typeface="Open Sans"/>
                  <a:ea typeface="Open Sans"/>
                  <a:cs typeface="Open Sans"/>
                  <a:sym typeface="Open Sans"/>
                </a:rPr>
                <a:t>, demonstrating balanced precision, recall, and F1-scores.</a:t>
              </a:r>
              <a:endParaRPr/>
            </a:p>
          </p:txBody>
        </p:sp>
        <p:sp>
          <p:nvSpPr>
            <p:cNvPr id="282" name="Google Shape;282;p17"/>
            <p:cNvSpPr/>
            <p:nvPr/>
          </p:nvSpPr>
          <p:spPr>
            <a:xfrm>
              <a:off x="2027181" y="753515"/>
              <a:ext cx="1775639" cy="6323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nvSpPr>
          <p:spPr>
            <a:xfrm>
              <a:off x="2027181" y="753515"/>
              <a:ext cx="1775639" cy="6323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000000"/>
                </a:buClr>
                <a:buSzPts val="1600"/>
                <a:buFont typeface="Arial"/>
                <a:buNone/>
              </a:pPr>
              <a:r>
                <a:rPr b="1" i="0" lang="en-US" sz="1600" u="none" cap="none" strike="noStrike">
                  <a:solidFill>
                    <a:schemeClr val="lt1"/>
                  </a:solidFill>
                  <a:latin typeface="Open Sans"/>
                  <a:ea typeface="Open Sans"/>
                  <a:cs typeface="Open Sans"/>
                  <a:sym typeface="Open Sans"/>
                </a:rPr>
                <a:t>Logistic Regression</a:t>
              </a:r>
              <a:endParaRPr b="0" i="0" sz="1600" u="none" cap="none" strike="noStrike">
                <a:solidFill>
                  <a:schemeClr val="lt1"/>
                </a:solidFill>
                <a:latin typeface="Open Sans"/>
                <a:ea typeface="Open Sans"/>
                <a:cs typeface="Open Sans"/>
                <a:sym typeface="Open Sans"/>
              </a:endParaRPr>
            </a:p>
          </p:txBody>
        </p:sp>
        <p:sp>
          <p:nvSpPr>
            <p:cNvPr id="284" name="Google Shape;284;p17"/>
            <p:cNvSpPr/>
            <p:nvPr/>
          </p:nvSpPr>
          <p:spPr>
            <a:xfrm>
              <a:off x="2027181" y="1385816"/>
              <a:ext cx="1775639" cy="2309917"/>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txBox="1"/>
            <p:nvPr/>
          </p:nvSpPr>
          <p:spPr>
            <a:xfrm>
              <a:off x="2027181" y="1385816"/>
              <a:ext cx="1775639" cy="2309917"/>
            </a:xfrm>
            <a:prstGeom prst="rect">
              <a:avLst/>
            </a:prstGeom>
            <a:noFill/>
            <a:ln>
              <a:noFill/>
            </a:ln>
          </p:spPr>
          <p:txBody>
            <a:bodyPr anchorCtr="0" anchor="t" bIns="128000" lIns="85325" spcFirstLastPara="1" rIns="113775" wrap="square" tIns="853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chemeClr val="accent1"/>
                  </a:solidFill>
                  <a:latin typeface="Open Sans"/>
                  <a:ea typeface="Open Sans"/>
                  <a:cs typeface="Open Sans"/>
                  <a:sym typeface="Open Sans"/>
                </a:rPr>
                <a:t>Highest accuracy of </a:t>
              </a:r>
              <a:r>
                <a:rPr b="1" i="0" lang="en-US" sz="1600" u="none" cap="none" strike="noStrike">
                  <a:solidFill>
                    <a:schemeClr val="accent1"/>
                  </a:solidFill>
                  <a:latin typeface="Open Sans"/>
                  <a:ea typeface="Open Sans"/>
                  <a:cs typeface="Open Sans"/>
                  <a:sym typeface="Open Sans"/>
                </a:rPr>
                <a:t>70.0%</a:t>
              </a:r>
              <a:r>
                <a:rPr b="0" i="0" lang="en-US" sz="1600" u="none" cap="none" strike="noStrike">
                  <a:solidFill>
                    <a:schemeClr val="accent1"/>
                  </a:solidFill>
                  <a:latin typeface="Open Sans"/>
                  <a:ea typeface="Open Sans"/>
                  <a:cs typeface="Open Sans"/>
                  <a:sym typeface="Open Sans"/>
                </a:rPr>
                <a:t>, with a marginal dip in female precision.</a:t>
              </a:r>
              <a:endParaRPr/>
            </a:p>
          </p:txBody>
        </p:sp>
        <p:sp>
          <p:nvSpPr>
            <p:cNvPr id="286" name="Google Shape;286;p17"/>
            <p:cNvSpPr/>
            <p:nvPr/>
          </p:nvSpPr>
          <p:spPr>
            <a:xfrm>
              <a:off x="4051410" y="753515"/>
              <a:ext cx="1775639" cy="6323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txBox="1"/>
            <p:nvPr/>
          </p:nvSpPr>
          <p:spPr>
            <a:xfrm>
              <a:off x="4051410" y="753515"/>
              <a:ext cx="1775639" cy="6323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000000"/>
                </a:buClr>
                <a:buSzPts val="1600"/>
                <a:buFont typeface="Arial"/>
                <a:buNone/>
              </a:pPr>
              <a:r>
                <a:rPr b="1" i="0" lang="en-US" sz="1600" u="none" cap="none" strike="noStrike">
                  <a:solidFill>
                    <a:schemeClr val="lt1"/>
                  </a:solidFill>
                  <a:latin typeface="Open Sans"/>
                  <a:ea typeface="Open Sans"/>
                  <a:cs typeface="Open Sans"/>
                  <a:sym typeface="Open Sans"/>
                </a:rPr>
                <a:t>Random Forest</a:t>
              </a:r>
              <a:endParaRPr b="0" i="0" sz="1600" u="none" cap="none" strike="noStrike">
                <a:solidFill>
                  <a:schemeClr val="lt1"/>
                </a:solidFill>
                <a:latin typeface="Open Sans"/>
                <a:ea typeface="Open Sans"/>
                <a:cs typeface="Open Sans"/>
                <a:sym typeface="Open Sans"/>
              </a:endParaRPr>
            </a:p>
          </p:txBody>
        </p:sp>
        <p:sp>
          <p:nvSpPr>
            <p:cNvPr id="288" name="Google Shape;288;p17"/>
            <p:cNvSpPr/>
            <p:nvPr/>
          </p:nvSpPr>
          <p:spPr>
            <a:xfrm>
              <a:off x="4051410" y="1385816"/>
              <a:ext cx="1775639" cy="2309917"/>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txBox="1"/>
            <p:nvPr/>
          </p:nvSpPr>
          <p:spPr>
            <a:xfrm>
              <a:off x="4051410" y="1385816"/>
              <a:ext cx="1775639" cy="2309917"/>
            </a:xfrm>
            <a:prstGeom prst="rect">
              <a:avLst/>
            </a:prstGeom>
            <a:noFill/>
            <a:ln>
              <a:noFill/>
            </a:ln>
          </p:spPr>
          <p:txBody>
            <a:bodyPr anchorCtr="0" anchor="t" bIns="128000" lIns="85325" spcFirstLastPara="1" rIns="113775" wrap="square" tIns="853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chemeClr val="accent1"/>
                  </a:solidFill>
                  <a:latin typeface="Open Sans"/>
                  <a:ea typeface="Open Sans"/>
                  <a:cs typeface="Open Sans"/>
                  <a:sym typeface="Open Sans"/>
                </a:rPr>
                <a:t>Attained </a:t>
              </a:r>
              <a:r>
                <a:rPr b="1" i="0" lang="en-US" sz="1600" u="none" cap="none" strike="noStrike">
                  <a:solidFill>
                    <a:schemeClr val="accent1"/>
                  </a:solidFill>
                  <a:latin typeface="Open Sans"/>
                  <a:ea typeface="Open Sans"/>
                  <a:cs typeface="Open Sans"/>
                  <a:sym typeface="Open Sans"/>
                </a:rPr>
                <a:t>69.7%</a:t>
              </a:r>
              <a:r>
                <a:rPr b="0" i="0" lang="en-US" sz="1600" u="none" cap="none" strike="noStrike">
                  <a:solidFill>
                    <a:schemeClr val="accent1"/>
                  </a:solidFill>
                  <a:latin typeface="Open Sans"/>
                  <a:ea typeface="Open Sans"/>
                  <a:cs typeface="Open Sans"/>
                  <a:sym typeface="Open Sans"/>
                </a:rPr>
                <a:t> accuracy, showing similar trends in precision values.</a:t>
              </a:r>
              <a:endParaRPr/>
            </a:p>
            <a:p>
              <a:pPr indent="-69850" lvl="1" marL="171450" marR="0" rtl="0" algn="l">
                <a:lnSpc>
                  <a:spcPct val="90000"/>
                </a:lnSpc>
                <a:spcBef>
                  <a:spcPts val="240"/>
                </a:spcBef>
                <a:spcAft>
                  <a:spcPts val="0"/>
                </a:spcAft>
                <a:buClr>
                  <a:srgbClr val="000000"/>
                </a:buClr>
                <a:buSzPts val="1600"/>
                <a:buFont typeface="Arial"/>
                <a:buNone/>
              </a:pPr>
              <a:r>
                <a:t/>
              </a:r>
              <a:endParaRPr b="0" i="0" sz="1600" u="none" cap="none" strike="noStrike">
                <a:solidFill>
                  <a:schemeClr val="accent1"/>
                </a:solidFill>
                <a:latin typeface="Open Sans"/>
                <a:ea typeface="Open Sans"/>
                <a:cs typeface="Open Sans"/>
                <a:sym typeface="Open Sans"/>
              </a:endParaRPr>
            </a:p>
          </p:txBody>
        </p:sp>
        <p:sp>
          <p:nvSpPr>
            <p:cNvPr id="290" name="Google Shape;290;p17"/>
            <p:cNvSpPr/>
            <p:nvPr/>
          </p:nvSpPr>
          <p:spPr>
            <a:xfrm>
              <a:off x="6075639" y="753515"/>
              <a:ext cx="1775639" cy="6323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txBox="1"/>
            <p:nvPr/>
          </p:nvSpPr>
          <p:spPr>
            <a:xfrm>
              <a:off x="6075639" y="753515"/>
              <a:ext cx="1775639" cy="6323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000000"/>
                </a:buClr>
                <a:buSzPts val="1600"/>
                <a:buFont typeface="Arial"/>
                <a:buNone/>
              </a:pPr>
              <a:r>
                <a:rPr b="1" i="0" lang="en-US" sz="1600" u="none" cap="none" strike="noStrike">
                  <a:solidFill>
                    <a:schemeClr val="lt1"/>
                  </a:solidFill>
                  <a:latin typeface="Open Sans"/>
                  <a:ea typeface="Open Sans"/>
                  <a:cs typeface="Open Sans"/>
                  <a:sym typeface="Open Sans"/>
                </a:rPr>
                <a:t>SVM</a:t>
              </a:r>
              <a:endParaRPr/>
            </a:p>
          </p:txBody>
        </p:sp>
        <p:sp>
          <p:nvSpPr>
            <p:cNvPr id="292" name="Google Shape;292;p17"/>
            <p:cNvSpPr/>
            <p:nvPr/>
          </p:nvSpPr>
          <p:spPr>
            <a:xfrm>
              <a:off x="6075639" y="1385816"/>
              <a:ext cx="1775639" cy="2309917"/>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txBox="1"/>
            <p:nvPr/>
          </p:nvSpPr>
          <p:spPr>
            <a:xfrm>
              <a:off x="6075639" y="1385816"/>
              <a:ext cx="1775639" cy="2309917"/>
            </a:xfrm>
            <a:prstGeom prst="rect">
              <a:avLst/>
            </a:prstGeom>
            <a:noFill/>
            <a:ln>
              <a:noFill/>
            </a:ln>
          </p:spPr>
          <p:txBody>
            <a:bodyPr anchorCtr="0" anchor="t" bIns="128000" lIns="85325" spcFirstLastPara="1" rIns="113775" wrap="square" tIns="85325">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chemeClr val="accent1"/>
                  </a:solidFill>
                  <a:latin typeface="Open Sans"/>
                  <a:ea typeface="Open Sans"/>
                  <a:cs typeface="Open Sans"/>
                  <a:sym typeface="Open Sans"/>
                </a:rPr>
                <a:t>Reasonable performance with balanced metrics, achieving an accuracy score of </a:t>
              </a:r>
              <a:r>
                <a:rPr b="1" i="0" lang="en-US" sz="1600" u="none" cap="none" strike="noStrike">
                  <a:solidFill>
                    <a:schemeClr val="accent1"/>
                  </a:solidFill>
                  <a:latin typeface="Open Sans"/>
                  <a:ea typeface="Open Sans"/>
                  <a:cs typeface="Open Sans"/>
                  <a:sym typeface="Open Sans"/>
                </a:rPr>
                <a:t>57.1%</a:t>
              </a:r>
              <a:r>
                <a:rPr b="0" i="0" lang="en-US" sz="1600" u="none" cap="none" strike="noStrike">
                  <a:solidFill>
                    <a:schemeClr val="accent1"/>
                  </a:solidFill>
                  <a:latin typeface="Open Sans"/>
                  <a:ea typeface="Open Sans"/>
                  <a:cs typeface="Open Sans"/>
                  <a:sym typeface="Open Sans"/>
                </a:rPr>
                <a:t>.</a:t>
              </a:r>
              <a:endParaRPr/>
            </a:p>
          </p:txBody>
        </p:sp>
      </p:grpSp>
      <p:sp>
        <p:nvSpPr>
          <p:cNvPr id="294" name="Google Shape;294;p17"/>
          <p:cNvSpPr txBox="1"/>
          <p:nvPr/>
        </p:nvSpPr>
        <p:spPr>
          <a:xfrm>
            <a:off x="533696" y="5007851"/>
            <a:ext cx="8444856" cy="1292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Open Sans"/>
                <a:ea typeface="Open Sans"/>
                <a:cs typeface="Open Sans"/>
                <a:sym typeface="Open Sans"/>
              </a:rPr>
              <a:t>Evaluation of Overall Model Performance:</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1" i="0" lang="en-US" sz="1600" u="none" cap="none" strike="noStrike">
                <a:solidFill>
                  <a:schemeClr val="dk1"/>
                </a:solidFill>
                <a:latin typeface="Open Sans"/>
                <a:ea typeface="Open Sans"/>
                <a:cs typeface="Open Sans"/>
                <a:sym typeface="Open Sans"/>
              </a:rPr>
              <a:t>&gt; </a:t>
            </a:r>
            <a:r>
              <a:rPr b="0" i="0" lang="en-US" sz="1600" u="none" cap="none" strike="noStrike">
                <a:solidFill>
                  <a:schemeClr val="dk1"/>
                </a:solidFill>
                <a:latin typeface="Open Sans"/>
                <a:ea typeface="Open Sans"/>
                <a:cs typeface="Open Sans"/>
                <a:sym typeface="Open Sans"/>
              </a:rPr>
              <a:t>Logistic Regression stands out with the highest </a:t>
            </a:r>
            <a:r>
              <a:rPr b="1" i="0" lang="en-US" sz="1600" u="none" cap="none" strike="noStrike">
                <a:solidFill>
                  <a:schemeClr val="dk1"/>
                </a:solidFill>
                <a:latin typeface="Open Sans"/>
                <a:ea typeface="Open Sans"/>
                <a:cs typeface="Open Sans"/>
                <a:sym typeface="Open Sans"/>
              </a:rPr>
              <a:t>accuracy</a:t>
            </a:r>
            <a:r>
              <a:rPr b="0" i="0" lang="en-US" sz="1600" u="none" cap="none" strike="noStrike">
                <a:solidFill>
                  <a:schemeClr val="dk1"/>
                </a:solidFill>
                <a:latin typeface="Open Sans"/>
                <a:ea typeface="Open Sans"/>
                <a:cs typeface="Open Sans"/>
                <a:sym typeface="Open Sans"/>
              </a:rPr>
              <a:t> </a:t>
            </a:r>
            <a:r>
              <a:rPr b="1" i="0" lang="en-US" sz="1600" u="none" cap="none" strike="noStrike">
                <a:solidFill>
                  <a:schemeClr val="dk1"/>
                </a:solidFill>
                <a:latin typeface="Open Sans"/>
                <a:ea typeface="Open Sans"/>
                <a:cs typeface="Open Sans"/>
                <a:sym typeface="Open Sans"/>
              </a:rPr>
              <a:t>(70.0%) </a:t>
            </a:r>
            <a:r>
              <a:rPr b="0" i="0" lang="en-US" sz="1600" u="none" cap="none" strike="noStrike">
                <a:solidFill>
                  <a:schemeClr val="dk1"/>
                </a:solidFill>
                <a:latin typeface="Open Sans"/>
                <a:ea typeface="Open Sans"/>
                <a:cs typeface="Open Sans"/>
                <a:sym typeface="Open Sans"/>
              </a:rPr>
              <a:t>and</a:t>
            </a:r>
            <a:r>
              <a:rPr b="1" i="0" lang="en-US" sz="1600" u="none" cap="none" strike="noStrike">
                <a:solidFill>
                  <a:schemeClr val="dk1"/>
                </a:solidFill>
                <a:latin typeface="Open Sans"/>
                <a:ea typeface="Open Sans"/>
                <a:cs typeface="Open Sans"/>
                <a:sym typeface="Open Sans"/>
              </a:rPr>
              <a:t> AUC (77.9%), </a:t>
            </a:r>
            <a:r>
              <a:rPr b="0" i="0" lang="en-US" sz="1600" u="none" cap="none" strike="noStrike">
                <a:solidFill>
                  <a:schemeClr val="dk1"/>
                </a:solidFill>
                <a:latin typeface="Open Sans"/>
                <a:ea typeface="Open Sans"/>
                <a:cs typeface="Open Sans"/>
                <a:sym typeface="Open Sans"/>
              </a:rPr>
              <a:t>indicating good discrimination between classes</a:t>
            </a:r>
            <a:r>
              <a:rPr b="1" i="0" lang="en-US" sz="1600" u="none" cap="none" strike="noStrike">
                <a:solidFill>
                  <a:schemeClr val="dk1"/>
                </a:solidFill>
                <a:latin typeface="Open Sans"/>
                <a:ea typeface="Open Sans"/>
                <a:cs typeface="Open Sans"/>
                <a:sym typeface="Open Sans"/>
              </a:rPr>
              <a:t>.</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idx="1" type="body"/>
          </p:nvPr>
        </p:nvSpPr>
        <p:spPr>
          <a:xfrm>
            <a:off x="384234" y="1652616"/>
            <a:ext cx="8197114" cy="381008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80"/>
              </a:spcBef>
              <a:spcAft>
                <a:spcPts val="0"/>
              </a:spcAft>
              <a:buClr>
                <a:srgbClr val="4B2E83"/>
              </a:buClr>
              <a:buSzPts val="2400"/>
              <a:buFont typeface="Merriweather Sans"/>
              <a:buChar char="&gt;"/>
            </a:pPr>
            <a:r>
              <a:rPr lang="en-US"/>
              <a:t>Primary Goal: </a:t>
            </a:r>
            <a:r>
              <a:rPr b="0" lang="en-US"/>
              <a:t>Building a classification model that predicts the gender of a movie character based on their dialogues.</a:t>
            </a:r>
            <a:endParaRPr b="0"/>
          </a:p>
          <a:p>
            <a:pPr indent="0" lvl="0" marL="342900" rtl="0" algn="l">
              <a:lnSpc>
                <a:spcPct val="100000"/>
              </a:lnSpc>
              <a:spcBef>
                <a:spcPts val="480"/>
              </a:spcBef>
              <a:spcAft>
                <a:spcPts val="0"/>
              </a:spcAft>
              <a:buSzPts val="2400"/>
              <a:buNone/>
            </a:pPr>
            <a:r>
              <a:t/>
            </a:r>
            <a:endParaRPr/>
          </a:p>
          <a:p>
            <a:pPr indent="-342900" lvl="0" marL="342900" rtl="0" algn="l">
              <a:lnSpc>
                <a:spcPct val="100000"/>
              </a:lnSpc>
              <a:spcBef>
                <a:spcPts val="480"/>
              </a:spcBef>
              <a:spcAft>
                <a:spcPts val="0"/>
              </a:spcAft>
              <a:buClr>
                <a:srgbClr val="4B2E83"/>
              </a:buClr>
              <a:buSzPts val="2400"/>
              <a:buFont typeface="Merriweather Sans"/>
              <a:buChar char="&gt;"/>
            </a:pPr>
            <a:r>
              <a:rPr lang="en-US"/>
              <a:t>Secondary Goal: </a:t>
            </a:r>
            <a:r>
              <a:rPr b="0" lang="en-US"/>
              <a:t>Exploring correlation between female-centric films and their IMDB rating</a:t>
            </a:r>
            <a:endParaRPr b="0"/>
          </a:p>
          <a:p>
            <a:pPr indent="0" lvl="0" marL="342900" rtl="0" algn="l">
              <a:lnSpc>
                <a:spcPct val="100000"/>
              </a:lnSpc>
              <a:spcBef>
                <a:spcPts val="480"/>
              </a:spcBef>
              <a:spcAft>
                <a:spcPts val="0"/>
              </a:spcAft>
              <a:buSzPts val="2400"/>
              <a:buNone/>
            </a:pPr>
            <a:r>
              <a:t/>
            </a:r>
            <a:endParaRPr/>
          </a:p>
          <a:p>
            <a:pPr indent="-342900" lvl="0" marL="342900" rtl="0" algn="l">
              <a:lnSpc>
                <a:spcPct val="100000"/>
              </a:lnSpc>
              <a:spcBef>
                <a:spcPts val="480"/>
              </a:spcBef>
              <a:spcAft>
                <a:spcPts val="0"/>
              </a:spcAft>
              <a:buClr>
                <a:srgbClr val="4B2E83"/>
              </a:buClr>
              <a:buSzPts val="2400"/>
              <a:buFont typeface="Merriweather Sans"/>
              <a:buChar char="&gt;"/>
            </a:pPr>
            <a:r>
              <a:rPr lang="en-US"/>
              <a:t>Stretch Goal: </a:t>
            </a:r>
            <a:r>
              <a:rPr b="0" lang="en-US"/>
              <a:t>Examining gender bias in socio-economic status, equal opportunities, and harassment among movie characters.</a:t>
            </a:r>
            <a:endParaRPr b="0"/>
          </a:p>
          <a:p>
            <a:pPr indent="0" lvl="0" marL="342900" rtl="0" algn="l">
              <a:lnSpc>
                <a:spcPct val="100000"/>
              </a:lnSpc>
              <a:spcBef>
                <a:spcPts val="480"/>
              </a:spcBef>
              <a:spcAft>
                <a:spcPts val="0"/>
              </a:spcAft>
              <a:buSzPts val="2400"/>
              <a:buNone/>
            </a:pPr>
            <a:r>
              <a:t/>
            </a:r>
            <a:endParaRPr/>
          </a:p>
        </p:txBody>
      </p:sp>
      <p:sp>
        <p:nvSpPr>
          <p:cNvPr id="82" name="Google Shape;82;p2"/>
          <p:cNvSpPr txBox="1"/>
          <p:nvPr>
            <p:ph type="title"/>
          </p:nvPr>
        </p:nvSpPr>
        <p:spPr>
          <a:xfrm>
            <a:off x="586567" y="396898"/>
            <a:ext cx="8184600" cy="99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t/>
            </a:r>
            <a:endParaRPr/>
          </a:p>
          <a:p>
            <a:pPr indent="0" lvl="0" marL="0" rtl="0" algn="l">
              <a:lnSpc>
                <a:spcPct val="100000"/>
              </a:lnSpc>
              <a:spcBef>
                <a:spcPts val="0"/>
              </a:spcBef>
              <a:spcAft>
                <a:spcPts val="0"/>
              </a:spcAft>
              <a:buClr>
                <a:schemeClr val="dk1"/>
              </a:buClr>
              <a:buSzPts val="3000"/>
              <a:buFont typeface="Encode Sans Black"/>
              <a:buNone/>
            </a:pPr>
            <a:r>
              <a:rPr lang="en-US"/>
              <a:t>OBJECTIVE</a:t>
            </a:r>
            <a:endParaRPr/>
          </a:p>
          <a:p>
            <a:pPr indent="0" lvl="0" marL="0" rtl="0" algn="l">
              <a:lnSpc>
                <a:spcPct val="100000"/>
              </a:lnSpc>
              <a:spcBef>
                <a:spcPts val="0"/>
              </a:spcBef>
              <a:spcAft>
                <a:spcPts val="0"/>
              </a:spcAft>
              <a:buClr>
                <a:schemeClr val="dk1"/>
              </a:buClr>
              <a:buSzPts val="3000"/>
              <a:buFont typeface="Encode Sans Black"/>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8"/>
          <p:cNvSpPr txBox="1"/>
          <p:nvPr>
            <p:ph type="title"/>
          </p:nvPr>
        </p:nvSpPr>
        <p:spPr>
          <a:xfrm>
            <a:off x="248009" y="273384"/>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None/>
            </a:pPr>
            <a:r>
              <a:rPr lang="en-US">
                <a:solidFill>
                  <a:schemeClr val="accent1"/>
                </a:solidFill>
              </a:rPr>
              <a:t>Performance Analysis - Random Over Sampler and SMOTE</a:t>
            </a:r>
            <a:endParaRPr>
              <a:solidFill>
                <a:schemeClr val="accent1"/>
              </a:solidFill>
            </a:endParaRPr>
          </a:p>
        </p:txBody>
      </p:sp>
      <p:grpSp>
        <p:nvGrpSpPr>
          <p:cNvPr id="300" name="Google Shape;300;p18"/>
          <p:cNvGrpSpPr/>
          <p:nvPr/>
        </p:nvGrpSpPr>
        <p:grpSpPr>
          <a:xfrm>
            <a:off x="518867" y="1745133"/>
            <a:ext cx="7866103" cy="3563420"/>
            <a:chOff x="2959" y="674182"/>
            <a:chExt cx="7866103" cy="3563420"/>
          </a:xfrm>
        </p:grpSpPr>
        <p:sp>
          <p:nvSpPr>
            <p:cNvPr id="301" name="Google Shape;301;p18"/>
            <p:cNvSpPr/>
            <p:nvPr/>
          </p:nvSpPr>
          <p:spPr>
            <a:xfrm>
              <a:off x="2959" y="674182"/>
              <a:ext cx="1779661" cy="670189"/>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txBox="1"/>
            <p:nvPr/>
          </p:nvSpPr>
          <p:spPr>
            <a:xfrm>
              <a:off x="2959" y="674182"/>
              <a:ext cx="1779661" cy="670189"/>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rgbClr val="000000"/>
                </a:buClr>
                <a:buSzPts val="1700"/>
                <a:buFont typeface="Arial"/>
                <a:buNone/>
              </a:pPr>
              <a:r>
                <a:rPr b="1" i="0" lang="en-US" sz="1700" u="none" cap="none" strike="noStrike">
                  <a:solidFill>
                    <a:schemeClr val="lt1"/>
                  </a:solidFill>
                  <a:latin typeface="Open Sans"/>
                  <a:ea typeface="Open Sans"/>
                  <a:cs typeface="Open Sans"/>
                  <a:sym typeface="Open Sans"/>
                </a:rPr>
                <a:t>Naive Bayes</a:t>
              </a:r>
              <a:endParaRPr b="0" i="0" sz="1700" u="none" cap="none" strike="noStrike">
                <a:solidFill>
                  <a:schemeClr val="lt1"/>
                </a:solidFill>
                <a:latin typeface="Open Sans"/>
                <a:ea typeface="Open Sans"/>
                <a:cs typeface="Open Sans"/>
                <a:sym typeface="Open Sans"/>
              </a:endParaRPr>
            </a:p>
          </p:txBody>
        </p:sp>
        <p:sp>
          <p:nvSpPr>
            <p:cNvPr id="303" name="Google Shape;303;p18"/>
            <p:cNvSpPr/>
            <p:nvPr/>
          </p:nvSpPr>
          <p:spPr>
            <a:xfrm>
              <a:off x="2959" y="1344372"/>
              <a:ext cx="1779661" cy="2893230"/>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txBox="1"/>
            <p:nvPr/>
          </p:nvSpPr>
          <p:spPr>
            <a:xfrm>
              <a:off x="2959" y="1344372"/>
              <a:ext cx="1779661" cy="2893230"/>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rgbClr val="000000"/>
                </a:buClr>
                <a:buSzPts val="1700"/>
                <a:buFont typeface="Arial"/>
                <a:buChar char="•"/>
              </a:pPr>
              <a:r>
                <a:rPr b="0" i="0" lang="en-US" sz="1700" u="none" cap="none" strike="noStrike">
                  <a:solidFill>
                    <a:schemeClr val="accent1"/>
                  </a:solidFill>
                  <a:latin typeface="Open Sans"/>
                  <a:ea typeface="Open Sans"/>
                  <a:cs typeface="Open Sans"/>
                  <a:sym typeface="Open Sans"/>
                </a:rPr>
                <a:t>Significant improvement in accuracy (</a:t>
              </a:r>
              <a:r>
                <a:rPr b="1" i="0" lang="en-US" sz="1700" u="none" cap="none" strike="noStrike">
                  <a:solidFill>
                    <a:schemeClr val="accent1"/>
                  </a:solidFill>
                  <a:latin typeface="Open Sans"/>
                  <a:ea typeface="Open Sans"/>
                  <a:cs typeface="Open Sans"/>
                  <a:sym typeface="Open Sans"/>
                </a:rPr>
                <a:t>0.832</a:t>
              </a:r>
              <a:r>
                <a:rPr b="0" i="0" lang="en-US" sz="1700" u="none" cap="none" strike="noStrike">
                  <a:solidFill>
                    <a:schemeClr val="accent1"/>
                  </a:solidFill>
                  <a:latin typeface="Open Sans"/>
                  <a:ea typeface="Open Sans"/>
                  <a:cs typeface="Open Sans"/>
                  <a:sym typeface="Open Sans"/>
                </a:rPr>
                <a:t>) with heightened precision, recall, and F1-scores for both genders.</a:t>
              </a:r>
              <a:endParaRPr/>
            </a:p>
          </p:txBody>
        </p:sp>
        <p:sp>
          <p:nvSpPr>
            <p:cNvPr id="305" name="Google Shape;305;p18"/>
            <p:cNvSpPr/>
            <p:nvPr/>
          </p:nvSpPr>
          <p:spPr>
            <a:xfrm>
              <a:off x="2031773" y="674182"/>
              <a:ext cx="1779661" cy="670189"/>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txBox="1"/>
            <p:nvPr/>
          </p:nvSpPr>
          <p:spPr>
            <a:xfrm>
              <a:off x="2031773" y="674182"/>
              <a:ext cx="1779661" cy="670189"/>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rgbClr val="000000"/>
                </a:buClr>
                <a:buSzPts val="1700"/>
                <a:buFont typeface="Arial"/>
                <a:buNone/>
              </a:pPr>
              <a:r>
                <a:rPr b="1" i="0" lang="en-US" sz="1700" u="none" cap="none" strike="noStrike">
                  <a:solidFill>
                    <a:schemeClr val="lt1"/>
                  </a:solidFill>
                  <a:latin typeface="Open Sans"/>
                  <a:ea typeface="Open Sans"/>
                  <a:cs typeface="Open Sans"/>
                  <a:sym typeface="Open Sans"/>
                </a:rPr>
                <a:t>Logistic Regression</a:t>
              </a:r>
              <a:endParaRPr b="0" i="0" sz="1700" u="none" cap="none" strike="noStrike">
                <a:solidFill>
                  <a:schemeClr val="lt1"/>
                </a:solidFill>
                <a:latin typeface="Open Sans"/>
                <a:ea typeface="Open Sans"/>
                <a:cs typeface="Open Sans"/>
                <a:sym typeface="Open Sans"/>
              </a:endParaRPr>
            </a:p>
          </p:txBody>
        </p:sp>
        <p:sp>
          <p:nvSpPr>
            <p:cNvPr id="307" name="Google Shape;307;p18"/>
            <p:cNvSpPr/>
            <p:nvPr/>
          </p:nvSpPr>
          <p:spPr>
            <a:xfrm>
              <a:off x="2031773" y="1344372"/>
              <a:ext cx="1779661" cy="2893230"/>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txBox="1"/>
            <p:nvPr/>
          </p:nvSpPr>
          <p:spPr>
            <a:xfrm>
              <a:off x="2031773" y="1344372"/>
              <a:ext cx="1779661" cy="2893230"/>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rgbClr val="000000"/>
                </a:buClr>
                <a:buSzPts val="1700"/>
                <a:buFont typeface="Arial"/>
                <a:buChar char="•"/>
              </a:pPr>
              <a:r>
                <a:rPr b="0" i="0" lang="en-US" sz="1700" u="none" cap="none" strike="noStrike">
                  <a:solidFill>
                    <a:schemeClr val="accent1"/>
                  </a:solidFill>
                  <a:latin typeface="Open Sans"/>
                  <a:ea typeface="Open Sans"/>
                  <a:cs typeface="Open Sans"/>
                  <a:sym typeface="Open Sans"/>
                </a:rPr>
                <a:t>Maintains reliability with an accuracy of </a:t>
              </a:r>
              <a:r>
                <a:rPr b="1" i="0" lang="en-US" sz="1700" u="none" cap="none" strike="noStrike">
                  <a:solidFill>
                    <a:schemeClr val="accent1"/>
                  </a:solidFill>
                  <a:latin typeface="Open Sans"/>
                  <a:ea typeface="Open Sans"/>
                  <a:cs typeface="Open Sans"/>
                  <a:sym typeface="Open Sans"/>
                </a:rPr>
                <a:t>0.768</a:t>
              </a:r>
              <a:r>
                <a:rPr b="0" i="0" lang="en-US" sz="1700" u="none" cap="none" strike="noStrike">
                  <a:solidFill>
                    <a:schemeClr val="accent1"/>
                  </a:solidFill>
                  <a:latin typeface="Open Sans"/>
                  <a:ea typeface="Open Sans"/>
                  <a:cs typeface="Open Sans"/>
                  <a:sym typeface="Open Sans"/>
                </a:rPr>
                <a:t> on the rebalanced data.</a:t>
              </a:r>
              <a:endParaRPr/>
            </a:p>
          </p:txBody>
        </p:sp>
        <p:sp>
          <p:nvSpPr>
            <p:cNvPr id="309" name="Google Shape;309;p18"/>
            <p:cNvSpPr/>
            <p:nvPr/>
          </p:nvSpPr>
          <p:spPr>
            <a:xfrm>
              <a:off x="4060587" y="674182"/>
              <a:ext cx="1779661" cy="670189"/>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txBox="1"/>
            <p:nvPr/>
          </p:nvSpPr>
          <p:spPr>
            <a:xfrm>
              <a:off x="4060587" y="674182"/>
              <a:ext cx="1779661" cy="670189"/>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rgbClr val="000000"/>
                </a:buClr>
                <a:buSzPts val="1700"/>
                <a:buFont typeface="Arial"/>
                <a:buNone/>
              </a:pPr>
              <a:r>
                <a:rPr b="1" i="0" lang="en-US" sz="1700" u="none" cap="none" strike="noStrike">
                  <a:solidFill>
                    <a:schemeClr val="lt1"/>
                  </a:solidFill>
                  <a:latin typeface="Open Sans"/>
                  <a:ea typeface="Open Sans"/>
                  <a:cs typeface="Open Sans"/>
                  <a:sym typeface="Open Sans"/>
                </a:rPr>
                <a:t>Random Forest</a:t>
              </a:r>
              <a:endParaRPr b="0" i="0" sz="1700" u="none" cap="none" strike="noStrike">
                <a:solidFill>
                  <a:schemeClr val="lt1"/>
                </a:solidFill>
                <a:latin typeface="Open Sans"/>
                <a:ea typeface="Open Sans"/>
                <a:cs typeface="Open Sans"/>
                <a:sym typeface="Open Sans"/>
              </a:endParaRPr>
            </a:p>
          </p:txBody>
        </p:sp>
        <p:sp>
          <p:nvSpPr>
            <p:cNvPr id="311" name="Google Shape;311;p18"/>
            <p:cNvSpPr/>
            <p:nvPr/>
          </p:nvSpPr>
          <p:spPr>
            <a:xfrm>
              <a:off x="4060587" y="1344372"/>
              <a:ext cx="1779661" cy="2893230"/>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txBox="1"/>
            <p:nvPr/>
          </p:nvSpPr>
          <p:spPr>
            <a:xfrm>
              <a:off x="4060587" y="1344372"/>
              <a:ext cx="1779661" cy="2893230"/>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rgbClr val="000000"/>
                </a:buClr>
                <a:buSzPts val="1700"/>
                <a:buFont typeface="Arial"/>
                <a:buChar char="•"/>
              </a:pPr>
              <a:r>
                <a:rPr b="0" i="0" lang="en-US" sz="1700" u="none" cap="none" strike="noStrike">
                  <a:solidFill>
                    <a:schemeClr val="accent1"/>
                  </a:solidFill>
                  <a:latin typeface="Open Sans"/>
                  <a:ea typeface="Open Sans"/>
                  <a:cs typeface="Open Sans"/>
                  <a:sym typeface="Open Sans"/>
                </a:rPr>
                <a:t>Excels further with an impressive accuracy of </a:t>
              </a:r>
              <a:r>
                <a:rPr b="1" i="0" lang="en-US" sz="1700" u="none" cap="none" strike="noStrike">
                  <a:solidFill>
                    <a:schemeClr val="accent1"/>
                  </a:solidFill>
                  <a:latin typeface="Open Sans"/>
                  <a:ea typeface="Open Sans"/>
                  <a:cs typeface="Open Sans"/>
                  <a:sym typeface="Open Sans"/>
                </a:rPr>
                <a:t>0.936</a:t>
              </a:r>
              <a:r>
                <a:rPr b="0" i="0" lang="en-US" sz="1700" u="none" cap="none" strike="noStrike">
                  <a:solidFill>
                    <a:schemeClr val="accent1"/>
                  </a:solidFill>
                  <a:latin typeface="Open Sans"/>
                  <a:ea typeface="Open Sans"/>
                  <a:cs typeface="Open Sans"/>
                  <a:sym typeface="Open Sans"/>
                </a:rPr>
                <a:t> and a high AUC.</a:t>
              </a:r>
              <a:endParaRPr b="0" i="0" sz="1700" u="none" cap="none" strike="noStrike">
                <a:solidFill>
                  <a:schemeClr val="accent1"/>
                </a:solidFill>
                <a:latin typeface="Open Sans"/>
                <a:ea typeface="Open Sans"/>
                <a:cs typeface="Open Sans"/>
                <a:sym typeface="Open Sans"/>
              </a:endParaRPr>
            </a:p>
          </p:txBody>
        </p:sp>
        <p:sp>
          <p:nvSpPr>
            <p:cNvPr id="313" name="Google Shape;313;p18"/>
            <p:cNvSpPr/>
            <p:nvPr/>
          </p:nvSpPr>
          <p:spPr>
            <a:xfrm>
              <a:off x="6089401" y="674182"/>
              <a:ext cx="1779661" cy="670189"/>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txBox="1"/>
            <p:nvPr/>
          </p:nvSpPr>
          <p:spPr>
            <a:xfrm>
              <a:off x="6089401" y="674182"/>
              <a:ext cx="1779661" cy="670189"/>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rgbClr val="000000"/>
                </a:buClr>
                <a:buSzPts val="1700"/>
                <a:buFont typeface="Arial"/>
                <a:buNone/>
              </a:pPr>
              <a:r>
                <a:rPr b="1" i="0" lang="en-US" sz="1700" u="none" cap="none" strike="noStrike">
                  <a:solidFill>
                    <a:schemeClr val="lt1"/>
                  </a:solidFill>
                  <a:latin typeface="Open Sans"/>
                  <a:ea typeface="Open Sans"/>
                  <a:cs typeface="Open Sans"/>
                  <a:sym typeface="Open Sans"/>
                </a:rPr>
                <a:t>SVM</a:t>
              </a:r>
              <a:endParaRPr/>
            </a:p>
          </p:txBody>
        </p:sp>
        <p:sp>
          <p:nvSpPr>
            <p:cNvPr id="315" name="Google Shape;315;p18"/>
            <p:cNvSpPr/>
            <p:nvPr/>
          </p:nvSpPr>
          <p:spPr>
            <a:xfrm>
              <a:off x="6089401" y="1344372"/>
              <a:ext cx="1779661" cy="2893230"/>
            </a:xfrm>
            <a:prstGeom prst="rect">
              <a:avLst/>
            </a:prstGeom>
            <a:solidFill>
              <a:srgbClr val="CCCAD4">
                <a:alpha val="89803"/>
              </a:srgbClr>
            </a:solidFill>
            <a:ln cap="flat" cmpd="sng" w="25400">
              <a:solidFill>
                <a:srgbClr val="CCCA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txBox="1"/>
            <p:nvPr/>
          </p:nvSpPr>
          <p:spPr>
            <a:xfrm>
              <a:off x="6089401" y="1344372"/>
              <a:ext cx="1779661" cy="2893230"/>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rgbClr val="000000"/>
                </a:buClr>
                <a:buSzPts val="1700"/>
                <a:buFont typeface="Arial"/>
                <a:buChar char="•"/>
              </a:pPr>
              <a:r>
                <a:rPr b="0" i="0" lang="en-US" sz="1700" u="none" cap="none" strike="noStrike">
                  <a:solidFill>
                    <a:schemeClr val="accent1"/>
                  </a:solidFill>
                  <a:latin typeface="Open Sans"/>
                  <a:ea typeface="Open Sans"/>
                  <a:cs typeface="Open Sans"/>
                  <a:sym typeface="Open Sans"/>
                </a:rPr>
                <a:t>SVM exhibits improvement but persists in grappling with achieving balanced performance metrics.</a:t>
              </a:r>
              <a:endParaRPr b="0" i="0" sz="1700" u="none" cap="none" strike="noStrike">
                <a:solidFill>
                  <a:schemeClr val="accent1"/>
                </a:solidFill>
                <a:latin typeface="Open Sans"/>
                <a:ea typeface="Open Sans"/>
                <a:cs typeface="Open Sans"/>
                <a:sym typeface="Open Sans"/>
              </a:endParaRPr>
            </a:p>
          </p:txBody>
        </p:sp>
      </p:grpSp>
      <p:sp>
        <p:nvSpPr>
          <p:cNvPr id="317" name="Google Shape;317;p18"/>
          <p:cNvSpPr txBox="1"/>
          <p:nvPr/>
        </p:nvSpPr>
        <p:spPr>
          <a:xfrm>
            <a:off x="418062" y="5461493"/>
            <a:ext cx="7920054"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Open Sans"/>
                <a:ea typeface="Open Sans"/>
                <a:cs typeface="Open Sans"/>
                <a:sym typeface="Open Sans"/>
              </a:rPr>
              <a:t>Evaluation of Overall Model Performance:</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1" i="0" lang="en-US" sz="1600" u="none" cap="none" strike="noStrike">
                <a:solidFill>
                  <a:schemeClr val="dk1"/>
                </a:solidFill>
                <a:latin typeface="Open Sans"/>
                <a:ea typeface="Open Sans"/>
                <a:cs typeface="Open Sans"/>
                <a:sym typeface="Open Sans"/>
              </a:rPr>
              <a:t>&gt; </a:t>
            </a:r>
            <a:r>
              <a:rPr b="0" i="0" lang="en-US" sz="1600" u="none" cap="none" strike="noStrike">
                <a:solidFill>
                  <a:schemeClr val="dk1"/>
                </a:solidFill>
                <a:latin typeface="Open Sans"/>
                <a:ea typeface="Open Sans"/>
                <a:cs typeface="Open Sans"/>
                <a:sym typeface="Open Sans"/>
              </a:rPr>
              <a:t>Random Forest stands out with the highest </a:t>
            </a:r>
            <a:r>
              <a:rPr b="1" i="0" lang="en-US" sz="1600" u="none" cap="none" strike="noStrike">
                <a:solidFill>
                  <a:schemeClr val="dk1"/>
                </a:solidFill>
                <a:latin typeface="Open Sans"/>
                <a:ea typeface="Open Sans"/>
                <a:cs typeface="Open Sans"/>
                <a:sym typeface="Open Sans"/>
              </a:rPr>
              <a:t>accuracy</a:t>
            </a:r>
            <a:r>
              <a:rPr b="0" i="0" lang="en-US" sz="1600" u="none" cap="none" strike="noStrike">
                <a:solidFill>
                  <a:schemeClr val="dk1"/>
                </a:solidFill>
                <a:latin typeface="Open Sans"/>
                <a:ea typeface="Open Sans"/>
                <a:cs typeface="Open Sans"/>
                <a:sym typeface="Open Sans"/>
              </a:rPr>
              <a:t> </a:t>
            </a:r>
            <a:r>
              <a:rPr b="1" i="0" lang="en-US" sz="1600" u="none" cap="none" strike="noStrike">
                <a:solidFill>
                  <a:schemeClr val="dk1"/>
                </a:solidFill>
                <a:latin typeface="Open Sans"/>
                <a:ea typeface="Open Sans"/>
                <a:cs typeface="Open Sans"/>
                <a:sym typeface="Open Sans"/>
              </a:rPr>
              <a:t>(93.6%) </a:t>
            </a:r>
            <a:r>
              <a:rPr b="0" i="0" lang="en-US" sz="1600" u="none" cap="none" strike="noStrike">
                <a:solidFill>
                  <a:schemeClr val="dk1"/>
                </a:solidFill>
                <a:latin typeface="Open Sans"/>
                <a:ea typeface="Open Sans"/>
                <a:cs typeface="Open Sans"/>
                <a:sym typeface="Open Sans"/>
              </a:rPr>
              <a:t>and high AUC</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1" name="Shape 321"/>
        <p:cNvGrpSpPr/>
        <p:nvPr/>
      </p:nvGrpSpPr>
      <p:grpSpPr>
        <a:xfrm>
          <a:off x="0" y="0"/>
          <a:ext cx="0" cy="0"/>
          <a:chOff x="0" y="0"/>
          <a:chExt cx="0" cy="0"/>
        </a:xfrm>
      </p:grpSpPr>
      <p:sp>
        <p:nvSpPr>
          <p:cNvPr id="322" name="Google Shape;322;p19"/>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000"/>
              <a:buFont typeface="Encode Sans Black"/>
              <a:buNone/>
            </a:pPr>
            <a:r>
              <a:rPr lang="en-US">
                <a:solidFill>
                  <a:schemeClr val="dk1"/>
                </a:solidFill>
              </a:rPr>
              <a:t>Best Model – Random Forest (Random OverSampler)</a:t>
            </a:r>
            <a:endParaRPr/>
          </a:p>
        </p:txBody>
      </p:sp>
      <p:sp>
        <p:nvSpPr>
          <p:cNvPr id="323" name="Google Shape;323;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4" name="Google Shape;324;p19"/>
          <p:cNvPicPr preferRelativeResize="0"/>
          <p:nvPr/>
        </p:nvPicPr>
        <p:blipFill>
          <a:blip r:embed="rId3">
            <a:alphaModFix/>
          </a:blip>
          <a:stretch>
            <a:fillRect/>
          </a:stretch>
        </p:blipFill>
        <p:spPr>
          <a:xfrm>
            <a:off x="4966050" y="1669250"/>
            <a:ext cx="3459901" cy="2489125"/>
          </a:xfrm>
          <a:prstGeom prst="rect">
            <a:avLst/>
          </a:prstGeom>
          <a:noFill/>
          <a:ln>
            <a:noFill/>
          </a:ln>
        </p:spPr>
      </p:pic>
      <p:pic>
        <p:nvPicPr>
          <p:cNvPr id="325" name="Google Shape;325;p19"/>
          <p:cNvPicPr preferRelativeResize="0"/>
          <p:nvPr/>
        </p:nvPicPr>
        <p:blipFill>
          <a:blip r:embed="rId4">
            <a:alphaModFix/>
          </a:blip>
          <a:stretch>
            <a:fillRect/>
          </a:stretch>
        </p:blipFill>
        <p:spPr>
          <a:xfrm>
            <a:off x="5259975" y="4359525"/>
            <a:ext cx="3733290" cy="2039325"/>
          </a:xfrm>
          <a:prstGeom prst="rect">
            <a:avLst/>
          </a:prstGeom>
          <a:noFill/>
          <a:ln>
            <a:noFill/>
          </a:ln>
        </p:spPr>
      </p:pic>
      <p:pic>
        <p:nvPicPr>
          <p:cNvPr id="326" name="Google Shape;326;p19"/>
          <p:cNvPicPr preferRelativeResize="0"/>
          <p:nvPr/>
        </p:nvPicPr>
        <p:blipFill>
          <a:blip r:embed="rId5">
            <a:alphaModFix/>
          </a:blip>
          <a:stretch>
            <a:fillRect/>
          </a:stretch>
        </p:blipFill>
        <p:spPr>
          <a:xfrm>
            <a:off x="237875" y="1876774"/>
            <a:ext cx="5022102" cy="452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552307" y="365069"/>
            <a:ext cx="8184600"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Text Analysis with Empath</a:t>
            </a:r>
            <a:endParaRPr>
              <a:solidFill>
                <a:schemeClr val="dk1"/>
              </a:solidFill>
            </a:endParaRPr>
          </a:p>
        </p:txBody>
      </p:sp>
      <p:pic>
        <p:nvPicPr>
          <p:cNvPr id="332" name="Google Shape;332;p20"/>
          <p:cNvPicPr preferRelativeResize="0"/>
          <p:nvPr/>
        </p:nvPicPr>
        <p:blipFill>
          <a:blip r:embed="rId3">
            <a:alphaModFix/>
          </a:blip>
          <a:stretch>
            <a:fillRect/>
          </a:stretch>
        </p:blipFill>
        <p:spPr>
          <a:xfrm>
            <a:off x="437400" y="1881625"/>
            <a:ext cx="8414397" cy="1290095"/>
          </a:xfrm>
          <a:prstGeom prst="rect">
            <a:avLst/>
          </a:prstGeom>
          <a:noFill/>
          <a:ln>
            <a:noFill/>
          </a:ln>
        </p:spPr>
      </p:pic>
      <p:pic>
        <p:nvPicPr>
          <p:cNvPr id="333" name="Google Shape;333;p20"/>
          <p:cNvPicPr preferRelativeResize="0"/>
          <p:nvPr/>
        </p:nvPicPr>
        <p:blipFill>
          <a:blip r:embed="rId4">
            <a:alphaModFix/>
          </a:blip>
          <a:stretch>
            <a:fillRect/>
          </a:stretch>
        </p:blipFill>
        <p:spPr>
          <a:xfrm>
            <a:off x="437400" y="3689875"/>
            <a:ext cx="8269199" cy="161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7" name="Shape 337"/>
        <p:cNvGrpSpPr/>
        <p:nvPr/>
      </p:nvGrpSpPr>
      <p:grpSpPr>
        <a:xfrm>
          <a:off x="0" y="0"/>
          <a:ext cx="0" cy="0"/>
          <a:chOff x="0" y="0"/>
          <a:chExt cx="0" cy="0"/>
        </a:xfrm>
      </p:grpSpPr>
      <p:sp>
        <p:nvSpPr>
          <p:cNvPr id="338" name="Google Shape;338;g2a3bb88f33d_1_0"/>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A Comparative Analysis of Valence of Emotions in Male and Female Experiences</a:t>
            </a:r>
            <a:endParaRPr>
              <a:solidFill>
                <a:schemeClr val="dk1"/>
              </a:solidFill>
            </a:endParaRPr>
          </a:p>
        </p:txBody>
      </p:sp>
      <p:pic>
        <p:nvPicPr>
          <p:cNvPr id="339" name="Google Shape;339;g2a3bb88f33d_1_0"/>
          <p:cNvPicPr preferRelativeResize="0"/>
          <p:nvPr/>
        </p:nvPicPr>
        <p:blipFill>
          <a:blip r:embed="rId3">
            <a:alphaModFix/>
          </a:blip>
          <a:stretch>
            <a:fillRect/>
          </a:stretch>
        </p:blipFill>
        <p:spPr>
          <a:xfrm>
            <a:off x="666376" y="1798275"/>
            <a:ext cx="7811251" cy="4302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3" name="Shape 343"/>
        <p:cNvGrpSpPr/>
        <p:nvPr/>
      </p:nvGrpSpPr>
      <p:grpSpPr>
        <a:xfrm>
          <a:off x="0" y="0"/>
          <a:ext cx="0" cy="0"/>
          <a:chOff x="0" y="0"/>
          <a:chExt cx="0" cy="0"/>
        </a:xfrm>
      </p:grpSpPr>
      <p:sp>
        <p:nvSpPr>
          <p:cNvPr id="344" name="Google Shape;344;p21"/>
          <p:cNvSpPr txBox="1"/>
          <p:nvPr>
            <p:ph type="title"/>
          </p:nvPr>
        </p:nvSpPr>
        <p:spPr>
          <a:xfrm>
            <a:off x="671757" y="365069"/>
            <a:ext cx="8184600"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A Comparative Analysis of Valence of Emotions in Male and Female Experiences</a:t>
            </a:r>
            <a:endParaRPr>
              <a:solidFill>
                <a:schemeClr val="dk1"/>
              </a:solidFill>
            </a:endParaRPr>
          </a:p>
        </p:txBody>
      </p:sp>
      <p:pic>
        <p:nvPicPr>
          <p:cNvPr id="345" name="Google Shape;345;p21"/>
          <p:cNvPicPr preferRelativeResize="0"/>
          <p:nvPr/>
        </p:nvPicPr>
        <p:blipFill>
          <a:blip r:embed="rId3">
            <a:alphaModFix/>
          </a:blip>
          <a:stretch>
            <a:fillRect/>
          </a:stretch>
        </p:blipFill>
        <p:spPr>
          <a:xfrm>
            <a:off x="704363" y="1957662"/>
            <a:ext cx="7735274" cy="398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9" name="Shape 349"/>
        <p:cNvGrpSpPr/>
        <p:nvPr/>
      </p:nvGrpSpPr>
      <p:grpSpPr>
        <a:xfrm>
          <a:off x="0" y="0"/>
          <a:ext cx="0" cy="0"/>
          <a:chOff x="0" y="0"/>
          <a:chExt cx="0" cy="0"/>
        </a:xfrm>
      </p:grpSpPr>
      <p:sp>
        <p:nvSpPr>
          <p:cNvPr id="350" name="Google Shape;350;p22"/>
          <p:cNvSpPr txBox="1"/>
          <p:nvPr>
            <p:ph type="title"/>
          </p:nvPr>
        </p:nvSpPr>
        <p:spPr>
          <a:xfrm>
            <a:off x="129166" y="365069"/>
            <a:ext cx="8727191"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Gender Dynamics in Communication: Exploring Assertiveness and Tentativeness Patterns</a:t>
            </a:r>
            <a:endParaRPr>
              <a:solidFill>
                <a:schemeClr val="dk1"/>
              </a:solidFill>
            </a:endParaRPr>
          </a:p>
        </p:txBody>
      </p:sp>
      <p:pic>
        <p:nvPicPr>
          <p:cNvPr descr="A graph of different colored squares&#10;&#10;Description automatically generated" id="351" name="Google Shape;351;p22"/>
          <p:cNvPicPr preferRelativeResize="0"/>
          <p:nvPr/>
        </p:nvPicPr>
        <p:blipFill rotWithShape="1">
          <a:blip r:embed="rId3">
            <a:alphaModFix/>
          </a:blip>
          <a:srcRect b="0" l="0" r="0" t="0"/>
          <a:stretch/>
        </p:blipFill>
        <p:spPr>
          <a:xfrm>
            <a:off x="256175" y="1432131"/>
            <a:ext cx="6154409" cy="2686182"/>
          </a:xfrm>
          <a:prstGeom prst="rect">
            <a:avLst/>
          </a:prstGeom>
          <a:noFill/>
          <a:ln>
            <a:noFill/>
          </a:ln>
        </p:spPr>
      </p:pic>
      <p:pic>
        <p:nvPicPr>
          <p:cNvPr descr="A blue and pink rectangles&#10;&#10;Description automatically generated" id="352" name="Google Shape;352;p22"/>
          <p:cNvPicPr preferRelativeResize="0"/>
          <p:nvPr/>
        </p:nvPicPr>
        <p:blipFill rotWithShape="1">
          <a:blip r:embed="rId4">
            <a:alphaModFix/>
          </a:blip>
          <a:srcRect b="0" l="0" r="0" t="0"/>
          <a:stretch/>
        </p:blipFill>
        <p:spPr>
          <a:xfrm>
            <a:off x="2186376" y="4188573"/>
            <a:ext cx="6923821" cy="26347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6" name="Shape 356"/>
        <p:cNvGrpSpPr/>
        <p:nvPr/>
      </p:nvGrpSpPr>
      <p:grpSpPr>
        <a:xfrm>
          <a:off x="0" y="0"/>
          <a:ext cx="0" cy="0"/>
          <a:chOff x="0" y="0"/>
          <a:chExt cx="0" cy="0"/>
        </a:xfrm>
      </p:grpSpPr>
      <p:sp>
        <p:nvSpPr>
          <p:cNvPr id="357" name="Google Shape;357;p23"/>
          <p:cNvSpPr txBox="1"/>
          <p:nvPr>
            <p:ph type="title"/>
          </p:nvPr>
        </p:nvSpPr>
        <p:spPr>
          <a:xfrm>
            <a:off x="310333" y="297302"/>
            <a:ext cx="8727191" cy="99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3000"/>
              <a:buFont typeface="Encode Sans Black"/>
              <a:buNone/>
            </a:pPr>
            <a:r>
              <a:rPr b="0" lang="en-US">
                <a:solidFill>
                  <a:schemeClr val="dk1"/>
                </a:solidFill>
              </a:rPr>
              <a:t>Male vs Female Conversation Topics</a:t>
            </a:r>
            <a:endParaRPr/>
          </a:p>
        </p:txBody>
      </p:sp>
      <p:pic>
        <p:nvPicPr>
          <p:cNvPr id="358" name="Google Shape;358;p23"/>
          <p:cNvPicPr preferRelativeResize="0"/>
          <p:nvPr/>
        </p:nvPicPr>
        <p:blipFill>
          <a:blip r:embed="rId3">
            <a:alphaModFix/>
          </a:blip>
          <a:stretch>
            <a:fillRect/>
          </a:stretch>
        </p:blipFill>
        <p:spPr>
          <a:xfrm>
            <a:off x="662163" y="1815337"/>
            <a:ext cx="7819675" cy="426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a3a55f36aa_0_0"/>
          <p:cNvSpPr txBox="1"/>
          <p:nvPr>
            <p:ph idx="1" type="body"/>
          </p:nvPr>
        </p:nvSpPr>
        <p:spPr>
          <a:xfrm>
            <a:off x="659305" y="1781330"/>
            <a:ext cx="8196300" cy="4015500"/>
          </a:xfrm>
          <a:prstGeom prst="rect">
            <a:avLst/>
          </a:prstGeom>
          <a:noFill/>
          <a:ln>
            <a:noFill/>
          </a:ln>
        </p:spPr>
        <p:txBody>
          <a:bodyPr anchorCtr="0" anchor="t" bIns="45700" lIns="91425" spcFirstLastPara="1" rIns="91425" wrap="square" tIns="45700">
            <a:noAutofit/>
          </a:bodyPr>
          <a:lstStyle/>
          <a:p>
            <a:pPr indent="-317500" lvl="0" marL="342900" rtl="0" algn="l">
              <a:lnSpc>
                <a:spcPct val="100000"/>
              </a:lnSpc>
              <a:spcBef>
                <a:spcPts val="480"/>
              </a:spcBef>
              <a:spcAft>
                <a:spcPts val="0"/>
              </a:spcAft>
              <a:buClr>
                <a:srgbClr val="4B2E83"/>
              </a:buClr>
              <a:buSzPts val="2000"/>
              <a:buFont typeface="Merriweather Sans"/>
              <a:buChar char="&gt;"/>
            </a:pPr>
            <a:r>
              <a:rPr lang="en-US" sz="2000"/>
              <a:t>Broadened scope of NLP</a:t>
            </a:r>
            <a:r>
              <a:rPr lang="en-US" sz="2000"/>
              <a:t>: </a:t>
            </a:r>
            <a:r>
              <a:rPr b="0" lang="en-US" sz="2000">
                <a:solidFill>
                  <a:schemeClr val="dk2"/>
                </a:solidFill>
              </a:rPr>
              <a:t>Extend analysis beyond the speaker to understand the impact on both the speaker and listener, while pinpointing the conversation's subject.</a:t>
            </a:r>
            <a:endParaRPr b="0" sz="2000">
              <a:solidFill>
                <a:schemeClr val="dk2"/>
              </a:solidFill>
            </a:endParaRPr>
          </a:p>
          <a:p>
            <a:pPr indent="0" lvl="0" marL="0" rtl="0" algn="l">
              <a:lnSpc>
                <a:spcPct val="100000"/>
              </a:lnSpc>
              <a:spcBef>
                <a:spcPts val="480"/>
              </a:spcBef>
              <a:spcAft>
                <a:spcPts val="0"/>
              </a:spcAft>
              <a:buNone/>
            </a:pPr>
            <a:r>
              <a:t/>
            </a:r>
            <a:endParaRPr b="0" sz="2000"/>
          </a:p>
          <a:p>
            <a:pPr indent="-317500" lvl="0" marL="342900" rtl="0" algn="l">
              <a:lnSpc>
                <a:spcPct val="100000"/>
              </a:lnSpc>
              <a:spcBef>
                <a:spcPts val="480"/>
              </a:spcBef>
              <a:spcAft>
                <a:spcPts val="0"/>
              </a:spcAft>
              <a:buSzPts val="2000"/>
              <a:buChar char="&gt;"/>
            </a:pPr>
            <a:r>
              <a:rPr lang="en-US" sz="2000"/>
              <a:t>Redefine female centric: </a:t>
            </a:r>
            <a:r>
              <a:rPr b="0" lang="en-US" sz="2000">
                <a:solidFill>
                  <a:schemeClr val="dk2"/>
                </a:solidFill>
              </a:rPr>
              <a:t>Expand the definition by including metrics like the Bechdel Test, ensuring a more comprehensive understanding of female-centric work.</a:t>
            </a:r>
            <a:endParaRPr b="0" sz="2000">
              <a:solidFill>
                <a:schemeClr val="dk2"/>
              </a:solidFill>
            </a:endParaRPr>
          </a:p>
          <a:p>
            <a:pPr indent="0" lvl="0" marL="457200" rtl="0" algn="l">
              <a:lnSpc>
                <a:spcPct val="100000"/>
              </a:lnSpc>
              <a:spcBef>
                <a:spcPts val="480"/>
              </a:spcBef>
              <a:spcAft>
                <a:spcPts val="0"/>
              </a:spcAft>
              <a:buNone/>
            </a:pPr>
            <a:r>
              <a:t/>
            </a:r>
            <a:endParaRPr b="0" sz="2000"/>
          </a:p>
          <a:p>
            <a:pPr indent="-317500" lvl="0" marL="342900" rtl="0" algn="l">
              <a:lnSpc>
                <a:spcPct val="100000"/>
              </a:lnSpc>
              <a:spcBef>
                <a:spcPts val="480"/>
              </a:spcBef>
              <a:spcAft>
                <a:spcPts val="0"/>
              </a:spcAft>
              <a:buClr>
                <a:srgbClr val="4B2E83"/>
              </a:buClr>
              <a:buSzPts val="2000"/>
              <a:buFont typeface="Merriweather Sans"/>
              <a:buChar char="&gt;"/>
            </a:pPr>
            <a:r>
              <a:rPr lang="en-US" sz="2000"/>
              <a:t>Exploration across domains</a:t>
            </a:r>
            <a:r>
              <a:rPr lang="en-US" sz="2000"/>
              <a:t>: </a:t>
            </a:r>
            <a:r>
              <a:rPr b="0" lang="en-US" sz="2000">
                <a:solidFill>
                  <a:schemeClr val="accent1"/>
                </a:solidFill>
              </a:rPr>
              <a:t>Investigate the applicability of current NLP work in uncovering gender bias in diverse fields such as academia, workplace, healthcare, finance, HR, etc.</a:t>
            </a:r>
            <a:endParaRPr b="0" sz="2000"/>
          </a:p>
        </p:txBody>
      </p:sp>
      <p:sp>
        <p:nvSpPr>
          <p:cNvPr id="364" name="Google Shape;364;g2a3a55f36aa_0_0"/>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t>CONCLUSION &amp; FUTURE WORK</a:t>
            </a:r>
            <a:endParaRPr/>
          </a:p>
          <a:p>
            <a:pPr indent="0" lvl="0" marL="0" rtl="0" algn="l">
              <a:lnSpc>
                <a:spcPct val="100000"/>
              </a:lnSpc>
              <a:spcBef>
                <a:spcPts val="0"/>
              </a:spcBef>
              <a:spcAft>
                <a:spcPts val="0"/>
              </a:spcAft>
              <a:buClr>
                <a:schemeClr val="dk1"/>
              </a:buClr>
              <a:buSzPts val="3000"/>
              <a:buFont typeface="Encode Sans Black"/>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idx="1" type="body"/>
          </p:nvPr>
        </p:nvSpPr>
        <p:spPr>
          <a:xfrm>
            <a:off x="659305" y="1736725"/>
            <a:ext cx="8196210" cy="4015497"/>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480"/>
              </a:spcBef>
              <a:spcAft>
                <a:spcPts val="0"/>
              </a:spcAft>
              <a:buClr>
                <a:srgbClr val="FFFFFF"/>
              </a:buClr>
              <a:buSzPts val="2400"/>
              <a:buFont typeface="Merriweather Sans"/>
              <a:buNone/>
            </a:pPr>
            <a:r>
              <a:rPr lang="en-US" sz="1200"/>
              <a:t>&gt; K. Khadilkar, A. R. KhudaBukhsh, and T. M. Mitchell, "Gender bias, social bias, and representation in Bollywood and Hollywood," Patterns, vol. 3, no. 2, 2022, doi: 10.1016/j.patter.2021.100409.</a:t>
            </a:r>
            <a:endParaRPr sz="1200"/>
          </a:p>
          <a:p>
            <a:pPr indent="-190500" lvl="0" marL="342900" rtl="0" algn="just">
              <a:lnSpc>
                <a:spcPct val="100000"/>
              </a:lnSpc>
              <a:spcBef>
                <a:spcPts val="480"/>
              </a:spcBef>
              <a:spcAft>
                <a:spcPts val="0"/>
              </a:spcAft>
              <a:buClr>
                <a:srgbClr val="FFFFFF"/>
              </a:buClr>
              <a:buSzPts val="2400"/>
              <a:buFont typeface="Merriweather Sans"/>
              <a:buNone/>
            </a:pPr>
            <a:r>
              <a:t/>
            </a:r>
            <a:endParaRPr sz="1200"/>
          </a:p>
          <a:p>
            <a:pPr indent="-190500" lvl="0" marL="342900" rtl="0" algn="just">
              <a:lnSpc>
                <a:spcPct val="100000"/>
              </a:lnSpc>
              <a:spcBef>
                <a:spcPts val="480"/>
              </a:spcBef>
              <a:spcAft>
                <a:spcPts val="0"/>
              </a:spcAft>
              <a:buClr>
                <a:srgbClr val="FFFFFF"/>
              </a:buClr>
              <a:buSzPts val="2400"/>
              <a:buFont typeface="Merriweather Sans"/>
              <a:buNone/>
            </a:pPr>
            <a:r>
              <a:rPr lang="en-US" sz="1200"/>
              <a:t>&gt; J. Devlin, M.-W. Chang, K. Lee, and K. Toutanova, "BERT: Pre-training of Deep Bidirectional Transformers for Language Understanding," in Proceedings of the 2019 Conference of the North American Chapter of the Association for Computational Linguistics: Human Language Technologies, Volume 1 (Long and Short Papers), Minneapolis, Minnesota, 2019, pp. 4171–4186, doi: 10.18653/v1/N19-1423.</a:t>
            </a:r>
            <a:endParaRPr sz="1200"/>
          </a:p>
          <a:p>
            <a:pPr indent="-190500" lvl="0" marL="342900" rtl="0" algn="just">
              <a:lnSpc>
                <a:spcPct val="100000"/>
              </a:lnSpc>
              <a:spcBef>
                <a:spcPts val="480"/>
              </a:spcBef>
              <a:spcAft>
                <a:spcPts val="0"/>
              </a:spcAft>
              <a:buClr>
                <a:srgbClr val="FFFFFF"/>
              </a:buClr>
              <a:buSzPts val="2400"/>
              <a:buFont typeface="Merriweather Sans"/>
              <a:buNone/>
            </a:pPr>
            <a:r>
              <a:t/>
            </a:r>
            <a:endParaRPr sz="1200"/>
          </a:p>
          <a:p>
            <a:pPr indent="-190500" lvl="0" marL="342900" rtl="0" algn="just">
              <a:lnSpc>
                <a:spcPct val="100000"/>
              </a:lnSpc>
              <a:spcBef>
                <a:spcPts val="480"/>
              </a:spcBef>
              <a:spcAft>
                <a:spcPts val="0"/>
              </a:spcAft>
              <a:buClr>
                <a:srgbClr val="FFFFFF"/>
              </a:buClr>
              <a:buSzPts val="2400"/>
              <a:buFont typeface="Merriweather Sans"/>
              <a:buNone/>
            </a:pPr>
            <a:r>
              <a:rPr lang="en-US" sz="1200"/>
              <a:t>&gt; Haris, M.J., Upreti, A., Kurtaran, M. et al. Identifying gender bias in blockbuster movies through the lens of machine learning. Humanit Soc Sci Commun 10, 94 (2023). </a:t>
            </a:r>
            <a:r>
              <a:rPr lang="en-US" sz="1200" u="sng">
                <a:solidFill>
                  <a:schemeClr val="hlink"/>
                </a:solidFill>
                <a:hlinkClick r:id="rId3"/>
              </a:rPr>
              <a:t>https://doi.org/10.1057/s41599-023-01576-3</a:t>
            </a:r>
            <a:endParaRPr sz="1200"/>
          </a:p>
          <a:p>
            <a:pPr indent="-190500" lvl="0" marL="342900" rtl="0" algn="just">
              <a:lnSpc>
                <a:spcPct val="100000"/>
              </a:lnSpc>
              <a:spcBef>
                <a:spcPts val="480"/>
              </a:spcBef>
              <a:spcAft>
                <a:spcPts val="0"/>
              </a:spcAft>
              <a:buClr>
                <a:srgbClr val="FFFFFF"/>
              </a:buClr>
              <a:buSzPts val="2400"/>
              <a:buFont typeface="Merriweather Sans"/>
              <a:buNone/>
            </a:pPr>
            <a:r>
              <a:t/>
            </a:r>
            <a:endParaRPr sz="1200"/>
          </a:p>
          <a:p>
            <a:pPr indent="-190500" lvl="0" marL="342900" rtl="0" algn="just">
              <a:lnSpc>
                <a:spcPct val="100000"/>
              </a:lnSpc>
              <a:spcBef>
                <a:spcPts val="480"/>
              </a:spcBef>
              <a:spcAft>
                <a:spcPts val="0"/>
              </a:spcAft>
              <a:buClr>
                <a:srgbClr val="FFFFFF"/>
              </a:buClr>
              <a:buSzPts val="2400"/>
              <a:buFont typeface="Merriweather Sans"/>
              <a:buNone/>
            </a:pPr>
            <a:r>
              <a:rPr lang="en-US" sz="1200"/>
              <a:t>&gt; Fast, E., Chen, B., \&amp; Bernstein, M. S. (n.d.). Empath: Understanding Topic Signals in Large-Scale Text. Stanford University.</a:t>
            </a:r>
            <a:endParaRPr sz="1200"/>
          </a:p>
          <a:p>
            <a:pPr indent="-190500" lvl="0" marL="342900" rtl="0" algn="just">
              <a:lnSpc>
                <a:spcPct val="100000"/>
              </a:lnSpc>
              <a:spcBef>
                <a:spcPts val="480"/>
              </a:spcBef>
              <a:spcAft>
                <a:spcPts val="0"/>
              </a:spcAft>
              <a:buClr>
                <a:srgbClr val="FFFFFF"/>
              </a:buClr>
              <a:buSzPts val="2400"/>
              <a:buFont typeface="Merriweather Sans"/>
              <a:buNone/>
            </a:pPr>
            <a:r>
              <a:t/>
            </a:r>
            <a:endParaRPr sz="1200"/>
          </a:p>
          <a:p>
            <a:pPr indent="-190500" lvl="0" marL="342900" rtl="0" algn="just">
              <a:lnSpc>
                <a:spcPct val="100000"/>
              </a:lnSpc>
              <a:spcBef>
                <a:spcPts val="480"/>
              </a:spcBef>
              <a:spcAft>
                <a:spcPts val="0"/>
              </a:spcAft>
              <a:buClr>
                <a:srgbClr val="FFFFFF"/>
              </a:buClr>
              <a:buSzPts val="2400"/>
              <a:buFont typeface="Merriweather Sans"/>
              <a:buNone/>
            </a:pPr>
            <a:r>
              <a:rPr lang="en-US" sz="1200"/>
              <a:t>&gt; Yu, Yulin \&amp; Hao, Yucong \&amp; Dhillon, Paramveer. (2022). Unpacking Gender Stereotypes in Film Dialogue. 10.1007/978-3-031-19097-1\_26. </a:t>
            </a:r>
            <a:endParaRPr sz="1200"/>
          </a:p>
        </p:txBody>
      </p:sp>
      <p:sp>
        <p:nvSpPr>
          <p:cNvPr id="370" name="Google Shape;370;p24"/>
          <p:cNvSpPr txBox="1"/>
          <p:nvPr>
            <p:ph type="title"/>
          </p:nvPr>
        </p:nvSpPr>
        <p:spPr>
          <a:xfrm>
            <a:off x="671756" y="371511"/>
            <a:ext cx="8183759" cy="99199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000"/>
              <a:buFont typeface="Encode Sans Black"/>
              <a:buNone/>
            </a:pPr>
            <a:r>
              <a:rPr lang="en-US"/>
              <a:t>REFERENCES</a:t>
            </a:r>
            <a:endParaRPr/>
          </a:p>
          <a:p>
            <a:pPr indent="0" lvl="0" marL="0" rtl="0" algn="l">
              <a:lnSpc>
                <a:spcPct val="100000"/>
              </a:lnSpc>
              <a:spcBef>
                <a:spcPts val="0"/>
              </a:spcBef>
              <a:spcAft>
                <a:spcPts val="0"/>
              </a:spcAft>
              <a:buClr>
                <a:schemeClr val="lt2"/>
              </a:buClr>
              <a:buSzPts val="3000"/>
              <a:buFont typeface="Encode Sans Black"/>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a3a55f36aa_0_12"/>
          <p:cNvSpPr txBox="1"/>
          <p:nvPr>
            <p:ph type="title"/>
          </p:nvPr>
        </p:nvSpPr>
        <p:spPr>
          <a:xfrm>
            <a:off x="662048" y="2326050"/>
            <a:ext cx="8838000" cy="2641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5000"/>
              <a:buFont typeface="Encode Sans Black"/>
              <a:buNone/>
            </a:pPr>
            <a:r>
              <a:rPr lang="en-US" sz="4000"/>
              <a:t>Questions ?</a:t>
            </a:r>
            <a:endParaRPr sz="4000"/>
          </a:p>
          <a:p>
            <a:pPr indent="0" lvl="0" marL="0" rtl="0" algn="l">
              <a:lnSpc>
                <a:spcPct val="100000"/>
              </a:lnSpc>
              <a:spcBef>
                <a:spcPts val="0"/>
              </a:spcBef>
              <a:spcAft>
                <a:spcPts val="0"/>
              </a:spcAft>
              <a:buClr>
                <a:schemeClr val="lt2"/>
              </a:buClr>
              <a:buSzPts val="5000"/>
              <a:buFont typeface="Encode Sans Black"/>
              <a:buNone/>
            </a:pPr>
            <a:r>
              <a:t/>
            </a:r>
            <a:endParaRPr sz="4000"/>
          </a:p>
          <a:p>
            <a:pPr indent="0" lvl="0" marL="0" rtl="0" algn="l">
              <a:lnSpc>
                <a:spcPct val="100000"/>
              </a:lnSpc>
              <a:spcBef>
                <a:spcPts val="0"/>
              </a:spcBef>
              <a:spcAft>
                <a:spcPts val="0"/>
              </a:spcAft>
              <a:buClr>
                <a:schemeClr val="lt2"/>
              </a:buClr>
              <a:buSzPts val="5000"/>
              <a:buFont typeface="Encode Sans Black"/>
              <a:buNone/>
            </a:pPr>
            <a:r>
              <a:t/>
            </a:r>
            <a:endParaRPr/>
          </a:p>
        </p:txBody>
      </p:sp>
      <p:sp>
        <p:nvSpPr>
          <p:cNvPr id="376" name="Google Shape;376;g2a3a55f36aa_0_12"/>
          <p:cNvSpPr txBox="1"/>
          <p:nvPr/>
        </p:nvSpPr>
        <p:spPr>
          <a:xfrm>
            <a:off x="662050" y="4241100"/>
            <a:ext cx="824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2"/>
                </a:solidFill>
                <a:latin typeface="Encode Sans Black"/>
                <a:ea typeface="Encode Sans Black"/>
                <a:cs typeface="Encode Sans Black"/>
                <a:sym typeface="Encode Sans Black"/>
              </a:rPr>
              <a:t>Thank you for listening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idx="1" type="body"/>
          </p:nvPr>
        </p:nvSpPr>
        <p:spPr>
          <a:xfrm>
            <a:off x="659305" y="1781330"/>
            <a:ext cx="8196210" cy="401549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80"/>
              </a:spcBef>
              <a:spcAft>
                <a:spcPts val="0"/>
              </a:spcAft>
              <a:buClr>
                <a:srgbClr val="4B2E83"/>
              </a:buClr>
              <a:buSzPts val="2400"/>
              <a:buFont typeface="Merriweather Sans"/>
              <a:buChar char="&gt;"/>
            </a:pPr>
            <a:r>
              <a:rPr lang="en-US"/>
              <a:t>Understanding Bias: </a:t>
            </a:r>
            <a:r>
              <a:rPr b="0" lang="en-US"/>
              <a:t>Analysis of movie dialogues can reveal gender bias in the film industry. </a:t>
            </a:r>
            <a:endParaRPr/>
          </a:p>
          <a:p>
            <a:pPr indent="0" lvl="0" marL="0" rtl="0" algn="l">
              <a:lnSpc>
                <a:spcPct val="100000"/>
              </a:lnSpc>
              <a:spcBef>
                <a:spcPts val="480"/>
              </a:spcBef>
              <a:spcAft>
                <a:spcPts val="0"/>
              </a:spcAft>
              <a:buClr>
                <a:srgbClr val="4B2E83"/>
              </a:buClr>
              <a:buSzPts val="2400"/>
              <a:buNone/>
            </a:pPr>
            <a:r>
              <a:t/>
            </a:r>
            <a:endParaRPr b="0"/>
          </a:p>
          <a:p>
            <a:pPr indent="-342900" lvl="0" marL="342900" rtl="0" algn="l">
              <a:lnSpc>
                <a:spcPct val="100000"/>
              </a:lnSpc>
              <a:spcBef>
                <a:spcPts val="480"/>
              </a:spcBef>
              <a:spcAft>
                <a:spcPts val="0"/>
              </a:spcAft>
              <a:buClr>
                <a:srgbClr val="4B2E83"/>
              </a:buClr>
              <a:buSzPts val="2400"/>
              <a:buFont typeface="Merriweather Sans"/>
              <a:buChar char="&gt;"/>
            </a:pPr>
            <a:r>
              <a:rPr lang="en-US"/>
              <a:t>Promoting Equality: </a:t>
            </a:r>
            <a:r>
              <a:rPr b="0" lang="en-US"/>
              <a:t>Findings can initiate discussions and actions for gender equality in films. </a:t>
            </a:r>
            <a:endParaRPr/>
          </a:p>
          <a:p>
            <a:pPr indent="0" lvl="0" marL="0" rtl="0" algn="l">
              <a:lnSpc>
                <a:spcPct val="100000"/>
              </a:lnSpc>
              <a:spcBef>
                <a:spcPts val="480"/>
              </a:spcBef>
              <a:spcAft>
                <a:spcPts val="0"/>
              </a:spcAft>
              <a:buClr>
                <a:srgbClr val="4B2E83"/>
              </a:buClr>
              <a:buSzPts val="2400"/>
              <a:buNone/>
            </a:pPr>
            <a:r>
              <a:t/>
            </a:r>
            <a:endParaRPr b="0"/>
          </a:p>
          <a:p>
            <a:pPr indent="-342900" lvl="0" marL="342900" rtl="0" algn="l">
              <a:lnSpc>
                <a:spcPct val="100000"/>
              </a:lnSpc>
              <a:spcBef>
                <a:spcPts val="480"/>
              </a:spcBef>
              <a:spcAft>
                <a:spcPts val="0"/>
              </a:spcAft>
              <a:buClr>
                <a:srgbClr val="4B2E83"/>
              </a:buClr>
              <a:buSzPts val="2400"/>
              <a:buFont typeface="Merriweather Sans"/>
              <a:buChar char="&gt;"/>
            </a:pPr>
            <a:r>
              <a:rPr lang="en-US"/>
              <a:t>Influence on Society: </a:t>
            </a:r>
            <a:r>
              <a:rPr b="0" lang="en-US"/>
              <a:t>Fair representation in movies can contribute to societal perceptions and attitudes.</a:t>
            </a:r>
            <a:endParaRPr b="0"/>
          </a:p>
          <a:p>
            <a:pPr indent="0" lvl="0" marL="0" rtl="0" algn="l">
              <a:lnSpc>
                <a:spcPct val="100000"/>
              </a:lnSpc>
              <a:spcBef>
                <a:spcPts val="480"/>
              </a:spcBef>
              <a:spcAft>
                <a:spcPts val="0"/>
              </a:spcAft>
              <a:buSzPts val="2400"/>
              <a:buNone/>
            </a:pPr>
            <a:r>
              <a:t/>
            </a:r>
            <a:endParaRPr/>
          </a:p>
        </p:txBody>
      </p:sp>
      <p:sp>
        <p:nvSpPr>
          <p:cNvPr id="88" name="Google Shape;88;p3"/>
          <p:cNvSpPr txBox="1"/>
          <p:nvPr>
            <p:ph type="title"/>
          </p:nvPr>
        </p:nvSpPr>
        <p:spPr>
          <a:xfrm>
            <a:off x="671756" y="371511"/>
            <a:ext cx="8183759" cy="991998"/>
          </a:xfrm>
          <a:prstGeom prst="rect">
            <a:avLst/>
          </a:prstGeom>
          <a:noFill/>
          <a:ln>
            <a:noFill/>
          </a:ln>
        </p:spPr>
        <p:txBody>
          <a:bodyPr anchorCtr="0" anchor="b" bIns="45700" lIns="91425" spcFirstLastPara="1" rIns="91425" wrap="square" tIns="45700">
            <a:noAutofit/>
          </a:bodyPr>
          <a:lstStyle/>
          <a:p>
            <a:pPr indent="0" lvl="0" marL="0" rtl="0" algn="l">
              <a:lnSpc>
                <a:spcPct val="720000"/>
              </a:lnSpc>
              <a:spcBef>
                <a:spcPts val="0"/>
              </a:spcBef>
              <a:spcAft>
                <a:spcPts val="0"/>
              </a:spcAft>
              <a:buSzPts val="3000"/>
              <a:buNone/>
            </a:pPr>
            <a:r>
              <a:t/>
            </a:r>
            <a:endParaRPr b="0" sz="9000">
              <a:solidFill>
                <a:srgbClr val="D1B266"/>
              </a:solidFill>
              <a:latin typeface="Arial"/>
              <a:ea typeface="Arial"/>
              <a:cs typeface="Arial"/>
              <a:sym typeface="Arial"/>
            </a:endParaRPr>
          </a:p>
          <a:p>
            <a:pPr indent="0" lvl="0" marL="0" rtl="0" algn="l">
              <a:lnSpc>
                <a:spcPct val="100000"/>
              </a:lnSpc>
              <a:spcBef>
                <a:spcPts val="0"/>
              </a:spcBef>
              <a:spcAft>
                <a:spcPts val="0"/>
              </a:spcAft>
              <a:buClr>
                <a:schemeClr val="dk1"/>
              </a:buClr>
              <a:buSzPts val="3000"/>
              <a:buFont typeface="Encode Sans Black"/>
              <a:buNone/>
            </a:pPr>
            <a:br>
              <a:rPr lang="en-US"/>
            </a:br>
            <a:br>
              <a:rPr lang="en-US"/>
            </a:br>
            <a:br>
              <a:rPr lang="en-US"/>
            </a:br>
            <a:br>
              <a:rPr lang="en-US"/>
            </a:br>
            <a:r>
              <a:rPr lang="en-US"/>
              <a:t>MOTIVATION</a:t>
            </a:r>
            <a:endParaRPr/>
          </a:p>
          <a:p>
            <a:pPr indent="0" lvl="0" marL="0" rtl="0" algn="l">
              <a:lnSpc>
                <a:spcPct val="100000"/>
              </a:lnSpc>
              <a:spcBef>
                <a:spcPts val="0"/>
              </a:spcBef>
              <a:spcAft>
                <a:spcPts val="0"/>
              </a:spcAft>
              <a:buClr>
                <a:schemeClr val="dk1"/>
              </a:buClr>
              <a:buSzPts val="3000"/>
              <a:buFont typeface="Encode Sans Black"/>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a3a55f36aa_0_22"/>
          <p:cNvSpPr txBox="1"/>
          <p:nvPr>
            <p:ph idx="1" type="body"/>
          </p:nvPr>
        </p:nvSpPr>
        <p:spPr>
          <a:xfrm>
            <a:off x="659305" y="1781330"/>
            <a:ext cx="8196300" cy="4015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80"/>
              </a:spcBef>
              <a:spcAft>
                <a:spcPts val="0"/>
              </a:spcAft>
              <a:buClr>
                <a:srgbClr val="4B2E83"/>
              </a:buClr>
              <a:buSzPts val="2400"/>
              <a:buFont typeface="Merriweather Sans"/>
              <a:buChar char="&gt;"/>
            </a:pPr>
            <a:r>
              <a:rPr lang="en-US"/>
              <a:t>Cornell Movie Dialog Corpus:</a:t>
            </a:r>
            <a:endParaRPr/>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Movie Characters Metadata: </a:t>
            </a:r>
            <a:r>
              <a:rPr b="0" lang="en-US" sz="1600">
                <a:solidFill>
                  <a:schemeClr val="accent1"/>
                </a:solidFill>
                <a:latin typeface="Arial"/>
                <a:ea typeface="Arial"/>
                <a:cs typeface="Arial"/>
                <a:sym typeface="Arial"/>
              </a:rPr>
              <a:t>contains information about each movie character</a:t>
            </a:r>
            <a:endParaRPr sz="1600">
              <a:solidFill>
                <a:schemeClr val="accent1"/>
              </a:solidFill>
            </a:endParaRPr>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Movie Conversations: </a:t>
            </a:r>
            <a:r>
              <a:rPr b="0" lang="en-US" sz="1600">
                <a:solidFill>
                  <a:schemeClr val="accent1"/>
                </a:solidFill>
                <a:latin typeface="Arial"/>
                <a:ea typeface="Arial"/>
                <a:cs typeface="Arial"/>
                <a:sym typeface="Arial"/>
              </a:rPr>
              <a:t>the structure of the conversations</a:t>
            </a:r>
            <a:endParaRPr sz="1600">
              <a:solidFill>
                <a:schemeClr val="accent1"/>
              </a:solidFill>
            </a:endParaRPr>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Movie Lines: </a:t>
            </a:r>
            <a:r>
              <a:rPr b="0" lang="en-US" sz="1600">
                <a:solidFill>
                  <a:schemeClr val="accent1"/>
                </a:solidFill>
                <a:latin typeface="Arial"/>
                <a:ea typeface="Arial"/>
                <a:cs typeface="Arial"/>
                <a:sym typeface="Arial"/>
              </a:rPr>
              <a:t>contains the actual text of each utterance</a:t>
            </a:r>
            <a:endParaRPr sz="1600">
              <a:solidFill>
                <a:schemeClr val="accent1"/>
              </a:solidFill>
            </a:endParaRPr>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Movie Titles Metadata: </a:t>
            </a:r>
            <a:r>
              <a:rPr b="0" lang="en-US" sz="1600">
                <a:solidFill>
                  <a:schemeClr val="accent1"/>
                </a:solidFill>
                <a:latin typeface="Arial"/>
                <a:ea typeface="Arial"/>
                <a:cs typeface="Arial"/>
                <a:sym typeface="Arial"/>
              </a:rPr>
              <a:t>contains information about each movie title</a:t>
            </a:r>
            <a:endParaRPr sz="1600">
              <a:solidFill>
                <a:schemeClr val="accent1"/>
              </a:solidFill>
            </a:endParaRPr>
          </a:p>
          <a:p>
            <a:pPr indent="0" lvl="0" marL="0" rtl="0" algn="l">
              <a:lnSpc>
                <a:spcPct val="100000"/>
              </a:lnSpc>
              <a:spcBef>
                <a:spcPts val="480"/>
              </a:spcBef>
              <a:spcAft>
                <a:spcPts val="0"/>
              </a:spcAft>
              <a:buNone/>
            </a:pPr>
            <a:r>
              <a:t/>
            </a:r>
            <a:endParaRPr/>
          </a:p>
          <a:p>
            <a:pPr indent="-342900" lvl="0" marL="342900" rtl="0" algn="l">
              <a:lnSpc>
                <a:spcPct val="100000"/>
              </a:lnSpc>
              <a:spcBef>
                <a:spcPts val="480"/>
              </a:spcBef>
              <a:spcAft>
                <a:spcPts val="0"/>
              </a:spcAft>
              <a:buClr>
                <a:srgbClr val="4B2E83"/>
              </a:buClr>
              <a:buSzPts val="2400"/>
              <a:buFont typeface="Merriweather Sans"/>
              <a:buChar char="&gt;"/>
            </a:pPr>
            <a:r>
              <a:rPr lang="en-US"/>
              <a:t>IMDB Non Commercial Data:</a:t>
            </a:r>
            <a:endParaRPr b="0"/>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IMDB Titles:</a:t>
            </a:r>
            <a:r>
              <a:rPr b="0" lang="en-US" sz="1600">
                <a:solidFill>
                  <a:schemeClr val="accent1"/>
                </a:solidFill>
              </a:rPr>
              <a:t> contains </a:t>
            </a:r>
            <a:r>
              <a:rPr b="0" lang="en-US" sz="1600">
                <a:solidFill>
                  <a:schemeClr val="accent1"/>
                </a:solidFill>
                <a:latin typeface="Arial"/>
                <a:ea typeface="Arial"/>
                <a:cs typeface="Arial"/>
                <a:sym typeface="Arial"/>
              </a:rPr>
              <a:t>details about titles e.g. release year, runtime, genres</a:t>
            </a:r>
            <a:endParaRPr b="0" sz="1600">
              <a:solidFill>
                <a:schemeClr val="accent1"/>
              </a:solidFill>
            </a:endParaRPr>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Title Crew: </a:t>
            </a:r>
            <a:r>
              <a:rPr b="0" lang="en-US" sz="1600">
                <a:solidFill>
                  <a:schemeClr val="accent1"/>
                </a:solidFill>
              </a:rPr>
              <a:t>contains </a:t>
            </a:r>
            <a:r>
              <a:rPr b="0" lang="en-US" sz="1600">
                <a:solidFill>
                  <a:schemeClr val="accent1"/>
                </a:solidFill>
                <a:latin typeface="Arial"/>
                <a:ea typeface="Arial"/>
                <a:cs typeface="Arial"/>
                <a:sym typeface="Arial"/>
              </a:rPr>
              <a:t>metadata of the crew of a movie (connecting data set with movie and crew IDs)</a:t>
            </a:r>
            <a:endParaRPr b="0" sz="1600">
              <a:solidFill>
                <a:schemeClr val="accent1"/>
              </a:solidFill>
              <a:latin typeface="Arial"/>
              <a:ea typeface="Arial"/>
              <a:cs typeface="Arial"/>
              <a:sym typeface="Arial"/>
            </a:endParaRPr>
          </a:p>
          <a:p>
            <a:pPr indent="-330200" lvl="1" marL="914400" rtl="0" algn="l">
              <a:lnSpc>
                <a:spcPct val="100000"/>
              </a:lnSpc>
              <a:spcBef>
                <a:spcPts val="480"/>
              </a:spcBef>
              <a:spcAft>
                <a:spcPts val="0"/>
              </a:spcAft>
              <a:buClr>
                <a:schemeClr val="accent1"/>
              </a:buClr>
              <a:buSzPts val="1600"/>
              <a:buChar char="–"/>
            </a:pPr>
            <a:r>
              <a:rPr lang="en-US" sz="1600">
                <a:solidFill>
                  <a:schemeClr val="accent1"/>
                </a:solidFill>
              </a:rPr>
              <a:t>Crew Name: </a:t>
            </a:r>
            <a:r>
              <a:rPr b="0" lang="en-US" sz="1600">
                <a:solidFill>
                  <a:schemeClr val="accent1"/>
                </a:solidFill>
              </a:rPr>
              <a:t>contains </a:t>
            </a:r>
            <a:r>
              <a:rPr b="0" lang="en-US" sz="1600">
                <a:solidFill>
                  <a:schemeClr val="accent1"/>
                </a:solidFill>
                <a:latin typeface="Arial"/>
                <a:ea typeface="Arial"/>
                <a:cs typeface="Arial"/>
                <a:sym typeface="Arial"/>
              </a:rPr>
              <a:t>details about the crew e,g, name, year, primary profession</a:t>
            </a:r>
            <a:endParaRPr b="0" sz="1600">
              <a:solidFill>
                <a:schemeClr val="accent1"/>
              </a:solidFill>
              <a:latin typeface="Arial"/>
              <a:ea typeface="Arial"/>
              <a:cs typeface="Arial"/>
              <a:sym typeface="Arial"/>
            </a:endParaRPr>
          </a:p>
          <a:p>
            <a:pPr indent="0" lvl="0" marL="914400" rtl="0" algn="l">
              <a:lnSpc>
                <a:spcPct val="100000"/>
              </a:lnSpc>
              <a:spcBef>
                <a:spcPts val="480"/>
              </a:spcBef>
              <a:spcAft>
                <a:spcPts val="0"/>
              </a:spcAft>
              <a:buNone/>
            </a:pPr>
            <a:r>
              <a:t/>
            </a:r>
            <a:endParaRPr b="0" sz="1600">
              <a:solidFill>
                <a:schemeClr val="accent1"/>
              </a:solidFill>
            </a:endParaRPr>
          </a:p>
        </p:txBody>
      </p:sp>
      <p:sp>
        <p:nvSpPr>
          <p:cNvPr id="94" name="Google Shape;94;g2a3a55f36aa_0_22"/>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t>Data Overview</a:t>
            </a:r>
            <a:endParaRPr/>
          </a:p>
          <a:p>
            <a:pPr indent="0" lvl="0" marL="0" rtl="0" algn="l">
              <a:lnSpc>
                <a:spcPct val="100000"/>
              </a:lnSpc>
              <a:spcBef>
                <a:spcPts val="0"/>
              </a:spcBef>
              <a:spcAft>
                <a:spcPts val="0"/>
              </a:spcAft>
              <a:buClr>
                <a:schemeClr val="dk1"/>
              </a:buClr>
              <a:buSzPts val="3000"/>
              <a:buFont typeface="Encode Sans Black"/>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660326" y="240730"/>
            <a:ext cx="8183700" cy="992100"/>
          </a:xfrm>
          <a:prstGeom prst="rect">
            <a:avLst/>
          </a:prstGeom>
          <a:noFill/>
          <a:ln>
            <a:noFill/>
          </a:ln>
        </p:spPr>
        <p:txBody>
          <a:bodyPr anchorCtr="0" anchor="b" bIns="45700" lIns="91425" spcFirstLastPara="1" rIns="91425" wrap="square" tIns="45700">
            <a:noAutofit/>
          </a:bodyPr>
          <a:lstStyle/>
          <a:p>
            <a:pPr indent="0" lvl="0" marL="0" rtl="0" algn="l">
              <a:lnSpc>
                <a:spcPct val="720000"/>
              </a:lnSpc>
              <a:spcBef>
                <a:spcPts val="0"/>
              </a:spcBef>
              <a:spcAft>
                <a:spcPts val="0"/>
              </a:spcAft>
              <a:buSzPts val="3000"/>
              <a:buNone/>
            </a:pPr>
            <a:r>
              <a:t/>
            </a:r>
            <a:endParaRPr b="0" sz="9000">
              <a:solidFill>
                <a:srgbClr val="D1B266"/>
              </a:solidFill>
              <a:latin typeface="Arial"/>
              <a:ea typeface="Arial"/>
              <a:cs typeface="Arial"/>
              <a:sym typeface="Arial"/>
            </a:endParaRPr>
          </a:p>
          <a:p>
            <a:pPr indent="0" lvl="0" marL="0" rtl="0" algn="l">
              <a:lnSpc>
                <a:spcPct val="100000"/>
              </a:lnSpc>
              <a:spcBef>
                <a:spcPts val="0"/>
              </a:spcBef>
              <a:spcAft>
                <a:spcPts val="0"/>
              </a:spcAft>
              <a:buClr>
                <a:schemeClr val="dk1"/>
              </a:buClr>
              <a:buSzPts val="3000"/>
              <a:buFont typeface="Encode Sans Black"/>
              <a:buNone/>
            </a:pPr>
            <a:r>
              <a:rPr lang="en-US"/>
              <a:t>Data Cleaning and Preprocessing</a:t>
            </a:r>
            <a:endParaRPr/>
          </a:p>
        </p:txBody>
      </p:sp>
      <p:sp>
        <p:nvSpPr>
          <p:cNvPr id="100" name="Google Shape;100;p4"/>
          <p:cNvSpPr/>
          <p:nvPr/>
        </p:nvSpPr>
        <p:spPr>
          <a:xfrm>
            <a:off x="1524000" y="1397000"/>
            <a:ext cx="6096000" cy="406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4"/>
          <p:cNvGrpSpPr/>
          <p:nvPr/>
        </p:nvGrpSpPr>
        <p:grpSpPr>
          <a:xfrm>
            <a:off x="749522" y="1860016"/>
            <a:ext cx="7644954" cy="4283443"/>
            <a:chOff x="2390" y="134676"/>
            <a:chExt cx="7644954" cy="4283443"/>
          </a:xfrm>
        </p:grpSpPr>
        <p:sp>
          <p:nvSpPr>
            <p:cNvPr id="102" name="Google Shape;102;p4"/>
            <p:cNvSpPr/>
            <p:nvPr/>
          </p:nvSpPr>
          <p:spPr>
            <a:xfrm>
              <a:off x="2390" y="134676"/>
              <a:ext cx="2330778" cy="932311"/>
            </a:xfrm>
            <a:prstGeom prst="rect">
              <a:avLst/>
            </a:prstGeom>
            <a:solidFill>
              <a:srgbClr val="4A2B83"/>
            </a:solidFill>
            <a:ln cap="flat" cmpd="sng" w="25400">
              <a:solidFill>
                <a:srgbClr val="4A2B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txBox="1"/>
            <p:nvPr/>
          </p:nvSpPr>
          <p:spPr>
            <a:xfrm>
              <a:off x="2390" y="134676"/>
              <a:ext cx="2330778" cy="932311"/>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chemeClr val="lt1"/>
                  </a:solidFill>
                  <a:latin typeface="Open Sans"/>
                  <a:ea typeface="Open Sans"/>
                  <a:cs typeface="Open Sans"/>
                  <a:sym typeface="Open Sans"/>
                </a:rPr>
                <a:t>Missing Values</a:t>
              </a:r>
              <a:endParaRPr/>
            </a:p>
          </p:txBody>
        </p:sp>
        <p:sp>
          <p:nvSpPr>
            <p:cNvPr id="104" name="Google Shape;104;p4"/>
            <p:cNvSpPr/>
            <p:nvPr/>
          </p:nvSpPr>
          <p:spPr>
            <a:xfrm>
              <a:off x="2390" y="1066988"/>
              <a:ext cx="2330778" cy="3351131"/>
            </a:xfrm>
            <a:prstGeom prst="rect">
              <a:avLst/>
            </a:prstGeom>
            <a:solidFill>
              <a:srgbClr val="CECCD8">
                <a:alpha val="89803"/>
              </a:srgbClr>
            </a:solidFill>
            <a:ln cap="flat" cmpd="sng" w="25400">
              <a:solidFill>
                <a:srgbClr val="CECCD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txBox="1"/>
            <p:nvPr/>
          </p:nvSpPr>
          <p:spPr>
            <a:xfrm>
              <a:off x="2390" y="1066988"/>
              <a:ext cx="2330778" cy="3351131"/>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rgbClr val="000000"/>
                </a:buClr>
                <a:buSzPts val="1400"/>
                <a:buFont typeface="Arial"/>
                <a:buChar char="•"/>
              </a:pPr>
              <a:r>
                <a:rPr b="1" i="0" lang="en-US" sz="1400" u="none" cap="none" strike="noStrike">
                  <a:solidFill>
                    <a:srgbClr val="000000"/>
                  </a:solidFill>
                  <a:latin typeface="Open Sans"/>
                  <a:ea typeface="Open Sans"/>
                  <a:cs typeface="Open Sans"/>
                  <a:sym typeface="Open Sans"/>
                </a:rPr>
                <a:t>character_gender</a:t>
              </a:r>
              <a:r>
                <a:rPr b="0" i="0" lang="en-US" sz="1400" u="none" cap="none" strike="noStrike">
                  <a:solidFill>
                    <a:srgbClr val="000000"/>
                  </a:solidFill>
                  <a:latin typeface="Open Sans"/>
                  <a:ea typeface="Open Sans"/>
                  <a:cs typeface="Open Sans"/>
                  <a:sym typeface="Open Sans"/>
                </a:rPr>
                <a:t>, critical for analysis, had 67% missing values. Due to the lack of viable inference methods, they were dropped</a:t>
              </a:r>
              <a:endParaRPr/>
            </a:p>
            <a:p>
              <a:pPr indent="-25400" lvl="1" marL="114300" marR="0" rtl="0" algn="l">
                <a:lnSpc>
                  <a:spcPct val="90000"/>
                </a:lnSpc>
                <a:spcBef>
                  <a:spcPts val="21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210"/>
                </a:spcBef>
                <a:spcAft>
                  <a:spcPts val="0"/>
                </a:spcAft>
                <a:buClr>
                  <a:srgbClr val="000000"/>
                </a:buClr>
                <a:buSzPts val="1400"/>
                <a:buFont typeface="Arial"/>
                <a:buChar char="•"/>
              </a:pPr>
              <a:r>
                <a:rPr b="0" i="0" lang="en-US" sz="1400" u="none" cap="none" strike="noStrike">
                  <a:solidFill>
                    <a:srgbClr val="000000"/>
                  </a:solidFill>
                  <a:latin typeface="Open Sans"/>
                  <a:ea typeface="Open Sans"/>
                  <a:cs typeface="Open Sans"/>
                  <a:sym typeface="Open Sans"/>
                </a:rPr>
                <a:t>Insignificant missing values in </a:t>
              </a:r>
              <a:r>
                <a:rPr b="1" i="0" lang="en-US" sz="1400" u="none" cap="none" strike="noStrike">
                  <a:solidFill>
                    <a:srgbClr val="000000"/>
                  </a:solidFill>
                  <a:latin typeface="Open Sans"/>
                  <a:ea typeface="Open Sans"/>
                  <a:cs typeface="Open Sans"/>
                  <a:sym typeface="Open Sans"/>
                </a:rPr>
                <a:t>‘movie_id’, ‘character_id’, ‘dialog’ </a:t>
              </a:r>
              <a:r>
                <a:rPr b="0" i="0" lang="en-US" sz="1400" u="none" cap="none" strike="noStrike">
                  <a:solidFill>
                    <a:srgbClr val="000000"/>
                  </a:solidFill>
                  <a:latin typeface="Open Sans"/>
                  <a:ea typeface="Open Sans"/>
                  <a:cs typeface="Open Sans"/>
                  <a:sym typeface="Open Sans"/>
                </a:rPr>
                <a:t>and were identified and dropped from the primary dataset.</a:t>
              </a:r>
              <a:endParaRPr/>
            </a:p>
          </p:txBody>
        </p:sp>
        <p:sp>
          <p:nvSpPr>
            <p:cNvPr id="106" name="Google Shape;106;p4"/>
            <p:cNvSpPr/>
            <p:nvPr/>
          </p:nvSpPr>
          <p:spPr>
            <a:xfrm>
              <a:off x="2659478" y="134676"/>
              <a:ext cx="2330778" cy="932311"/>
            </a:xfrm>
            <a:prstGeom prst="rect">
              <a:avLst/>
            </a:prstGeom>
            <a:solidFill>
              <a:srgbClr val="4A2B83"/>
            </a:solidFill>
            <a:ln cap="flat" cmpd="sng" w="25400">
              <a:solidFill>
                <a:srgbClr val="4A2B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txBox="1"/>
            <p:nvPr/>
          </p:nvSpPr>
          <p:spPr>
            <a:xfrm>
              <a:off x="2659478" y="134676"/>
              <a:ext cx="2330778" cy="932311"/>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chemeClr val="lt1"/>
                  </a:solidFill>
                  <a:latin typeface="Open Sans"/>
                  <a:ea typeface="Open Sans"/>
                  <a:cs typeface="Open Sans"/>
                  <a:sym typeface="Open Sans"/>
                </a:rPr>
                <a:t>Data Standardization</a:t>
              </a:r>
              <a:endParaRPr/>
            </a:p>
          </p:txBody>
        </p:sp>
        <p:sp>
          <p:nvSpPr>
            <p:cNvPr id="108" name="Google Shape;108;p4"/>
            <p:cNvSpPr/>
            <p:nvPr/>
          </p:nvSpPr>
          <p:spPr>
            <a:xfrm>
              <a:off x="2659478" y="1066988"/>
              <a:ext cx="2330778" cy="3351131"/>
            </a:xfrm>
            <a:prstGeom prst="rect">
              <a:avLst/>
            </a:prstGeom>
            <a:solidFill>
              <a:srgbClr val="CECCD8">
                <a:alpha val="89803"/>
              </a:srgbClr>
            </a:solidFill>
            <a:ln cap="flat" cmpd="sng" w="25400">
              <a:solidFill>
                <a:srgbClr val="CECCD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txBox="1"/>
            <p:nvPr/>
          </p:nvSpPr>
          <p:spPr>
            <a:xfrm>
              <a:off x="2659478" y="1066988"/>
              <a:ext cx="2330778" cy="3351131"/>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rgbClr val="000000"/>
                </a:buClr>
                <a:buSzPts val="1300"/>
                <a:buFont typeface="Arial"/>
                <a:buChar char="•"/>
              </a:pPr>
              <a:r>
                <a:rPr b="0" i="0" lang="en-US" sz="1300" u="none" cap="none" strike="noStrike">
                  <a:solidFill>
                    <a:srgbClr val="000000"/>
                  </a:solidFill>
                  <a:latin typeface="Open Sans"/>
                  <a:ea typeface="Open Sans"/>
                  <a:cs typeface="Open Sans"/>
                  <a:sym typeface="Open Sans"/>
                </a:rPr>
                <a:t>Addressed appended strings in </a:t>
              </a:r>
              <a:r>
                <a:rPr b="1" i="0" lang="en-US" sz="1300" u="none" cap="none" strike="noStrike">
                  <a:solidFill>
                    <a:srgbClr val="000000"/>
                  </a:solidFill>
                  <a:latin typeface="Open Sans"/>
                  <a:ea typeface="Open Sans"/>
                  <a:cs typeface="Open Sans"/>
                  <a:sym typeface="Open Sans"/>
                </a:rPr>
                <a:t>movie_year e.g. 2004/I </a:t>
              </a:r>
              <a:r>
                <a:rPr b="0" i="0" lang="en-US" sz="1300" u="none" cap="none" strike="noStrike">
                  <a:solidFill>
                    <a:srgbClr val="000000"/>
                  </a:solidFill>
                  <a:latin typeface="Open Sans"/>
                  <a:ea typeface="Open Sans"/>
                  <a:cs typeface="Open Sans"/>
                  <a:sym typeface="Open Sans"/>
                </a:rPr>
                <a:t>by extracting numeric values for enhanced comparability.</a:t>
              </a:r>
              <a:endParaRPr/>
            </a:p>
            <a:p>
              <a:pPr indent="-31750" lvl="1" marL="114300" marR="0" rtl="0" algn="l">
                <a:lnSpc>
                  <a:spcPct val="90000"/>
                </a:lnSpc>
                <a:spcBef>
                  <a:spcPts val="195"/>
                </a:spcBef>
                <a:spcAft>
                  <a:spcPts val="0"/>
                </a:spcAft>
                <a:buClr>
                  <a:srgbClr val="000000"/>
                </a:buClr>
                <a:buSzPts val="1300"/>
                <a:buFont typeface="Arial"/>
                <a:buNone/>
              </a:pPr>
              <a:r>
                <a:t/>
              </a:r>
              <a:endParaRPr b="0" i="0" sz="13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95"/>
                </a:spcBef>
                <a:spcAft>
                  <a:spcPts val="0"/>
                </a:spcAft>
                <a:buClr>
                  <a:srgbClr val="000000"/>
                </a:buClr>
                <a:buSzPts val="1300"/>
                <a:buFont typeface="Arial"/>
                <a:buChar char="•"/>
              </a:pPr>
              <a:r>
                <a:rPr b="0" i="0" lang="en-US" sz="1300" u="none" cap="none" strike="noStrike">
                  <a:solidFill>
                    <a:srgbClr val="000000"/>
                  </a:solidFill>
                  <a:latin typeface="Open Sans"/>
                  <a:ea typeface="Open Sans"/>
                  <a:cs typeface="Open Sans"/>
                  <a:sym typeface="Open Sans"/>
                </a:rPr>
                <a:t>Ensured consistency in gender representations </a:t>
              </a:r>
              <a:r>
                <a:rPr b="1" i="0" lang="en-US" sz="1300" u="none" cap="none" strike="noStrike">
                  <a:solidFill>
                    <a:srgbClr val="000000"/>
                  </a:solidFill>
                  <a:latin typeface="Open Sans"/>
                  <a:ea typeface="Open Sans"/>
                  <a:cs typeface="Open Sans"/>
                  <a:sym typeface="Open Sans"/>
                </a:rPr>
                <a:t>('m', 'M', 'f', 'F')</a:t>
              </a:r>
              <a:r>
                <a:rPr b="0" i="0" lang="en-US" sz="1300" u="none" cap="none" strike="noStrike">
                  <a:solidFill>
                    <a:srgbClr val="000000"/>
                  </a:solidFill>
                  <a:latin typeface="Open Sans"/>
                  <a:ea typeface="Open Sans"/>
                  <a:cs typeface="Open Sans"/>
                  <a:sym typeface="Open Sans"/>
                </a:rPr>
                <a:t> by standardizing to </a:t>
              </a:r>
              <a:r>
                <a:rPr b="1" i="0" lang="en-US" sz="1300" u="none" cap="none" strike="noStrike">
                  <a:solidFill>
                    <a:srgbClr val="000000"/>
                  </a:solidFill>
                  <a:latin typeface="Open Sans"/>
                  <a:ea typeface="Open Sans"/>
                  <a:cs typeface="Open Sans"/>
                  <a:sym typeface="Open Sans"/>
                </a:rPr>
                <a:t>'M'</a:t>
              </a:r>
              <a:r>
                <a:rPr b="0" i="0" lang="en-US" sz="1300" u="none" cap="none" strike="noStrike">
                  <a:solidFill>
                    <a:srgbClr val="000000"/>
                  </a:solidFill>
                  <a:latin typeface="Open Sans"/>
                  <a:ea typeface="Open Sans"/>
                  <a:cs typeface="Open Sans"/>
                  <a:sym typeface="Open Sans"/>
                </a:rPr>
                <a:t> and </a:t>
              </a:r>
              <a:r>
                <a:rPr b="1" i="0" lang="en-US" sz="1300" u="none" cap="none" strike="noStrike">
                  <a:solidFill>
                    <a:srgbClr val="000000"/>
                  </a:solidFill>
                  <a:latin typeface="Open Sans"/>
                  <a:ea typeface="Open Sans"/>
                  <a:cs typeface="Open Sans"/>
                  <a:sym typeface="Open Sans"/>
                </a:rPr>
                <a:t>'F'</a:t>
              </a:r>
              <a:r>
                <a:rPr b="0" i="0" lang="en-US" sz="1300" u="none" cap="none" strike="noStrike">
                  <a:solidFill>
                    <a:srgbClr val="000000"/>
                  </a:solidFill>
                  <a:latin typeface="Open Sans"/>
                  <a:ea typeface="Open Sans"/>
                  <a:cs typeface="Open Sans"/>
                  <a:sym typeface="Open Sans"/>
                </a:rPr>
                <a:t>.</a:t>
              </a:r>
              <a:endParaRPr/>
            </a:p>
            <a:p>
              <a:pPr indent="-31750" lvl="1" marL="114300" marR="0" rtl="0" algn="l">
                <a:lnSpc>
                  <a:spcPct val="90000"/>
                </a:lnSpc>
                <a:spcBef>
                  <a:spcPts val="195"/>
                </a:spcBef>
                <a:spcAft>
                  <a:spcPts val="0"/>
                </a:spcAft>
                <a:buClr>
                  <a:srgbClr val="000000"/>
                </a:buClr>
                <a:buSzPts val="1300"/>
                <a:buFont typeface="Arial"/>
                <a:buNone/>
              </a:pPr>
              <a:r>
                <a:t/>
              </a:r>
              <a:endParaRPr b="0" i="0" sz="13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95"/>
                </a:spcBef>
                <a:spcAft>
                  <a:spcPts val="0"/>
                </a:spcAft>
                <a:buClr>
                  <a:srgbClr val="000000"/>
                </a:buClr>
                <a:buSzPts val="1300"/>
                <a:buFont typeface="Arial"/>
                <a:buChar char="•"/>
              </a:pPr>
              <a:r>
                <a:rPr b="0" i="0" lang="en-US" sz="1300" u="none" cap="none" strike="noStrike">
                  <a:solidFill>
                    <a:srgbClr val="000000"/>
                  </a:solidFill>
                  <a:latin typeface="Open Sans"/>
                  <a:ea typeface="Open Sans"/>
                  <a:cs typeface="Open Sans"/>
                  <a:sym typeface="Open Sans"/>
                </a:rPr>
                <a:t>Handled position credits ambiguities by replacing </a:t>
              </a:r>
              <a:r>
                <a:rPr b="1" i="0" lang="en-US" sz="1300" u="none" cap="none" strike="noStrike">
                  <a:solidFill>
                    <a:srgbClr val="000000"/>
                  </a:solidFill>
                  <a:latin typeface="Open Sans"/>
                  <a:ea typeface="Open Sans"/>
                  <a:cs typeface="Open Sans"/>
                  <a:sym typeface="Open Sans"/>
                </a:rPr>
                <a:t>'?'</a:t>
              </a:r>
              <a:r>
                <a:rPr b="0" i="0" lang="en-US" sz="1300" u="none" cap="none" strike="noStrike">
                  <a:solidFill>
                    <a:srgbClr val="000000"/>
                  </a:solidFill>
                  <a:latin typeface="Open Sans"/>
                  <a:ea typeface="Open Sans"/>
                  <a:cs typeface="Open Sans"/>
                  <a:sym typeface="Open Sans"/>
                </a:rPr>
                <a:t> with </a:t>
              </a:r>
              <a:r>
                <a:rPr b="1" i="0" lang="en-US" sz="1300" u="none" cap="none" strike="noStrike">
                  <a:solidFill>
                    <a:srgbClr val="000000"/>
                  </a:solidFill>
                  <a:latin typeface="Open Sans"/>
                  <a:ea typeface="Open Sans"/>
                  <a:cs typeface="Open Sans"/>
                  <a:sym typeface="Open Sans"/>
                </a:rPr>
                <a:t>-1</a:t>
              </a:r>
              <a:r>
                <a:rPr b="0" i="0" lang="en-US" sz="1300" u="none" cap="none" strike="noStrike">
                  <a:solidFill>
                    <a:srgbClr val="000000"/>
                  </a:solidFill>
                  <a:latin typeface="Open Sans"/>
                  <a:ea typeface="Open Sans"/>
                  <a:cs typeface="Open Sans"/>
                  <a:sym typeface="Open Sans"/>
                </a:rPr>
                <a:t> for clarity.</a:t>
              </a:r>
              <a:endParaRPr/>
            </a:p>
          </p:txBody>
        </p:sp>
        <p:sp>
          <p:nvSpPr>
            <p:cNvPr id="110" name="Google Shape;110;p4"/>
            <p:cNvSpPr/>
            <p:nvPr/>
          </p:nvSpPr>
          <p:spPr>
            <a:xfrm>
              <a:off x="5316566" y="134676"/>
              <a:ext cx="2330778" cy="932311"/>
            </a:xfrm>
            <a:prstGeom prst="rect">
              <a:avLst/>
            </a:prstGeom>
            <a:solidFill>
              <a:srgbClr val="4A2B83"/>
            </a:solidFill>
            <a:ln cap="flat" cmpd="sng" w="25400">
              <a:solidFill>
                <a:srgbClr val="4A2B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txBox="1"/>
            <p:nvPr/>
          </p:nvSpPr>
          <p:spPr>
            <a:xfrm>
              <a:off x="5316566" y="134676"/>
              <a:ext cx="2330778" cy="932311"/>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chemeClr val="lt1"/>
                  </a:solidFill>
                  <a:latin typeface="Open Sans"/>
                  <a:ea typeface="Open Sans"/>
                  <a:cs typeface="Open Sans"/>
                  <a:sym typeface="Open Sans"/>
                </a:rPr>
                <a:t>Additional features</a:t>
              </a:r>
              <a:endParaRPr/>
            </a:p>
          </p:txBody>
        </p:sp>
        <p:sp>
          <p:nvSpPr>
            <p:cNvPr id="112" name="Google Shape;112;p4"/>
            <p:cNvSpPr/>
            <p:nvPr/>
          </p:nvSpPr>
          <p:spPr>
            <a:xfrm>
              <a:off x="5316566" y="1066988"/>
              <a:ext cx="2330778" cy="3351131"/>
            </a:xfrm>
            <a:prstGeom prst="rect">
              <a:avLst/>
            </a:prstGeom>
            <a:solidFill>
              <a:srgbClr val="CECCD8">
                <a:alpha val="89803"/>
              </a:srgbClr>
            </a:solidFill>
            <a:ln cap="flat" cmpd="sng" w="25400">
              <a:solidFill>
                <a:srgbClr val="CECCD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txBox="1"/>
            <p:nvPr/>
          </p:nvSpPr>
          <p:spPr>
            <a:xfrm>
              <a:off x="5316566" y="1066988"/>
              <a:ext cx="2330778" cy="3351131"/>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rgbClr val="000000"/>
                </a:buClr>
                <a:buSzPts val="1300"/>
                <a:buFont typeface="Arial"/>
                <a:buChar char="•"/>
              </a:pPr>
              <a:r>
                <a:rPr b="1" i="0" lang="en-US" sz="1300" u="none" cap="none" strike="noStrike">
                  <a:solidFill>
                    <a:srgbClr val="000000"/>
                  </a:solidFill>
                  <a:latin typeface="Open Sans"/>
                  <a:ea typeface="Open Sans"/>
                  <a:cs typeface="Open Sans"/>
                  <a:sym typeface="Open Sans"/>
                </a:rPr>
                <a:t>character_dialog_count </a:t>
              </a:r>
              <a:r>
                <a:rPr b="0" i="0" lang="en-US" sz="1300" u="none" cap="none" strike="noStrike">
                  <a:solidFill>
                    <a:srgbClr val="000000"/>
                  </a:solidFill>
                  <a:latin typeface="Open Sans"/>
                  <a:ea typeface="Open Sans"/>
                  <a:cs typeface="Open Sans"/>
                  <a:sym typeface="Open Sans"/>
                </a:rPr>
                <a:t>to</a:t>
              </a:r>
              <a:r>
                <a:rPr b="1" i="0" lang="en-US" sz="1300" u="none" cap="none" strike="noStrike">
                  <a:solidFill>
                    <a:srgbClr val="000000"/>
                  </a:solidFill>
                  <a:latin typeface="Open Sans"/>
                  <a:ea typeface="Open Sans"/>
                  <a:cs typeface="Open Sans"/>
                  <a:sym typeface="Open Sans"/>
                </a:rPr>
                <a:t> </a:t>
              </a:r>
              <a:r>
                <a:rPr b="0" i="0" lang="en-US" sz="1300" u="none" cap="none" strike="noStrike">
                  <a:solidFill>
                    <a:srgbClr val="000000"/>
                  </a:solidFill>
                  <a:latin typeface="Open Sans"/>
                  <a:ea typeface="Open Sans"/>
                  <a:cs typeface="Open Sans"/>
                  <a:sym typeface="Open Sans"/>
                </a:rPr>
                <a:t>represent the number of unique dialogues spoken by each character.</a:t>
              </a:r>
              <a:endParaRPr b="0" i="0" sz="1300" u="none" cap="none" strike="noStrike">
                <a:solidFill>
                  <a:srgbClr val="000000"/>
                </a:solidFill>
                <a:latin typeface="Open Sans"/>
                <a:ea typeface="Open Sans"/>
                <a:cs typeface="Open Sans"/>
                <a:sym typeface="Open Sans"/>
              </a:endParaRPr>
            </a:p>
            <a:p>
              <a:pPr indent="-31750" lvl="1" marL="114300" marR="0" rtl="0" algn="l">
                <a:lnSpc>
                  <a:spcPct val="90000"/>
                </a:lnSpc>
                <a:spcBef>
                  <a:spcPts val="195"/>
                </a:spcBef>
                <a:spcAft>
                  <a:spcPts val="0"/>
                </a:spcAft>
                <a:buClr>
                  <a:srgbClr val="000000"/>
                </a:buClr>
                <a:buSzPts val="1300"/>
                <a:buFont typeface="Arial"/>
                <a:buNone/>
              </a:pPr>
              <a:r>
                <a:t/>
              </a:r>
              <a:endParaRPr b="0" i="0" sz="13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95"/>
                </a:spcBef>
                <a:spcAft>
                  <a:spcPts val="0"/>
                </a:spcAft>
                <a:buClr>
                  <a:srgbClr val="000000"/>
                </a:buClr>
                <a:buSzPts val="1300"/>
                <a:buFont typeface="Arial"/>
                <a:buChar char="•"/>
              </a:pPr>
              <a:r>
                <a:rPr b="1" i="0" lang="en-US" sz="1300" u="none" cap="none" strike="noStrike">
                  <a:solidFill>
                    <a:srgbClr val="000000"/>
                  </a:solidFill>
                  <a:latin typeface="Open Sans"/>
                  <a:ea typeface="Open Sans"/>
                  <a:cs typeface="Open Sans"/>
                  <a:sym typeface="Open Sans"/>
                </a:rPr>
                <a:t>dialog_word_count </a:t>
              </a:r>
              <a:r>
                <a:rPr b="0" i="0" lang="en-US" sz="1300" u="none" cap="none" strike="noStrike">
                  <a:solidFill>
                    <a:srgbClr val="000000"/>
                  </a:solidFill>
                  <a:latin typeface="Open Sans"/>
                  <a:ea typeface="Open Sans"/>
                  <a:cs typeface="Open Sans"/>
                  <a:sym typeface="Open Sans"/>
                </a:rPr>
                <a:t>which quantifies the number of words per dialogue, providing insights into communication patterns.</a:t>
              </a:r>
              <a:endParaRPr/>
            </a:p>
            <a:p>
              <a:pPr indent="-31750" lvl="1" marL="114300" marR="0" rtl="0" algn="l">
                <a:lnSpc>
                  <a:spcPct val="90000"/>
                </a:lnSpc>
                <a:spcBef>
                  <a:spcPts val="195"/>
                </a:spcBef>
                <a:spcAft>
                  <a:spcPts val="0"/>
                </a:spcAft>
                <a:buClr>
                  <a:srgbClr val="000000"/>
                </a:buClr>
                <a:buSzPts val="1300"/>
                <a:buFont typeface="Arial"/>
                <a:buNone/>
              </a:pPr>
              <a:r>
                <a:t/>
              </a:r>
              <a:endParaRPr b="0" i="0" sz="13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95"/>
                </a:spcBef>
                <a:spcAft>
                  <a:spcPts val="0"/>
                </a:spcAft>
                <a:buClr>
                  <a:srgbClr val="000000"/>
                </a:buClr>
                <a:buSzPts val="1300"/>
                <a:buFont typeface="Arial"/>
                <a:buChar char="•"/>
              </a:pPr>
              <a:r>
                <a:rPr b="1" i="0" lang="en-US" sz="1300" u="none" cap="none" strike="noStrike">
                  <a:solidFill>
                    <a:srgbClr val="000000"/>
                  </a:solidFill>
                  <a:latin typeface="Open Sans"/>
                  <a:ea typeface="Open Sans"/>
                  <a:cs typeface="Open Sans"/>
                  <a:sym typeface="Open Sans"/>
                </a:rPr>
                <a:t>dialog_length </a:t>
              </a:r>
              <a:r>
                <a:rPr b="0" i="0" lang="en-US" sz="1300" u="none" cap="none" strike="noStrike">
                  <a:solidFill>
                    <a:srgbClr val="000000"/>
                  </a:solidFill>
                  <a:latin typeface="Open Sans"/>
                  <a:ea typeface="Open Sans"/>
                  <a:cs typeface="Open Sans"/>
                  <a:sym typeface="Open Sans"/>
                </a:rPr>
                <a:t>capturing the length of each dialogue in terms of character count.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7" name="Shape 117"/>
        <p:cNvGrpSpPr/>
        <p:nvPr/>
      </p:nvGrpSpPr>
      <p:grpSpPr>
        <a:xfrm>
          <a:off x="0" y="0"/>
          <a:ext cx="0" cy="0"/>
          <a:chOff x="0" y="0"/>
          <a:chExt cx="0" cy="0"/>
        </a:xfrm>
      </p:grpSpPr>
      <p:sp>
        <p:nvSpPr>
          <p:cNvPr id="118" name="Google Shape;118;p5"/>
          <p:cNvSpPr txBox="1"/>
          <p:nvPr>
            <p:ph type="title"/>
          </p:nvPr>
        </p:nvSpPr>
        <p:spPr>
          <a:xfrm>
            <a:off x="272062" y="275713"/>
            <a:ext cx="8677936" cy="962025"/>
          </a:xfrm>
          <a:prstGeom prst="rect">
            <a:avLst/>
          </a:prstGeom>
          <a:solidFill>
            <a:schemeClr val="lt2"/>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000"/>
              <a:buFont typeface="Encode Sans Black"/>
              <a:buNone/>
            </a:pPr>
            <a:r>
              <a:rPr lang="en-US">
                <a:solidFill>
                  <a:schemeClr val="accent1"/>
                </a:solidFill>
              </a:rPr>
              <a:t>Gender Inference of Movie Directors</a:t>
            </a:r>
            <a:endParaRPr>
              <a:solidFill>
                <a:schemeClr val="accent1"/>
              </a:solidFill>
            </a:endParaRPr>
          </a:p>
        </p:txBody>
      </p:sp>
      <p:grpSp>
        <p:nvGrpSpPr>
          <p:cNvPr id="119" name="Google Shape;119;p5"/>
          <p:cNvGrpSpPr/>
          <p:nvPr/>
        </p:nvGrpSpPr>
        <p:grpSpPr>
          <a:xfrm>
            <a:off x="178421" y="1678921"/>
            <a:ext cx="8865217" cy="5083629"/>
            <a:chOff x="0" y="6238"/>
            <a:chExt cx="8865217" cy="5083629"/>
          </a:xfrm>
        </p:grpSpPr>
        <p:sp>
          <p:nvSpPr>
            <p:cNvPr id="120" name="Google Shape;120;p5"/>
            <p:cNvSpPr/>
            <p:nvPr/>
          </p:nvSpPr>
          <p:spPr>
            <a:xfrm rot="5400000">
              <a:off x="-206951" y="213190"/>
              <a:ext cx="1379676" cy="965773"/>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txBox="1"/>
            <p:nvPr/>
          </p:nvSpPr>
          <p:spPr>
            <a:xfrm>
              <a:off x="1" y="489126"/>
              <a:ext cx="965773" cy="413903"/>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chemeClr val="lt2"/>
                  </a:solidFill>
                  <a:latin typeface="Open Sans"/>
                  <a:ea typeface="Open Sans"/>
                  <a:cs typeface="Open Sans"/>
                  <a:sym typeface="Open Sans"/>
                </a:rPr>
                <a:t>Gender Identification Function</a:t>
              </a:r>
              <a:endParaRPr b="0" i="0" sz="1200" u="none" cap="none" strike="noStrike">
                <a:solidFill>
                  <a:schemeClr val="lt2"/>
                </a:solidFill>
                <a:latin typeface="Open Sans"/>
                <a:ea typeface="Open Sans"/>
                <a:cs typeface="Open Sans"/>
                <a:sym typeface="Open Sans"/>
              </a:endParaRPr>
            </a:p>
          </p:txBody>
        </p:sp>
        <p:sp>
          <p:nvSpPr>
            <p:cNvPr id="122" name="Google Shape;122;p5"/>
            <p:cNvSpPr/>
            <p:nvPr/>
          </p:nvSpPr>
          <p:spPr>
            <a:xfrm rot="5400000">
              <a:off x="4466865" y="-3494852"/>
              <a:ext cx="897261" cy="7899444"/>
            </a:xfrm>
            <a:prstGeom prst="round2SameRect">
              <a:avLst>
                <a:gd fmla="val 16667" name="adj1"/>
                <a:gd fmla="val 0" name="adj2"/>
              </a:avLst>
            </a:prstGeom>
            <a:solidFill>
              <a:srgbClr val="E8D3A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txBox="1"/>
            <p:nvPr/>
          </p:nvSpPr>
          <p:spPr>
            <a:xfrm>
              <a:off x="965774" y="50040"/>
              <a:ext cx="7855643" cy="809659"/>
            </a:xfrm>
            <a:prstGeom prst="rect">
              <a:avLst/>
            </a:prstGeom>
            <a:noFill/>
            <a:ln>
              <a:noFill/>
            </a:ln>
          </p:spPr>
          <p:txBody>
            <a:bodyPr anchorCtr="0" anchor="ctr" bIns="7600" lIns="85325" spcFirstLastPara="1" rIns="7600" wrap="square" tIns="7600">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Efficiently assesses text for male and female pronoun frequency.</a:t>
              </a:r>
              <a:endParaRPr b="0" i="0" sz="12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8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Provides a clear gender inference </a:t>
              </a:r>
              <a:r>
                <a:rPr b="1" i="0" lang="en-US" sz="1200" u="none" cap="none" strike="noStrike">
                  <a:solidFill>
                    <a:srgbClr val="000000"/>
                  </a:solidFill>
                  <a:latin typeface="Open Sans"/>
                  <a:ea typeface="Open Sans"/>
                  <a:cs typeface="Open Sans"/>
                  <a:sym typeface="Open Sans"/>
                </a:rPr>
                <a:t>('M', 'F', or 'Unknown') </a:t>
              </a:r>
              <a:r>
                <a:rPr b="0" i="0" lang="en-US" sz="1200" u="none" cap="none" strike="noStrike">
                  <a:solidFill>
                    <a:srgbClr val="000000"/>
                  </a:solidFill>
                  <a:latin typeface="Open Sans"/>
                  <a:ea typeface="Open Sans"/>
                  <a:cs typeface="Open Sans"/>
                  <a:sym typeface="Open Sans"/>
                </a:rPr>
                <a:t>based on pronoun analysis.</a:t>
              </a:r>
              <a:endParaRPr/>
            </a:p>
          </p:txBody>
        </p:sp>
        <p:sp>
          <p:nvSpPr>
            <p:cNvPr id="124" name="Google Shape;124;p5"/>
            <p:cNvSpPr/>
            <p:nvPr/>
          </p:nvSpPr>
          <p:spPr>
            <a:xfrm rot="5400000">
              <a:off x="-206951" y="1447841"/>
              <a:ext cx="1379676" cy="965773"/>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txBox="1"/>
            <p:nvPr/>
          </p:nvSpPr>
          <p:spPr>
            <a:xfrm>
              <a:off x="1" y="1723777"/>
              <a:ext cx="965773" cy="413903"/>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chemeClr val="lt2"/>
                  </a:solidFill>
                  <a:latin typeface="Open Sans"/>
                  <a:ea typeface="Open Sans"/>
                  <a:cs typeface="Open Sans"/>
                  <a:sym typeface="Open Sans"/>
                </a:rPr>
                <a:t>Web Scraping</a:t>
              </a:r>
              <a:endParaRPr b="0" i="0" sz="1300" u="none" cap="none" strike="noStrike">
                <a:solidFill>
                  <a:schemeClr val="lt2"/>
                </a:solidFill>
                <a:latin typeface="Open Sans"/>
                <a:ea typeface="Open Sans"/>
                <a:cs typeface="Open Sans"/>
                <a:sym typeface="Open Sans"/>
              </a:endParaRPr>
            </a:p>
          </p:txBody>
        </p:sp>
        <p:sp>
          <p:nvSpPr>
            <p:cNvPr id="126" name="Google Shape;126;p5"/>
            <p:cNvSpPr/>
            <p:nvPr/>
          </p:nvSpPr>
          <p:spPr>
            <a:xfrm rot="5400000">
              <a:off x="4467100" y="-2260437"/>
              <a:ext cx="896789" cy="7899444"/>
            </a:xfrm>
            <a:prstGeom prst="round2SameRect">
              <a:avLst>
                <a:gd fmla="val 16667" name="adj1"/>
                <a:gd fmla="val 0" name="adj2"/>
              </a:avLst>
            </a:prstGeom>
            <a:solidFill>
              <a:srgbClr val="E8D3A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txBox="1"/>
            <p:nvPr/>
          </p:nvSpPr>
          <p:spPr>
            <a:xfrm>
              <a:off x="965773" y="1284668"/>
              <a:ext cx="7855666" cy="809233"/>
            </a:xfrm>
            <a:prstGeom prst="rect">
              <a:avLst/>
            </a:prstGeom>
            <a:noFill/>
            <a:ln>
              <a:noFill/>
            </a:ln>
          </p:spPr>
          <p:txBody>
            <a:bodyPr anchorCtr="0" anchor="ctr" bIns="7600" lIns="85325" spcFirstLastPara="1" rIns="7600" wrap="square" tIns="7600">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Iterates through director entries, constructing and accessing Wikipedia URLs.</a:t>
              </a:r>
              <a:endParaRPr b="0" i="0" sz="12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8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Adapts to special cases by modifying URLs for entries with a single paragraph, ensuring accurate data retrieval.</a:t>
              </a:r>
              <a:endParaRPr/>
            </a:p>
          </p:txBody>
        </p:sp>
        <p:sp>
          <p:nvSpPr>
            <p:cNvPr id="128" name="Google Shape;128;p5"/>
            <p:cNvSpPr/>
            <p:nvPr/>
          </p:nvSpPr>
          <p:spPr>
            <a:xfrm rot="5400000">
              <a:off x="-206951" y="2682492"/>
              <a:ext cx="1379676" cy="965773"/>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txBox="1"/>
            <p:nvPr/>
          </p:nvSpPr>
          <p:spPr>
            <a:xfrm>
              <a:off x="1" y="2958428"/>
              <a:ext cx="965773" cy="413903"/>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chemeClr val="lt2"/>
                  </a:solidFill>
                  <a:latin typeface="Open Sans"/>
                  <a:ea typeface="Open Sans"/>
                  <a:cs typeface="Open Sans"/>
                  <a:sym typeface="Open Sans"/>
                </a:rPr>
                <a:t>Data Refinement</a:t>
              </a:r>
              <a:endParaRPr b="0" i="0" sz="1200" u="none" cap="none" strike="noStrike">
                <a:solidFill>
                  <a:schemeClr val="lt2"/>
                </a:solidFill>
                <a:latin typeface="Open Sans"/>
                <a:ea typeface="Open Sans"/>
                <a:cs typeface="Open Sans"/>
                <a:sym typeface="Open Sans"/>
              </a:endParaRPr>
            </a:p>
          </p:txBody>
        </p:sp>
        <p:sp>
          <p:nvSpPr>
            <p:cNvPr id="130" name="Google Shape;130;p5"/>
            <p:cNvSpPr/>
            <p:nvPr/>
          </p:nvSpPr>
          <p:spPr>
            <a:xfrm rot="5400000">
              <a:off x="4467100" y="-1025786"/>
              <a:ext cx="896789" cy="7899444"/>
            </a:xfrm>
            <a:prstGeom prst="round2SameRect">
              <a:avLst>
                <a:gd fmla="val 16667" name="adj1"/>
                <a:gd fmla="val 0" name="adj2"/>
              </a:avLst>
            </a:prstGeom>
            <a:solidFill>
              <a:srgbClr val="E8D3A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txBox="1"/>
            <p:nvPr/>
          </p:nvSpPr>
          <p:spPr>
            <a:xfrm>
              <a:off x="965773" y="2519319"/>
              <a:ext cx="7855666" cy="809233"/>
            </a:xfrm>
            <a:prstGeom prst="rect">
              <a:avLst/>
            </a:prstGeom>
            <a:noFill/>
            <a:ln>
              <a:noFill/>
            </a:ln>
          </p:spPr>
          <p:txBody>
            <a:bodyPr anchorCtr="0" anchor="ctr" bIns="7600" lIns="85325" spcFirstLastPara="1" rIns="7600" wrap="square" tIns="7600">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Manages </a:t>
              </a:r>
              <a:r>
                <a:rPr b="1" i="0" lang="en-US" sz="1200" u="none" cap="none" strike="noStrike">
                  <a:solidFill>
                    <a:srgbClr val="000000"/>
                  </a:solidFill>
                  <a:latin typeface="Open Sans"/>
                  <a:ea typeface="Open Sans"/>
                  <a:cs typeface="Open Sans"/>
                  <a:sym typeface="Open Sans"/>
                </a:rPr>
                <a:t>'Unknown' </a:t>
              </a:r>
              <a:r>
                <a:rPr b="0" i="0" lang="en-US" sz="1200" u="none" cap="none" strike="noStrike">
                  <a:solidFill>
                    <a:srgbClr val="000000"/>
                  </a:solidFill>
                  <a:latin typeface="Open Sans"/>
                  <a:ea typeface="Open Sans"/>
                  <a:cs typeface="Open Sans"/>
                  <a:sym typeface="Open Sans"/>
                </a:rPr>
                <a:t>gender instances by either removing or retaining them.</a:t>
              </a:r>
              <a:endParaRPr b="0" i="0" sz="12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8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Incorporates inferred genders into the dataframe under the </a:t>
              </a:r>
              <a:r>
                <a:rPr b="1" i="0" lang="en-US" sz="1200" u="none" cap="none" strike="noStrike">
                  <a:solidFill>
                    <a:srgbClr val="000000"/>
                  </a:solidFill>
                  <a:latin typeface="Open Sans"/>
                  <a:ea typeface="Open Sans"/>
                  <a:cs typeface="Open Sans"/>
                  <a:sym typeface="Open Sans"/>
                </a:rPr>
                <a:t>'director_gender' </a:t>
              </a:r>
              <a:r>
                <a:rPr b="0" i="0" lang="en-US" sz="1200" u="none" cap="none" strike="noStrike">
                  <a:solidFill>
                    <a:srgbClr val="000000"/>
                  </a:solidFill>
                  <a:latin typeface="Open Sans"/>
                  <a:ea typeface="Open Sans"/>
                  <a:cs typeface="Open Sans"/>
                  <a:sym typeface="Open Sans"/>
                </a:rPr>
                <a:t>column, ensuring completeness.</a:t>
              </a:r>
              <a:endParaRPr/>
            </a:p>
          </p:txBody>
        </p:sp>
        <p:sp>
          <p:nvSpPr>
            <p:cNvPr id="132" name="Google Shape;132;p5"/>
            <p:cNvSpPr/>
            <p:nvPr/>
          </p:nvSpPr>
          <p:spPr>
            <a:xfrm rot="5400000">
              <a:off x="-206951" y="3917143"/>
              <a:ext cx="1379676" cy="965773"/>
            </a:xfrm>
            <a:prstGeom prst="chevron">
              <a:avLst>
                <a:gd fmla="val 50000" name="adj"/>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txBox="1"/>
            <p:nvPr/>
          </p:nvSpPr>
          <p:spPr>
            <a:xfrm>
              <a:off x="1" y="4193079"/>
              <a:ext cx="965773" cy="413903"/>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chemeClr val="lt2"/>
                  </a:solidFill>
                  <a:latin typeface="Open Sans"/>
                  <a:ea typeface="Open Sans"/>
                  <a:cs typeface="Open Sans"/>
                  <a:sym typeface="Open Sans"/>
                </a:rPr>
                <a:t>Scalability</a:t>
              </a:r>
              <a:endParaRPr b="0" i="0" sz="1200" u="none" cap="none" strike="noStrike">
                <a:solidFill>
                  <a:schemeClr val="lt2"/>
                </a:solidFill>
                <a:latin typeface="Open Sans"/>
                <a:ea typeface="Open Sans"/>
                <a:cs typeface="Open Sans"/>
                <a:sym typeface="Open Sans"/>
              </a:endParaRPr>
            </a:p>
          </p:txBody>
        </p:sp>
        <p:sp>
          <p:nvSpPr>
            <p:cNvPr id="134" name="Google Shape;134;p5"/>
            <p:cNvSpPr/>
            <p:nvPr/>
          </p:nvSpPr>
          <p:spPr>
            <a:xfrm rot="5400000">
              <a:off x="4467100" y="208864"/>
              <a:ext cx="896789" cy="7899444"/>
            </a:xfrm>
            <a:prstGeom prst="round2SameRect">
              <a:avLst>
                <a:gd fmla="val 16667" name="adj1"/>
                <a:gd fmla="val 0" name="adj2"/>
              </a:avLst>
            </a:prstGeom>
            <a:solidFill>
              <a:srgbClr val="E8D3A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txBox="1"/>
            <p:nvPr/>
          </p:nvSpPr>
          <p:spPr>
            <a:xfrm>
              <a:off x="965773" y="3753969"/>
              <a:ext cx="7855666" cy="809233"/>
            </a:xfrm>
            <a:prstGeom prst="rect">
              <a:avLst/>
            </a:prstGeom>
            <a:noFill/>
            <a:ln>
              <a:noFill/>
            </a:ln>
          </p:spPr>
          <p:txBody>
            <a:bodyPr anchorCtr="0" anchor="ctr" bIns="7600" lIns="85325" spcFirstLastPara="1" rIns="7600" wrap="square" tIns="7600">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Designed to scale for the entire dataset, ensuring a comprehensive gender analysis of movie directors.</a:t>
              </a:r>
              <a:endParaRPr b="0" i="0" sz="1200" u="none" cap="none" strike="noStrike">
                <a:solidFill>
                  <a:srgbClr val="000000"/>
                </a:solidFill>
                <a:latin typeface="Open Sans"/>
                <a:ea typeface="Open Sans"/>
                <a:cs typeface="Open Sans"/>
                <a:sym typeface="Open Sans"/>
              </a:endParaRPr>
            </a:p>
            <a:p>
              <a:pPr indent="-114300" lvl="1" marL="114300" marR="0" rtl="0" algn="l">
                <a:lnSpc>
                  <a:spcPct val="90000"/>
                </a:lnSpc>
                <a:spcBef>
                  <a:spcPts val="18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Provides flexibility for handling diverse Wikipedia page structures, making it robust for large-scale applications.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671756" y="371511"/>
            <a:ext cx="8183700" cy="992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t>Distribution of movies over the years</a:t>
            </a:r>
            <a:endParaRPr/>
          </a:p>
        </p:txBody>
      </p:sp>
      <p:pic>
        <p:nvPicPr>
          <p:cNvPr id="141" name="Google Shape;141;p6"/>
          <p:cNvPicPr preferRelativeResize="0"/>
          <p:nvPr/>
        </p:nvPicPr>
        <p:blipFill rotWithShape="1">
          <a:blip r:embed="rId3">
            <a:alphaModFix/>
          </a:blip>
          <a:srcRect b="0" l="0" r="0" t="0"/>
          <a:stretch/>
        </p:blipFill>
        <p:spPr>
          <a:xfrm>
            <a:off x="793297" y="1634467"/>
            <a:ext cx="7767773" cy="4480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671756" y="371511"/>
            <a:ext cx="8183700" cy="992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t>Gender Distribution in movies</a:t>
            </a:r>
            <a:endParaRPr/>
          </a:p>
        </p:txBody>
      </p:sp>
      <p:pic>
        <p:nvPicPr>
          <p:cNvPr id="147" name="Google Shape;147;p7"/>
          <p:cNvPicPr preferRelativeResize="0"/>
          <p:nvPr/>
        </p:nvPicPr>
        <p:blipFill rotWithShape="1">
          <a:blip r:embed="rId3">
            <a:alphaModFix/>
          </a:blip>
          <a:srcRect b="0" l="0" r="0" t="0"/>
          <a:stretch/>
        </p:blipFill>
        <p:spPr>
          <a:xfrm>
            <a:off x="1321100" y="1721900"/>
            <a:ext cx="6450699" cy="4190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671756" y="371511"/>
            <a:ext cx="8183700" cy="992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Encode Sans Black"/>
              <a:buNone/>
            </a:pPr>
            <a:r>
              <a:rPr lang="en-US"/>
              <a:t>Dialogue Count per Gender</a:t>
            </a:r>
            <a:endParaRPr/>
          </a:p>
        </p:txBody>
      </p:sp>
      <p:pic>
        <p:nvPicPr>
          <p:cNvPr id="153" name="Google Shape;153;p8"/>
          <p:cNvPicPr preferRelativeResize="0"/>
          <p:nvPr/>
        </p:nvPicPr>
        <p:blipFill rotWithShape="1">
          <a:blip r:embed="rId3">
            <a:alphaModFix/>
          </a:blip>
          <a:srcRect b="0" l="0" r="0" t="0"/>
          <a:stretch/>
        </p:blipFill>
        <p:spPr>
          <a:xfrm>
            <a:off x="1314451" y="1657350"/>
            <a:ext cx="5926532" cy="43398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UW Palette 1">
      <a:dk1>
        <a:srgbClr val="4B2E83"/>
      </a:dk1>
      <a:lt1>
        <a:srgbClr val="E8E3D3"/>
      </a:lt1>
      <a:dk2>
        <a:srgbClr val="4B2E83"/>
      </a:dk2>
      <a:lt2>
        <a:srgbClr val="FFFFFF"/>
      </a:lt2>
      <a:accent1>
        <a:srgbClr val="4B2E83"/>
      </a:accent1>
      <a:accent2>
        <a:srgbClr val="E8E3D3"/>
      </a:accent2>
      <a:accent3>
        <a:srgbClr val="FFFFFF"/>
      </a:accent3>
      <a:accent4>
        <a:srgbClr val="D9D9D9"/>
      </a:accent4>
      <a:accent5>
        <a:srgbClr val="444444"/>
      </a:accent5>
      <a:accent6>
        <a:srgbClr val="85754D"/>
      </a:accent6>
      <a:hlink>
        <a:srgbClr val="4B2E83"/>
      </a:hlink>
      <a:folHlink>
        <a:srgbClr val="4B2E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