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sh_l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7406640" cy="1472184"/>
          </a:xfrm>
        </p:spPr>
        <p:txBody>
          <a:bodyPr/>
          <a:lstStyle/>
          <a:p>
            <a:pPr algn="ctr"/>
            <a:r>
              <a:rPr lang="en-US" dirty="0"/>
              <a:t>Merkle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5105400"/>
            <a:ext cx="26099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By- Kailash Raj Gaur</a:t>
            </a:r>
          </a:p>
          <a:p>
            <a:r>
              <a:rPr lang="en-US" dirty="0"/>
              <a:t>      TE-IT</a:t>
            </a:r>
          </a:p>
          <a:p>
            <a:r>
              <a:rPr lang="en-US" dirty="0"/>
              <a:t>      Group No. 14</a:t>
            </a:r>
          </a:p>
          <a:p>
            <a:r>
              <a:rPr lang="en-US" dirty="0"/>
              <a:t>      </a:t>
            </a:r>
            <a:r>
              <a:rPr lang="en-US" dirty="0" smtClean="0"/>
              <a:t>306047</a:t>
            </a:r>
          </a:p>
          <a:p>
            <a:r>
              <a:rPr lang="en-US" dirty="0" smtClean="0"/>
              <a:t>Guide – </a:t>
            </a:r>
            <a:r>
              <a:rPr lang="en-US" dirty="0" err="1" smtClean="0"/>
              <a:t>Sumedha</a:t>
            </a:r>
            <a:r>
              <a:rPr lang="en-US" dirty="0" smtClean="0"/>
              <a:t> </a:t>
            </a:r>
            <a:r>
              <a:rPr lang="en-US" dirty="0" err="1" smtClean="0"/>
              <a:t>Sirsikar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dirty="0"/>
          </a:p>
          <a:p>
            <a:r>
              <a:rPr lang="en-US" dirty="0"/>
              <a:t>A Critical Review of Blockchain and Its Current Applications</a:t>
            </a:r>
          </a:p>
          <a:p>
            <a:pPr marL="0" indent="0">
              <a:buNone/>
            </a:pPr>
            <a:r>
              <a:rPr lang="en-US" dirty="0" err="1"/>
              <a:t>Bayu</a:t>
            </a:r>
            <a:r>
              <a:rPr lang="en-US" dirty="0"/>
              <a:t> Adhi Tama, Bruno Joachim </a:t>
            </a:r>
            <a:r>
              <a:rPr lang="en-US" dirty="0" err="1"/>
              <a:t>Kweka</a:t>
            </a:r>
            <a:r>
              <a:rPr lang="en-US" dirty="0"/>
              <a:t>, 		</a:t>
            </a:r>
            <a:r>
              <a:rPr lang="en-US" dirty="0" err="1"/>
              <a:t>Youngho</a:t>
            </a:r>
            <a:r>
              <a:rPr lang="en-US" dirty="0"/>
              <a:t> Park, Kyung-</a:t>
            </a:r>
            <a:r>
              <a:rPr lang="en-US" dirty="0" err="1"/>
              <a:t>Hyune</a:t>
            </a:r>
            <a:r>
              <a:rPr lang="en-US" dirty="0"/>
              <a:t> Rhee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/>
          <a:lstStyle/>
          <a:p>
            <a:r>
              <a:rPr lang="en-US" u="sng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8229600" cy="34290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US" dirty="0"/>
          </a:p>
          <a:p>
            <a:pPr marL="82296" indent="0" algn="just">
              <a:buNone/>
            </a:pPr>
            <a:r>
              <a:rPr lang="en-US" dirty="0"/>
              <a:t>To study Merkle Tree and Its </a:t>
            </a:r>
          </a:p>
          <a:p>
            <a:pPr marL="82296" indent="0" algn="just">
              <a:buNone/>
            </a:pPr>
            <a:r>
              <a:rPr lang="en-US" dirty="0"/>
              <a:t>implementation in Blockchain</a:t>
            </a:r>
          </a:p>
        </p:txBody>
      </p:sp>
    </p:spTree>
    <p:extLst>
      <p:ext uri="{BB962C8B-B14F-4D97-AF65-F5344CB8AC3E}">
        <p14:creationId xmlns:p14="http://schemas.microsoft.com/office/powerpoint/2010/main" val="109780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know how </a:t>
            </a:r>
            <a:r>
              <a:rPr lang="en-IN" dirty="0"/>
              <a:t>Merkle Trees provide efficient and secure verification of the contents of large data </a:t>
            </a:r>
            <a:r>
              <a:rPr lang="en-IN" dirty="0" smtClean="0"/>
              <a:t>structures.</a:t>
            </a:r>
          </a:p>
          <a:p>
            <a:pPr marL="82296" indent="0">
              <a:buNone/>
            </a:pPr>
            <a:endParaRPr lang="en-IN" dirty="0" smtClean="0"/>
          </a:p>
          <a:p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8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Merkle Tree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Merkle tree</a:t>
            </a:r>
            <a:r>
              <a:rPr lang="en-IN" dirty="0"/>
              <a:t> is a tree in which </a:t>
            </a:r>
            <a:r>
              <a:rPr lang="en-IN" b="1" dirty="0"/>
              <a:t>every leaf node is labelled with the hash of a data block </a:t>
            </a:r>
            <a:r>
              <a:rPr lang="en-IN" dirty="0"/>
              <a:t>and every non-leaf node is labelled with the cryptographic hash of the labels of its children nodes. </a:t>
            </a:r>
          </a:p>
          <a:p>
            <a:r>
              <a:rPr lang="en-IN" dirty="0"/>
              <a:t>Hash trees allow efficient and secure verification of the contents of large data structures. </a:t>
            </a:r>
          </a:p>
          <a:p>
            <a:r>
              <a:rPr lang="en-IN" dirty="0"/>
              <a:t>Demonstrating that a leaf node is a part of a given binary hash tree requires computing a number of hashes proportional to the </a:t>
            </a:r>
            <a:r>
              <a:rPr lang="en-IN" b="1" dirty="0"/>
              <a:t>logarithm</a:t>
            </a:r>
            <a:r>
              <a:rPr lang="en-IN" dirty="0"/>
              <a:t> </a:t>
            </a:r>
            <a:r>
              <a:rPr lang="en-IN" b="1" dirty="0"/>
              <a:t>of the number of leaf nodes </a:t>
            </a:r>
            <a:r>
              <a:rPr lang="en-IN" dirty="0"/>
              <a:t>of the tree; this contrasts with hash lists, where the number is proportional to the number of leaf nodes itself.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Merkle Tree  Vs Hash List</a:t>
            </a:r>
          </a:p>
        </p:txBody>
      </p:sp>
      <p:pic>
        <p:nvPicPr>
          <p:cNvPr id="1026" name="Picture 2" descr="https://upload.wikimedia.org/wikipedia/commons/thumb/9/95/Hash_Tree.svg/1024px-Hash_Tree.svg.png">
            <a:extLst>
              <a:ext uri="{FF2B5EF4-FFF2-40B4-BE49-F238E27FC236}">
                <a16:creationId xmlns:a16="http://schemas.microsoft.com/office/drawing/2014/main" xmlns="" id="{48ECD1F8-073A-4231-8368-823FC62C8A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600200"/>
            <a:ext cx="38417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7/7d/Hash_list.svg/550px-Hash_list.svg.png">
            <a:extLst>
              <a:ext uri="{FF2B5EF4-FFF2-40B4-BE49-F238E27FC236}">
                <a16:creationId xmlns:a16="http://schemas.microsoft.com/office/drawing/2014/main" xmlns="" id="{A594576B-9AEA-4C88-9432-EF9EB6390A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175" y="3144693"/>
            <a:ext cx="3670300" cy="2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48A9AC-8F39-41B9-BBE0-7A30F607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main difference from a </a:t>
            </a:r>
            <a:r>
              <a:rPr lang="en-IN" dirty="0">
                <a:hlinkClick r:id="rId2" tooltip="Hash list"/>
              </a:rPr>
              <a:t>hash list</a:t>
            </a:r>
            <a:r>
              <a:rPr lang="en-IN" dirty="0"/>
              <a:t> is that one branch of the hash tree can be downloaded at a time and the integrity of each branch can be checked immediately, even though the whole tree is not available yet. </a:t>
            </a:r>
          </a:p>
        </p:txBody>
      </p:sp>
    </p:spTree>
    <p:extLst>
      <p:ext uri="{BB962C8B-B14F-4D97-AF65-F5344CB8AC3E}">
        <p14:creationId xmlns:p14="http://schemas.microsoft.com/office/powerpoint/2010/main" val="1990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in Blockchain?</a:t>
            </a:r>
          </a:p>
        </p:txBody>
      </p:sp>
      <p:pic>
        <p:nvPicPr>
          <p:cNvPr id="3074" name="Picture 2" descr="merkle root mining">
            <a:extLst>
              <a:ext uri="{FF2B5EF4-FFF2-40B4-BE49-F238E27FC236}">
                <a16:creationId xmlns:a16="http://schemas.microsoft.com/office/drawing/2014/main" xmlns="" id="{58C949F2-48F5-48DB-A211-B821B8A16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120" y="2667000"/>
            <a:ext cx="674907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0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Merkle roots do not verify transactions, they verify a </a:t>
            </a:r>
            <a:r>
              <a:rPr lang="en-IN" i="1" dirty="0"/>
              <a:t>set</a:t>
            </a:r>
            <a:r>
              <a:rPr lang="en-IN" dirty="0"/>
              <a:t> of transactions. </a:t>
            </a:r>
          </a:p>
          <a:p>
            <a:r>
              <a:rPr lang="en-IN" dirty="0"/>
              <a:t>Transaction ID's are hashes of the transaction, and the Merkle tree is constructed from these hashes. </a:t>
            </a:r>
          </a:p>
          <a:p>
            <a:r>
              <a:rPr lang="en-IN" b="1" dirty="0"/>
              <a:t>It means that if a single detail in any of the transactions changes, so does the Merkle root</a:t>
            </a:r>
            <a:r>
              <a:rPr lang="en-IN" dirty="0"/>
              <a:t>. It also means that if the exact same transactions are listed in a different order, the Merkle root will also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An Efficient Merkle-Tree-Based Authentication Scheme for Smart Grid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IN" dirty="0" err="1"/>
              <a:t>Hongwei</a:t>
            </a:r>
            <a:r>
              <a:rPr lang="en-IN" dirty="0"/>
              <a:t> Li, Member, IEEE, </a:t>
            </a:r>
            <a:r>
              <a:rPr lang="en-IN" dirty="0" err="1"/>
              <a:t>Rongxing</a:t>
            </a:r>
            <a:r>
              <a:rPr lang="en-IN" dirty="0"/>
              <a:t> Lu, Member, 	IEEE, Liang Zhou, 	Member, IEEE, Bo Yang, 	Member, IEEE, and </a:t>
            </a:r>
            <a:r>
              <a:rPr lang="en-IN" dirty="0" err="1"/>
              <a:t>Xuemin</a:t>
            </a:r>
            <a:r>
              <a:rPr lang="en-IN" dirty="0"/>
              <a:t> (Sherman) Shen, 	Fellow, IEEE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Ethereum</a:t>
            </a:r>
            <a:r>
              <a:rPr lang="en-US" dirty="0"/>
              <a:t> White Paper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6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tf00001233</Template>
  <TotalTime>427</TotalTime>
  <Words>122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Merkle Trees</vt:lpstr>
      <vt:lpstr>Aim</vt:lpstr>
      <vt:lpstr>Objectives</vt:lpstr>
      <vt:lpstr>What is a Merkle Tree ?</vt:lpstr>
      <vt:lpstr>Merkle Tree  Vs Hash List</vt:lpstr>
      <vt:lpstr>Continued</vt:lpstr>
      <vt:lpstr>Where in Blockchain?</vt:lpstr>
      <vt:lpstr>Continued</vt:lpstr>
      <vt:lpstr>References</vt:lpstr>
      <vt:lpstr>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Work (PoW)</dc:title>
  <dc:creator>KRITI BHATT</dc:creator>
  <cp:lastModifiedBy>KRITI BHATT</cp:lastModifiedBy>
  <cp:revision>30</cp:revision>
  <dcterms:created xsi:type="dcterms:W3CDTF">2018-03-15T18:35:38Z</dcterms:created>
  <dcterms:modified xsi:type="dcterms:W3CDTF">2018-03-17T04:51:11Z</dcterms:modified>
</cp:coreProperties>
</file>