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ACCBDF-7E6E-468D-94BE-745B81057AD4}" type="datetimeFigureOut">
              <a:rPr lang="en-US" smtClean="0"/>
              <a:t>17-Mar-18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3E17E-BBA9-439F-B71E-9518309451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Proof of Work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7056" y="4953000"/>
            <a:ext cx="2558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By- SHIKHAR BHATT</a:t>
            </a:r>
          </a:p>
          <a:p>
            <a:pPr algn="just"/>
            <a:r>
              <a:rPr lang="en-US" dirty="0" smtClean="0"/>
              <a:t>      TE-IT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Group No. 14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306038</a:t>
            </a:r>
          </a:p>
          <a:p>
            <a:pPr algn="just"/>
            <a:r>
              <a:rPr lang="en-US" dirty="0" smtClean="0"/>
              <a:t>Guide : </a:t>
            </a:r>
            <a:r>
              <a:rPr lang="en-US" dirty="0" err="1" smtClean="0"/>
              <a:t>Sumedha</a:t>
            </a:r>
            <a:r>
              <a:rPr lang="en-US" dirty="0" smtClean="0"/>
              <a:t> </a:t>
            </a:r>
            <a:r>
              <a:rPr lang="en-US" dirty="0" err="1" smtClean="0"/>
              <a:t>Sirsikar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Untangling </a:t>
            </a:r>
            <a:r>
              <a:rPr lang="en-US" dirty="0" err="1" smtClean="0"/>
              <a:t>Blockchain</a:t>
            </a:r>
            <a:r>
              <a:rPr lang="en-US" dirty="0" smtClean="0"/>
              <a:t>: A Data Processing View of </a:t>
            </a:r>
            <a:r>
              <a:rPr lang="en-US" dirty="0" err="1" smtClean="0"/>
              <a:t>Blockchain</a:t>
            </a:r>
            <a:r>
              <a:rPr lang="en-US" dirty="0" smtClean="0"/>
              <a:t> Systems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Tien</a:t>
            </a:r>
            <a:r>
              <a:rPr lang="en-US" dirty="0" smtClean="0"/>
              <a:t> Tuan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, </a:t>
            </a:r>
            <a:r>
              <a:rPr lang="en-US" dirty="0" err="1" smtClean="0"/>
              <a:t>Rui</a:t>
            </a:r>
            <a:r>
              <a:rPr lang="en-US" dirty="0" smtClean="0"/>
              <a:t> Liu, </a:t>
            </a:r>
            <a:r>
              <a:rPr lang="en-US" dirty="0" err="1" smtClean="0"/>
              <a:t>Meihui</a:t>
            </a:r>
            <a:r>
              <a:rPr lang="en-US" dirty="0" smtClean="0"/>
              <a:t> 	Zhang∗ 		Member, IEEE, Gang Chen, Member, IEEE, </a:t>
            </a:r>
            <a:r>
              <a:rPr lang="en-US" dirty="0" err="1" smtClean="0"/>
              <a:t>Beng</a:t>
            </a:r>
            <a:r>
              <a:rPr lang="en-US" dirty="0" smtClean="0"/>
              <a:t> 			Chin </a:t>
            </a:r>
            <a:r>
              <a:rPr lang="en-US" dirty="0" err="1" smtClean="0"/>
              <a:t>Ooi</a:t>
            </a:r>
            <a:r>
              <a:rPr lang="en-US" dirty="0" smtClean="0"/>
              <a:t>, Fellow, IEEE, and </a:t>
            </a:r>
            <a:r>
              <a:rPr lang="en-US" dirty="0" err="1" smtClean="0"/>
              <a:t>Ji</a:t>
            </a:r>
            <a:r>
              <a:rPr lang="en-US" dirty="0" smtClean="0"/>
              <a:t> Wang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Cognizant White Paper on Insurance Claims</a:t>
            </a:r>
          </a:p>
          <a:p>
            <a:endParaRPr lang="en-US" dirty="0" smtClean="0"/>
          </a:p>
          <a:p>
            <a:r>
              <a:rPr lang="en-US" dirty="0" smtClean="0"/>
              <a:t>A new proof-of-work mechanism for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NingShi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Ethereum</a:t>
            </a:r>
            <a:r>
              <a:rPr lang="en-US" dirty="0" smtClean="0"/>
              <a:t> White Paper 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Vitalik</a:t>
            </a:r>
            <a:r>
              <a:rPr lang="en-US" dirty="0" smtClean="0"/>
              <a:t> </a:t>
            </a:r>
            <a:r>
              <a:rPr lang="en-US" dirty="0" err="1" smtClean="0"/>
              <a:t>Buterin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6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 the Security and Performance of Proof of Work </a:t>
            </a:r>
            <a:r>
              <a:rPr lang="en-US" dirty="0" err="1" smtClean="0"/>
              <a:t>Blockchains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Bitcoin</a:t>
            </a:r>
            <a:r>
              <a:rPr lang="en-US" dirty="0" smtClean="0"/>
              <a:t> Message: Data Insertion on a Proof-of-Work </a:t>
            </a:r>
            <a:r>
              <a:rPr lang="en-US" dirty="0" err="1" smtClean="0"/>
              <a:t>Cryptocurrency</a:t>
            </a:r>
            <a:r>
              <a:rPr lang="en-US" dirty="0" smtClean="0"/>
              <a:t> System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Matthew D. </a:t>
            </a:r>
            <a:r>
              <a:rPr lang="en-US" dirty="0" err="1" smtClean="0"/>
              <a:t>Sleiman</a:t>
            </a:r>
            <a:r>
              <a:rPr lang="en-US" dirty="0" smtClean="0"/>
              <a:t>, Adrian P. </a:t>
            </a:r>
            <a:r>
              <a:rPr lang="en-US" dirty="0" err="1" smtClean="0"/>
              <a:t>Lauf</a:t>
            </a:r>
            <a:r>
              <a:rPr lang="en-US" dirty="0" smtClean="0"/>
              <a:t>, Roman 		</a:t>
            </a:r>
            <a:r>
              <a:rPr lang="en-US" dirty="0" err="1" smtClean="0"/>
              <a:t>Yampolskiy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Critical Review of </a:t>
            </a:r>
            <a:r>
              <a:rPr lang="en-US" dirty="0" err="1" smtClean="0"/>
              <a:t>Blockchain</a:t>
            </a:r>
            <a:r>
              <a:rPr lang="en-US" dirty="0" smtClean="0"/>
              <a:t> and Its Current Applications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Bayu</a:t>
            </a:r>
            <a:r>
              <a:rPr lang="en-US" dirty="0" smtClean="0"/>
              <a:t> </a:t>
            </a:r>
            <a:r>
              <a:rPr lang="en-US" dirty="0" err="1" smtClean="0"/>
              <a:t>Adhi</a:t>
            </a:r>
            <a:r>
              <a:rPr lang="en-US" dirty="0" smtClean="0"/>
              <a:t> Tama, Bruno Joachim </a:t>
            </a:r>
            <a:r>
              <a:rPr lang="en-US" dirty="0" err="1" smtClean="0"/>
              <a:t>Kweka</a:t>
            </a:r>
            <a:r>
              <a:rPr lang="en-US" dirty="0" smtClean="0"/>
              <a:t>, 			</a:t>
            </a:r>
            <a:r>
              <a:rPr lang="en-US" dirty="0" err="1" smtClean="0"/>
              <a:t>Youngho</a:t>
            </a:r>
            <a:r>
              <a:rPr lang="en-US" dirty="0" smtClean="0"/>
              <a:t> Park, Kyung-</a:t>
            </a:r>
            <a:r>
              <a:rPr lang="en-US" dirty="0" err="1" smtClean="0"/>
              <a:t>Hyune</a:t>
            </a:r>
            <a:r>
              <a:rPr lang="en-US" dirty="0" smtClean="0"/>
              <a:t> Rhee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2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/>
          <a:lstStyle/>
          <a:p>
            <a:r>
              <a:rPr lang="en-US" u="sng" dirty="0" smtClean="0"/>
              <a:t>Aim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8229600" cy="4525963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endParaRPr lang="en-US" sz="2600" dirty="0" smtClean="0"/>
          </a:p>
          <a:p>
            <a:pPr algn="just"/>
            <a:endParaRPr lang="en-US" sz="2600" dirty="0"/>
          </a:p>
          <a:p>
            <a:pPr marL="0" indent="0" algn="just">
              <a:buNone/>
            </a:pPr>
            <a:r>
              <a:rPr lang="en-US" sz="2600" dirty="0" smtClean="0"/>
              <a:t>Describing a system that requires a not-insignificant but feasible amount of effort in order to deter frivolous or malicious uses of computing power ,such as sending spam emails or launching denial of service.</a:t>
            </a:r>
            <a:br>
              <a:rPr lang="en-US" sz="2600" dirty="0" smtClean="0"/>
            </a:br>
            <a:endParaRPr lang="en-IN" sz="2600" dirty="0" smtClean="0"/>
          </a:p>
          <a:p>
            <a:pPr marL="0" indent="0" algn="just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9780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514035" cy="1752599"/>
          </a:xfrm>
        </p:spPr>
        <p:txBody>
          <a:bodyPr/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Prove that significant amount of computational effort is done by some person/thing.</a:t>
            </a:r>
          </a:p>
          <a:p>
            <a:pPr algn="just"/>
            <a:r>
              <a:rPr lang="en-US" sz="2600" i="1" dirty="0"/>
              <a:t> </a:t>
            </a:r>
            <a:r>
              <a:rPr lang="en-US" sz="2600" dirty="0"/>
              <a:t>T</a:t>
            </a:r>
            <a:r>
              <a:rPr lang="en-US" sz="2600" dirty="0" smtClean="0"/>
              <a:t>o</a:t>
            </a:r>
            <a:r>
              <a:rPr lang="en-US" sz="2600" i="1" dirty="0"/>
              <a:t> </a:t>
            </a:r>
            <a:r>
              <a:rPr lang="en-US" sz="2600" dirty="0"/>
              <a:t>create distributed trustless consensus</a:t>
            </a:r>
            <a:endParaRPr lang="en-US" sz="2600" dirty="0" smtClean="0"/>
          </a:p>
          <a:p>
            <a:pPr algn="just"/>
            <a:r>
              <a:rPr lang="en-US" sz="2600" dirty="0" smtClean="0"/>
              <a:t>To enable security in the system by deterring malicious users.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2148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514035" cy="1752599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PoW</a:t>
            </a:r>
            <a:r>
              <a:rPr lang="en-US" u="sng" dirty="0" smtClean="0"/>
              <a:t> in E-Mail Spamming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8006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600" dirty="0" smtClean="0"/>
              <a:t>In deterring spam emails, </a:t>
            </a:r>
            <a:r>
              <a:rPr lang="en-US" sz="2600" dirty="0" err="1" smtClean="0"/>
              <a:t>PoW</a:t>
            </a:r>
            <a:r>
              <a:rPr lang="en-US" sz="2600" dirty="0" smtClean="0"/>
              <a:t> protocol can be tied to an email and user has to pay for the protocol using CPU cycles.</a:t>
            </a:r>
          </a:p>
          <a:p>
            <a:pPr marL="457200" indent="-457200" algn="just"/>
            <a:r>
              <a:rPr lang="en-US" sz="2600" dirty="0" smtClean="0"/>
              <a:t> For legitimate sender, the CPU cycles spent wont affect much but for a spammer it would affect to a great extent as for millions of messages he sends he has to waste millions of CPU cycles which would eventually disturb his  rate of doing work.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196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14035" cy="1752599"/>
          </a:xfrm>
        </p:spPr>
        <p:txBody>
          <a:bodyPr>
            <a:normAutofit/>
          </a:bodyPr>
          <a:lstStyle/>
          <a:p>
            <a:r>
              <a:rPr lang="en-US" u="sng" dirty="0" smtClean="0"/>
              <a:t>Working of </a:t>
            </a:r>
            <a:r>
              <a:rPr lang="en-US" u="sng" dirty="0" err="1" smtClean="0"/>
              <a:t>PoW</a:t>
            </a:r>
            <a:r>
              <a:rPr lang="en-US" u="sng" dirty="0" smtClean="0"/>
              <a:t> in </a:t>
            </a:r>
            <a:r>
              <a:rPr lang="en-US" u="sng" dirty="0" err="1" smtClean="0"/>
              <a:t>Blockchain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Work on a given challenge string c and the </a:t>
            </a:r>
            <a:r>
              <a:rPr lang="en-US" sz="2800" dirty="0" err="1" smtClean="0"/>
              <a:t>prover</a:t>
            </a:r>
            <a:r>
              <a:rPr lang="en-US" sz="2800" dirty="0" smtClean="0"/>
              <a:t> comes up with the response string p (proof).</a:t>
            </a:r>
          </a:p>
          <a:p>
            <a:pPr algn="just"/>
            <a:r>
              <a:rPr lang="en-US" sz="2800" dirty="0" smtClean="0"/>
              <a:t>Concatenate the challenge and the response strings and apply cryptographic hash function to it, output under this function will have a very specific property.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67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Prefix of the output i.e. the first large no. of bits will all be 0 .</a:t>
            </a:r>
            <a:r>
              <a:rPr lang="en-US" sz="2800" dirty="0" err="1" smtClean="0"/>
              <a:t>eg</a:t>
            </a:r>
            <a:r>
              <a:rPr lang="en-US" sz="2800" dirty="0" smtClean="0"/>
              <a:t> first 30 or 40 bits are zeroes and the other bits could be anything.</a:t>
            </a:r>
          </a:p>
          <a:p>
            <a:pPr algn="just"/>
            <a:r>
              <a:rPr lang="en-US" sz="2800" dirty="0" smtClean="0"/>
              <a:t>To obtain such a proof string 2^40(depending on the power of the hash function) steps have to be performed using brute force i.e. 1 trillion steps.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Requiring from computational efforts like getting zeroes will alter the computational power required.</a:t>
            </a:r>
          </a:p>
          <a:p>
            <a:pPr algn="just"/>
            <a:r>
              <a:rPr lang="en-US" dirty="0" smtClean="0"/>
              <a:t>Increase the requirement on the no. of leading zeroes. </a:t>
            </a:r>
            <a:r>
              <a:rPr lang="en-US" dirty="0" err="1" smtClean="0"/>
              <a:t>eg</a:t>
            </a:r>
            <a:r>
              <a:rPr lang="en-US" dirty="0" smtClean="0"/>
              <a:t>. if you want an additional zero you will require double the power as you are wanting to have one more zero </a:t>
            </a:r>
            <a:r>
              <a:rPr lang="en-US" dirty="0" err="1" smtClean="0"/>
              <a:t>i.e</a:t>
            </a:r>
            <a:r>
              <a:rPr lang="en-US" dirty="0" smtClean="0"/>
              <a:t> one more coin flip.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14035" cy="1752599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Proof of Work in Insurance Claims Processing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All hospitals and insurance companies in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network.</a:t>
            </a:r>
          </a:p>
          <a:p>
            <a:pPr algn="just"/>
            <a:r>
              <a:rPr lang="en-US" sz="2400" dirty="0" smtClean="0"/>
              <a:t>For claims processing, company and hospitals nodes have to perform proof of work to add the data of patient onto the block.</a:t>
            </a:r>
          </a:p>
          <a:p>
            <a:pPr algn="just"/>
            <a:r>
              <a:rPr lang="en-US" sz="2400" dirty="0" smtClean="0"/>
              <a:t>After the work is done, the result obtained is verified by other nodes in the network using some consensus protocol.</a:t>
            </a:r>
          </a:p>
          <a:p>
            <a:pPr algn="just"/>
            <a:r>
              <a:rPr lang="en-US" sz="2400" dirty="0" smtClean="0"/>
              <a:t>Proof of work forms the base of any operation in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77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14035" cy="1752599"/>
          </a:xfrm>
        </p:spPr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7620000" cy="34290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400" dirty="0" smtClean="0"/>
              <a:t>Proof of Work helps to enable distributed consensus in transaction validation</a:t>
            </a:r>
            <a:r>
              <a:rPr lang="en-US" sz="2400" dirty="0"/>
              <a:t> </a:t>
            </a:r>
            <a:r>
              <a:rPr lang="en-US" sz="2400" dirty="0" smtClean="0"/>
              <a:t>and deter malicious users from misusing computational power and helps in implementing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in a secured way.</a:t>
            </a:r>
          </a:p>
        </p:txBody>
      </p:sp>
    </p:spTree>
    <p:extLst>
      <p:ext uri="{BB962C8B-B14F-4D97-AF65-F5344CB8AC3E}">
        <p14:creationId xmlns:p14="http://schemas.microsoft.com/office/powerpoint/2010/main" val="98659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tf00001233</Template>
  <TotalTime>261</TotalTime>
  <Words>455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Proof of Work (PoW)</vt:lpstr>
      <vt:lpstr>Aim</vt:lpstr>
      <vt:lpstr>Objectives</vt:lpstr>
      <vt:lpstr>PoW in E-Mail Spamming</vt:lpstr>
      <vt:lpstr>Working of PoW in Blockchain</vt:lpstr>
      <vt:lpstr>Continued</vt:lpstr>
      <vt:lpstr>Continued</vt:lpstr>
      <vt:lpstr>Proof of Work in Insurance Claims Processing</vt:lpstr>
      <vt:lpstr>Conclusion</vt:lpstr>
      <vt:lpstr>References</vt:lpstr>
      <vt:lpstr>Continued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Work (PoW)</dc:title>
  <dc:creator>KRITI BHATT</dc:creator>
  <cp:lastModifiedBy>KRITI BHATT</cp:lastModifiedBy>
  <cp:revision>39</cp:revision>
  <dcterms:created xsi:type="dcterms:W3CDTF">2018-03-15T18:35:38Z</dcterms:created>
  <dcterms:modified xsi:type="dcterms:W3CDTF">2018-03-17T04:50:25Z</dcterms:modified>
</cp:coreProperties>
</file>