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>
      <p:cViewPr varScale="1">
        <p:scale>
          <a:sx n="81" d="100"/>
          <a:sy n="81" d="100"/>
        </p:scale>
        <p:origin x="98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pit\Downloads\HealthCare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pit\Downloads\HealthCare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pit\Downloads\HealthCare%20(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pit\Downloads\HealthCare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pit\Downloads\HealthCare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pit\Downloads\HealthCare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arpit\Downloads\HealthCare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'KPI1'!$B$3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6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26-4B1A-A8C9-EA48D7B3EEE0}"/>
              </c:ext>
            </c:extLst>
          </c:dPt>
          <c:dPt>
            <c:idx val="2"/>
            <c:invertIfNegative val="0"/>
            <c:bubble3D val="0"/>
            <c:spPr>
              <a:solidFill>
                <a:srgbClr val="96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26-4B1A-A8C9-EA48D7B3EEE0}"/>
              </c:ext>
            </c:extLst>
          </c:dPt>
          <c:dPt>
            <c:idx val="3"/>
            <c:invertIfNegative val="0"/>
            <c:bubble3D val="0"/>
            <c:spPr>
              <a:solidFill>
                <a:srgbClr val="A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26-4B1A-A8C9-EA48D7B3EEE0}"/>
              </c:ext>
            </c:extLst>
          </c:dPt>
          <c:dPt>
            <c:idx val="4"/>
            <c:invertIfNegative val="0"/>
            <c:bubble3D val="0"/>
            <c:spPr>
              <a:solidFill>
                <a:srgbClr val="A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26-4B1A-A8C9-EA48D7B3EEE0}"/>
              </c:ext>
            </c:extLst>
          </c:dPt>
          <c:dPt>
            <c:idx val="5"/>
            <c:invertIfNegative val="0"/>
            <c:bubble3D val="0"/>
            <c:spPr>
              <a:solidFill>
                <a:srgbClr val="C7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026-4B1A-A8C9-EA48D7B3EEE0}"/>
              </c:ext>
            </c:extLst>
          </c:dPt>
          <c:dPt>
            <c:idx val="6"/>
            <c:invertIfNegative val="0"/>
            <c:bubble3D val="0"/>
            <c:spPr>
              <a:solidFill>
                <a:srgbClr val="C7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026-4B1A-A8C9-EA48D7B3EEE0}"/>
              </c:ext>
            </c:extLst>
          </c:dPt>
          <c:dPt>
            <c:idx val="7"/>
            <c:invertIfNegative val="0"/>
            <c:bubble3D val="0"/>
            <c:spPr>
              <a:solidFill>
                <a:srgbClr val="E1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026-4B1A-A8C9-EA48D7B3EEE0}"/>
              </c:ext>
            </c:extLst>
          </c:dPt>
          <c:dPt>
            <c:idx val="8"/>
            <c:invertIfNegative val="0"/>
            <c:bubble3D val="0"/>
            <c:spPr>
              <a:solidFill>
                <a:srgbClr val="E1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026-4B1A-A8C9-EA48D7B3EEE0}"/>
              </c:ext>
            </c:extLst>
          </c:dPt>
          <c:dLbls>
            <c:numFmt formatCode="#,##0,\ 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'KPI1'!$A$4:$A$16</c:f>
              <c:strCache>
                <c:ptCount val="9"/>
                <c:pt idx="0">
                  <c:v>nPCR </c:v>
                </c:pt>
                <c:pt idx="1">
                  <c:v>Transfusion </c:v>
                </c:pt>
                <c:pt idx="2">
                  <c:v>Hospitalization</c:v>
                </c:pt>
                <c:pt idx="3">
                  <c:v>Hospital readmission</c:v>
                </c:pt>
                <c:pt idx="4">
                  <c:v>Fistula </c:v>
                </c:pt>
                <c:pt idx="5">
                  <c:v>Long term catheter</c:v>
                </c:pt>
                <c:pt idx="6">
                  <c:v>Hypercalcemia </c:v>
                </c:pt>
                <c:pt idx="7">
                  <c:v>Serum phosphorus </c:v>
                </c:pt>
                <c:pt idx="8">
                  <c:v>Survival </c:v>
                </c:pt>
              </c:strCache>
            </c:strRef>
          </c:cat>
          <c:val>
            <c:numRef>
              <c:f>'KPI1'!$B$4:$B$16</c:f>
              <c:numCache>
                <c:formatCode>General</c:formatCode>
                <c:ptCount val="9"/>
                <c:pt idx="0">
                  <c:v>980</c:v>
                </c:pt>
                <c:pt idx="1">
                  <c:v>421774</c:v>
                </c:pt>
                <c:pt idx="2">
                  <c:v>494578</c:v>
                </c:pt>
                <c:pt idx="3">
                  <c:v>538135</c:v>
                </c:pt>
                <c:pt idx="4">
                  <c:v>596383</c:v>
                </c:pt>
                <c:pt idx="5">
                  <c:v>596565</c:v>
                </c:pt>
                <c:pt idx="6">
                  <c:v>633918</c:v>
                </c:pt>
                <c:pt idx="7">
                  <c:v>663878</c:v>
                </c:pt>
                <c:pt idx="8">
                  <c:v>1937701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026-4B1A-A8C9-EA48D7B3EE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-100"/>
        <c:axId val="1762562880"/>
        <c:axId val="1754609712"/>
      </c:barChart>
      <c:catAx>
        <c:axId val="176256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609712"/>
        <c:crosses val="autoZero"/>
        <c:auto val="1"/>
        <c:lblAlgn val="ctr"/>
        <c:lblOffset val="100"/>
        <c:noMultiLvlLbl val="0"/>
      </c:catAx>
      <c:valAx>
        <c:axId val="175460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256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 (3).xlsx]KPI 2!PivotTable1</c:name>
    <c:fmtId val="1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600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7222222222222221E-2"/>
              <c:y val="-0.11111111111111113"/>
            </c:manualLayout>
          </c:layout>
          <c:spPr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7777777777777835E-2"/>
              <c:y val="7.8703703703703706E-2"/>
            </c:manualLayout>
          </c:layout>
          <c:spPr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9600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7222222222222221E-2"/>
              <c:y val="-0.11111111111111113"/>
            </c:manualLayout>
          </c:layout>
          <c:spPr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7777777777777835E-2"/>
              <c:y val="7.8703703703703706E-2"/>
            </c:manualLayout>
          </c:layout>
          <c:spPr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9600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7222222222222221E-2"/>
              <c:y val="-0.11111111111111113"/>
            </c:manualLayout>
          </c:layout>
          <c:spPr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7777777777777835E-2"/>
              <c:y val="7.8703703703703706E-2"/>
            </c:manualLayout>
          </c:layout>
          <c:spPr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'KPI 2'!$B$3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96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BE3-49C3-9A8C-EA74A5AF4EC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BE3-49C3-9A8C-EA74A5AF4EC8}"/>
              </c:ext>
            </c:extLst>
          </c:dPt>
          <c:dLbls>
            <c:dLbl>
              <c:idx val="0"/>
              <c:layout>
                <c:manualLayout>
                  <c:x val="4.7222222222222221E-2"/>
                  <c:y val="-0.11111111111111113"/>
                </c:manualLayout>
              </c:layout>
              <c:spPr>
                <a:solidFill>
                  <a:sysClr val="windowText" lastClr="000000">
                    <a:lumMod val="75000"/>
                    <a:lumOff val="25000"/>
                  </a:sys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E3-49C3-9A8C-EA74A5AF4EC8}"/>
                </c:ext>
              </c:extLst>
            </c:dLbl>
            <c:dLbl>
              <c:idx val="1"/>
              <c:layout>
                <c:manualLayout>
                  <c:x val="-7.7777777777777835E-2"/>
                  <c:y val="7.8703703703703706E-2"/>
                </c:manualLayout>
              </c:layout>
              <c:spPr>
                <a:solidFill>
                  <a:sysClr val="windowText" lastClr="000000">
                    <a:lumMod val="75000"/>
                    <a:lumOff val="25000"/>
                  </a:sys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E3-49C3-9A8C-EA74A5AF4EC8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2'!$A$4:$A$6</c:f>
              <c:strCache>
                <c:ptCount val="2"/>
                <c:pt idx="0">
                  <c:v>Non-Profit</c:v>
                </c:pt>
                <c:pt idx="1">
                  <c:v>Profit</c:v>
                </c:pt>
              </c:strCache>
            </c:strRef>
          </c:cat>
          <c:val>
            <c:numRef>
              <c:f>'KPI 2'!$B$4:$B$6</c:f>
              <c:numCache>
                <c:formatCode>General</c:formatCode>
                <c:ptCount val="2"/>
                <c:pt idx="0">
                  <c:v>869</c:v>
                </c:pt>
                <c:pt idx="1">
                  <c:v>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E3-49C3-9A8C-EA74A5AF4EC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 (3).xlsx]KPI 3!PivotTable1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/>
                </a:solidFill>
              </a:rPr>
              <a:t>Total</a:t>
            </a:r>
          </a:p>
        </c:rich>
      </c:tx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</c:pivotFmt>
      <c:pivotFmt>
        <c:idx val="2"/>
        <c:spPr>
          <a:solidFill>
            <a:srgbClr val="FF0000"/>
          </a:solidFill>
          <a:ln>
            <a:noFill/>
          </a:ln>
          <a:effectLst/>
        </c:spPr>
      </c:pivotFmt>
      <c:pivotFmt>
        <c:idx val="3"/>
        <c:spPr>
          <a:solidFill>
            <a:srgbClr val="E10000"/>
          </a:solidFill>
          <a:ln>
            <a:noFill/>
          </a:ln>
          <a:effectLst/>
        </c:spPr>
      </c:pivotFmt>
      <c:pivotFmt>
        <c:idx val="4"/>
        <c:spPr>
          <a:solidFill>
            <a:srgbClr val="E10000"/>
          </a:solidFill>
          <a:ln>
            <a:noFill/>
          </a:ln>
          <a:effectLst/>
        </c:spPr>
      </c:pivotFmt>
      <c:pivotFmt>
        <c:idx val="5"/>
        <c:spPr>
          <a:solidFill>
            <a:srgbClr val="C70000"/>
          </a:solidFill>
          <a:ln>
            <a:noFill/>
          </a:ln>
          <a:effectLst/>
        </c:spPr>
      </c:pivotFmt>
      <c:pivotFmt>
        <c:idx val="6"/>
        <c:spPr>
          <a:solidFill>
            <a:srgbClr val="C70000"/>
          </a:solidFill>
          <a:ln>
            <a:noFill/>
          </a:ln>
          <a:effectLst/>
        </c:spPr>
      </c:pivotFmt>
      <c:pivotFmt>
        <c:idx val="7"/>
        <c:spPr>
          <a:solidFill>
            <a:srgbClr val="AE0000"/>
          </a:solidFill>
          <a:ln>
            <a:noFill/>
          </a:ln>
          <a:effectLst/>
        </c:spPr>
      </c:pivotFmt>
      <c:pivotFmt>
        <c:idx val="8"/>
        <c:spPr>
          <a:solidFill>
            <a:srgbClr val="AE0000"/>
          </a:solidFill>
          <a:ln>
            <a:noFill/>
          </a:ln>
          <a:effectLst/>
        </c:spPr>
      </c:pivotFmt>
      <c:pivotFmt>
        <c:idx val="9"/>
        <c:spPr>
          <a:solidFill>
            <a:srgbClr val="960000"/>
          </a:solidFill>
          <a:ln>
            <a:noFill/>
          </a:ln>
          <a:effectLst/>
        </c:spPr>
      </c:pivotFmt>
      <c:pivotFmt>
        <c:idx val="10"/>
        <c:spPr>
          <a:solidFill>
            <a:srgbClr val="960000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60000"/>
          </a:solidFill>
          <a:ln>
            <a:noFill/>
          </a:ln>
          <a:effectLst/>
        </c:spPr>
      </c:pivotFmt>
      <c:pivotFmt>
        <c:idx val="13"/>
        <c:spPr>
          <a:solidFill>
            <a:srgbClr val="960000"/>
          </a:solidFill>
          <a:ln>
            <a:noFill/>
          </a:ln>
          <a:effectLst/>
        </c:spPr>
      </c:pivotFmt>
      <c:pivotFmt>
        <c:idx val="14"/>
        <c:spPr>
          <a:solidFill>
            <a:srgbClr val="AE0000"/>
          </a:solidFill>
          <a:ln>
            <a:noFill/>
          </a:ln>
          <a:effectLst/>
        </c:spPr>
      </c:pivotFmt>
      <c:pivotFmt>
        <c:idx val="15"/>
        <c:spPr>
          <a:solidFill>
            <a:srgbClr val="AE0000"/>
          </a:solidFill>
          <a:ln>
            <a:noFill/>
          </a:ln>
          <a:effectLst/>
        </c:spPr>
      </c:pivotFmt>
      <c:pivotFmt>
        <c:idx val="16"/>
        <c:spPr>
          <a:solidFill>
            <a:srgbClr val="C70000"/>
          </a:solidFill>
          <a:ln>
            <a:noFill/>
          </a:ln>
          <a:effectLst/>
        </c:spPr>
      </c:pivotFmt>
      <c:pivotFmt>
        <c:idx val="17"/>
        <c:spPr>
          <a:solidFill>
            <a:srgbClr val="C70000"/>
          </a:solidFill>
          <a:ln>
            <a:noFill/>
          </a:ln>
          <a:effectLst/>
        </c:spPr>
      </c:pivotFmt>
      <c:pivotFmt>
        <c:idx val="18"/>
        <c:spPr>
          <a:solidFill>
            <a:srgbClr val="E10000"/>
          </a:solidFill>
          <a:ln>
            <a:noFill/>
          </a:ln>
          <a:effectLst/>
        </c:spPr>
      </c:pivotFmt>
      <c:pivotFmt>
        <c:idx val="19"/>
        <c:spPr>
          <a:solidFill>
            <a:srgbClr val="E10000"/>
          </a:solidFill>
          <a:ln>
            <a:noFill/>
          </a:ln>
          <a:effectLst/>
        </c:spPr>
      </c:pivotFmt>
      <c:pivotFmt>
        <c:idx val="20"/>
        <c:spPr>
          <a:solidFill>
            <a:srgbClr val="FF0000"/>
          </a:solidFill>
          <a:ln>
            <a:noFill/>
          </a:ln>
          <a:effectLst/>
        </c:spPr>
      </c:pivotFmt>
      <c:pivotFmt>
        <c:idx val="21"/>
        <c:spPr>
          <a:solidFill>
            <a:srgbClr val="FF0000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960000"/>
          </a:solidFill>
          <a:ln>
            <a:noFill/>
          </a:ln>
          <a:effectLst/>
        </c:spPr>
      </c:pivotFmt>
      <c:pivotFmt>
        <c:idx val="24"/>
        <c:spPr>
          <a:solidFill>
            <a:srgbClr val="960000"/>
          </a:solidFill>
          <a:ln>
            <a:noFill/>
          </a:ln>
          <a:effectLst/>
        </c:spPr>
      </c:pivotFmt>
      <c:pivotFmt>
        <c:idx val="25"/>
        <c:spPr>
          <a:solidFill>
            <a:srgbClr val="AE0000"/>
          </a:solidFill>
          <a:ln>
            <a:noFill/>
          </a:ln>
          <a:effectLst/>
        </c:spPr>
      </c:pivotFmt>
      <c:pivotFmt>
        <c:idx val="26"/>
        <c:spPr>
          <a:solidFill>
            <a:srgbClr val="AE0000"/>
          </a:solidFill>
          <a:ln>
            <a:noFill/>
          </a:ln>
          <a:effectLst/>
        </c:spPr>
      </c:pivotFmt>
      <c:pivotFmt>
        <c:idx val="27"/>
        <c:spPr>
          <a:solidFill>
            <a:srgbClr val="C70000"/>
          </a:solidFill>
          <a:ln>
            <a:noFill/>
          </a:ln>
          <a:effectLst/>
        </c:spPr>
      </c:pivotFmt>
      <c:pivotFmt>
        <c:idx val="28"/>
        <c:spPr>
          <a:solidFill>
            <a:srgbClr val="C70000"/>
          </a:solidFill>
          <a:ln>
            <a:noFill/>
          </a:ln>
          <a:effectLst/>
        </c:spPr>
      </c:pivotFmt>
      <c:pivotFmt>
        <c:idx val="29"/>
        <c:spPr>
          <a:solidFill>
            <a:srgbClr val="E10000"/>
          </a:solidFill>
          <a:ln>
            <a:noFill/>
          </a:ln>
          <a:effectLst/>
        </c:spPr>
      </c:pivotFmt>
      <c:pivotFmt>
        <c:idx val="30"/>
        <c:spPr>
          <a:solidFill>
            <a:srgbClr val="E10000"/>
          </a:solidFill>
          <a:ln>
            <a:noFill/>
          </a:ln>
          <a:effectLst/>
        </c:spPr>
      </c:pivotFmt>
      <c:pivotFmt>
        <c:idx val="31"/>
        <c:spPr>
          <a:solidFill>
            <a:srgbClr val="FF0000"/>
          </a:solidFill>
          <a:ln>
            <a:noFill/>
          </a:ln>
          <a:effectLst/>
        </c:spPr>
      </c:pivotFmt>
      <c:pivotFmt>
        <c:idx val="32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'KPI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6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3F-4A9B-885B-836BEC1CC7D2}"/>
              </c:ext>
            </c:extLst>
          </c:dPt>
          <c:dPt>
            <c:idx val="1"/>
            <c:invertIfNegative val="0"/>
            <c:bubble3D val="0"/>
            <c:spPr>
              <a:solidFill>
                <a:srgbClr val="96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3F-4A9B-885B-836BEC1CC7D2}"/>
              </c:ext>
            </c:extLst>
          </c:dPt>
          <c:dPt>
            <c:idx val="2"/>
            <c:invertIfNegative val="0"/>
            <c:bubble3D val="0"/>
            <c:spPr>
              <a:solidFill>
                <a:srgbClr val="A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3F-4A9B-885B-836BEC1CC7D2}"/>
              </c:ext>
            </c:extLst>
          </c:dPt>
          <c:dPt>
            <c:idx val="3"/>
            <c:invertIfNegative val="0"/>
            <c:bubble3D val="0"/>
            <c:spPr>
              <a:solidFill>
                <a:srgbClr val="A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3F-4A9B-885B-836BEC1CC7D2}"/>
              </c:ext>
            </c:extLst>
          </c:dPt>
          <c:dPt>
            <c:idx val="4"/>
            <c:invertIfNegative val="0"/>
            <c:bubble3D val="0"/>
            <c:spPr>
              <a:solidFill>
                <a:srgbClr val="C7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B3F-4A9B-885B-836BEC1CC7D2}"/>
              </c:ext>
            </c:extLst>
          </c:dPt>
          <c:dPt>
            <c:idx val="5"/>
            <c:invertIfNegative val="0"/>
            <c:bubble3D val="0"/>
            <c:spPr>
              <a:solidFill>
                <a:srgbClr val="C7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B3F-4A9B-885B-836BEC1CC7D2}"/>
              </c:ext>
            </c:extLst>
          </c:dPt>
          <c:dPt>
            <c:idx val="6"/>
            <c:invertIfNegative val="0"/>
            <c:bubble3D val="0"/>
            <c:spPr>
              <a:solidFill>
                <a:srgbClr val="E1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B3F-4A9B-885B-836BEC1CC7D2}"/>
              </c:ext>
            </c:extLst>
          </c:dPt>
          <c:dPt>
            <c:idx val="7"/>
            <c:invertIfNegative val="0"/>
            <c:bubble3D val="0"/>
            <c:spPr>
              <a:solidFill>
                <a:srgbClr val="E1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B3F-4A9B-885B-836BEC1CC7D2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B3F-4A9B-885B-836BEC1CC7D2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B3F-4A9B-885B-836BEC1CC7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3'!$A$4:$A$14</c:f>
              <c:strCache>
                <c:ptCount val="10"/>
                <c:pt idx="0">
                  <c:v>CENTERS FOR DIALYSIS CARE</c:v>
                </c:pt>
                <c:pt idx="1">
                  <c:v>DIALYSPA</c:v>
                </c:pt>
                <c:pt idx="2">
                  <c:v>AMERICAN RENAL ASSOCIATES</c:v>
                </c:pt>
                <c:pt idx="3">
                  <c:v>DIALYSIS CLINIC, INC.</c:v>
                </c:pt>
                <c:pt idx="4">
                  <c:v>US RENAL CARE, INC.</c:v>
                </c:pt>
                <c:pt idx="5">
                  <c:v>ATLANTIS HEALTHCARE GROUP</c:v>
                </c:pt>
                <c:pt idx="6">
                  <c:v>(blank)</c:v>
                </c:pt>
                <c:pt idx="7">
                  <c:v>INDEPENDENT</c:v>
                </c:pt>
                <c:pt idx="8">
                  <c:v>FRESENIUS MEDICAL CARE</c:v>
                </c:pt>
                <c:pt idx="9">
                  <c:v>DAVITA</c:v>
                </c:pt>
              </c:strCache>
            </c:strRef>
          </c:cat>
          <c:val>
            <c:numRef>
              <c:f>'KPI 3'!$B$4:$B$14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16</c:v>
                </c:pt>
                <c:pt idx="5">
                  <c:v>17</c:v>
                </c:pt>
                <c:pt idx="6">
                  <c:v>17</c:v>
                </c:pt>
                <c:pt idx="7">
                  <c:v>53</c:v>
                </c:pt>
                <c:pt idx="8">
                  <c:v>118</c:v>
                </c:pt>
                <c:pt idx="9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B3F-4A9B-885B-836BEC1CC7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"/>
        <c:axId val="1192140080"/>
        <c:axId val="1191486096"/>
      </c:barChart>
      <c:catAx>
        <c:axId val="119214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486096"/>
        <c:crosses val="autoZero"/>
        <c:auto val="1"/>
        <c:lblAlgn val="ctr"/>
        <c:lblOffset val="100"/>
        <c:noMultiLvlLbl val="0"/>
      </c:catAx>
      <c:valAx>
        <c:axId val="1191486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9214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 (1).xlsx]Sheet5!PivotTable4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n-lt"/>
              </a:rPr>
              <a:t>Facility wise 5 star rated Top</a:t>
            </a:r>
            <a:r>
              <a:rPr lang="en-US" baseline="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+mn-lt"/>
              </a:rPr>
              <a:t> 10 Dialysis Stations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00B050"/>
            </a:solidFill>
            <a:ln w="9525">
              <a:noFill/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FF0000"/>
            </a:solidFill>
            <a:ln w="9525">
              <a:noFill/>
            </a:ln>
            <a:effectLst/>
          </c:spPr>
        </c:marker>
      </c:pivotFmt>
      <c:pivotFmt>
        <c:idx val="3"/>
        <c:marker>
          <c:spPr>
            <a:solidFill>
              <a:srgbClr val="FF0000"/>
            </a:solidFill>
            <a:ln w="9525">
              <a:noFill/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00B050"/>
            </a:solidFill>
            <a:ln w="9525">
              <a:noFill/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00B050"/>
            </a:solidFill>
            <a:ln w="9525">
              <a:noFill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diamond"/>
              <c:size val="7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8D-45F1-B7B3-C29F1357C21A}"/>
              </c:ext>
            </c:extLst>
          </c:dPt>
          <c:dPt>
            <c:idx val="9"/>
            <c:marker>
              <c:symbol val="diamond"/>
              <c:size val="7"/>
              <c:spPr>
                <a:solidFill>
                  <a:schemeClr val="accent5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38D-45F1-B7B3-C29F1357C2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Sheet5!$A$4:$A$9</c:f>
              <c:strCache>
                <c:ptCount val="5"/>
                <c:pt idx="0">
                  <c:v>SATELLITE HEALTHCARE INC</c:v>
                </c:pt>
                <c:pt idx="1">
                  <c:v>SATELLITE HEALTHCARE CENTRAL STATES LLC</c:v>
                </c:pt>
                <c:pt idx="2">
                  <c:v>COMMUNITY DIALYSIS CENTER</c:v>
                </c:pt>
                <c:pt idx="3">
                  <c:v>BIO-MEDICAL APPLICATIONS OF TEXAS, INC.</c:v>
                </c:pt>
                <c:pt idx="4">
                  <c:v>NEW YORK DIALYSIS SERVICES, INC.</c:v>
                </c:pt>
              </c:strCache>
            </c:strRef>
          </c:cat>
          <c:val>
            <c:numRef>
              <c:f>Sheet5!$B$4:$B$9</c:f>
              <c:numCache>
                <c:formatCode>General</c:formatCode>
                <c:ptCount val="5"/>
                <c:pt idx="0">
                  <c:v>690</c:v>
                </c:pt>
                <c:pt idx="1">
                  <c:v>237</c:v>
                </c:pt>
                <c:pt idx="2">
                  <c:v>214</c:v>
                </c:pt>
                <c:pt idx="3">
                  <c:v>170</c:v>
                </c:pt>
                <c:pt idx="4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8D-45F1-B7B3-C29F1357C21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25989439"/>
        <c:axId val="1925989919"/>
      </c:lineChart>
      <c:catAx>
        <c:axId val="192598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989919"/>
        <c:crosses val="autoZero"/>
        <c:auto val="1"/>
        <c:lblAlgn val="ctr"/>
        <c:lblOffset val="100"/>
        <c:noMultiLvlLbl val="0"/>
      </c:catAx>
      <c:valAx>
        <c:axId val="19259899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2598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 (1).xlsx]Sheet5 (2)!PivotTable4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wise 5 Star</a:t>
            </a:r>
            <a:r>
              <a:rPr lang="en-US" baseline="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rated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</a:t>
            </a:r>
            <a:r>
              <a:rPr lang="en-US" baseline="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Dialysis Stations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7"/>
          <c:spPr>
            <a:solidFill>
              <a:srgbClr val="C00000"/>
            </a:solidFill>
            <a:ln w="9525">
              <a:solidFill>
                <a:srgbClr val="C00000"/>
              </a:solidFill>
            </a:ln>
            <a:effectLst/>
          </c:spPr>
        </c:marker>
        <c:dLbl>
          <c:idx val="0"/>
          <c:spPr>
            <a:gradFill>
              <a:gsLst>
                <a:gs pos="23077">
                  <a:srgbClr val="FFFF00"/>
                </a:gs>
                <a:gs pos="39860">
                  <a:srgbClr val="FFFF00"/>
                </a:gs>
                <a:gs pos="83000">
                  <a:srgbClr val="FFFF00"/>
                </a:gs>
                <a:gs pos="11194">
                  <a:srgbClr val="FFFF00">
                    <a:lumMod val="78000"/>
                  </a:srgbClr>
                </a:gs>
                <a:gs pos="699">
                  <a:srgbClr val="FFFF00"/>
                </a:gs>
                <a:gs pos="51749">
                  <a:srgbClr val="FFFF00"/>
                </a:gs>
                <a:gs pos="81250">
                  <a:srgbClr val="FFFF00"/>
                </a:gs>
                <a:gs pos="79500">
                  <a:srgbClr val="FFFF00"/>
                </a:gs>
                <a:gs pos="76000">
                  <a:srgbClr val="FFFF00"/>
                </a:gs>
                <a:gs pos="69000">
                  <a:srgbClr val="FFFF00"/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00B05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pPr>
            <a:solidFill>
              <a:srgbClr val="FF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FF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FF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00B05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FF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chemeClr val="accent5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00B05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diamond"/>
          <c:size val="7"/>
          <c:spPr>
            <a:solidFill>
              <a:srgbClr val="FF0000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0.24654163500249329"/>
          <c:w val="0.94288987065802565"/>
          <c:h val="0.5743434961389623"/>
        </c:manualLayout>
      </c:layout>
      <c:lineChart>
        <c:grouping val="standard"/>
        <c:varyColors val="0"/>
        <c:ser>
          <c:idx val="0"/>
          <c:order val="0"/>
          <c:tx>
            <c:strRef>
              <c:f>'Sheet5 (2)'!$B$3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diamond"/>
              <c:size val="7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E2-449B-9BA1-50FEDD3DC4B4}"/>
              </c:ext>
            </c:extLst>
          </c:dPt>
          <c:dPt>
            <c:idx val="4"/>
            <c:marker>
              <c:symbol val="diamond"/>
              <c:size val="7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E2-449B-9BA1-50FEDD3DC4B4}"/>
              </c:ext>
            </c:extLst>
          </c:dPt>
          <c:dPt>
            <c:idx val="9"/>
            <c:marker>
              <c:symbol val="diamond"/>
              <c:size val="7"/>
              <c:spPr>
                <a:solidFill>
                  <a:schemeClr val="accent5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7E2-449B-9BA1-50FEDD3DC4B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rgbClr val="00B050"/>
                          </a:solidFill>
                        </a:ln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50140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rgbClr val="00B050"/>
                        </a:solidFill>
                      </a:ln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7E2-449B-9BA1-50FEDD3DC4B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rgbClr val="FF0000"/>
                        </a:solidFill>
                      </a:ln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E2-449B-9BA1-50FEDD3DC4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'Sheet5 (2)'!$A$4:$A$9</c:f>
              <c:strCache>
                <c:ptCount val="5"/>
                <c:pt idx="0">
                  <c:v>DAVITA</c:v>
                </c:pt>
                <c:pt idx="1">
                  <c:v>FRESENIUS MEDICAL CARE</c:v>
                </c:pt>
                <c:pt idx="2">
                  <c:v>INDEPENDENT</c:v>
                </c:pt>
                <c:pt idx="3">
                  <c:v>DIALYSIS CLINIC, INC.</c:v>
                </c:pt>
                <c:pt idx="4">
                  <c:v>AMERICAN RENAL ASSOCIATES</c:v>
                </c:pt>
              </c:strCache>
            </c:strRef>
          </c:cat>
          <c:val>
            <c:numRef>
              <c:f>'Sheet5 (2)'!$B$4:$B$9</c:f>
              <c:numCache>
                <c:formatCode>General</c:formatCode>
                <c:ptCount val="5"/>
                <c:pt idx="0">
                  <c:v>50102</c:v>
                </c:pt>
                <c:pt idx="1">
                  <c:v>49135</c:v>
                </c:pt>
                <c:pt idx="2">
                  <c:v>11739</c:v>
                </c:pt>
                <c:pt idx="3">
                  <c:v>4822</c:v>
                </c:pt>
                <c:pt idx="4">
                  <c:v>4608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7E2-449B-9BA1-50FEDD3DC4B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25989439"/>
        <c:axId val="1925989919"/>
      </c:lineChart>
      <c:catAx>
        <c:axId val="192598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989919"/>
        <c:crosses val="autoZero"/>
        <c:auto val="1"/>
        <c:lblAlgn val="ctr"/>
        <c:lblOffset val="100"/>
        <c:noMultiLvlLbl val="0"/>
      </c:catAx>
      <c:valAx>
        <c:axId val="19259899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2598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 (2).xlsx]Sheet7!PivotTable2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Facility</a:t>
            </a:r>
            <a:r>
              <a:rPr lang="en-US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wise Top 10 Avg Payment Reduction Rate</a:t>
            </a:r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Sheet7!$A$5:$A$15</c:f>
              <c:strCache>
                <c:ptCount val="10"/>
                <c:pt idx="0">
                  <c:v>BELMONT COURT DIALYSIS CENTER, INC.</c:v>
                </c:pt>
                <c:pt idx="1">
                  <c:v>BON SECOURS</c:v>
                </c:pt>
                <c:pt idx="2">
                  <c:v>MARSHER DIALYSIS LLC</c:v>
                </c:pt>
                <c:pt idx="3">
                  <c:v>NCPDC KIDNEY CENTER, LLC</c:v>
                </c:pt>
                <c:pt idx="4">
                  <c:v>NRAA</c:v>
                </c:pt>
                <c:pt idx="5">
                  <c:v>OHSU/DOERNBECHER CHILDREN'S HOSPITAL</c:v>
                </c:pt>
                <c:pt idx="6">
                  <c:v>OU MEDICINE INC</c:v>
                </c:pt>
                <c:pt idx="7">
                  <c:v>PHYSICIANS CHOICE DIALYSIS</c:v>
                </c:pt>
                <c:pt idx="8">
                  <c:v>PHYSICIANS DIALYSIS</c:v>
                </c:pt>
                <c:pt idx="9">
                  <c:v>PURE LIFE RENAL</c:v>
                </c:pt>
              </c:strCache>
            </c:strRef>
          </c:cat>
          <c:val>
            <c:numRef>
              <c:f>Sheet7!$B$5:$B$15</c:f>
              <c:numCache>
                <c:formatCode>General</c:formatCode>
                <c:ptCount val="10"/>
                <c:pt idx="0">
                  <c:v>0.02</c:v>
                </c:pt>
                <c:pt idx="1">
                  <c:v>1.4999999999999999E-2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1.4999999999999999E-2</c:v>
                </c:pt>
                <c:pt idx="7">
                  <c:v>0.02</c:v>
                </c:pt>
                <c:pt idx="8">
                  <c:v>1.4999999999999999E-2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3-453D-A56E-6F8F196268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349498368"/>
        <c:axId val="349496928"/>
      </c:barChart>
      <c:catAx>
        <c:axId val="349498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496928"/>
        <c:crosses val="autoZero"/>
        <c:auto val="1"/>
        <c:lblAlgn val="ctr"/>
        <c:lblOffset val="100"/>
        <c:noMultiLvlLbl val="0"/>
      </c:catAx>
      <c:valAx>
        <c:axId val="34949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949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Sheet4!$B$26:$B$33</cx:f>
        <cx:lvl ptCount="8">
          <cx:pt idx="0">Transfusion</cx:pt>
          <cx:pt idx="1">Hospitalization</cx:pt>
          <cx:pt idx="2">Hospitalization Readmission</cx:pt>
          <cx:pt idx="3">Survival</cx:pt>
          <cx:pt idx="4">Infection</cx:pt>
          <cx:pt idx="5">Fistula</cx:pt>
          <cx:pt idx="6">SWR</cx:pt>
          <cx:pt idx="7">PPPW</cx:pt>
        </cx:lvl>
      </cx:strDim>
      <cx:numDim type="val">
        <cx:f>Sheet4!$C$26:$C$33</cx:f>
        <cx:lvl ptCount="8" formatCode="General">
          <cx:pt idx="0">6108</cx:pt>
          <cx:pt idx="1">6818</cx:pt>
          <cx:pt idx="2">6714</cx:pt>
          <cx:pt idx="3">5966</cx:pt>
          <cx:pt idx="4">5011</cx:pt>
          <cx:pt idx="5">6517</cx:pt>
          <cx:pt idx="6">3623</cx:pt>
          <cx:pt idx="7">6659</cx:pt>
        </cx:lvl>
      </cx:numDim>
    </cx:data>
  </cx:chartData>
  <cx:chart>
    <cx:title pos="t" align="ctr" overlay="0">
      <cx:tx>
        <cx:txData>
          <cx:v>Category Text - As Expected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n>
                <a:solidFill>
                  <a:schemeClr val="tx1"/>
                </a:solidFill>
              </a:ln>
              <a:solidFill>
                <a:schemeClr val="tx1"/>
              </a:solidFill>
            </a:defRPr>
          </a:pPr>
          <a:r>
            <a:rPr lang="en-US" sz="1400" b="0" i="0" u="none" strike="noStrike" baseline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ptos Narrow" panose="02110004020202020204"/>
            </a:rPr>
            <a:t>Category Text - As Expected</a:t>
          </a:r>
        </a:p>
      </cx:txPr>
    </cx:title>
    <cx:plotArea>
      <cx:plotAreaRegion>
        <cx:series layoutId="funnel" uniqueId="{3CB8DAD6-B64B-4311-AC29-51E2902AAC1B}">
          <cx:spPr>
            <a:solidFill>
              <a:srgbClr val="C00000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defRPr>
                </a:pPr>
                <a:endParaRPr lang="en-US" sz="900" b="0" i="0" u="none" strike="noStrike" baseline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ptos Narrow" panose="02110004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defRPr>
            </a:pPr>
            <a:endParaRPr lang="en-US" sz="900" b="0" i="0" u="none" strike="noStrike" baseline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/>
              </a:solidFill>
              <a:latin typeface="Aptos Narrow" panose="02110004020202020204"/>
            </a:endParaRPr>
          </a:p>
        </cx:txPr>
      </cx:axis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Analytics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Group-1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57F2-EE8E-BE48-F965-7C8EAC0A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Analysis KPI-5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8ADC-16F8-1264-63FD-6E35E5FC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28799"/>
            <a:ext cx="11737304" cy="457200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KPI 5 :</a:t>
            </a:r>
            <a:r>
              <a:rPr lang="en-IN" sz="1500" b="1" dirty="0">
                <a:latin typeface="Aptos" panose="020B0004020202020204" pitchFamily="34" charset="0"/>
              </a:rPr>
              <a:t># of Category Text  - As Expected</a:t>
            </a:r>
            <a:endParaRPr lang="en-IN" sz="1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Observations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DaVita has the highest number of dialysis stations with performance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scores as Zero, i.e. 119.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Fresenius Medical Care has the 2nd highest number of dialysis stations with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performance score as Zero, i.e. 118.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Reasons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Poor quality service, High Service cost, etc.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24FCA83-169A-83FA-CD4B-302D484875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5100621"/>
                  </p:ext>
                </p:extLst>
              </p:nvPr>
            </p:nvGraphicFramePr>
            <p:xfrm>
              <a:off x="7212632" y="16288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24FCA83-169A-83FA-CD4B-302D484875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2632" y="162880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3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E2AF-B27F-338E-741D-F4DA5FF4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Analysis KPI-6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15D4-3788-EA52-9517-1CDD3051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799"/>
            <a:ext cx="11756012" cy="457200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KPI 6 : </a:t>
            </a:r>
            <a:r>
              <a:rPr lang="en-IN" sz="1500" dirty="0">
                <a:latin typeface="Aptos" panose="020B0004020202020204" pitchFamily="34" charset="0"/>
              </a:rPr>
              <a:t>Average Payment Reduction Rate</a:t>
            </a:r>
            <a:endParaRPr lang="en-IN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Observations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 highest average payment reduction is given by the organizations which are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having least no of dialysis stations.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 lowest average payment reduction is given by the organizations which are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having more no of dialysis stations.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Reasons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Organizational Competence, Business strategy, etc.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6C7F27-604D-4898-A4EE-A3C36AE31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876229"/>
              </p:ext>
            </p:extLst>
          </p:nvPr>
        </p:nvGraphicFramePr>
        <p:xfrm>
          <a:off x="7464152" y="1988840"/>
          <a:ext cx="4320480" cy="3927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0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4DCB-344F-1A34-8C34-1F771C23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EXCEL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B4027-8183-3D28-D1B2-56CF606B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BB76D-A49C-F9B9-31AA-A8251729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1219200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1627-D21E-179D-EB3E-2C40E28F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6374D-07CA-ECE6-732D-A344A181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BFCDB-BA3F-2419-A62C-AA2CE387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3"/>
            <a:ext cx="12192000" cy="54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989-4BB6-7645-74F4-028D46A8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POWER-BI Dashboard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52718-96C7-345E-C2A8-61D9FE10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32FC4-E71B-6956-6206-5EEF0F20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" y="1424782"/>
            <a:ext cx="12181517" cy="54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1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98AA-E37D-B921-CD71-79061C7F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E57C-BB3A-1F55-9ED5-94A3BE53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42" y="1673373"/>
            <a:ext cx="11377264" cy="4572001"/>
          </a:xfrm>
        </p:spPr>
        <p:txBody>
          <a:bodyPr numCol="2"/>
          <a:lstStyle/>
          <a:p>
            <a:r>
              <a:rPr lang="en-US" sz="2400" dirty="0">
                <a:latin typeface="+mj-lt"/>
              </a:rPr>
              <a:t>Dealing with Date column understanding, Data Cleaning, and Proper Arrangement of columns according to their necessity in data in Excel.</a:t>
            </a:r>
          </a:p>
          <a:p>
            <a:r>
              <a:rPr lang="en-IN" dirty="0"/>
              <a:t>Understanding the Medical Terminologies (Domain Knowledge) in Data </a:t>
            </a:r>
          </a:p>
          <a:p>
            <a:r>
              <a:rPr lang="en-IN" dirty="0"/>
              <a:t>Merging Two Datasets with different Column names.</a:t>
            </a:r>
          </a:p>
        </p:txBody>
      </p:sp>
      <p:pic>
        <p:nvPicPr>
          <p:cNvPr id="1026" name="Picture 2" descr="Aligning People: A Leader's Greatest Challenge">
            <a:extLst>
              <a:ext uri="{FF2B5EF4-FFF2-40B4-BE49-F238E27FC236}">
                <a16:creationId xmlns:a16="http://schemas.microsoft.com/office/drawing/2014/main" id="{533901FA-9BCB-9310-5433-5FFD3739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3271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30CE-61F3-9DA4-C623-56A6D79B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pic>
        <p:nvPicPr>
          <p:cNvPr id="3074" name="Picture 2" descr="Insight - Free business and finance icons">
            <a:extLst>
              <a:ext uri="{FF2B5EF4-FFF2-40B4-BE49-F238E27FC236}">
                <a16:creationId xmlns:a16="http://schemas.microsoft.com/office/drawing/2014/main" id="{AB96F786-AA13-BAD2-9CCA-B4B755F191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76672"/>
            <a:ext cx="451215" cy="4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7BC10-6FFB-C104-E93D-41CFDA82C853}"/>
              </a:ext>
            </a:extLst>
          </p:cNvPr>
          <p:cNvSpPr txBox="1"/>
          <p:nvPr/>
        </p:nvSpPr>
        <p:spPr>
          <a:xfrm>
            <a:off x="4943872" y="14206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algn="ctr"/>
            <a:r>
              <a:rPr lang="en-IN" dirty="0"/>
              <a:t>Healthcare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5D7638-6CDB-A645-6A02-867D30FE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04274" y="2204864"/>
            <a:ext cx="0" cy="824780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oogle Shape;1075;p44">
            <a:extLst>
              <a:ext uri="{FF2B5EF4-FFF2-40B4-BE49-F238E27FC236}">
                <a16:creationId xmlns:a16="http://schemas.microsoft.com/office/drawing/2014/main" id="{F5C9FDB2-410B-09FA-4F0A-12EB074E884A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 flipV="1">
            <a:off x="1343472" y="3033272"/>
            <a:ext cx="2942766" cy="2255067"/>
          </a:xfrm>
          <a:prstGeom prst="bentConnector2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oogle Shape;1075;p44">
            <a:extLst>
              <a:ext uri="{FF2B5EF4-FFF2-40B4-BE49-F238E27FC236}">
                <a16:creationId xmlns:a16="http://schemas.microsoft.com/office/drawing/2014/main" id="{9FD51F5B-A64E-E8F1-84CE-5AAE5EB49CD6}"/>
              </a:ext>
            </a:extLst>
          </p:cNvPr>
          <p:cNvCxnSpPr>
            <a:cxnSpLocks/>
          </p:cNvCxnSpPr>
          <p:nvPr/>
        </p:nvCxnSpPr>
        <p:spPr>
          <a:xfrm rot="5400000">
            <a:off x="3848768" y="3524471"/>
            <a:ext cx="2414975" cy="1410874"/>
          </a:xfrm>
          <a:prstGeom prst="bentConnector3">
            <a:avLst>
              <a:gd name="adj1" fmla="val 426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oogle Shape;1078;p44">
            <a:extLst>
              <a:ext uri="{FF2B5EF4-FFF2-40B4-BE49-F238E27FC236}">
                <a16:creationId xmlns:a16="http://schemas.microsoft.com/office/drawing/2014/main" id="{D91432B4-A8EF-B411-6A5A-C08B5F73A91E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4996032" y="3437327"/>
            <a:ext cx="2407752" cy="1592384"/>
          </a:xfrm>
          <a:prstGeom prst="bentConnector3">
            <a:avLst>
              <a:gd name="adj1" fmla="val 277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oogle Shape;1078;p44">
            <a:extLst>
              <a:ext uri="{FF2B5EF4-FFF2-40B4-BE49-F238E27FC236}">
                <a16:creationId xmlns:a16="http://schemas.microsoft.com/office/drawing/2014/main" id="{935B50C3-BA47-7D16-2257-ED1B2539BF95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944060" y="3029644"/>
            <a:ext cx="1631716" cy="939214"/>
          </a:xfrm>
          <a:prstGeom prst="bentConnector2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oogle Shape;1078;p44">
            <a:extLst>
              <a:ext uri="{FF2B5EF4-FFF2-40B4-BE49-F238E27FC236}">
                <a16:creationId xmlns:a16="http://schemas.microsoft.com/office/drawing/2014/main" id="{988E0DC0-8FBA-036E-B551-281EF4FD587C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8073788" y="3330671"/>
            <a:ext cx="2414976" cy="1812920"/>
          </a:xfrm>
          <a:prstGeom prst="bentConnector3">
            <a:avLst>
              <a:gd name="adj1" fmla="val 426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oogle Shape;1075;p44">
            <a:extLst>
              <a:ext uri="{FF2B5EF4-FFF2-40B4-BE49-F238E27FC236}">
                <a16:creationId xmlns:a16="http://schemas.microsoft.com/office/drawing/2014/main" id="{8055B479-5EA4-E6C1-58A6-EECA5CD1EA99}"/>
              </a:ext>
            </a:extLst>
          </p:cNvPr>
          <p:cNvCxnSpPr>
            <a:cxnSpLocks/>
            <a:endCxn id="45" idx="0"/>
          </p:cNvCxnSpPr>
          <p:nvPr/>
        </p:nvCxnSpPr>
        <p:spPr>
          <a:xfrm rot="10800000" flipV="1">
            <a:off x="2748998" y="3029643"/>
            <a:ext cx="1784970" cy="593590"/>
          </a:xfrm>
          <a:prstGeom prst="bentConnector2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769BB6-8701-EB06-16E9-E8D3915186E0}"/>
              </a:ext>
            </a:extLst>
          </p:cNvPr>
          <p:cNvSpPr txBox="1"/>
          <p:nvPr/>
        </p:nvSpPr>
        <p:spPr>
          <a:xfrm>
            <a:off x="299356" y="5288340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Survival Summary Dominance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Resource allocation and Specialisation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F8CE64-AD4F-A7D6-CE74-9F6C4F2A2C80}"/>
              </a:ext>
            </a:extLst>
          </p:cNvPr>
          <p:cNvSpPr txBox="1"/>
          <p:nvPr/>
        </p:nvSpPr>
        <p:spPr>
          <a:xfrm>
            <a:off x="1704882" y="3623233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Profit Facilities and dialysis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Non - profit Facilities and dialysis stations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793A31-F4D7-9683-9EEA-9B8669557EDB}"/>
              </a:ext>
            </a:extLst>
          </p:cNvPr>
          <p:cNvSpPr txBox="1"/>
          <p:nvPr/>
        </p:nvSpPr>
        <p:spPr>
          <a:xfrm>
            <a:off x="3431704" y="5444619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Diverse Healthcare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Resource Allocation Considerations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770729-D790-0533-A275-88480F174005}"/>
              </a:ext>
            </a:extLst>
          </p:cNvPr>
          <p:cNvSpPr txBox="1"/>
          <p:nvPr/>
        </p:nvSpPr>
        <p:spPr>
          <a:xfrm>
            <a:off x="5951984" y="5437395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Market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Patient access and care quality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AB6C1-FAA9-1AAB-D339-37DF44217096}"/>
              </a:ext>
            </a:extLst>
          </p:cNvPr>
          <p:cNvSpPr txBox="1"/>
          <p:nvPr/>
        </p:nvSpPr>
        <p:spPr>
          <a:xfrm>
            <a:off x="9143620" y="5444619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Strategic Positioning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Financial Dynamics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24274B-6C13-4A76-882F-CDE7384A9C7F}"/>
              </a:ext>
            </a:extLst>
          </p:cNvPr>
          <p:cNvSpPr txBox="1"/>
          <p:nvPr/>
        </p:nvSpPr>
        <p:spPr>
          <a:xfrm>
            <a:off x="7531660" y="3968858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Organisational 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Service Quality</a:t>
            </a:r>
          </a:p>
        </p:txBody>
      </p:sp>
      <p:sp>
        <p:nvSpPr>
          <p:cNvPr id="3076" name="Google Shape;635;p29">
            <a:extLst>
              <a:ext uri="{FF2B5EF4-FFF2-40B4-BE49-F238E27FC236}">
                <a16:creationId xmlns:a16="http://schemas.microsoft.com/office/drawing/2014/main" id="{B73227CB-98DF-1D1A-EEF7-73432DF7598A}"/>
              </a:ext>
            </a:extLst>
          </p:cNvPr>
          <p:cNvSpPr txBox="1"/>
          <p:nvPr/>
        </p:nvSpPr>
        <p:spPr>
          <a:xfrm>
            <a:off x="1095209" y="2625345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DM Sans"/>
                <a:ea typeface="DM Sans"/>
                <a:cs typeface="DM Sans"/>
                <a:sym typeface="DM Sans"/>
              </a:rPr>
              <a:t>01</a:t>
            </a: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77" name="Google Shape;635;p29">
            <a:extLst>
              <a:ext uri="{FF2B5EF4-FFF2-40B4-BE49-F238E27FC236}">
                <a16:creationId xmlns:a16="http://schemas.microsoft.com/office/drawing/2014/main" id="{B19F87DF-4A12-4B0D-68C7-65741F34F844}"/>
              </a:ext>
            </a:extLst>
          </p:cNvPr>
          <p:cNvSpPr txBox="1"/>
          <p:nvPr/>
        </p:nvSpPr>
        <p:spPr>
          <a:xfrm>
            <a:off x="2498577" y="2573312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DM Sans"/>
                <a:ea typeface="DM Sans"/>
                <a:cs typeface="DM Sans"/>
                <a:sym typeface="DM Sans"/>
              </a:rPr>
              <a:t>02</a:t>
            </a: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78" name="Google Shape;635;p29">
            <a:extLst>
              <a:ext uri="{FF2B5EF4-FFF2-40B4-BE49-F238E27FC236}">
                <a16:creationId xmlns:a16="http://schemas.microsoft.com/office/drawing/2014/main" id="{C7A5A018-574B-E9F7-4F4B-CCB2912CFE1A}"/>
              </a:ext>
            </a:extLst>
          </p:cNvPr>
          <p:cNvSpPr txBox="1"/>
          <p:nvPr/>
        </p:nvSpPr>
        <p:spPr>
          <a:xfrm>
            <a:off x="4097474" y="2573312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DM Sans"/>
                <a:ea typeface="DM Sans"/>
                <a:cs typeface="DM Sans"/>
                <a:sym typeface="DM Sans"/>
              </a:rPr>
              <a:t>03</a:t>
            </a: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79" name="Google Shape;635;p29">
            <a:extLst>
              <a:ext uri="{FF2B5EF4-FFF2-40B4-BE49-F238E27FC236}">
                <a16:creationId xmlns:a16="http://schemas.microsoft.com/office/drawing/2014/main" id="{A8B78E96-DB2C-427B-F200-48E8BBAA2B9D}"/>
              </a:ext>
            </a:extLst>
          </p:cNvPr>
          <p:cNvSpPr txBox="1"/>
          <p:nvPr/>
        </p:nvSpPr>
        <p:spPr>
          <a:xfrm>
            <a:off x="6690253" y="2625345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DM Sans"/>
                <a:ea typeface="DM Sans"/>
                <a:cs typeface="DM Sans"/>
                <a:sym typeface="DM Sans"/>
              </a:rPr>
              <a:t>04</a:t>
            </a: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80" name="Google Shape;635;p29">
            <a:extLst>
              <a:ext uri="{FF2B5EF4-FFF2-40B4-BE49-F238E27FC236}">
                <a16:creationId xmlns:a16="http://schemas.microsoft.com/office/drawing/2014/main" id="{B9C303F4-0F0D-675A-1F0F-EA41A33BBC19}"/>
              </a:ext>
            </a:extLst>
          </p:cNvPr>
          <p:cNvSpPr txBox="1"/>
          <p:nvPr/>
        </p:nvSpPr>
        <p:spPr>
          <a:xfrm>
            <a:off x="8302059" y="2609644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DM Sans"/>
                <a:ea typeface="DM Sans"/>
                <a:cs typeface="DM Sans"/>
                <a:sym typeface="DM Sans"/>
              </a:rPr>
              <a:t>05</a:t>
            </a: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81" name="Google Shape;635;p29">
            <a:extLst>
              <a:ext uri="{FF2B5EF4-FFF2-40B4-BE49-F238E27FC236}">
                <a16:creationId xmlns:a16="http://schemas.microsoft.com/office/drawing/2014/main" id="{4121689B-B5F6-8EDA-33F7-A2D589972BFF}"/>
              </a:ext>
            </a:extLst>
          </p:cNvPr>
          <p:cNvSpPr txBox="1"/>
          <p:nvPr/>
        </p:nvSpPr>
        <p:spPr>
          <a:xfrm>
            <a:off x="9900956" y="2617254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DM Sans"/>
                <a:ea typeface="DM Sans"/>
                <a:cs typeface="DM Sans"/>
                <a:sym typeface="DM Sans"/>
              </a:rPr>
              <a:t>06</a:t>
            </a: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1516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E071EA-1A1D-E267-B4F3-1B58FD936C6F}"/>
              </a:ext>
            </a:extLst>
          </p:cNvPr>
          <p:cNvSpPr txBox="1"/>
          <p:nvPr/>
        </p:nvSpPr>
        <p:spPr>
          <a:xfrm>
            <a:off x="911424" y="2447946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Thank You!</a:t>
            </a:r>
          </a:p>
        </p:txBody>
      </p:sp>
      <p:pic>
        <p:nvPicPr>
          <p:cNvPr id="2050" name="Picture 2" descr="Handshake Illustration | Great PowerPoint ClipArt for Presentations -  PresenterMedia.com">
            <a:extLst>
              <a:ext uri="{FF2B5EF4-FFF2-40B4-BE49-F238E27FC236}">
                <a16:creationId xmlns:a16="http://schemas.microsoft.com/office/drawing/2014/main" id="{E26B0F77-50C3-DC37-913A-4053B903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204864"/>
            <a:ext cx="424204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951">
              <a:srgbClr val="A12829"/>
            </a:gs>
            <a:gs pos="49000">
              <a:srgbClr val="A12829"/>
            </a:gs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692696"/>
            <a:ext cx="8856984" cy="419248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:Group Members:</a:t>
            </a:r>
            <a:br>
              <a:rPr lang="en-US" sz="2800" b="1" dirty="0">
                <a:solidFill>
                  <a:srgbClr val="FFC000"/>
                </a:solidFill>
              </a:rPr>
            </a:br>
            <a:br>
              <a:rPr lang="en-US" sz="2800" b="1" dirty="0">
                <a:solidFill>
                  <a:srgbClr val="FFC000"/>
                </a:solidFill>
              </a:rPr>
            </a:br>
            <a:br>
              <a:rPr lang="en-US" sz="2800" b="1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Poonam Amol Mathane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Sumit Kumar Das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Madathala Satya Raj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IN" sz="2400" i="0" dirty="0">
                <a:solidFill>
                  <a:schemeClr val="bg1"/>
                </a:solidFill>
                <a:effectLst/>
              </a:rPr>
              <a:t>Gunisetty Harshitha</a:t>
            </a:r>
            <a:br>
              <a:rPr lang="en-IN" sz="2400" i="0" dirty="0">
                <a:solidFill>
                  <a:schemeClr val="bg1"/>
                </a:solidFill>
                <a:effectLst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</a:rPr>
              <a:t>Arpita Hiremath</a:t>
            </a:r>
            <a:br>
              <a:rPr lang="en-IN" sz="2400" b="0" i="0" dirty="0">
                <a:solidFill>
                  <a:schemeClr val="bg1"/>
                </a:solidFill>
                <a:effectLst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</a:rPr>
              <a:t>Aditya Bipin </a:t>
            </a:r>
            <a:r>
              <a:rPr lang="en-IN" sz="2400" b="0" i="0" dirty="0" err="1">
                <a:solidFill>
                  <a:schemeClr val="bg1"/>
                </a:solidFill>
                <a:effectLst/>
              </a:rPr>
              <a:t>Raval</a:t>
            </a:r>
            <a:br>
              <a:rPr lang="en-IN" sz="2400" b="0" i="0" dirty="0">
                <a:solidFill>
                  <a:schemeClr val="bg1"/>
                </a:solidFill>
                <a:effectLst/>
              </a:rPr>
            </a:br>
            <a:r>
              <a:rPr lang="en-IN" sz="2400" b="0" i="0" dirty="0">
                <a:solidFill>
                  <a:schemeClr val="bg1"/>
                </a:solidFill>
                <a:effectLst/>
              </a:rPr>
              <a:t>Richa Mishra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997907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 </a:t>
            </a:r>
            <a:r>
              <a:rPr lang="en-US" b="1" dirty="0">
                <a:latin typeface="+mj-lt"/>
              </a:rPr>
              <a:t>Agenda</a:t>
            </a:r>
            <a:br>
              <a:rPr lang="en-US" b="1" dirty="0">
                <a:latin typeface="+mj-lt"/>
              </a:rPr>
            </a:b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AD8B97-987B-440A-BD7E-27DD1A1781B2}"/>
              </a:ext>
            </a:extLst>
          </p:cNvPr>
          <p:cNvSpPr/>
          <p:nvPr/>
        </p:nvSpPr>
        <p:spPr>
          <a:xfrm>
            <a:off x="695400" y="1392957"/>
            <a:ext cx="3168352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INTRODUCTION</a:t>
            </a:r>
          </a:p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5AC30E-9F00-208D-B3E6-F28A561F6C98}"/>
              </a:ext>
            </a:extLst>
          </p:cNvPr>
          <p:cNvSpPr/>
          <p:nvPr/>
        </p:nvSpPr>
        <p:spPr>
          <a:xfrm>
            <a:off x="2207568" y="3130000"/>
            <a:ext cx="3240360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F9E59A-C18E-3364-B38A-339DA0784066}"/>
              </a:ext>
            </a:extLst>
          </p:cNvPr>
          <p:cNvSpPr/>
          <p:nvPr/>
        </p:nvSpPr>
        <p:spPr>
          <a:xfrm>
            <a:off x="2999656" y="4014096"/>
            <a:ext cx="3240360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89C4E2-0B2D-ACA4-233C-9651C4AB1AF4}"/>
              </a:ext>
            </a:extLst>
          </p:cNvPr>
          <p:cNvSpPr/>
          <p:nvPr/>
        </p:nvSpPr>
        <p:spPr>
          <a:xfrm>
            <a:off x="1415480" y="2277053"/>
            <a:ext cx="3240360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BD815D-C84D-EED3-81DF-F289ECA932E7}"/>
              </a:ext>
            </a:extLst>
          </p:cNvPr>
          <p:cNvSpPr/>
          <p:nvPr/>
        </p:nvSpPr>
        <p:spPr>
          <a:xfrm>
            <a:off x="4309628" y="4948572"/>
            <a:ext cx="3240360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4504B6-3908-6A87-9A11-2A0163DCE7EF}"/>
              </a:ext>
            </a:extLst>
          </p:cNvPr>
          <p:cNvSpPr/>
          <p:nvPr/>
        </p:nvSpPr>
        <p:spPr>
          <a:xfrm>
            <a:off x="1134345" y="2248253"/>
            <a:ext cx="3168352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  <a:p>
            <a:pPr algn="ctr"/>
            <a:endParaRPr lang="en-US" b="1" dirty="0"/>
          </a:p>
          <a:p>
            <a:pPr algn="ctr"/>
            <a:r>
              <a:rPr lang="en-US" sz="1800" b="1" dirty="0"/>
              <a:t>DATA TRANSFORMATION</a:t>
            </a:r>
          </a:p>
          <a:p>
            <a:pPr algn="ctr"/>
            <a:endParaRPr lang="en-US" sz="1800" b="1" dirty="0"/>
          </a:p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9504929-8B59-89A4-6199-BD030BD580DE}"/>
              </a:ext>
            </a:extLst>
          </p:cNvPr>
          <p:cNvSpPr/>
          <p:nvPr/>
        </p:nvSpPr>
        <p:spPr>
          <a:xfrm>
            <a:off x="1933364" y="3136044"/>
            <a:ext cx="3168352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KPI’s</a:t>
            </a:r>
            <a:endParaRPr lang="en-US" sz="1800" b="1" dirty="0"/>
          </a:p>
          <a:p>
            <a:pPr algn="ctr"/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70FB7C-A06D-32BB-6848-4EF6FF434234}"/>
              </a:ext>
            </a:extLst>
          </p:cNvPr>
          <p:cNvSpPr/>
          <p:nvPr/>
        </p:nvSpPr>
        <p:spPr>
          <a:xfrm>
            <a:off x="2725452" y="4032210"/>
            <a:ext cx="3168352" cy="1064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DASHBOARD’s</a:t>
            </a:r>
            <a:endParaRPr lang="en-US" sz="1800" b="1" dirty="0"/>
          </a:p>
          <a:p>
            <a:pPr algn="ctr"/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325270-F68C-3647-71BF-20E7993FF7F7}"/>
              </a:ext>
            </a:extLst>
          </p:cNvPr>
          <p:cNvSpPr/>
          <p:nvPr/>
        </p:nvSpPr>
        <p:spPr>
          <a:xfrm>
            <a:off x="4007768" y="4928042"/>
            <a:ext cx="3168352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CHALLENGES</a:t>
            </a:r>
            <a:endParaRPr lang="en-US" sz="1800" b="1" dirty="0"/>
          </a:p>
          <a:p>
            <a:pPr algn="ctr"/>
            <a:endParaRPr lang="en-I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02BBC07-0B0C-2E93-4E0C-AF354F31DDB2}"/>
              </a:ext>
            </a:extLst>
          </p:cNvPr>
          <p:cNvSpPr/>
          <p:nvPr/>
        </p:nvSpPr>
        <p:spPr>
          <a:xfrm>
            <a:off x="335360" y="1364157"/>
            <a:ext cx="3168352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INTRODUCTION</a:t>
            </a:r>
          </a:p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5773709-DE8B-4E3D-2E26-32EF74A0F7C7}"/>
              </a:ext>
            </a:extLst>
          </p:cNvPr>
          <p:cNvSpPr/>
          <p:nvPr/>
        </p:nvSpPr>
        <p:spPr>
          <a:xfrm>
            <a:off x="5231904" y="5797581"/>
            <a:ext cx="3168352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CHALLENGES</a:t>
            </a:r>
            <a:endParaRPr lang="en-US" sz="1800" b="1" dirty="0"/>
          </a:p>
          <a:p>
            <a:pPr algn="ctr"/>
            <a:endParaRPr lang="en-IN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40DBC0E-9829-6210-AFA6-DD935793B083}"/>
              </a:ext>
            </a:extLst>
          </p:cNvPr>
          <p:cNvSpPr/>
          <p:nvPr/>
        </p:nvSpPr>
        <p:spPr>
          <a:xfrm>
            <a:off x="5010109" y="5806094"/>
            <a:ext cx="3168352" cy="1113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CONCLUSION</a:t>
            </a:r>
            <a:endParaRPr lang="en-US" sz="1800" b="1" dirty="0"/>
          </a:p>
          <a:p>
            <a:pPr algn="ctr"/>
            <a:endParaRPr lang="en-IN" dirty="0"/>
          </a:p>
        </p:txBody>
      </p:sp>
      <p:sp>
        <p:nvSpPr>
          <p:cNvPr id="24" name="Freeform 1676" descr="Icon of check box. ">
            <a:extLst>
              <a:ext uri="{FF2B5EF4-FFF2-40B4-BE49-F238E27FC236}">
                <a16:creationId xmlns:a16="http://schemas.microsoft.com/office/drawing/2014/main" id="{45F03EDC-CCF8-A15E-E995-83E4FF54477E}"/>
              </a:ext>
            </a:extLst>
          </p:cNvPr>
          <p:cNvSpPr>
            <a:spLocks noEditPoints="1"/>
          </p:cNvSpPr>
          <p:nvPr/>
        </p:nvSpPr>
        <p:spPr bwMode="auto">
          <a:xfrm>
            <a:off x="4434112" y="1553874"/>
            <a:ext cx="982603" cy="665669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5" name="Graphic 24" descr="Table outline">
            <a:extLst>
              <a:ext uri="{FF2B5EF4-FFF2-40B4-BE49-F238E27FC236}">
                <a16:creationId xmlns:a16="http://schemas.microsoft.com/office/drawing/2014/main" id="{9A99EDB8-EE44-A5BC-B7B9-A15899FAD76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5589" y="2304323"/>
            <a:ext cx="982603" cy="835678"/>
          </a:xfrm>
          <a:prstGeom prst="rect">
            <a:avLst/>
          </a:prstGeom>
        </p:spPr>
      </p:pic>
      <p:grpSp>
        <p:nvGrpSpPr>
          <p:cNvPr id="26" name="Group 25" descr="Icons of bar chart and line graph.">
            <a:extLst>
              <a:ext uri="{FF2B5EF4-FFF2-40B4-BE49-F238E27FC236}">
                <a16:creationId xmlns:a16="http://schemas.microsoft.com/office/drawing/2014/main" id="{ACD9E92E-3A79-D589-A40B-F8B827BC8BCF}"/>
              </a:ext>
            </a:extLst>
          </p:cNvPr>
          <p:cNvGrpSpPr/>
          <p:nvPr/>
        </p:nvGrpSpPr>
        <p:grpSpPr>
          <a:xfrm>
            <a:off x="6017677" y="3124081"/>
            <a:ext cx="838981" cy="652835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27" name="Freeform 372">
              <a:extLst>
                <a:ext uri="{FF2B5EF4-FFF2-40B4-BE49-F238E27FC236}">
                  <a16:creationId xmlns:a16="http://schemas.microsoft.com/office/drawing/2014/main" id="{CCB11BC1-56B3-C388-7449-843F1D9EA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73">
              <a:extLst>
                <a:ext uri="{FF2B5EF4-FFF2-40B4-BE49-F238E27FC236}">
                  <a16:creationId xmlns:a16="http://schemas.microsoft.com/office/drawing/2014/main" id="{24F85BBC-E5E0-5801-8710-444666052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8E3549-2A72-35D7-5967-14EECDEF1A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58" y="4091050"/>
            <a:ext cx="694330" cy="69230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8B1049DE-562B-4A23-38C5-165AA7EB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32992" y="4880902"/>
            <a:ext cx="939800" cy="939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Hurdle outline">
            <a:extLst>
              <a:ext uri="{FF2B5EF4-FFF2-40B4-BE49-F238E27FC236}">
                <a16:creationId xmlns:a16="http://schemas.microsoft.com/office/drawing/2014/main" id="{DCBB6BDA-E1F3-4BD4-4915-4A60A200F77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7069" y="5015206"/>
            <a:ext cx="566373" cy="648072"/>
          </a:xfrm>
          <a:prstGeom prst="rect">
            <a:avLst/>
          </a:prstGeom>
        </p:spPr>
      </p:pic>
      <p:pic>
        <p:nvPicPr>
          <p:cNvPr id="34" name="Graphic 33" descr="Scroll outline">
            <a:extLst>
              <a:ext uri="{FF2B5EF4-FFF2-40B4-BE49-F238E27FC236}">
                <a16:creationId xmlns:a16="http://schemas.microsoft.com/office/drawing/2014/main" id="{D46C8F19-8175-B379-4D2B-409063CF1C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2304" y="6019495"/>
            <a:ext cx="766337" cy="6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640CF-BB69-BE19-698A-69E817E9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82" y="1844824"/>
            <a:ext cx="9144000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the realm of  this healthcare analysis project, we will explore:</a:t>
            </a:r>
          </a:p>
          <a:p>
            <a:r>
              <a:rPr lang="en-US" dirty="0"/>
              <a:t>Patient volumes across summaries</a:t>
            </a:r>
          </a:p>
          <a:p>
            <a:r>
              <a:rPr lang="en-US" dirty="0"/>
              <a:t>Compare profit and non-profit statistics</a:t>
            </a:r>
          </a:p>
          <a:p>
            <a:r>
              <a:rPr lang="en-US" dirty="0"/>
              <a:t>Assess chain organizations' performance relative to total scores</a:t>
            </a:r>
          </a:p>
          <a:p>
            <a:r>
              <a:rPr lang="en-US" dirty="0"/>
              <a:t>Examine dialysis stations' statistics</a:t>
            </a:r>
          </a:p>
          <a:p>
            <a:r>
              <a:rPr lang="en-US" dirty="0"/>
              <a:t>Analyze category text as expected </a:t>
            </a:r>
          </a:p>
          <a:p>
            <a:r>
              <a:rPr lang="en-US" dirty="0"/>
              <a:t>Calculate the average payment reduction rate</a:t>
            </a:r>
          </a:p>
          <a:p>
            <a:pPr marL="0" indent="0">
              <a:buNone/>
            </a:pPr>
            <a:r>
              <a:rPr lang="en-US" dirty="0"/>
              <a:t>Through data-driven insights, we aim to understand healthcare dynamics, identify areas for improvement, and optimize the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j-lt"/>
              </a:rPr>
              <a:t>DATA TRANSFORMATION</a:t>
            </a:r>
            <a:br>
              <a:rPr lang="en-IN" sz="3600" b="1" dirty="0">
                <a:solidFill>
                  <a:schemeClr val="accent5"/>
                </a:solidFill>
                <a:latin typeface="+mj-lt"/>
              </a:rPr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EF2F5C-ABAC-A9CC-9171-B055A2CC0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392" y="1628800"/>
            <a:ext cx="11017224" cy="5040560"/>
          </a:xfr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Analysis KPI-1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400" y="2060848"/>
            <a:ext cx="10285784" cy="45751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KPI 1 :  </a:t>
            </a:r>
            <a:r>
              <a:rPr lang="en-IN" sz="1800" b="1" dirty="0">
                <a:latin typeface="Aptos" panose="020B0004020202020204" pitchFamily="34" charset="0"/>
              </a:rPr>
              <a:t>Number of Patients across various summaries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Observations :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Highest No of patients in </a:t>
            </a:r>
            <a:r>
              <a:rPr lang="en-US" sz="18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Survival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Summary (</a:t>
            </a:r>
            <a:r>
              <a:rPr lang="en-US" sz="18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1,938K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)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Lowest No of patients in </a:t>
            </a:r>
            <a:r>
              <a:rPr lang="en-US" sz="1800" kern="100" dirty="0" err="1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nPCR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Summary (</a:t>
            </a:r>
            <a:r>
              <a:rPr lang="en-US" sz="1800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980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)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Reasons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From the above observations, we conclude that maximum dialysis patients are taking protein-rich diet which helps to increase survival time.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BDD5FF-D9CB-BFDA-C149-D0181ADE2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904873"/>
              </p:ext>
            </p:extLst>
          </p:nvPr>
        </p:nvGraphicFramePr>
        <p:xfrm>
          <a:off x="7896200" y="1455792"/>
          <a:ext cx="4139952" cy="305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Analysis KPI-2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368" y="1988840"/>
            <a:ext cx="11089232" cy="457203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KPI 2 : </a:t>
            </a:r>
            <a:r>
              <a:rPr lang="en-IN" sz="1800" b="1" dirty="0">
                <a:latin typeface="Aptos" panose="020B0004020202020204" pitchFamily="34" charset="0"/>
              </a:rPr>
              <a:t>Profit Vs Non-Profit Stats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Observations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Profit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facilities/organizations have the highest no of dialysis stations and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offer different dialysis services.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Non-profit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facilities/organizations have the lowest no of dialysis stations and offer different dialysis services.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Reasons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Maintenance of facilities/organizations is a gigantic task that deals with money.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8216EE-DF35-3BDD-D7F4-4564ADF78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649317"/>
              </p:ext>
            </p:extLst>
          </p:nvPr>
        </p:nvGraphicFramePr>
        <p:xfrm>
          <a:off x="8832304" y="1562781"/>
          <a:ext cx="3219450" cy="2725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0"/>
            <a:ext cx="11593288" cy="1325563"/>
          </a:xfrm>
        </p:spPr>
        <p:txBody>
          <a:bodyPr/>
          <a:lstStyle/>
          <a:p>
            <a:r>
              <a:rPr lang="en-US" dirty="0"/>
              <a:t>Healthcare Analysis KPI-3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07236-366D-89FB-19EC-1110BBCC0F16}"/>
              </a:ext>
            </a:extLst>
          </p:cNvPr>
          <p:cNvSpPr txBox="1"/>
          <p:nvPr/>
        </p:nvSpPr>
        <p:spPr>
          <a:xfrm>
            <a:off x="407368" y="1916832"/>
            <a:ext cx="11593288" cy="385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KPI 3 :</a:t>
            </a:r>
            <a:r>
              <a:rPr lang="en-IN" b="1" dirty="0">
                <a:latin typeface="+mj-lt"/>
              </a:rPr>
              <a:t>Chain Organizations </a:t>
            </a:r>
            <a:r>
              <a:rPr lang="en-IN" b="1" dirty="0" err="1">
                <a:latin typeface="+mj-lt"/>
              </a:rPr>
              <a:t>w.r.t.</a:t>
            </a:r>
            <a:r>
              <a:rPr lang="en-IN" b="1" dirty="0">
                <a:latin typeface="+mj-lt"/>
              </a:rPr>
              <a:t> Total Performance Score as No Score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Observations 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Highest no of patients (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6,818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) in the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Hospitalization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category treatment is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taking place as expected.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 lowest no of patients (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3,623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) in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SWR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category treatment is taking place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as expected.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Reasons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SWR (standardized first kidney transplant waitlist ratio) is less because the number of donors available is less and failure of kidney transplant operations.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19E338-3C4D-A389-045F-30B1EC3AF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754888"/>
              </p:ext>
            </p:extLst>
          </p:nvPr>
        </p:nvGraphicFramePr>
        <p:xfrm>
          <a:off x="8230002" y="1556792"/>
          <a:ext cx="3742054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A43-585F-DD1C-8CDD-52445082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Analysis KPI-4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17F4-41E6-E603-ECDE-7DA567ED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04" y="1628801"/>
            <a:ext cx="11877560" cy="47720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KPI 4 :</a:t>
            </a:r>
            <a:r>
              <a:rPr lang="en-IN" sz="1600" b="1" dirty="0">
                <a:latin typeface="Aptos" panose="020B0004020202020204" pitchFamily="34" charset="0"/>
              </a:rPr>
              <a:t>Dialysis Stations Stats</a:t>
            </a:r>
            <a:endParaRPr lang="en-IN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Observations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DaVita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organization has the highest number of dialysis stations,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i.e.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50,140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Satellite Healthcare Inc.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has the highest number of dialysis stations,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i.e.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690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Reasons :</a:t>
            </a:r>
            <a:endParaRPr lang="en-IN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DaVita organization is a profit organization.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Satellite Healthcare Inc. is a non-profit organization.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ED5DF6-C943-0AEE-04CB-55B604E56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584326"/>
              </p:ext>
            </p:extLst>
          </p:nvPr>
        </p:nvGraphicFramePr>
        <p:xfrm>
          <a:off x="7011184" y="1516141"/>
          <a:ext cx="5180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763F64-98D6-4238-915C-1740CCFD3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389859"/>
              </p:ext>
            </p:extLst>
          </p:nvPr>
        </p:nvGraphicFramePr>
        <p:xfrm>
          <a:off x="7285137" y="4323637"/>
          <a:ext cx="4892302" cy="251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28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2021</TotalTime>
  <Words>671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Narrow</vt:lpstr>
      <vt:lpstr>Arial</vt:lpstr>
      <vt:lpstr>DM Sans</vt:lpstr>
      <vt:lpstr>Franklin Gothic Medium</vt:lpstr>
      <vt:lpstr>Medical Design 16x9</vt:lpstr>
      <vt:lpstr>Healthcare Analytics </vt:lpstr>
      <vt:lpstr>:Group Members:   Poonam Amol Mathane Sumit Kumar Das Madathala Satya Raj Gunisetty Harshitha Arpita Hiremath Aditya Bipin Raval Richa Mishra </vt:lpstr>
      <vt:lpstr> Agenda </vt:lpstr>
      <vt:lpstr>Introduction</vt:lpstr>
      <vt:lpstr>DATA TRANSFORMATION </vt:lpstr>
      <vt:lpstr>Healthcare Analysis KPI-1</vt:lpstr>
      <vt:lpstr>Healthcare Analysis KPI-2</vt:lpstr>
      <vt:lpstr>Healthcare Analysis KPI-3</vt:lpstr>
      <vt:lpstr>Healthcare Analysis KPI-4</vt:lpstr>
      <vt:lpstr>Healthcare Analysis KPI-5</vt:lpstr>
      <vt:lpstr>Healthcare Analysis KPI-6</vt:lpstr>
      <vt:lpstr>EXCEL Dashboard</vt:lpstr>
      <vt:lpstr>TABLEAU Dashboard </vt:lpstr>
      <vt:lpstr>POWER-BI Dashboard</vt:lpstr>
      <vt:lpstr>Challenges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Analytics</dc:title>
  <dc:creator>chikhalkarpoonam2211997@gmail.com</dc:creator>
  <cp:lastModifiedBy>Arpita</cp:lastModifiedBy>
  <cp:revision>7</cp:revision>
  <dcterms:created xsi:type="dcterms:W3CDTF">2024-02-29T07:52:47Z</dcterms:created>
  <dcterms:modified xsi:type="dcterms:W3CDTF">2024-03-02T14:10:16Z</dcterms:modified>
</cp:coreProperties>
</file>