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D16355D-D85C-4180-BFD7-EA4C228DB7FC}">
          <p14:sldIdLst/>
        </p14:section>
        <p14:section name="Untitled Section" id="{8CCC9C9F-282A-4D45-BB79-0F4E33118537}">
          <p14:sldIdLst>
            <p14:sldId id="256"/>
            <p14:sldId id="257"/>
            <p14:sldId id="258"/>
            <p14:sldId id="259"/>
            <p14:sldId id="260"/>
            <p14:sldId id="261"/>
            <p14:sldId id="262"/>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92" d="100"/>
          <a:sy n="92" d="100"/>
        </p:scale>
        <p:origin x="18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tya\OneDrive\Documents\Project-Aviation\indexavi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tya\OneDrive\Documents\Project-Aviation\indexavia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tya\OneDrive\Documents\Project-Aviation\indexavia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tya\OneDrive\Documents\Project-Aviation\indexaviati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tya\OneDrive\Documents\Project-Aviation\indexaviatio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tya\OneDrive\Documents\Project-Aviation\indexaviatio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atya\OneDrive\Documents\Project-Aviation\Submission%20files\Datasets\airline_1.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[indexaviation.xlsx]Sheet4!PivotTable4</c:name>
    <c:fmtId val="21"/>
  </c:pivotSource>
  <c:chart>
    <c:autoTitleDeleted val="1"/>
    <c:pivotFmts>
      <c:pivotFmt>
        <c:idx val="0"/>
        <c:spPr>
          <a:solidFill>
            <a:schemeClr val="accent1"/>
          </a:solidFill>
          <a:ln w="12700">
            <a:solidFill>
              <a:schemeClr val="bg1"/>
            </a:solidFill>
          </a:ln>
          <a:effectLst/>
          <a:sp3d contourW="12700">
            <a:contourClr>
              <a:schemeClr val="bg1"/>
            </a:contourClr>
          </a:sp3d>
        </c:spPr>
        <c:marker>
          <c:symbol val="none"/>
        </c:marker>
        <c:dLbl>
          <c:idx val="0"/>
          <c:numFmt formatCode="#,&quot;K&quot;" sourceLinked="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2700">
            <a:solidFill>
              <a:schemeClr val="bg1"/>
            </a:solidFill>
          </a:ln>
          <a:effectLst/>
          <a:sp3d contourW="12700">
            <a:contourClr>
              <a:schemeClr val="bg1"/>
            </a:contourClr>
          </a:sp3d>
        </c:spPr>
      </c:pivotFmt>
      <c:pivotFmt>
        <c:idx val="2"/>
        <c:spPr>
          <a:solidFill>
            <a:schemeClr val="accent1"/>
          </a:solidFill>
          <a:ln w="12700">
            <a:solidFill>
              <a:schemeClr val="bg1"/>
            </a:solidFill>
          </a:ln>
          <a:effectLst/>
          <a:sp3d contourW="12700">
            <a:contourClr>
              <a:schemeClr val="bg1"/>
            </a:contourClr>
          </a:sp3d>
        </c:spPr>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marker>
          <c:symbol val="none"/>
        </c:marker>
        <c:dLbl>
          <c:idx val="0"/>
          <c:numFmt formatCode="#,&quot;K&quot;" sourceLinked="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rgbClr val="92D050"/>
          </a:solidFill>
          <a:ln w="25400">
            <a:solidFill>
              <a:schemeClr val="lt1"/>
            </a:solidFill>
          </a:ln>
          <a:effectLst/>
          <a:sp3d contourW="25400">
            <a:contourClr>
              <a:schemeClr val="lt1"/>
            </a:contourClr>
          </a:sp3d>
        </c:spPr>
      </c:pivotFmt>
      <c:pivotFmt>
        <c:idx val="12"/>
        <c:spPr>
          <a:solidFill>
            <a:srgbClr val="FF0000"/>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92D050"/>
          </a:solidFill>
          <a:ln w="25400">
            <a:solidFill>
              <a:schemeClr val="lt1"/>
            </a:solidFill>
          </a:ln>
          <a:effectLst/>
          <a:sp3d contourW="25400">
            <a:contourClr>
              <a:schemeClr val="lt1"/>
            </a:contourClr>
          </a:sp3d>
        </c:spPr>
      </c:pivotFmt>
      <c:pivotFmt>
        <c:idx val="15"/>
        <c:spPr>
          <a:solidFill>
            <a:srgbClr val="FF0000"/>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rgbClr val="92D050"/>
          </a:solidFill>
          <a:ln w="25400">
            <a:solidFill>
              <a:schemeClr val="lt1"/>
            </a:solidFill>
          </a:ln>
          <a:effectLst/>
          <a:sp3d contourW="25400">
            <a:contourClr>
              <a:schemeClr val="lt1"/>
            </a:contourClr>
          </a:sp3d>
        </c:spPr>
      </c:pivotFmt>
      <c:pivotFmt>
        <c:idx val="18"/>
        <c:spPr>
          <a:solidFill>
            <a:srgbClr val="FF0000"/>
          </a:solidFill>
          <a:ln w="25400">
            <a:solidFill>
              <a:schemeClr val="lt1"/>
            </a:solidFill>
          </a:ln>
          <a:effectLst/>
          <a:sp3d contourW="25400">
            <a:contourClr>
              <a:schemeClr val="lt1"/>
            </a:contourClr>
          </a:sp3d>
        </c:spPr>
      </c:pivotFmt>
    </c:pivotFmts>
    <c:view3D>
      <c:rotX val="30"/>
      <c:rotY val="17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Sheet4!$B$3</c:f>
              <c:strCache>
                <c:ptCount val="1"/>
                <c:pt idx="0">
                  <c:v>Total</c:v>
                </c:pt>
              </c:strCache>
            </c:strRef>
          </c:tx>
          <c:dPt>
            <c:idx val="0"/>
            <c:bubble3D val="0"/>
            <c:spPr>
              <a:solidFill>
                <a:srgbClr val="92D050"/>
              </a:solidFill>
              <a:ln w="25400">
                <a:solidFill>
                  <a:schemeClr val="lt1"/>
                </a:solidFill>
              </a:ln>
              <a:effectLst/>
              <a:sp3d contourW="25400">
                <a:contourClr>
                  <a:schemeClr val="lt1"/>
                </a:contourClr>
              </a:sp3d>
            </c:spPr>
            <c:extLst>
              <c:ext xmlns:c16="http://schemas.microsoft.com/office/drawing/2014/chart" uri="{C3380CC4-5D6E-409C-BE32-E72D297353CC}">
                <c16:uniqueId val="{00000001-A2BB-4036-A11E-FF0484A29B35}"/>
              </c:ext>
            </c:extLst>
          </c:dPt>
          <c:dPt>
            <c:idx val="1"/>
            <c:bubble3D val="0"/>
            <c:explosion val="22"/>
            <c:spPr>
              <a:solidFill>
                <a:srgbClr val="FF0000"/>
              </a:solidFill>
              <a:ln w="25400">
                <a:solidFill>
                  <a:schemeClr val="lt1"/>
                </a:solidFill>
              </a:ln>
              <a:effectLst/>
              <a:sp3d contourW="25400">
                <a:contourClr>
                  <a:schemeClr val="lt1"/>
                </a:contourClr>
              </a:sp3d>
            </c:spPr>
            <c:extLst>
              <c:ext xmlns:c16="http://schemas.microsoft.com/office/drawing/2014/chart" uri="{C3380CC4-5D6E-409C-BE32-E72D297353CC}">
                <c16:uniqueId val="{00000003-A2BB-4036-A11E-FF0484A29B35}"/>
              </c:ext>
            </c:extLst>
          </c:dPt>
          <c:dLbls>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Sheet4!$A$4:$A$6</c:f>
              <c:strCache>
                <c:ptCount val="2"/>
                <c:pt idx="0">
                  <c:v>Week-day</c:v>
                </c:pt>
                <c:pt idx="1">
                  <c:v>Week-end</c:v>
                </c:pt>
              </c:strCache>
            </c:strRef>
          </c:cat>
          <c:val>
            <c:numRef>
              <c:f>Sheet4!$B$4:$B$6</c:f>
              <c:numCache>
                <c:formatCode>#,"K"</c:formatCode>
                <c:ptCount val="2"/>
                <c:pt idx="0">
                  <c:v>205858</c:v>
                </c:pt>
                <c:pt idx="1">
                  <c:v>74989</c:v>
                </c:pt>
              </c:numCache>
            </c:numRef>
          </c:val>
          <c:extLst>
            <c:ext xmlns:c16="http://schemas.microsoft.com/office/drawing/2014/chart" uri="{C3380CC4-5D6E-409C-BE32-E72D297353CC}">
              <c16:uniqueId val="{00000004-A2BB-4036-A11E-FF0484A29B35}"/>
            </c:ext>
          </c:extLst>
        </c:ser>
        <c:dLbls>
          <c:dLblPos val="inEnd"/>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[indexaviation.xlsx]Sheet3!PivotTable3</c:name>
    <c:fmtId val="36"/>
  </c:pivotSource>
  <c:chart>
    <c:autoTitleDeleted val="1"/>
    <c:pivotFmts>
      <c:pivotFmt>
        <c:idx val="0"/>
        <c:spPr>
          <a:solidFill>
            <a:schemeClr val="accent1"/>
          </a:solidFill>
          <a:ln>
            <a:noFill/>
          </a:ln>
          <a:effectLst/>
          <a:sp3d/>
        </c:spPr>
        <c:marker>
          <c:symbol val="none"/>
        </c:marker>
        <c:dLbl>
          <c:idx val="0"/>
          <c:spPr>
            <a:solidFill>
              <a:schemeClr val="bg1"/>
            </a:solidFill>
            <a:ln>
              <a:noFill/>
            </a:ln>
            <a:effectLst/>
          </c:spPr>
          <c:txPr>
            <a:bodyPr rot="0" spcFirstLastPara="1" vertOverflow="ellipsis" vert="horz" wrap="square" lIns="38100" tIns="19050" rIns="38100" bIns="19050" anchor="t" anchorCtr="0">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92D050"/>
          </a:solidFill>
          <a:ln>
            <a:noFill/>
          </a:ln>
          <a:effectLst/>
          <a:sp3d/>
        </c:spPr>
      </c:pivotFmt>
      <c:pivotFmt>
        <c:idx val="2"/>
        <c:spPr>
          <a:solidFill>
            <a:srgbClr val="FF0000"/>
          </a:solidFill>
          <a:ln>
            <a:noFill/>
          </a:ln>
          <a:effectLst/>
          <a:sp3d/>
        </c:spPr>
      </c:pivotFmt>
      <c:pivotFmt>
        <c:idx val="3"/>
        <c:spPr>
          <a:solidFill>
            <a:schemeClr val="accent1"/>
          </a:solidFill>
          <a:ln>
            <a:noFill/>
          </a:ln>
          <a:effectLst/>
          <a:sp3d/>
        </c:spPr>
        <c:marker>
          <c:symbol val="none"/>
        </c:marker>
        <c:dLbl>
          <c:idx val="0"/>
          <c:spPr>
            <a:solidFill>
              <a:schemeClr val="bg1"/>
            </a:solidFill>
            <a:ln>
              <a:noFill/>
            </a:ln>
            <a:effectLst/>
          </c:spPr>
          <c:txPr>
            <a:bodyPr rot="0" spcFirstLastPara="1" vertOverflow="ellipsis" vert="horz" wrap="square" lIns="38100" tIns="19050" rIns="38100" bIns="19050" anchor="t" anchorCtr="0">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92D050"/>
          </a:solidFill>
          <a:ln>
            <a:noFill/>
          </a:ln>
          <a:effectLst/>
          <a:sp3d/>
        </c:spPr>
      </c:pivotFmt>
      <c:pivotFmt>
        <c:idx val="5"/>
        <c:spPr>
          <a:solidFill>
            <a:srgbClr val="FF0000"/>
          </a:solidFill>
          <a:ln>
            <a:noFill/>
          </a:ln>
          <a:effectLst/>
          <a:sp3d/>
        </c:spPr>
      </c:pivotFmt>
      <c:pivotFmt>
        <c:idx val="6"/>
        <c:spPr>
          <a:solidFill>
            <a:schemeClr val="accent1"/>
          </a:solidFill>
          <a:ln>
            <a:noFill/>
          </a:ln>
          <a:effectLst/>
          <a:sp3d/>
        </c:spPr>
        <c:marker>
          <c:symbol val="none"/>
        </c:marker>
        <c:dLbl>
          <c:idx val="0"/>
          <c:spPr>
            <a:solidFill>
              <a:schemeClr val="bg1"/>
            </a:solidFill>
            <a:ln>
              <a:noFill/>
            </a:ln>
            <a:effectLst/>
          </c:spPr>
          <c:txPr>
            <a:bodyPr rot="0" spcFirstLastPara="1" vertOverflow="ellipsis" vert="horz" wrap="square" lIns="38100" tIns="19050" rIns="38100" bIns="19050" anchor="t" anchorCtr="0">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92D050"/>
          </a:solidFill>
          <a:ln>
            <a:noFill/>
          </a:ln>
          <a:effectLst/>
          <a:sp3d/>
        </c:spPr>
      </c:pivotFmt>
      <c:pivotFmt>
        <c:idx val="8"/>
        <c:spPr>
          <a:solidFill>
            <a:srgbClr val="FF0000"/>
          </a:solidFill>
          <a:ln>
            <a:noFill/>
          </a:ln>
          <a:effectLst/>
          <a:sp3d/>
        </c:spP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Sheet3!$H$17</c:f>
              <c:strCache>
                <c:ptCount val="1"/>
                <c:pt idx="0">
                  <c:v>Total</c:v>
                </c:pt>
              </c:strCache>
            </c:strRef>
          </c:tx>
          <c:spPr>
            <a:solidFill>
              <a:schemeClr val="accent1"/>
            </a:solidFill>
            <a:ln>
              <a:noFill/>
            </a:ln>
            <a:effectLst/>
            <a:sp3d/>
          </c:spPr>
          <c:invertIfNegative val="0"/>
          <c:dPt>
            <c:idx val="2"/>
            <c:invertIfNegative val="0"/>
            <c:bubble3D val="0"/>
            <c:spPr>
              <a:solidFill>
                <a:srgbClr val="92D050"/>
              </a:solidFill>
              <a:ln>
                <a:noFill/>
              </a:ln>
              <a:effectLst/>
              <a:sp3d/>
            </c:spPr>
            <c:extLst>
              <c:ext xmlns:c16="http://schemas.microsoft.com/office/drawing/2014/chart" uri="{C3380CC4-5D6E-409C-BE32-E72D297353CC}">
                <c16:uniqueId val="{00000001-E68B-4DE8-BFCF-F25479217AB6}"/>
              </c:ext>
            </c:extLst>
          </c:dPt>
          <c:dPt>
            <c:idx val="4"/>
            <c:invertIfNegative val="0"/>
            <c:bubble3D val="0"/>
            <c:spPr>
              <a:solidFill>
                <a:srgbClr val="FF0000"/>
              </a:solidFill>
              <a:ln>
                <a:noFill/>
              </a:ln>
              <a:effectLst/>
              <a:sp3d/>
            </c:spPr>
            <c:extLst>
              <c:ext xmlns:c16="http://schemas.microsoft.com/office/drawing/2014/chart" uri="{C3380CC4-5D6E-409C-BE32-E72D297353CC}">
                <c16:uniqueId val="{00000003-E68B-4DE8-BFCF-F25479217AB6}"/>
              </c:ext>
            </c:extLst>
          </c:dPt>
          <c:dLbls>
            <c:spPr>
              <a:solidFill>
                <a:schemeClr val="bg1"/>
              </a:solidFill>
              <a:ln>
                <a:noFill/>
              </a:ln>
              <a:effectLst/>
            </c:spPr>
            <c:txPr>
              <a:bodyPr rot="0" spcFirstLastPara="1" vertOverflow="ellipsis" vert="horz" wrap="square" lIns="38100" tIns="19050" rIns="38100" bIns="19050" anchor="t" anchorCtr="0">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Sheet3!$G$18:$G$23</c:f>
              <c:strCache>
                <c:ptCount val="5"/>
                <c:pt idx="0">
                  <c:v>week -1</c:v>
                </c:pt>
                <c:pt idx="1">
                  <c:v>week -2</c:v>
                </c:pt>
                <c:pt idx="2">
                  <c:v>week -3</c:v>
                </c:pt>
                <c:pt idx="3">
                  <c:v>week -4</c:v>
                </c:pt>
                <c:pt idx="4">
                  <c:v>week -5</c:v>
                </c:pt>
              </c:strCache>
            </c:strRef>
          </c:cat>
          <c:val>
            <c:numRef>
              <c:f>Sheet3!$H$18:$H$23</c:f>
              <c:numCache>
                <c:formatCode>General</c:formatCode>
                <c:ptCount val="5"/>
                <c:pt idx="0">
                  <c:v>62</c:v>
                </c:pt>
                <c:pt idx="1">
                  <c:v>62</c:v>
                </c:pt>
                <c:pt idx="2">
                  <c:v>81</c:v>
                </c:pt>
                <c:pt idx="3">
                  <c:v>63</c:v>
                </c:pt>
                <c:pt idx="4">
                  <c:v>34</c:v>
                </c:pt>
              </c:numCache>
            </c:numRef>
          </c:val>
          <c:extLst>
            <c:ext xmlns:c16="http://schemas.microsoft.com/office/drawing/2014/chart" uri="{C3380CC4-5D6E-409C-BE32-E72D297353CC}">
              <c16:uniqueId val="{00000004-E68B-4DE8-BFCF-F25479217AB6}"/>
            </c:ext>
          </c:extLst>
        </c:ser>
        <c:dLbls>
          <c:showLegendKey val="0"/>
          <c:showVal val="1"/>
          <c:showCatName val="0"/>
          <c:showSerName val="0"/>
          <c:showPercent val="0"/>
          <c:showBubbleSize val="0"/>
        </c:dLbls>
        <c:gapWidth val="59"/>
        <c:shape val="cylinder"/>
        <c:axId val="872652847"/>
        <c:axId val="864281183"/>
        <c:axId val="0"/>
      </c:bar3DChart>
      <c:catAx>
        <c:axId val="872652847"/>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solidFill>
                    <a:schemeClr val="tx1"/>
                  </a:solidFill>
                </a:ln>
                <a:solidFill>
                  <a:schemeClr val="tx1"/>
                </a:solidFill>
                <a:latin typeface="+mn-lt"/>
                <a:ea typeface="+mn-ea"/>
                <a:cs typeface="+mn-cs"/>
              </a:defRPr>
            </a:pPr>
            <a:endParaRPr lang="en-US"/>
          </a:p>
        </c:txPr>
        <c:crossAx val="864281183"/>
        <c:crosses val="autoZero"/>
        <c:auto val="1"/>
        <c:lblAlgn val="ctr"/>
        <c:lblOffset val="100"/>
        <c:noMultiLvlLbl val="0"/>
      </c:catAx>
      <c:valAx>
        <c:axId val="864281183"/>
        <c:scaling>
          <c:orientation val="minMax"/>
        </c:scaling>
        <c:delete val="1"/>
        <c:axPos val="l"/>
        <c:numFmt formatCode="General" sourceLinked="1"/>
        <c:majorTickMark val="out"/>
        <c:minorTickMark val="none"/>
        <c:tickLblPos val="nextTo"/>
        <c:crossAx val="8726528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[indexaviation.xlsx]Sheet4!PivotTable5</c:name>
    <c:fmtId val="16"/>
  </c:pivotSource>
  <c:chart>
    <c:autoTitleDeleted val="1"/>
    <c:pivotFmts>
      <c:pivotFmt>
        <c:idx val="0"/>
        <c:spPr>
          <a:solidFill>
            <a:schemeClr val="accent1"/>
          </a:solidFill>
          <a:ln>
            <a:noFill/>
          </a:ln>
          <a:effectLst/>
          <a:sp3d/>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92D050"/>
          </a:solidFill>
          <a:ln>
            <a:noFill/>
          </a:ln>
          <a:effectLst/>
          <a:sp3d/>
        </c:spPr>
      </c:pivotFmt>
      <c:pivotFmt>
        <c:idx val="2"/>
        <c:spPr>
          <a:solidFill>
            <a:srgbClr val="FF0000"/>
          </a:solidFill>
          <a:ln>
            <a:noFill/>
          </a:ln>
          <a:effectLst/>
          <a:sp3d/>
        </c:spPr>
      </c:pivotFmt>
      <c:pivotFmt>
        <c:idx val="3"/>
        <c:spPr>
          <a:solidFill>
            <a:schemeClr val="accent1"/>
          </a:solidFill>
          <a:ln>
            <a:noFill/>
          </a:ln>
          <a:effectLst/>
          <a:sp3d/>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92D050"/>
          </a:solidFill>
          <a:ln>
            <a:noFill/>
          </a:ln>
          <a:effectLst/>
          <a:sp3d/>
        </c:spPr>
      </c:pivotFmt>
      <c:pivotFmt>
        <c:idx val="5"/>
        <c:spPr>
          <a:solidFill>
            <a:srgbClr val="FF0000"/>
          </a:solidFill>
          <a:ln>
            <a:noFill/>
          </a:ln>
          <a:effectLst/>
          <a:sp3d/>
        </c:spPr>
      </c:pivotFmt>
      <c:pivotFmt>
        <c:idx val="6"/>
        <c:spPr>
          <a:solidFill>
            <a:schemeClr val="accent1"/>
          </a:solidFill>
          <a:ln>
            <a:noFill/>
          </a:ln>
          <a:effectLst/>
          <a:sp3d/>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92D050"/>
          </a:solidFill>
          <a:ln>
            <a:noFill/>
          </a:ln>
          <a:effectLst/>
          <a:sp3d/>
        </c:spPr>
      </c:pivotFmt>
      <c:pivotFmt>
        <c:idx val="8"/>
        <c:spPr>
          <a:solidFill>
            <a:srgbClr val="FF0000"/>
          </a:solidFill>
          <a:ln>
            <a:noFill/>
          </a:ln>
          <a:effectLst/>
          <a:sp3d/>
        </c:spP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Sheet4!$D$15</c:f>
              <c:strCache>
                <c:ptCount val="1"/>
                <c:pt idx="0">
                  <c:v>Total</c:v>
                </c:pt>
              </c:strCache>
            </c:strRef>
          </c:tx>
          <c:spPr>
            <a:solidFill>
              <a:schemeClr val="accent1"/>
            </a:solidFill>
            <a:ln>
              <a:noFill/>
            </a:ln>
            <a:effectLst/>
            <a:sp3d/>
          </c:spPr>
          <c:invertIfNegative val="0"/>
          <c:dPt>
            <c:idx val="2"/>
            <c:invertIfNegative val="0"/>
            <c:bubble3D val="0"/>
            <c:spPr>
              <a:solidFill>
                <a:srgbClr val="92D050"/>
              </a:solidFill>
              <a:ln>
                <a:noFill/>
              </a:ln>
              <a:effectLst/>
              <a:sp3d/>
            </c:spPr>
            <c:extLst>
              <c:ext xmlns:c16="http://schemas.microsoft.com/office/drawing/2014/chart" uri="{C3380CC4-5D6E-409C-BE32-E72D297353CC}">
                <c16:uniqueId val="{00000001-F709-4724-ACBE-B551857D80D6}"/>
              </c:ext>
            </c:extLst>
          </c:dPt>
          <c:dPt>
            <c:idx val="4"/>
            <c:invertIfNegative val="0"/>
            <c:bubble3D val="0"/>
            <c:spPr>
              <a:solidFill>
                <a:srgbClr val="FF0000"/>
              </a:solidFill>
              <a:ln>
                <a:noFill/>
              </a:ln>
              <a:effectLst/>
              <a:sp3d/>
            </c:spPr>
            <c:extLst>
              <c:ext xmlns:c16="http://schemas.microsoft.com/office/drawing/2014/chart" uri="{C3380CC4-5D6E-409C-BE32-E72D297353CC}">
                <c16:uniqueId val="{00000003-F709-4724-ACBE-B551857D80D6}"/>
              </c:ext>
            </c:extLst>
          </c:dPt>
          <c:dLbls>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Sheet4!$C$16:$C$21</c:f>
              <c:strCache>
                <c:ptCount val="5"/>
                <c:pt idx="0">
                  <c:v>week -1</c:v>
                </c:pt>
                <c:pt idx="1">
                  <c:v>week -2</c:v>
                </c:pt>
                <c:pt idx="2">
                  <c:v>week -3</c:v>
                </c:pt>
                <c:pt idx="3">
                  <c:v>week -4</c:v>
                </c:pt>
                <c:pt idx="4">
                  <c:v>week -5</c:v>
                </c:pt>
              </c:strCache>
            </c:strRef>
          </c:cat>
          <c:val>
            <c:numRef>
              <c:f>Sheet4!$D$16:$D$21</c:f>
              <c:numCache>
                <c:formatCode>General</c:formatCode>
                <c:ptCount val="5"/>
                <c:pt idx="0">
                  <c:v>46</c:v>
                </c:pt>
                <c:pt idx="1">
                  <c:v>61</c:v>
                </c:pt>
                <c:pt idx="2">
                  <c:v>74</c:v>
                </c:pt>
                <c:pt idx="3">
                  <c:v>58</c:v>
                </c:pt>
                <c:pt idx="4">
                  <c:v>37</c:v>
                </c:pt>
              </c:numCache>
            </c:numRef>
          </c:val>
          <c:extLst>
            <c:ext xmlns:c16="http://schemas.microsoft.com/office/drawing/2014/chart" uri="{C3380CC4-5D6E-409C-BE32-E72D297353CC}">
              <c16:uniqueId val="{00000004-F709-4724-ACBE-B551857D80D6}"/>
            </c:ext>
          </c:extLst>
        </c:ser>
        <c:dLbls>
          <c:showLegendKey val="0"/>
          <c:showVal val="1"/>
          <c:showCatName val="0"/>
          <c:showSerName val="0"/>
          <c:showPercent val="0"/>
          <c:showBubbleSize val="0"/>
        </c:dLbls>
        <c:gapWidth val="150"/>
        <c:shape val="box"/>
        <c:axId val="869862559"/>
        <c:axId val="1383563087"/>
        <c:axId val="0"/>
      </c:bar3DChart>
      <c:catAx>
        <c:axId val="86986255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solidFill>
                    <a:schemeClr val="tx1"/>
                  </a:solidFill>
                </a:ln>
                <a:solidFill>
                  <a:schemeClr val="tx1"/>
                </a:solidFill>
                <a:latin typeface="+mn-lt"/>
                <a:ea typeface="+mn-ea"/>
                <a:cs typeface="+mn-cs"/>
              </a:defRPr>
            </a:pPr>
            <a:endParaRPr lang="en-US"/>
          </a:p>
        </c:txPr>
        <c:crossAx val="1383563087"/>
        <c:crosses val="autoZero"/>
        <c:auto val="1"/>
        <c:lblAlgn val="ctr"/>
        <c:lblOffset val="100"/>
        <c:noMultiLvlLbl val="0"/>
      </c:catAx>
      <c:valAx>
        <c:axId val="1383563087"/>
        <c:scaling>
          <c:orientation val="minMax"/>
        </c:scaling>
        <c:delete val="1"/>
        <c:axPos val="l"/>
        <c:numFmt formatCode="General" sourceLinked="1"/>
        <c:majorTickMark val="none"/>
        <c:minorTickMark val="none"/>
        <c:tickLblPos val="nextTo"/>
        <c:crossAx val="8698625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[indexaviation.xlsx]Sheet10!PivotTable1</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Day-wise</a:t>
            </a:r>
            <a:r>
              <a:rPr lang="en-US" baseline="0" dirty="0"/>
              <a:t> Cancelled Flights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rgbClr val="00B050"/>
            </a:solidFill>
            <a:round/>
          </a:ln>
          <a:effectLst/>
        </c:spPr>
        <c:marker>
          <c:symbol val="diamond"/>
          <c:size val="7"/>
          <c:spPr>
            <a:solidFill>
              <a:srgbClr val="FFC000"/>
            </a:solidFill>
            <a:ln w="9525">
              <a:solidFill>
                <a:schemeClr val="accent1"/>
              </a:solidFill>
            </a:ln>
            <a:effectLst/>
          </c:spPr>
        </c:marker>
        <c:dLbl>
          <c:idx val="0"/>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4"/>
            </a:solidFill>
            <a:round/>
          </a:ln>
          <a:effectLst/>
        </c:spPr>
        <c:marker>
          <c:symbol val="circle"/>
          <c:size val="8"/>
          <c:spPr>
            <a:solidFill>
              <a:srgbClr val="FFFF0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4"/>
            </a:solidFill>
            <a:round/>
          </a:ln>
          <a:effectLst/>
        </c:spPr>
        <c:marker>
          <c:symbol val="circle"/>
          <c:size val="8"/>
          <c:spPr>
            <a:solidFill>
              <a:srgbClr val="FFFF0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4"/>
            </a:solidFill>
            <a:round/>
          </a:ln>
          <a:effectLst/>
        </c:spPr>
        <c:marker>
          <c:symbol val="circle"/>
          <c:size val="8"/>
          <c:spPr>
            <a:solidFill>
              <a:srgbClr val="FFFF0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Sheet10!$E$17</c:f>
              <c:strCache>
                <c:ptCount val="1"/>
                <c:pt idx="0">
                  <c:v>Total</c:v>
                </c:pt>
              </c:strCache>
            </c:strRef>
          </c:tx>
          <c:spPr>
            <a:ln w="28575" cap="rnd">
              <a:solidFill>
                <a:schemeClr val="accent4"/>
              </a:solidFill>
              <a:round/>
            </a:ln>
            <a:effectLst/>
          </c:spPr>
          <c:marker>
            <c:symbol val="circle"/>
            <c:size val="8"/>
            <c:spPr>
              <a:solidFill>
                <a:srgbClr val="FFFF00"/>
              </a:solidFill>
              <a:ln w="9525">
                <a:solidFill>
                  <a:schemeClr val="accent1"/>
                </a:solidFill>
              </a:ln>
              <a:effectLst/>
            </c:spPr>
          </c:marker>
          <c:dPt>
            <c:idx val="6"/>
            <c:marker>
              <c:symbol val="circle"/>
              <c:size val="10"/>
              <c:spPr>
                <a:solidFill>
                  <a:srgbClr val="00B050"/>
                </a:solidFill>
                <a:ln w="9525">
                  <a:solidFill>
                    <a:schemeClr val="accent1"/>
                  </a:solidFill>
                </a:ln>
                <a:effectLst/>
              </c:spPr>
            </c:marker>
            <c:bubble3D val="0"/>
            <c:extLst>
              <c:ext xmlns:c16="http://schemas.microsoft.com/office/drawing/2014/chart" uri="{C3380CC4-5D6E-409C-BE32-E72D297353CC}">
                <c16:uniqueId val="{00000001-48AB-4341-A83E-CFDF97CB3FE1}"/>
              </c:ext>
            </c:extLst>
          </c:dPt>
          <c:dPt>
            <c:idx val="25"/>
            <c:marker>
              <c:symbol val="circle"/>
              <c:size val="10"/>
              <c:spPr>
                <a:solidFill>
                  <a:srgbClr val="FF0000"/>
                </a:solidFill>
                <a:ln w="9525">
                  <a:solidFill>
                    <a:schemeClr val="accent1"/>
                  </a:solidFill>
                </a:ln>
                <a:effectLst/>
              </c:spPr>
            </c:marker>
            <c:bubble3D val="0"/>
            <c:extLst>
              <c:ext xmlns:c16="http://schemas.microsoft.com/office/drawing/2014/chart" uri="{C3380CC4-5D6E-409C-BE32-E72D297353CC}">
                <c16:uniqueId val="{00000002-48AB-4341-A83E-CFDF97CB3FE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Sheet10!$D$18:$D$49</c:f>
              <c:strCache>
                <c:ptCount val="31"/>
                <c:pt idx="0">
                  <c:v>01-01-2017</c:v>
                </c:pt>
                <c:pt idx="1">
                  <c:v>02-01-2017</c:v>
                </c:pt>
                <c:pt idx="2">
                  <c:v>03-01-2017</c:v>
                </c:pt>
                <c:pt idx="3">
                  <c:v>04-01-2017</c:v>
                </c:pt>
                <c:pt idx="4">
                  <c:v>05-01-2017</c:v>
                </c:pt>
                <c:pt idx="5">
                  <c:v>06-01-2017</c:v>
                </c:pt>
                <c:pt idx="6">
                  <c:v>07-01-2017</c:v>
                </c:pt>
                <c:pt idx="7">
                  <c:v>08-01-2017</c:v>
                </c:pt>
                <c:pt idx="8">
                  <c:v>09-01-2017</c:v>
                </c:pt>
                <c:pt idx="9">
                  <c:v>10-01-2017</c:v>
                </c:pt>
                <c:pt idx="10">
                  <c:v>11-01-2017</c:v>
                </c:pt>
                <c:pt idx="11">
                  <c:v>12-01-2017</c:v>
                </c:pt>
                <c:pt idx="12">
                  <c:v>13-01-2017</c:v>
                </c:pt>
                <c:pt idx="13">
                  <c:v>14-01-2017</c:v>
                </c:pt>
                <c:pt idx="14">
                  <c:v>15-01-2017</c:v>
                </c:pt>
                <c:pt idx="15">
                  <c:v>16-01-2017</c:v>
                </c:pt>
                <c:pt idx="16">
                  <c:v>17-01-2017</c:v>
                </c:pt>
                <c:pt idx="17">
                  <c:v>18-01-2017</c:v>
                </c:pt>
                <c:pt idx="18">
                  <c:v>19-01-2017</c:v>
                </c:pt>
                <c:pt idx="19">
                  <c:v>20-01-2017</c:v>
                </c:pt>
                <c:pt idx="20">
                  <c:v>21-01-2017</c:v>
                </c:pt>
                <c:pt idx="21">
                  <c:v>22-01-2017</c:v>
                </c:pt>
                <c:pt idx="22">
                  <c:v>23-01-2017</c:v>
                </c:pt>
                <c:pt idx="23">
                  <c:v>24-01-2017</c:v>
                </c:pt>
                <c:pt idx="24">
                  <c:v>25-01-2017</c:v>
                </c:pt>
                <c:pt idx="25">
                  <c:v>26-01-2017</c:v>
                </c:pt>
                <c:pt idx="26">
                  <c:v>27-01-2017</c:v>
                </c:pt>
                <c:pt idx="27">
                  <c:v>28-01-2017</c:v>
                </c:pt>
                <c:pt idx="28">
                  <c:v>29-01-2017</c:v>
                </c:pt>
                <c:pt idx="29">
                  <c:v>30-01-2017</c:v>
                </c:pt>
                <c:pt idx="30">
                  <c:v>31-01-2017</c:v>
                </c:pt>
              </c:strCache>
            </c:strRef>
          </c:cat>
          <c:val>
            <c:numRef>
              <c:f>Sheet10!$E$18:$E$49</c:f>
              <c:numCache>
                <c:formatCode>General</c:formatCode>
                <c:ptCount val="31"/>
                <c:pt idx="0">
                  <c:v>69</c:v>
                </c:pt>
                <c:pt idx="1">
                  <c:v>196</c:v>
                </c:pt>
                <c:pt idx="2">
                  <c:v>52</c:v>
                </c:pt>
                <c:pt idx="3">
                  <c:v>76</c:v>
                </c:pt>
                <c:pt idx="4">
                  <c:v>192</c:v>
                </c:pt>
                <c:pt idx="5">
                  <c:v>730</c:v>
                </c:pt>
                <c:pt idx="6">
                  <c:v>1282</c:v>
                </c:pt>
                <c:pt idx="7">
                  <c:v>657</c:v>
                </c:pt>
                <c:pt idx="8">
                  <c:v>283</c:v>
                </c:pt>
                <c:pt idx="9">
                  <c:v>382</c:v>
                </c:pt>
                <c:pt idx="10">
                  <c:v>166</c:v>
                </c:pt>
                <c:pt idx="11">
                  <c:v>100</c:v>
                </c:pt>
                <c:pt idx="12">
                  <c:v>60</c:v>
                </c:pt>
                <c:pt idx="13">
                  <c:v>32</c:v>
                </c:pt>
                <c:pt idx="14">
                  <c:v>155</c:v>
                </c:pt>
                <c:pt idx="15">
                  <c:v>181</c:v>
                </c:pt>
                <c:pt idx="16">
                  <c:v>70</c:v>
                </c:pt>
                <c:pt idx="17">
                  <c:v>126</c:v>
                </c:pt>
                <c:pt idx="18">
                  <c:v>67</c:v>
                </c:pt>
                <c:pt idx="19">
                  <c:v>176</c:v>
                </c:pt>
                <c:pt idx="20">
                  <c:v>94</c:v>
                </c:pt>
                <c:pt idx="21">
                  <c:v>280</c:v>
                </c:pt>
                <c:pt idx="22">
                  <c:v>307</c:v>
                </c:pt>
                <c:pt idx="23">
                  <c:v>64</c:v>
                </c:pt>
                <c:pt idx="24">
                  <c:v>20</c:v>
                </c:pt>
                <c:pt idx="25">
                  <c:v>8</c:v>
                </c:pt>
                <c:pt idx="26">
                  <c:v>21</c:v>
                </c:pt>
                <c:pt idx="27">
                  <c:v>9</c:v>
                </c:pt>
                <c:pt idx="28">
                  <c:v>24</c:v>
                </c:pt>
                <c:pt idx="29">
                  <c:v>111</c:v>
                </c:pt>
                <c:pt idx="30">
                  <c:v>48</c:v>
                </c:pt>
              </c:numCache>
            </c:numRef>
          </c:val>
          <c:smooth val="0"/>
          <c:extLst>
            <c:ext xmlns:c16="http://schemas.microsoft.com/office/drawing/2014/chart" uri="{C3380CC4-5D6E-409C-BE32-E72D297353CC}">
              <c16:uniqueId val="{00000000-48AB-4341-A83E-CFDF97CB3FE1}"/>
            </c:ext>
          </c:extLst>
        </c:ser>
        <c:dLbls>
          <c:dLblPos val="t"/>
          <c:showLegendKey val="0"/>
          <c:showVal val="1"/>
          <c:showCatName val="0"/>
          <c:showSerName val="0"/>
          <c:showPercent val="0"/>
          <c:showBubbleSize val="0"/>
        </c:dLbls>
        <c:marker val="1"/>
        <c:smooth val="0"/>
        <c:axId val="2079411408"/>
        <c:axId val="2108194752"/>
      </c:lineChart>
      <c:dateAx>
        <c:axId val="2079411408"/>
        <c:scaling>
          <c:orientation val="minMax"/>
        </c:scaling>
        <c:delete val="1"/>
        <c:axPos val="b"/>
        <c:numFmt formatCode="dd" sourceLinked="0"/>
        <c:majorTickMark val="none"/>
        <c:minorTickMark val="none"/>
        <c:tickLblPos val="nextTo"/>
        <c:crossAx val="2108194752"/>
        <c:crosses val="autoZero"/>
        <c:auto val="0"/>
        <c:lblOffset val="0"/>
        <c:baseTimeUnit val="days"/>
      </c:dateAx>
      <c:valAx>
        <c:axId val="2108194752"/>
        <c:scaling>
          <c:orientation val="minMax"/>
        </c:scaling>
        <c:delete val="1"/>
        <c:axPos val="l"/>
        <c:numFmt formatCode="General" sourceLinked="1"/>
        <c:majorTickMark val="none"/>
        <c:minorTickMark val="none"/>
        <c:tickLblPos val="nextTo"/>
        <c:crossAx val="2079411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[indexaviation.xlsx]Sheet10 (2)!PivotTable1</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Day-wise Diverted Flights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rgbClr val="00B050"/>
            </a:solidFill>
            <a:round/>
          </a:ln>
          <a:effectLst/>
        </c:spPr>
        <c:marker>
          <c:symbol val="diamond"/>
          <c:size val="7"/>
          <c:spPr>
            <a:solidFill>
              <a:srgbClr val="FFC000"/>
            </a:solidFill>
            <a:ln w="9525">
              <a:solidFill>
                <a:schemeClr val="accent1"/>
              </a:solidFill>
            </a:ln>
            <a:effectLst/>
          </c:spPr>
        </c:marker>
        <c:dLbl>
          <c:idx val="0"/>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4"/>
            </a:solidFill>
            <a:round/>
          </a:ln>
          <a:effectLst/>
        </c:spPr>
        <c:marker>
          <c:symbol val="circle"/>
          <c:size val="8"/>
          <c:spPr>
            <a:solidFill>
              <a:srgbClr val="FFFF0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4"/>
            </a:solidFill>
            <a:round/>
          </a:ln>
          <a:effectLst/>
        </c:spPr>
        <c:marker>
          <c:symbol val="circle"/>
          <c:size val="8"/>
          <c:spPr>
            <a:solidFill>
              <a:srgbClr val="FFFF0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rgbClr val="FF0000"/>
            </a:solidFill>
            <a:round/>
          </a:ln>
          <a:effectLst/>
        </c:spPr>
        <c:marker>
          <c:symbol val="triangle"/>
          <c:size val="7"/>
          <c:spPr>
            <a:solidFill>
              <a:srgbClr val="00B0F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rgbClr val="FF0000"/>
            </a:solidFill>
            <a:round/>
          </a:ln>
          <a:effectLst/>
        </c:spPr>
        <c:marker>
          <c:symbol val="triangle"/>
          <c:size val="7"/>
          <c:spPr>
            <a:solidFill>
              <a:srgbClr val="00B0F0"/>
            </a:solidFill>
            <a:ln w="9525">
              <a:solidFill>
                <a:schemeClr val="accent1"/>
              </a:solidFill>
            </a:ln>
            <a:effectLst/>
          </c:spPr>
        </c:marker>
      </c:pivotFmt>
      <c:pivotFmt>
        <c:idx val="5"/>
        <c:spPr>
          <a:solidFill>
            <a:schemeClr val="accent1"/>
          </a:solidFill>
          <a:ln w="28575" cap="rnd">
            <a:solidFill>
              <a:srgbClr val="FF0000"/>
            </a:solidFill>
            <a:round/>
          </a:ln>
          <a:effectLst/>
        </c:spPr>
        <c:marker>
          <c:symbol val="triangle"/>
          <c:size val="7"/>
          <c:spPr>
            <a:solidFill>
              <a:srgbClr val="00B0F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rgbClr val="FF0000"/>
            </a:solidFill>
            <a:round/>
          </a:ln>
          <a:effectLst/>
        </c:spPr>
        <c:marker>
          <c:symbol val="triangle"/>
          <c:size val="7"/>
          <c:spPr>
            <a:solidFill>
              <a:srgbClr val="00B0F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5106222435048103E-2"/>
          <c:y val="0.27990207292833441"/>
          <c:w val="0.95751254664838015"/>
          <c:h val="0.63708571886967913"/>
        </c:manualLayout>
      </c:layout>
      <c:lineChart>
        <c:grouping val="standard"/>
        <c:varyColors val="0"/>
        <c:ser>
          <c:idx val="0"/>
          <c:order val="0"/>
          <c:tx>
            <c:strRef>
              <c:f>'Sheet10 (2)'!$E$17</c:f>
              <c:strCache>
                <c:ptCount val="1"/>
                <c:pt idx="0">
                  <c:v>Total</c:v>
                </c:pt>
              </c:strCache>
            </c:strRef>
          </c:tx>
          <c:spPr>
            <a:ln w="28575" cap="rnd">
              <a:solidFill>
                <a:srgbClr val="FF0000"/>
              </a:solidFill>
              <a:round/>
            </a:ln>
            <a:effectLst/>
          </c:spPr>
          <c:marker>
            <c:symbol val="triangle"/>
            <c:size val="7"/>
            <c:spPr>
              <a:solidFill>
                <a:srgbClr val="00B0F0"/>
              </a:solidFill>
              <a:ln w="9525">
                <a:solidFill>
                  <a:schemeClr val="accent1"/>
                </a:solidFill>
              </a:ln>
              <a:effectLst/>
            </c:spPr>
          </c:marker>
          <c:dPt>
            <c:idx val="21"/>
            <c:marker>
              <c:symbol val="triangle"/>
              <c:size val="10"/>
              <c:spPr>
                <a:solidFill>
                  <a:srgbClr val="92D050"/>
                </a:solidFill>
                <a:ln w="9525">
                  <a:solidFill>
                    <a:schemeClr val="accent1"/>
                  </a:solidFill>
                </a:ln>
                <a:effectLst/>
              </c:spPr>
            </c:marker>
            <c:bubble3D val="0"/>
            <c:extLst>
              <c:ext xmlns:c16="http://schemas.microsoft.com/office/drawing/2014/chart" uri="{C3380CC4-5D6E-409C-BE32-E72D297353CC}">
                <c16:uniqueId val="{00000001-0208-48B2-8C8E-BA61DCC93430}"/>
              </c:ext>
            </c:extLst>
          </c:dPt>
          <c:dPt>
            <c:idx val="25"/>
            <c:marker>
              <c:symbol val="triangle"/>
              <c:size val="10"/>
              <c:spPr>
                <a:solidFill>
                  <a:srgbClr val="FFFF00"/>
                </a:solidFill>
                <a:ln w="9525">
                  <a:solidFill>
                    <a:schemeClr val="accent1"/>
                  </a:solidFill>
                </a:ln>
                <a:effectLst/>
              </c:spPr>
            </c:marker>
            <c:bubble3D val="0"/>
            <c:extLst>
              <c:ext xmlns:c16="http://schemas.microsoft.com/office/drawing/2014/chart" uri="{C3380CC4-5D6E-409C-BE32-E72D297353CC}">
                <c16:uniqueId val="{00000002-0208-48B2-8C8E-BA61DCC9343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'Sheet10 (2)'!$D$18:$D$49</c:f>
              <c:strCache>
                <c:ptCount val="31"/>
                <c:pt idx="0">
                  <c:v>01-01-2017</c:v>
                </c:pt>
                <c:pt idx="1">
                  <c:v>02-01-2017</c:v>
                </c:pt>
                <c:pt idx="2">
                  <c:v>03-01-2017</c:v>
                </c:pt>
                <c:pt idx="3">
                  <c:v>04-01-2017</c:v>
                </c:pt>
                <c:pt idx="4">
                  <c:v>05-01-2017</c:v>
                </c:pt>
                <c:pt idx="5">
                  <c:v>06-01-2017</c:v>
                </c:pt>
                <c:pt idx="6">
                  <c:v>07-01-2017</c:v>
                </c:pt>
                <c:pt idx="7">
                  <c:v>08-01-2017</c:v>
                </c:pt>
                <c:pt idx="8">
                  <c:v>09-01-2017</c:v>
                </c:pt>
                <c:pt idx="9">
                  <c:v>10-01-2017</c:v>
                </c:pt>
                <c:pt idx="10">
                  <c:v>11-01-2017</c:v>
                </c:pt>
                <c:pt idx="11">
                  <c:v>12-01-2017</c:v>
                </c:pt>
                <c:pt idx="12">
                  <c:v>13-01-2017</c:v>
                </c:pt>
                <c:pt idx="13">
                  <c:v>14-01-2017</c:v>
                </c:pt>
                <c:pt idx="14">
                  <c:v>15-01-2017</c:v>
                </c:pt>
                <c:pt idx="15">
                  <c:v>16-01-2017</c:v>
                </c:pt>
                <c:pt idx="16">
                  <c:v>17-01-2017</c:v>
                </c:pt>
                <c:pt idx="17">
                  <c:v>18-01-2017</c:v>
                </c:pt>
                <c:pt idx="18">
                  <c:v>19-01-2017</c:v>
                </c:pt>
                <c:pt idx="19">
                  <c:v>20-01-2017</c:v>
                </c:pt>
                <c:pt idx="20">
                  <c:v>21-01-2017</c:v>
                </c:pt>
                <c:pt idx="21">
                  <c:v>22-01-2017</c:v>
                </c:pt>
                <c:pt idx="22">
                  <c:v>23-01-2017</c:v>
                </c:pt>
                <c:pt idx="23">
                  <c:v>24-01-2017</c:v>
                </c:pt>
                <c:pt idx="24">
                  <c:v>25-01-2017</c:v>
                </c:pt>
                <c:pt idx="25">
                  <c:v>26-01-2017</c:v>
                </c:pt>
                <c:pt idx="26">
                  <c:v>27-01-2017</c:v>
                </c:pt>
                <c:pt idx="27">
                  <c:v>28-01-2017</c:v>
                </c:pt>
                <c:pt idx="28">
                  <c:v>29-01-2017</c:v>
                </c:pt>
                <c:pt idx="29">
                  <c:v>30-01-2017</c:v>
                </c:pt>
                <c:pt idx="30">
                  <c:v>31-01-2017</c:v>
                </c:pt>
              </c:strCache>
            </c:strRef>
          </c:cat>
          <c:val>
            <c:numRef>
              <c:f>'Sheet10 (2)'!$E$18:$E$49</c:f>
              <c:numCache>
                <c:formatCode>General</c:formatCode>
                <c:ptCount val="31"/>
                <c:pt idx="0">
                  <c:v>16</c:v>
                </c:pt>
                <c:pt idx="1">
                  <c:v>30</c:v>
                </c:pt>
                <c:pt idx="2">
                  <c:v>24</c:v>
                </c:pt>
                <c:pt idx="3">
                  <c:v>14</c:v>
                </c:pt>
                <c:pt idx="4">
                  <c:v>25</c:v>
                </c:pt>
                <c:pt idx="5">
                  <c:v>37</c:v>
                </c:pt>
                <c:pt idx="6">
                  <c:v>57</c:v>
                </c:pt>
                <c:pt idx="7">
                  <c:v>47</c:v>
                </c:pt>
                <c:pt idx="8">
                  <c:v>26</c:v>
                </c:pt>
                <c:pt idx="9">
                  <c:v>61</c:v>
                </c:pt>
                <c:pt idx="10">
                  <c:v>46</c:v>
                </c:pt>
                <c:pt idx="11">
                  <c:v>15</c:v>
                </c:pt>
                <c:pt idx="12">
                  <c:v>9</c:v>
                </c:pt>
                <c:pt idx="13">
                  <c:v>4</c:v>
                </c:pt>
                <c:pt idx="14">
                  <c:v>49</c:v>
                </c:pt>
                <c:pt idx="15">
                  <c:v>28</c:v>
                </c:pt>
                <c:pt idx="16">
                  <c:v>10</c:v>
                </c:pt>
                <c:pt idx="17">
                  <c:v>18</c:v>
                </c:pt>
                <c:pt idx="18">
                  <c:v>41</c:v>
                </c:pt>
                <c:pt idx="19">
                  <c:v>38</c:v>
                </c:pt>
                <c:pt idx="20">
                  <c:v>74</c:v>
                </c:pt>
                <c:pt idx="21">
                  <c:v>130</c:v>
                </c:pt>
                <c:pt idx="22">
                  <c:v>31</c:v>
                </c:pt>
                <c:pt idx="23">
                  <c:v>8</c:v>
                </c:pt>
                <c:pt idx="24">
                  <c:v>8</c:v>
                </c:pt>
                <c:pt idx="25">
                  <c:v>2</c:v>
                </c:pt>
                <c:pt idx="26">
                  <c:v>6</c:v>
                </c:pt>
                <c:pt idx="27">
                  <c:v>4</c:v>
                </c:pt>
                <c:pt idx="28">
                  <c:v>5</c:v>
                </c:pt>
                <c:pt idx="29">
                  <c:v>8</c:v>
                </c:pt>
                <c:pt idx="30">
                  <c:v>29</c:v>
                </c:pt>
              </c:numCache>
            </c:numRef>
          </c:val>
          <c:smooth val="0"/>
          <c:extLst>
            <c:ext xmlns:c16="http://schemas.microsoft.com/office/drawing/2014/chart" uri="{C3380CC4-5D6E-409C-BE32-E72D297353CC}">
              <c16:uniqueId val="{00000000-0208-48B2-8C8E-BA61DCC93430}"/>
            </c:ext>
          </c:extLst>
        </c:ser>
        <c:dLbls>
          <c:dLblPos val="t"/>
          <c:showLegendKey val="0"/>
          <c:showVal val="1"/>
          <c:showCatName val="0"/>
          <c:showSerName val="0"/>
          <c:showPercent val="0"/>
          <c:showBubbleSize val="0"/>
        </c:dLbls>
        <c:marker val="1"/>
        <c:smooth val="0"/>
        <c:axId val="2079411408"/>
        <c:axId val="2108194752"/>
      </c:lineChart>
      <c:dateAx>
        <c:axId val="2079411408"/>
        <c:scaling>
          <c:orientation val="minMax"/>
        </c:scaling>
        <c:delete val="1"/>
        <c:axPos val="b"/>
        <c:numFmt formatCode="dd" sourceLinked="0"/>
        <c:majorTickMark val="none"/>
        <c:minorTickMark val="none"/>
        <c:tickLblPos val="nextTo"/>
        <c:crossAx val="2108194752"/>
        <c:crosses val="autoZero"/>
        <c:auto val="0"/>
        <c:lblOffset val="0"/>
        <c:baseTimeUnit val="days"/>
      </c:dateAx>
      <c:valAx>
        <c:axId val="2108194752"/>
        <c:scaling>
          <c:orientation val="minMax"/>
        </c:scaling>
        <c:delete val="1"/>
        <c:axPos val="l"/>
        <c:numFmt formatCode="General" sourceLinked="1"/>
        <c:majorTickMark val="none"/>
        <c:minorTickMark val="none"/>
        <c:tickLblPos val="nextTo"/>
        <c:crossAx val="2079411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[indexaviation.xlsx]Sheet10 (3)!PivotTable1</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Total</a:t>
            </a:r>
            <a:r>
              <a:rPr lang="en-IN" baseline="0"/>
              <a:t> Flights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rgbClr val="00B050"/>
            </a:solidFill>
            <a:round/>
          </a:ln>
          <a:effectLst/>
        </c:spPr>
        <c:marker>
          <c:symbol val="diamond"/>
          <c:size val="7"/>
          <c:spPr>
            <a:solidFill>
              <a:srgbClr val="FFC000"/>
            </a:solidFill>
            <a:ln w="9525">
              <a:solidFill>
                <a:schemeClr val="accent1"/>
              </a:solidFill>
            </a:ln>
            <a:effectLst/>
          </c:spPr>
        </c:marker>
        <c:dLbl>
          <c:idx val="0"/>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4"/>
            </a:solidFill>
            <a:round/>
          </a:ln>
          <a:effectLst/>
        </c:spPr>
        <c:marker>
          <c:symbol val="circle"/>
          <c:size val="8"/>
          <c:spPr>
            <a:solidFill>
              <a:srgbClr val="FFFF0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4"/>
            </a:solidFill>
            <a:round/>
          </a:ln>
          <a:effectLst/>
        </c:spPr>
        <c:marker>
          <c:symbol val="circle"/>
          <c:size val="8"/>
          <c:spPr>
            <a:solidFill>
              <a:srgbClr val="FFFF0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rgbClr val="FF0000"/>
            </a:solidFill>
            <a:round/>
          </a:ln>
          <a:effectLst/>
        </c:spPr>
        <c:marker>
          <c:symbol val="triangle"/>
          <c:size val="7"/>
          <c:spPr>
            <a:solidFill>
              <a:srgbClr val="00B0F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rgbClr val="FF0000"/>
            </a:solidFill>
            <a:round/>
          </a:ln>
          <a:effectLst/>
        </c:spPr>
        <c:marker>
          <c:symbol val="triangle"/>
          <c:size val="7"/>
          <c:spPr>
            <a:solidFill>
              <a:srgbClr val="00B0F0"/>
            </a:solidFill>
            <a:ln w="9525">
              <a:solidFill>
                <a:schemeClr val="accent1"/>
              </a:solidFill>
            </a:ln>
            <a:effectLst/>
          </c:spPr>
        </c:marker>
      </c:pivotFmt>
      <c:pivotFmt>
        <c:idx val="5"/>
        <c:spPr>
          <a:solidFill>
            <a:schemeClr val="accent1"/>
          </a:solidFill>
          <a:ln w="28575" cap="rnd">
            <a:solidFill>
              <a:srgbClr val="FF0000"/>
            </a:solidFill>
            <a:round/>
          </a:ln>
          <a:effectLst/>
        </c:spPr>
        <c:marker>
          <c:symbol val="triangle"/>
          <c:size val="7"/>
          <c:spPr>
            <a:solidFill>
              <a:srgbClr val="00B0F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2">
                <a:lumMod val="75000"/>
              </a:schemeClr>
            </a:solidFill>
            <a:round/>
          </a:ln>
          <a:effectLst/>
        </c:spPr>
        <c:marker>
          <c:symbol val="diamond"/>
          <c:size val="7"/>
          <c:spPr>
            <a:solidFill>
              <a:schemeClr val="accent5">
                <a:lumMod val="20000"/>
                <a:lumOff val="80000"/>
              </a:schemeClr>
            </a:solidFill>
            <a:ln w="9525">
              <a:solidFill>
                <a:schemeClr val="accent1"/>
              </a:solidFill>
            </a:ln>
            <a:effectLst/>
          </c:spPr>
        </c:marker>
        <c:dLbl>
          <c:idx val="0"/>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2">
                <a:lumMod val="75000"/>
              </a:schemeClr>
            </a:solidFill>
            <a:round/>
          </a:ln>
          <a:effectLst/>
        </c:spPr>
        <c:marker>
          <c:symbol val="diamond"/>
          <c:size val="7"/>
          <c:spPr>
            <a:solidFill>
              <a:schemeClr val="accent5">
                <a:lumMod val="20000"/>
                <a:lumOff val="80000"/>
              </a:schemeClr>
            </a:solidFill>
            <a:ln w="9525">
              <a:solidFill>
                <a:schemeClr val="accent1"/>
              </a:solidFill>
            </a:ln>
            <a:effectLst/>
          </c:spPr>
        </c:marker>
      </c:pivotFmt>
      <c:pivotFmt>
        <c:idx val="8"/>
        <c:spPr>
          <a:solidFill>
            <a:schemeClr val="accent1"/>
          </a:solidFill>
          <a:ln w="28575" cap="rnd">
            <a:solidFill>
              <a:schemeClr val="accent2">
                <a:lumMod val="75000"/>
              </a:schemeClr>
            </a:solidFill>
            <a:round/>
          </a:ln>
          <a:effectLst/>
        </c:spPr>
        <c:marker>
          <c:symbol val="diamond"/>
          <c:size val="10"/>
          <c:spPr>
            <a:solidFill>
              <a:srgbClr val="92D050"/>
            </a:solidFill>
            <a:ln w="9525">
              <a:solidFill>
                <a:schemeClr val="accent1"/>
              </a:solidFill>
            </a:ln>
            <a:effectLst/>
          </c:spPr>
        </c:marker>
      </c:pivotFmt>
      <c:pivotFmt>
        <c:idx val="9"/>
        <c:spPr>
          <a:solidFill>
            <a:schemeClr val="accent1"/>
          </a:solidFill>
          <a:ln w="28575" cap="rnd">
            <a:solidFill>
              <a:schemeClr val="accent2">
                <a:lumMod val="75000"/>
              </a:schemeClr>
            </a:solidFill>
            <a:round/>
          </a:ln>
          <a:effectLst/>
        </c:spPr>
        <c:marker>
          <c:symbol val="diamond"/>
          <c:size val="10"/>
          <c:spPr>
            <a:solidFill>
              <a:srgbClr val="FF0000"/>
            </a:solidFill>
            <a:ln w="9525">
              <a:solidFill>
                <a:schemeClr val="accent1"/>
              </a:solidFill>
            </a:ln>
            <a:effectLst/>
          </c:spPr>
        </c:marker>
      </c:pivotFmt>
      <c:pivotFmt>
        <c:idx val="10"/>
        <c:spPr>
          <a:solidFill>
            <a:schemeClr val="accent1"/>
          </a:solidFill>
          <a:ln w="28575" cap="rnd">
            <a:solidFill>
              <a:schemeClr val="accent2">
                <a:lumMod val="75000"/>
              </a:schemeClr>
            </a:solidFill>
            <a:round/>
          </a:ln>
          <a:effectLst/>
        </c:spPr>
        <c:marker>
          <c:symbol val="diamond"/>
          <c:size val="7"/>
          <c:spPr>
            <a:solidFill>
              <a:schemeClr val="accent5">
                <a:lumMod val="20000"/>
                <a:lumOff val="80000"/>
              </a:schemeClr>
            </a:solidFill>
            <a:ln w="9525">
              <a:solidFill>
                <a:schemeClr val="accent1"/>
              </a:solidFill>
            </a:ln>
            <a:effectLst/>
          </c:spPr>
        </c:marker>
        <c:dLbl>
          <c:idx val="0"/>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2">
                <a:lumMod val="75000"/>
              </a:schemeClr>
            </a:solidFill>
            <a:round/>
          </a:ln>
          <a:effectLst/>
        </c:spPr>
        <c:marker>
          <c:symbol val="diamond"/>
          <c:size val="10"/>
          <c:spPr>
            <a:solidFill>
              <a:srgbClr val="92D050"/>
            </a:solidFill>
            <a:ln w="9525">
              <a:solidFill>
                <a:schemeClr val="accent1"/>
              </a:solidFill>
            </a:ln>
            <a:effectLst/>
          </c:spPr>
        </c:marker>
      </c:pivotFmt>
      <c:pivotFmt>
        <c:idx val="12"/>
        <c:spPr>
          <a:solidFill>
            <a:schemeClr val="accent1"/>
          </a:solidFill>
          <a:ln w="28575" cap="rnd">
            <a:solidFill>
              <a:schemeClr val="accent2">
                <a:lumMod val="75000"/>
              </a:schemeClr>
            </a:solidFill>
            <a:round/>
          </a:ln>
          <a:effectLst/>
        </c:spPr>
        <c:marker>
          <c:symbol val="diamond"/>
          <c:size val="10"/>
          <c:spPr>
            <a:solidFill>
              <a:srgbClr val="FF0000"/>
            </a:solidFill>
            <a:ln w="9525">
              <a:solidFill>
                <a:schemeClr val="accent1"/>
              </a:solidFill>
            </a:ln>
            <a:effectLst/>
          </c:spPr>
        </c:marker>
      </c:pivotFmt>
      <c:pivotFmt>
        <c:idx val="13"/>
        <c:spPr>
          <a:solidFill>
            <a:schemeClr val="accent1"/>
          </a:solidFill>
          <a:ln w="28575" cap="rnd">
            <a:solidFill>
              <a:schemeClr val="accent2">
                <a:lumMod val="75000"/>
              </a:schemeClr>
            </a:solidFill>
            <a:round/>
          </a:ln>
          <a:effectLst/>
        </c:spPr>
        <c:marker>
          <c:symbol val="diamond"/>
          <c:size val="7"/>
          <c:spPr>
            <a:solidFill>
              <a:schemeClr val="accent5">
                <a:lumMod val="20000"/>
                <a:lumOff val="80000"/>
              </a:schemeClr>
            </a:solidFill>
            <a:ln w="9525">
              <a:solidFill>
                <a:schemeClr val="accent1"/>
              </a:solidFill>
            </a:ln>
            <a:effectLst/>
          </c:spPr>
        </c:marker>
        <c:dLbl>
          <c:idx val="0"/>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2">
                <a:lumMod val="75000"/>
              </a:schemeClr>
            </a:solidFill>
            <a:round/>
          </a:ln>
          <a:effectLst/>
        </c:spPr>
        <c:marker>
          <c:symbol val="diamond"/>
          <c:size val="10"/>
          <c:spPr>
            <a:solidFill>
              <a:srgbClr val="92D050"/>
            </a:solidFill>
            <a:ln w="9525">
              <a:solidFill>
                <a:schemeClr val="accent1"/>
              </a:solidFill>
            </a:ln>
            <a:effectLst/>
          </c:spPr>
        </c:marker>
      </c:pivotFmt>
      <c:pivotFmt>
        <c:idx val="15"/>
        <c:spPr>
          <a:solidFill>
            <a:schemeClr val="accent1"/>
          </a:solidFill>
          <a:ln w="28575" cap="rnd">
            <a:solidFill>
              <a:schemeClr val="accent2">
                <a:lumMod val="75000"/>
              </a:schemeClr>
            </a:solidFill>
            <a:round/>
          </a:ln>
          <a:effectLst/>
        </c:spPr>
        <c:marker>
          <c:symbol val="diamond"/>
          <c:size val="10"/>
          <c:spPr>
            <a:solidFill>
              <a:srgbClr val="FF0000"/>
            </a:solidFill>
            <a:ln w="9525">
              <a:solidFill>
                <a:schemeClr val="accent1"/>
              </a:solidFill>
            </a:ln>
            <a:effectLst/>
          </c:spPr>
        </c:marker>
      </c:pivotFmt>
    </c:pivotFmts>
    <c:plotArea>
      <c:layout/>
      <c:lineChart>
        <c:grouping val="standard"/>
        <c:varyColors val="0"/>
        <c:ser>
          <c:idx val="0"/>
          <c:order val="0"/>
          <c:tx>
            <c:strRef>
              <c:f>'Sheet10 (3)'!$E$17</c:f>
              <c:strCache>
                <c:ptCount val="1"/>
                <c:pt idx="0">
                  <c:v>Total</c:v>
                </c:pt>
              </c:strCache>
            </c:strRef>
          </c:tx>
          <c:spPr>
            <a:ln w="28575" cap="rnd">
              <a:solidFill>
                <a:schemeClr val="accent2">
                  <a:lumMod val="75000"/>
                </a:schemeClr>
              </a:solidFill>
              <a:round/>
            </a:ln>
            <a:effectLst/>
          </c:spPr>
          <c:marker>
            <c:symbol val="diamond"/>
            <c:size val="7"/>
            <c:spPr>
              <a:solidFill>
                <a:schemeClr val="accent5">
                  <a:lumMod val="20000"/>
                  <a:lumOff val="80000"/>
                </a:schemeClr>
              </a:solidFill>
              <a:ln w="9525">
                <a:solidFill>
                  <a:schemeClr val="accent1"/>
                </a:solidFill>
              </a:ln>
              <a:effectLst/>
            </c:spPr>
          </c:marker>
          <c:dPt>
            <c:idx val="11"/>
            <c:marker>
              <c:symbol val="diamond"/>
              <c:size val="10"/>
              <c:spPr>
                <a:solidFill>
                  <a:srgbClr val="92D050"/>
                </a:solidFill>
                <a:ln w="9525">
                  <a:solidFill>
                    <a:schemeClr val="accent1"/>
                  </a:solidFill>
                </a:ln>
                <a:effectLst/>
              </c:spPr>
            </c:marker>
            <c:bubble3D val="0"/>
            <c:extLst>
              <c:ext xmlns:c16="http://schemas.microsoft.com/office/drawing/2014/chart" uri="{C3380CC4-5D6E-409C-BE32-E72D297353CC}">
                <c16:uniqueId val="{00000000-E5F9-40B0-8BBC-FEA7C54F7EAE}"/>
              </c:ext>
            </c:extLst>
          </c:dPt>
          <c:dPt>
            <c:idx val="13"/>
            <c:marker>
              <c:symbol val="diamond"/>
              <c:size val="10"/>
              <c:spPr>
                <a:solidFill>
                  <a:srgbClr val="FF0000"/>
                </a:solidFill>
                <a:ln w="9525">
                  <a:solidFill>
                    <a:schemeClr val="accent1"/>
                  </a:solidFill>
                </a:ln>
                <a:effectLst/>
              </c:spPr>
            </c:marker>
            <c:bubble3D val="0"/>
            <c:extLst>
              <c:ext xmlns:c16="http://schemas.microsoft.com/office/drawing/2014/chart" uri="{C3380CC4-5D6E-409C-BE32-E72D297353CC}">
                <c16:uniqueId val="{00000001-E5F9-40B0-8BBC-FEA7C54F7EAE}"/>
              </c:ext>
            </c:extLst>
          </c:dPt>
          <c:dLbls>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'Sheet10 (3)'!$D$18:$D$49</c:f>
              <c:strCache>
                <c:ptCount val="31"/>
                <c:pt idx="0">
                  <c:v>01-01-2017</c:v>
                </c:pt>
                <c:pt idx="1">
                  <c:v>02-01-2017</c:v>
                </c:pt>
                <c:pt idx="2">
                  <c:v>03-01-2017</c:v>
                </c:pt>
                <c:pt idx="3">
                  <c:v>04-01-2017</c:v>
                </c:pt>
                <c:pt idx="4">
                  <c:v>05-01-2017</c:v>
                </c:pt>
                <c:pt idx="5">
                  <c:v>06-01-2017</c:v>
                </c:pt>
                <c:pt idx="6">
                  <c:v>07-01-2017</c:v>
                </c:pt>
                <c:pt idx="7">
                  <c:v>08-01-2017</c:v>
                </c:pt>
                <c:pt idx="8">
                  <c:v>09-01-2017</c:v>
                </c:pt>
                <c:pt idx="9">
                  <c:v>10-01-2017</c:v>
                </c:pt>
                <c:pt idx="10">
                  <c:v>11-01-2017</c:v>
                </c:pt>
                <c:pt idx="11">
                  <c:v>12-01-2017</c:v>
                </c:pt>
                <c:pt idx="12">
                  <c:v>13-01-2017</c:v>
                </c:pt>
                <c:pt idx="13">
                  <c:v>14-01-2017</c:v>
                </c:pt>
                <c:pt idx="14">
                  <c:v>15-01-2017</c:v>
                </c:pt>
                <c:pt idx="15">
                  <c:v>16-01-2017</c:v>
                </c:pt>
                <c:pt idx="16">
                  <c:v>17-01-2017</c:v>
                </c:pt>
                <c:pt idx="17">
                  <c:v>18-01-2017</c:v>
                </c:pt>
                <c:pt idx="18">
                  <c:v>19-01-2017</c:v>
                </c:pt>
                <c:pt idx="19">
                  <c:v>20-01-2017</c:v>
                </c:pt>
                <c:pt idx="20">
                  <c:v>21-01-2017</c:v>
                </c:pt>
                <c:pt idx="21">
                  <c:v>22-01-2017</c:v>
                </c:pt>
                <c:pt idx="22">
                  <c:v>23-01-2017</c:v>
                </c:pt>
                <c:pt idx="23">
                  <c:v>24-01-2017</c:v>
                </c:pt>
                <c:pt idx="24">
                  <c:v>25-01-2017</c:v>
                </c:pt>
                <c:pt idx="25">
                  <c:v>26-01-2017</c:v>
                </c:pt>
                <c:pt idx="26">
                  <c:v>27-01-2017</c:v>
                </c:pt>
                <c:pt idx="27">
                  <c:v>28-01-2017</c:v>
                </c:pt>
                <c:pt idx="28">
                  <c:v>29-01-2017</c:v>
                </c:pt>
                <c:pt idx="29">
                  <c:v>30-01-2017</c:v>
                </c:pt>
                <c:pt idx="30">
                  <c:v>31-01-2017</c:v>
                </c:pt>
              </c:strCache>
            </c:strRef>
          </c:cat>
          <c:val>
            <c:numRef>
              <c:f>'Sheet10 (3)'!$E$18:$E$49</c:f>
              <c:numCache>
                <c:formatCode>General</c:formatCode>
                <c:ptCount val="31"/>
                <c:pt idx="0">
                  <c:v>9783</c:v>
                </c:pt>
                <c:pt idx="1">
                  <c:v>9729</c:v>
                </c:pt>
                <c:pt idx="2">
                  <c:v>4376</c:v>
                </c:pt>
                <c:pt idx="3">
                  <c:v>4465</c:v>
                </c:pt>
                <c:pt idx="4">
                  <c:v>7544</c:v>
                </c:pt>
                <c:pt idx="5">
                  <c:v>12504</c:v>
                </c:pt>
                <c:pt idx="6">
                  <c:v>10762</c:v>
                </c:pt>
                <c:pt idx="7">
                  <c:v>12691</c:v>
                </c:pt>
                <c:pt idx="8">
                  <c:v>13340</c:v>
                </c:pt>
                <c:pt idx="9">
                  <c:v>9397</c:v>
                </c:pt>
                <c:pt idx="10">
                  <c:v>10905</c:v>
                </c:pt>
                <c:pt idx="11">
                  <c:v>13523</c:v>
                </c:pt>
                <c:pt idx="12">
                  <c:v>8204</c:v>
                </c:pt>
                <c:pt idx="13">
                  <c:v>2952</c:v>
                </c:pt>
                <c:pt idx="14">
                  <c:v>5533</c:v>
                </c:pt>
                <c:pt idx="15">
                  <c:v>7817</c:v>
                </c:pt>
                <c:pt idx="16">
                  <c:v>7388</c:v>
                </c:pt>
                <c:pt idx="17">
                  <c:v>8385</c:v>
                </c:pt>
                <c:pt idx="18">
                  <c:v>11418</c:v>
                </c:pt>
                <c:pt idx="19">
                  <c:v>11468</c:v>
                </c:pt>
                <c:pt idx="20">
                  <c:v>8835</c:v>
                </c:pt>
                <c:pt idx="21">
                  <c:v>8675</c:v>
                </c:pt>
                <c:pt idx="22">
                  <c:v>9133</c:v>
                </c:pt>
                <c:pt idx="23">
                  <c:v>10832</c:v>
                </c:pt>
                <c:pt idx="24">
                  <c:v>10434</c:v>
                </c:pt>
                <c:pt idx="25">
                  <c:v>7582</c:v>
                </c:pt>
                <c:pt idx="26">
                  <c:v>7074</c:v>
                </c:pt>
                <c:pt idx="27">
                  <c:v>7265</c:v>
                </c:pt>
                <c:pt idx="28">
                  <c:v>8493</c:v>
                </c:pt>
                <c:pt idx="29">
                  <c:v>11624</c:v>
                </c:pt>
                <c:pt idx="30">
                  <c:v>8716</c:v>
                </c:pt>
              </c:numCache>
            </c:numRef>
          </c:val>
          <c:smooth val="0"/>
          <c:extLst>
            <c:ext xmlns:c16="http://schemas.microsoft.com/office/drawing/2014/chart" uri="{C3380CC4-5D6E-409C-BE32-E72D297353CC}">
              <c16:uniqueId val="{00000002-E5F9-40B0-8BBC-FEA7C54F7EAE}"/>
            </c:ext>
          </c:extLst>
        </c:ser>
        <c:dLbls>
          <c:dLblPos val="t"/>
          <c:showLegendKey val="0"/>
          <c:showVal val="1"/>
          <c:showCatName val="0"/>
          <c:showSerName val="0"/>
          <c:showPercent val="0"/>
          <c:showBubbleSize val="0"/>
        </c:dLbls>
        <c:marker val="1"/>
        <c:smooth val="0"/>
        <c:axId val="2079411408"/>
        <c:axId val="2108194752"/>
      </c:lineChart>
      <c:dateAx>
        <c:axId val="2079411408"/>
        <c:scaling>
          <c:orientation val="minMax"/>
        </c:scaling>
        <c:delete val="1"/>
        <c:axPos val="b"/>
        <c:numFmt formatCode="dd" sourceLinked="0"/>
        <c:majorTickMark val="none"/>
        <c:minorTickMark val="none"/>
        <c:tickLblPos val="nextTo"/>
        <c:crossAx val="2108194752"/>
        <c:crosses val="autoZero"/>
        <c:auto val="0"/>
        <c:lblOffset val="0"/>
        <c:baseTimeUnit val="days"/>
      </c:dateAx>
      <c:valAx>
        <c:axId val="2108194752"/>
        <c:scaling>
          <c:orientation val="minMax"/>
        </c:scaling>
        <c:delete val="1"/>
        <c:axPos val="l"/>
        <c:numFmt formatCode="General" sourceLinked="1"/>
        <c:majorTickMark val="none"/>
        <c:minorTickMark val="none"/>
        <c:tickLblPos val="nextTo"/>
        <c:crossAx val="2079411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Distance</a:t>
            </a:r>
            <a:r>
              <a:rPr lang="en-IN" baseline="0"/>
              <a:t> Vs Air Delay(&gt;= 15 min)</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38100" cap="rnd">
              <a:noFill/>
              <a:round/>
            </a:ln>
            <a:effectLst/>
          </c:spPr>
          <c:marker>
            <c:symbol val="square"/>
            <c:size val="7"/>
            <c:spPr>
              <a:solidFill>
                <a:schemeClr val="accent2"/>
              </a:solidFill>
              <a:ln w="9525">
                <a:no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1"/>
            <c:trendlineLbl>
              <c:layout>
                <c:manualLayout>
                  <c:x val="0.12468066491688538"/>
                  <c:y val="-0.13178514144065326"/>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trendline>
            <c:spPr>
              <a:ln w="28575" cap="rnd">
                <a:solidFill>
                  <a:schemeClr val="accent1"/>
                </a:solidFill>
                <a:prstDash val="dash"/>
              </a:ln>
              <a:effectLst/>
            </c:spPr>
            <c:trendlineType val="linear"/>
            <c:dispRSqr val="0"/>
            <c:dispEq val="0"/>
          </c:trendline>
          <c:xVal>
            <c:numRef>
              <c:f>Sheet1!$I$6:$I$16</c:f>
              <c:numCache>
                <c:formatCode>General</c:formatCode>
                <c:ptCount val="11"/>
                <c:pt idx="0">
                  <c:v>13566</c:v>
                </c:pt>
                <c:pt idx="1">
                  <c:v>470</c:v>
                </c:pt>
                <c:pt idx="2">
                  <c:v>10006</c:v>
                </c:pt>
                <c:pt idx="3">
                  <c:v>10414</c:v>
                </c:pt>
                <c:pt idx="4">
                  <c:v>1987</c:v>
                </c:pt>
                <c:pt idx="5">
                  <c:v>4847</c:v>
                </c:pt>
                <c:pt idx="6">
                  <c:v>7070</c:v>
                </c:pt>
                <c:pt idx="7">
                  <c:v>5087</c:v>
                </c:pt>
                <c:pt idx="8">
                  <c:v>4538</c:v>
                </c:pt>
                <c:pt idx="9">
                  <c:v>1521</c:v>
                </c:pt>
                <c:pt idx="10">
                  <c:v>1259</c:v>
                </c:pt>
              </c:numCache>
            </c:numRef>
          </c:xVal>
          <c:yVal>
            <c:numRef>
              <c:f>Sheet1!$J$6:$J$16</c:f>
              <c:numCache>
                <c:formatCode>General</c:formatCode>
                <c:ptCount val="11"/>
                <c:pt idx="0">
                  <c:v>45850850</c:v>
                </c:pt>
                <c:pt idx="1">
                  <c:v>729139</c:v>
                </c:pt>
                <c:pt idx="2">
                  <c:v>44346255</c:v>
                </c:pt>
                <c:pt idx="3">
                  <c:v>53223041</c:v>
                </c:pt>
                <c:pt idx="4">
                  <c:v>10782969</c:v>
                </c:pt>
                <c:pt idx="5">
                  <c:v>28489947</c:v>
                </c:pt>
                <c:pt idx="6">
                  <c:v>12725176</c:v>
                </c:pt>
                <c:pt idx="7">
                  <c:v>9342525</c:v>
                </c:pt>
                <c:pt idx="8">
                  <c:v>18385332</c:v>
                </c:pt>
                <c:pt idx="9">
                  <c:v>6339382</c:v>
                </c:pt>
                <c:pt idx="10">
                  <c:v>3298746</c:v>
                </c:pt>
              </c:numCache>
            </c:numRef>
          </c:yVal>
          <c:smooth val="0"/>
          <c:extLst>
            <c:ext xmlns:c16="http://schemas.microsoft.com/office/drawing/2014/chart" uri="{C3380CC4-5D6E-409C-BE32-E72D297353CC}">
              <c16:uniqueId val="{00000003-B383-47A5-A7B0-D12EBF81631B}"/>
            </c:ext>
          </c:extLst>
        </c:ser>
        <c:dLbls>
          <c:showLegendKey val="0"/>
          <c:showVal val="0"/>
          <c:showCatName val="0"/>
          <c:showSerName val="0"/>
          <c:showPercent val="0"/>
          <c:showBubbleSize val="0"/>
        </c:dLbls>
        <c:axId val="1449196575"/>
        <c:axId val="361213903"/>
      </c:scatterChart>
      <c:valAx>
        <c:axId val="1449196575"/>
        <c:scaling>
          <c:orientation val="minMax"/>
        </c:scaling>
        <c:delete val="1"/>
        <c:axPos val="b"/>
        <c:numFmt formatCode="General" sourceLinked="1"/>
        <c:majorTickMark val="none"/>
        <c:minorTickMark val="none"/>
        <c:tickLblPos val="nextTo"/>
        <c:crossAx val="361213903"/>
        <c:crosses val="autoZero"/>
        <c:crossBetween val="midCat"/>
      </c:valAx>
      <c:valAx>
        <c:axId val="361213903"/>
        <c:scaling>
          <c:orientation val="minMax"/>
        </c:scaling>
        <c:delete val="1"/>
        <c:axPos val="l"/>
        <c:numFmt formatCode="General" sourceLinked="1"/>
        <c:majorTickMark val="none"/>
        <c:minorTickMark val="none"/>
        <c:tickLblPos val="nextTo"/>
        <c:crossAx val="144919657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bg1">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A2558C-A1A2-4635-B5C4-ED9BC6251EAC}"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IN"/>
        </a:p>
      </dgm:t>
    </dgm:pt>
    <dgm:pt modelId="{FDD27B8B-397C-413F-8CE2-025AA54CDCC1}">
      <dgm:prSet/>
      <dgm:spPr/>
      <dgm:t>
        <a:bodyPr/>
        <a:lstStyle/>
        <a:p>
          <a:r>
            <a:rPr lang="en-IN" dirty="0"/>
            <a:t>Preparation</a:t>
          </a:r>
        </a:p>
      </dgm:t>
    </dgm:pt>
    <dgm:pt modelId="{2A599C16-187C-48D7-A574-C9F380C90BC0}" type="parTrans" cxnId="{651C8646-170A-4B16-85D0-CAF2B692E0F8}">
      <dgm:prSet/>
      <dgm:spPr/>
      <dgm:t>
        <a:bodyPr/>
        <a:lstStyle/>
        <a:p>
          <a:endParaRPr lang="en-IN"/>
        </a:p>
      </dgm:t>
    </dgm:pt>
    <dgm:pt modelId="{86A0FF53-AC64-4207-AE9D-1AEE83E6A5ED}" type="sibTrans" cxnId="{651C8646-170A-4B16-85D0-CAF2B692E0F8}">
      <dgm:prSet/>
      <dgm:spPr/>
      <dgm:t>
        <a:bodyPr/>
        <a:lstStyle/>
        <a:p>
          <a:endParaRPr lang="en-IN"/>
        </a:p>
      </dgm:t>
    </dgm:pt>
    <dgm:pt modelId="{01D0DEE0-3EEA-4944-BECD-71D0654886DC}">
      <dgm:prSet/>
      <dgm:spPr/>
      <dgm:t>
        <a:bodyPr/>
        <a:lstStyle/>
        <a:p>
          <a:r>
            <a:rPr lang="en-IN" dirty="0"/>
            <a:t>Overview</a:t>
          </a:r>
        </a:p>
      </dgm:t>
    </dgm:pt>
    <dgm:pt modelId="{2518CD87-7139-4B76-A781-54ECB5F5ED17}" type="parTrans" cxnId="{4D1A8ED8-781B-4E5A-9DCE-11E31D289C4E}">
      <dgm:prSet/>
      <dgm:spPr/>
      <dgm:t>
        <a:bodyPr/>
        <a:lstStyle/>
        <a:p>
          <a:endParaRPr lang="en-IN"/>
        </a:p>
      </dgm:t>
    </dgm:pt>
    <dgm:pt modelId="{72EBD151-545C-44DE-8739-EEED721B6A61}" type="sibTrans" cxnId="{4D1A8ED8-781B-4E5A-9DCE-11E31D289C4E}">
      <dgm:prSet/>
      <dgm:spPr/>
      <dgm:t>
        <a:bodyPr/>
        <a:lstStyle/>
        <a:p>
          <a:endParaRPr lang="en-IN"/>
        </a:p>
      </dgm:t>
    </dgm:pt>
    <dgm:pt modelId="{F64C6832-130A-43C6-9C68-E3A438F1F873}">
      <dgm:prSet/>
      <dgm:spPr/>
      <dgm:t>
        <a:bodyPr/>
        <a:lstStyle/>
        <a:p>
          <a:r>
            <a:rPr lang="en-IN" dirty="0"/>
            <a:t>KPI’s</a:t>
          </a:r>
        </a:p>
      </dgm:t>
    </dgm:pt>
    <dgm:pt modelId="{C9616163-32A5-4DDD-9696-2CA6C1025CBC}" type="parTrans" cxnId="{9D30EF78-4732-447E-8B42-5AF571F70437}">
      <dgm:prSet/>
      <dgm:spPr/>
      <dgm:t>
        <a:bodyPr/>
        <a:lstStyle/>
        <a:p>
          <a:endParaRPr lang="en-IN"/>
        </a:p>
      </dgm:t>
    </dgm:pt>
    <dgm:pt modelId="{20A8DB05-A90D-46F4-BBA5-C13C0864173F}" type="sibTrans" cxnId="{9D30EF78-4732-447E-8B42-5AF571F70437}">
      <dgm:prSet/>
      <dgm:spPr/>
      <dgm:t>
        <a:bodyPr/>
        <a:lstStyle/>
        <a:p>
          <a:endParaRPr lang="en-IN"/>
        </a:p>
      </dgm:t>
    </dgm:pt>
    <dgm:pt modelId="{30CC9C0D-6202-40DE-A79F-D8E2D16E0C9F}">
      <dgm:prSet/>
      <dgm:spPr/>
      <dgm:t>
        <a:bodyPr/>
        <a:lstStyle/>
        <a:p>
          <a:r>
            <a:rPr lang="en-IN" dirty="0"/>
            <a:t>Dashboards</a:t>
          </a:r>
        </a:p>
      </dgm:t>
    </dgm:pt>
    <dgm:pt modelId="{06DA129A-86B2-43B3-A23A-78E54836C901}" type="parTrans" cxnId="{4324133D-E2B0-48B9-A71F-F64A15850427}">
      <dgm:prSet/>
      <dgm:spPr/>
      <dgm:t>
        <a:bodyPr/>
        <a:lstStyle/>
        <a:p>
          <a:endParaRPr lang="en-IN"/>
        </a:p>
      </dgm:t>
    </dgm:pt>
    <dgm:pt modelId="{E14C84C7-713C-43F5-9E5B-45A353F56DF9}" type="sibTrans" cxnId="{4324133D-E2B0-48B9-A71F-F64A15850427}">
      <dgm:prSet/>
      <dgm:spPr/>
      <dgm:t>
        <a:bodyPr/>
        <a:lstStyle/>
        <a:p>
          <a:endParaRPr lang="en-IN"/>
        </a:p>
      </dgm:t>
    </dgm:pt>
    <dgm:pt modelId="{F0B97785-2F7F-483F-9838-78FEAEC46876}">
      <dgm:prSet/>
      <dgm:spPr/>
      <dgm:t>
        <a:bodyPr/>
        <a:lstStyle/>
        <a:p>
          <a:r>
            <a:rPr lang="en-US" dirty="0"/>
            <a:t>Challenges</a:t>
          </a:r>
          <a:endParaRPr lang="en-IN" dirty="0"/>
        </a:p>
      </dgm:t>
    </dgm:pt>
    <dgm:pt modelId="{7922FDA1-D629-4364-AE7C-285B16C1A753}" type="parTrans" cxnId="{FA7F7140-3386-4BBD-8C71-4A6B1B637DA3}">
      <dgm:prSet/>
      <dgm:spPr/>
      <dgm:t>
        <a:bodyPr/>
        <a:lstStyle/>
        <a:p>
          <a:endParaRPr lang="en-IN"/>
        </a:p>
      </dgm:t>
    </dgm:pt>
    <dgm:pt modelId="{94351A0C-2D12-444D-BD70-27760345277D}" type="sibTrans" cxnId="{FA7F7140-3386-4BBD-8C71-4A6B1B637DA3}">
      <dgm:prSet/>
      <dgm:spPr/>
      <dgm:t>
        <a:bodyPr/>
        <a:lstStyle/>
        <a:p>
          <a:endParaRPr lang="en-IN"/>
        </a:p>
      </dgm:t>
    </dgm:pt>
    <dgm:pt modelId="{59736C00-7853-4EB5-9AF0-775C03E34F8D}" type="pres">
      <dgm:prSet presAssocID="{77A2558C-A1A2-4635-B5C4-ED9BC6251EAC}" presName="Name0" presStyleCnt="0">
        <dgm:presLayoutVars>
          <dgm:dir/>
          <dgm:resizeHandles val="exact"/>
        </dgm:presLayoutVars>
      </dgm:prSet>
      <dgm:spPr/>
    </dgm:pt>
    <dgm:pt modelId="{B2D6EB2B-5422-4485-9169-F6D14EEA85CA}" type="pres">
      <dgm:prSet presAssocID="{77A2558C-A1A2-4635-B5C4-ED9BC6251EAC}" presName="arrow" presStyleLbl="bgShp" presStyleIdx="0" presStyleCnt="1"/>
      <dgm:spPr/>
    </dgm:pt>
    <dgm:pt modelId="{39477521-5798-4ADB-A7C9-B1047030E95D}" type="pres">
      <dgm:prSet presAssocID="{77A2558C-A1A2-4635-B5C4-ED9BC6251EAC}" presName="points" presStyleCnt="0"/>
      <dgm:spPr/>
    </dgm:pt>
    <dgm:pt modelId="{B1951D24-9536-45EC-A438-A20EB97E1AEB}" type="pres">
      <dgm:prSet presAssocID="{FDD27B8B-397C-413F-8CE2-025AA54CDCC1}" presName="compositeA" presStyleCnt="0"/>
      <dgm:spPr/>
    </dgm:pt>
    <dgm:pt modelId="{AA6CD69A-B7B1-46DA-B73A-4F3E31FC1073}" type="pres">
      <dgm:prSet presAssocID="{FDD27B8B-397C-413F-8CE2-025AA54CDCC1}" presName="textA" presStyleLbl="revTx" presStyleIdx="0" presStyleCnt="5">
        <dgm:presLayoutVars>
          <dgm:bulletEnabled val="1"/>
        </dgm:presLayoutVars>
      </dgm:prSet>
      <dgm:spPr/>
    </dgm:pt>
    <dgm:pt modelId="{A3EABD19-B3A5-4659-8DCC-43C16DE91310}" type="pres">
      <dgm:prSet presAssocID="{FDD27B8B-397C-413F-8CE2-025AA54CDCC1}" presName="circleA" presStyleLbl="node1" presStyleIdx="0" presStyleCnt="5"/>
      <dgm:spPr/>
    </dgm:pt>
    <dgm:pt modelId="{6D67B064-41D4-4DD6-AED3-58619D6A1355}" type="pres">
      <dgm:prSet presAssocID="{FDD27B8B-397C-413F-8CE2-025AA54CDCC1}" presName="spaceA" presStyleCnt="0"/>
      <dgm:spPr/>
    </dgm:pt>
    <dgm:pt modelId="{ACB53DD2-37D4-47BA-826E-F2828A6A5211}" type="pres">
      <dgm:prSet presAssocID="{86A0FF53-AC64-4207-AE9D-1AEE83E6A5ED}" presName="space" presStyleCnt="0"/>
      <dgm:spPr/>
    </dgm:pt>
    <dgm:pt modelId="{8F76BF2A-534B-457F-8266-96FE409AABDD}" type="pres">
      <dgm:prSet presAssocID="{01D0DEE0-3EEA-4944-BECD-71D0654886DC}" presName="compositeB" presStyleCnt="0"/>
      <dgm:spPr/>
    </dgm:pt>
    <dgm:pt modelId="{A1495441-7DBE-4A2D-BD7D-6E70E435B405}" type="pres">
      <dgm:prSet presAssocID="{01D0DEE0-3EEA-4944-BECD-71D0654886DC}" presName="textB" presStyleLbl="revTx" presStyleIdx="1" presStyleCnt="5">
        <dgm:presLayoutVars>
          <dgm:bulletEnabled val="1"/>
        </dgm:presLayoutVars>
      </dgm:prSet>
      <dgm:spPr/>
    </dgm:pt>
    <dgm:pt modelId="{B282AC83-81D6-4B73-A096-7D94353A3B63}" type="pres">
      <dgm:prSet presAssocID="{01D0DEE0-3EEA-4944-BECD-71D0654886DC}" presName="circleB" presStyleLbl="node1" presStyleIdx="1" presStyleCnt="5"/>
      <dgm:spPr/>
    </dgm:pt>
    <dgm:pt modelId="{EACCCA8C-CC00-456C-AF38-1575BE1198D8}" type="pres">
      <dgm:prSet presAssocID="{01D0DEE0-3EEA-4944-BECD-71D0654886DC}" presName="spaceB" presStyleCnt="0"/>
      <dgm:spPr/>
    </dgm:pt>
    <dgm:pt modelId="{9142A6AD-47C8-4C4F-A1AC-936974D3BEF0}" type="pres">
      <dgm:prSet presAssocID="{72EBD151-545C-44DE-8739-EEED721B6A61}" presName="space" presStyleCnt="0"/>
      <dgm:spPr/>
    </dgm:pt>
    <dgm:pt modelId="{3410E5BB-6788-4854-B2F6-F93CAC33407E}" type="pres">
      <dgm:prSet presAssocID="{F64C6832-130A-43C6-9C68-E3A438F1F873}" presName="compositeA" presStyleCnt="0"/>
      <dgm:spPr/>
    </dgm:pt>
    <dgm:pt modelId="{A7EC990A-AFE9-4633-80A9-B9CE03AA9F6E}" type="pres">
      <dgm:prSet presAssocID="{F64C6832-130A-43C6-9C68-E3A438F1F873}" presName="textA" presStyleLbl="revTx" presStyleIdx="2" presStyleCnt="5">
        <dgm:presLayoutVars>
          <dgm:bulletEnabled val="1"/>
        </dgm:presLayoutVars>
      </dgm:prSet>
      <dgm:spPr/>
    </dgm:pt>
    <dgm:pt modelId="{79178627-063D-4DFD-8872-09CAA68F1D80}" type="pres">
      <dgm:prSet presAssocID="{F64C6832-130A-43C6-9C68-E3A438F1F873}" presName="circleA" presStyleLbl="node1" presStyleIdx="2" presStyleCnt="5"/>
      <dgm:spPr/>
    </dgm:pt>
    <dgm:pt modelId="{35A52886-DE90-409A-A69F-9B4207F0A562}" type="pres">
      <dgm:prSet presAssocID="{F64C6832-130A-43C6-9C68-E3A438F1F873}" presName="spaceA" presStyleCnt="0"/>
      <dgm:spPr/>
    </dgm:pt>
    <dgm:pt modelId="{4EF99E7E-0446-4791-B0FF-220F993DD512}" type="pres">
      <dgm:prSet presAssocID="{20A8DB05-A90D-46F4-BBA5-C13C0864173F}" presName="space" presStyleCnt="0"/>
      <dgm:spPr/>
    </dgm:pt>
    <dgm:pt modelId="{58957FED-EC93-4DE5-AF07-FA04BDB0A3A8}" type="pres">
      <dgm:prSet presAssocID="{30CC9C0D-6202-40DE-A79F-D8E2D16E0C9F}" presName="compositeB" presStyleCnt="0"/>
      <dgm:spPr/>
    </dgm:pt>
    <dgm:pt modelId="{152AC171-328F-4A1B-B389-B5AC5EBCDAD7}" type="pres">
      <dgm:prSet presAssocID="{30CC9C0D-6202-40DE-A79F-D8E2D16E0C9F}" presName="textB" presStyleLbl="revTx" presStyleIdx="3" presStyleCnt="5">
        <dgm:presLayoutVars>
          <dgm:bulletEnabled val="1"/>
        </dgm:presLayoutVars>
      </dgm:prSet>
      <dgm:spPr/>
    </dgm:pt>
    <dgm:pt modelId="{826D8C22-6329-433B-9CBF-8DE09DA49299}" type="pres">
      <dgm:prSet presAssocID="{30CC9C0D-6202-40DE-A79F-D8E2D16E0C9F}" presName="circleB" presStyleLbl="node1" presStyleIdx="3" presStyleCnt="5"/>
      <dgm:spPr/>
    </dgm:pt>
    <dgm:pt modelId="{F3CD5508-F3C0-44D2-AA1C-543F30C55C4C}" type="pres">
      <dgm:prSet presAssocID="{30CC9C0D-6202-40DE-A79F-D8E2D16E0C9F}" presName="spaceB" presStyleCnt="0"/>
      <dgm:spPr/>
    </dgm:pt>
    <dgm:pt modelId="{1108B12E-0F99-4FD8-8D5C-F06AD766225D}" type="pres">
      <dgm:prSet presAssocID="{E14C84C7-713C-43F5-9E5B-45A353F56DF9}" presName="space" presStyleCnt="0"/>
      <dgm:spPr/>
    </dgm:pt>
    <dgm:pt modelId="{8769C5E3-E1F8-4B44-BF35-1B1DC6283AE1}" type="pres">
      <dgm:prSet presAssocID="{F0B97785-2F7F-483F-9838-78FEAEC46876}" presName="compositeA" presStyleCnt="0"/>
      <dgm:spPr/>
    </dgm:pt>
    <dgm:pt modelId="{AE4399DB-C2EC-4EA0-8C81-2347C307DE87}" type="pres">
      <dgm:prSet presAssocID="{F0B97785-2F7F-483F-9838-78FEAEC46876}" presName="textA" presStyleLbl="revTx" presStyleIdx="4" presStyleCnt="5">
        <dgm:presLayoutVars>
          <dgm:bulletEnabled val="1"/>
        </dgm:presLayoutVars>
      </dgm:prSet>
      <dgm:spPr/>
    </dgm:pt>
    <dgm:pt modelId="{E7A620D0-C9A5-428B-8C06-21BF1E8B1F59}" type="pres">
      <dgm:prSet presAssocID="{F0B97785-2F7F-483F-9838-78FEAEC46876}" presName="circleA" presStyleLbl="node1" presStyleIdx="4" presStyleCnt="5"/>
      <dgm:spPr/>
    </dgm:pt>
    <dgm:pt modelId="{EC50E3B4-29F4-401E-AA14-9E51CD8CBAF9}" type="pres">
      <dgm:prSet presAssocID="{F0B97785-2F7F-483F-9838-78FEAEC46876}" presName="spaceA" presStyleCnt="0"/>
      <dgm:spPr/>
    </dgm:pt>
  </dgm:ptLst>
  <dgm:cxnLst>
    <dgm:cxn modelId="{4324133D-E2B0-48B9-A71F-F64A15850427}" srcId="{77A2558C-A1A2-4635-B5C4-ED9BC6251EAC}" destId="{30CC9C0D-6202-40DE-A79F-D8E2D16E0C9F}" srcOrd="3" destOrd="0" parTransId="{06DA129A-86B2-43B3-A23A-78E54836C901}" sibTransId="{E14C84C7-713C-43F5-9E5B-45A353F56DF9}"/>
    <dgm:cxn modelId="{FA7F7140-3386-4BBD-8C71-4A6B1B637DA3}" srcId="{77A2558C-A1A2-4635-B5C4-ED9BC6251EAC}" destId="{F0B97785-2F7F-483F-9838-78FEAEC46876}" srcOrd="4" destOrd="0" parTransId="{7922FDA1-D629-4364-AE7C-285B16C1A753}" sibTransId="{94351A0C-2D12-444D-BD70-27760345277D}"/>
    <dgm:cxn modelId="{651C8646-170A-4B16-85D0-CAF2B692E0F8}" srcId="{77A2558C-A1A2-4635-B5C4-ED9BC6251EAC}" destId="{FDD27B8B-397C-413F-8CE2-025AA54CDCC1}" srcOrd="0" destOrd="0" parTransId="{2A599C16-187C-48D7-A574-C9F380C90BC0}" sibTransId="{86A0FF53-AC64-4207-AE9D-1AEE83E6A5ED}"/>
    <dgm:cxn modelId="{5EA1116A-CAE1-431A-98B5-D2A625D04242}" type="presOf" srcId="{30CC9C0D-6202-40DE-A79F-D8E2D16E0C9F}" destId="{152AC171-328F-4A1B-B389-B5AC5EBCDAD7}" srcOrd="0" destOrd="0" presId="urn:microsoft.com/office/officeart/2005/8/layout/hProcess11"/>
    <dgm:cxn modelId="{6ECF2F6E-27AA-4B37-9948-B9E2D1015736}" type="presOf" srcId="{FDD27B8B-397C-413F-8CE2-025AA54CDCC1}" destId="{AA6CD69A-B7B1-46DA-B73A-4F3E31FC1073}" srcOrd="0" destOrd="0" presId="urn:microsoft.com/office/officeart/2005/8/layout/hProcess11"/>
    <dgm:cxn modelId="{ED0F1F4F-FCB4-4709-871D-34F1EE011DE4}" type="presOf" srcId="{77A2558C-A1A2-4635-B5C4-ED9BC6251EAC}" destId="{59736C00-7853-4EB5-9AF0-775C03E34F8D}" srcOrd="0" destOrd="0" presId="urn:microsoft.com/office/officeart/2005/8/layout/hProcess11"/>
    <dgm:cxn modelId="{9D30EF78-4732-447E-8B42-5AF571F70437}" srcId="{77A2558C-A1A2-4635-B5C4-ED9BC6251EAC}" destId="{F64C6832-130A-43C6-9C68-E3A438F1F873}" srcOrd="2" destOrd="0" parTransId="{C9616163-32A5-4DDD-9696-2CA6C1025CBC}" sibTransId="{20A8DB05-A90D-46F4-BBA5-C13C0864173F}"/>
    <dgm:cxn modelId="{6D8B55A9-AD28-46EB-A204-31E67AFAB356}" type="presOf" srcId="{F0B97785-2F7F-483F-9838-78FEAEC46876}" destId="{AE4399DB-C2EC-4EA0-8C81-2347C307DE87}" srcOrd="0" destOrd="0" presId="urn:microsoft.com/office/officeart/2005/8/layout/hProcess11"/>
    <dgm:cxn modelId="{4D1A8ED8-781B-4E5A-9DCE-11E31D289C4E}" srcId="{77A2558C-A1A2-4635-B5C4-ED9BC6251EAC}" destId="{01D0DEE0-3EEA-4944-BECD-71D0654886DC}" srcOrd="1" destOrd="0" parTransId="{2518CD87-7139-4B76-A781-54ECB5F5ED17}" sibTransId="{72EBD151-545C-44DE-8739-EEED721B6A61}"/>
    <dgm:cxn modelId="{CA0485E9-2E3C-46E9-8834-5A5C85C22416}" type="presOf" srcId="{F64C6832-130A-43C6-9C68-E3A438F1F873}" destId="{A7EC990A-AFE9-4633-80A9-B9CE03AA9F6E}" srcOrd="0" destOrd="0" presId="urn:microsoft.com/office/officeart/2005/8/layout/hProcess11"/>
    <dgm:cxn modelId="{A2B07EFF-B24C-4403-8B92-74549151FD6F}" type="presOf" srcId="{01D0DEE0-3EEA-4944-BECD-71D0654886DC}" destId="{A1495441-7DBE-4A2D-BD7D-6E70E435B405}" srcOrd="0" destOrd="0" presId="urn:microsoft.com/office/officeart/2005/8/layout/hProcess11"/>
    <dgm:cxn modelId="{489B1031-E502-4930-B5B8-44367E16AF53}" type="presParOf" srcId="{59736C00-7853-4EB5-9AF0-775C03E34F8D}" destId="{B2D6EB2B-5422-4485-9169-F6D14EEA85CA}" srcOrd="0" destOrd="0" presId="urn:microsoft.com/office/officeart/2005/8/layout/hProcess11"/>
    <dgm:cxn modelId="{DA5263EB-C710-40BB-B382-AD3140C3F7F5}" type="presParOf" srcId="{59736C00-7853-4EB5-9AF0-775C03E34F8D}" destId="{39477521-5798-4ADB-A7C9-B1047030E95D}" srcOrd="1" destOrd="0" presId="urn:microsoft.com/office/officeart/2005/8/layout/hProcess11"/>
    <dgm:cxn modelId="{02ABDA64-F3EF-4A1E-A36C-E5E48CF7B759}" type="presParOf" srcId="{39477521-5798-4ADB-A7C9-B1047030E95D}" destId="{B1951D24-9536-45EC-A438-A20EB97E1AEB}" srcOrd="0" destOrd="0" presId="urn:microsoft.com/office/officeart/2005/8/layout/hProcess11"/>
    <dgm:cxn modelId="{60337367-A377-488D-8481-9F58D5FB3BAC}" type="presParOf" srcId="{B1951D24-9536-45EC-A438-A20EB97E1AEB}" destId="{AA6CD69A-B7B1-46DA-B73A-4F3E31FC1073}" srcOrd="0" destOrd="0" presId="urn:microsoft.com/office/officeart/2005/8/layout/hProcess11"/>
    <dgm:cxn modelId="{AE7D8139-DB67-4E1B-992E-82A2A16F1BDE}" type="presParOf" srcId="{B1951D24-9536-45EC-A438-A20EB97E1AEB}" destId="{A3EABD19-B3A5-4659-8DCC-43C16DE91310}" srcOrd="1" destOrd="0" presId="urn:microsoft.com/office/officeart/2005/8/layout/hProcess11"/>
    <dgm:cxn modelId="{C5764375-1690-40B0-B520-1E06E39AD3AD}" type="presParOf" srcId="{B1951D24-9536-45EC-A438-A20EB97E1AEB}" destId="{6D67B064-41D4-4DD6-AED3-58619D6A1355}" srcOrd="2" destOrd="0" presId="urn:microsoft.com/office/officeart/2005/8/layout/hProcess11"/>
    <dgm:cxn modelId="{11181566-BE91-4A09-A57F-0EF8CA18CCA7}" type="presParOf" srcId="{39477521-5798-4ADB-A7C9-B1047030E95D}" destId="{ACB53DD2-37D4-47BA-826E-F2828A6A5211}" srcOrd="1" destOrd="0" presId="urn:microsoft.com/office/officeart/2005/8/layout/hProcess11"/>
    <dgm:cxn modelId="{B98B6EF5-9C6E-4560-88D0-B1E11781385A}" type="presParOf" srcId="{39477521-5798-4ADB-A7C9-B1047030E95D}" destId="{8F76BF2A-534B-457F-8266-96FE409AABDD}" srcOrd="2" destOrd="0" presId="urn:microsoft.com/office/officeart/2005/8/layout/hProcess11"/>
    <dgm:cxn modelId="{61C8DB65-9F8F-43F6-9B2D-09E36F2EC186}" type="presParOf" srcId="{8F76BF2A-534B-457F-8266-96FE409AABDD}" destId="{A1495441-7DBE-4A2D-BD7D-6E70E435B405}" srcOrd="0" destOrd="0" presId="urn:microsoft.com/office/officeart/2005/8/layout/hProcess11"/>
    <dgm:cxn modelId="{2C5D8060-DA9C-4945-907F-66B86A694A6E}" type="presParOf" srcId="{8F76BF2A-534B-457F-8266-96FE409AABDD}" destId="{B282AC83-81D6-4B73-A096-7D94353A3B63}" srcOrd="1" destOrd="0" presId="urn:microsoft.com/office/officeart/2005/8/layout/hProcess11"/>
    <dgm:cxn modelId="{088C1530-9055-46D5-9EE3-025B0A170F31}" type="presParOf" srcId="{8F76BF2A-534B-457F-8266-96FE409AABDD}" destId="{EACCCA8C-CC00-456C-AF38-1575BE1198D8}" srcOrd="2" destOrd="0" presId="urn:microsoft.com/office/officeart/2005/8/layout/hProcess11"/>
    <dgm:cxn modelId="{CD92EEE5-F554-4C16-B607-98978CB82EBB}" type="presParOf" srcId="{39477521-5798-4ADB-A7C9-B1047030E95D}" destId="{9142A6AD-47C8-4C4F-A1AC-936974D3BEF0}" srcOrd="3" destOrd="0" presId="urn:microsoft.com/office/officeart/2005/8/layout/hProcess11"/>
    <dgm:cxn modelId="{1ACF0F95-D5C5-4F39-8546-DECBB111FAE0}" type="presParOf" srcId="{39477521-5798-4ADB-A7C9-B1047030E95D}" destId="{3410E5BB-6788-4854-B2F6-F93CAC33407E}" srcOrd="4" destOrd="0" presId="urn:microsoft.com/office/officeart/2005/8/layout/hProcess11"/>
    <dgm:cxn modelId="{CD76D6DE-AC90-458D-B329-570181E54E90}" type="presParOf" srcId="{3410E5BB-6788-4854-B2F6-F93CAC33407E}" destId="{A7EC990A-AFE9-4633-80A9-B9CE03AA9F6E}" srcOrd="0" destOrd="0" presId="urn:microsoft.com/office/officeart/2005/8/layout/hProcess11"/>
    <dgm:cxn modelId="{5A4C1C27-589C-4226-96ED-C35C2297B405}" type="presParOf" srcId="{3410E5BB-6788-4854-B2F6-F93CAC33407E}" destId="{79178627-063D-4DFD-8872-09CAA68F1D80}" srcOrd="1" destOrd="0" presId="urn:microsoft.com/office/officeart/2005/8/layout/hProcess11"/>
    <dgm:cxn modelId="{0ED0CBF7-1B31-4C86-AF92-C5D0FE97F317}" type="presParOf" srcId="{3410E5BB-6788-4854-B2F6-F93CAC33407E}" destId="{35A52886-DE90-409A-A69F-9B4207F0A562}" srcOrd="2" destOrd="0" presId="urn:microsoft.com/office/officeart/2005/8/layout/hProcess11"/>
    <dgm:cxn modelId="{3F55B0BF-2BFC-4362-B693-E222348D685E}" type="presParOf" srcId="{39477521-5798-4ADB-A7C9-B1047030E95D}" destId="{4EF99E7E-0446-4791-B0FF-220F993DD512}" srcOrd="5" destOrd="0" presId="urn:microsoft.com/office/officeart/2005/8/layout/hProcess11"/>
    <dgm:cxn modelId="{EB76A2C3-3ED8-4C1F-ABF8-B4D0AB6BAE6D}" type="presParOf" srcId="{39477521-5798-4ADB-A7C9-B1047030E95D}" destId="{58957FED-EC93-4DE5-AF07-FA04BDB0A3A8}" srcOrd="6" destOrd="0" presId="urn:microsoft.com/office/officeart/2005/8/layout/hProcess11"/>
    <dgm:cxn modelId="{45F69808-F862-4B19-94F1-E29DFB3B0DD8}" type="presParOf" srcId="{58957FED-EC93-4DE5-AF07-FA04BDB0A3A8}" destId="{152AC171-328F-4A1B-B389-B5AC5EBCDAD7}" srcOrd="0" destOrd="0" presId="urn:microsoft.com/office/officeart/2005/8/layout/hProcess11"/>
    <dgm:cxn modelId="{A85EB188-5E87-4972-AB54-FD61AEBCB8AB}" type="presParOf" srcId="{58957FED-EC93-4DE5-AF07-FA04BDB0A3A8}" destId="{826D8C22-6329-433B-9CBF-8DE09DA49299}" srcOrd="1" destOrd="0" presId="urn:microsoft.com/office/officeart/2005/8/layout/hProcess11"/>
    <dgm:cxn modelId="{8533A3EE-0F0D-490E-B4FF-DD0360D302B4}" type="presParOf" srcId="{58957FED-EC93-4DE5-AF07-FA04BDB0A3A8}" destId="{F3CD5508-F3C0-44D2-AA1C-543F30C55C4C}" srcOrd="2" destOrd="0" presId="urn:microsoft.com/office/officeart/2005/8/layout/hProcess11"/>
    <dgm:cxn modelId="{32CB8DE0-22C2-40FE-BCCB-A903DC06D3FC}" type="presParOf" srcId="{39477521-5798-4ADB-A7C9-B1047030E95D}" destId="{1108B12E-0F99-4FD8-8D5C-F06AD766225D}" srcOrd="7" destOrd="0" presId="urn:microsoft.com/office/officeart/2005/8/layout/hProcess11"/>
    <dgm:cxn modelId="{932D396C-4BAC-4155-90A4-F3AB5E9ECDA2}" type="presParOf" srcId="{39477521-5798-4ADB-A7C9-B1047030E95D}" destId="{8769C5E3-E1F8-4B44-BF35-1B1DC6283AE1}" srcOrd="8" destOrd="0" presId="urn:microsoft.com/office/officeart/2005/8/layout/hProcess11"/>
    <dgm:cxn modelId="{6F0EDC14-A24B-4AF1-B594-CC1162627C1F}" type="presParOf" srcId="{8769C5E3-E1F8-4B44-BF35-1B1DC6283AE1}" destId="{AE4399DB-C2EC-4EA0-8C81-2347C307DE87}" srcOrd="0" destOrd="0" presId="urn:microsoft.com/office/officeart/2005/8/layout/hProcess11"/>
    <dgm:cxn modelId="{E6009E98-36AE-490E-A481-5FBCE7541093}" type="presParOf" srcId="{8769C5E3-E1F8-4B44-BF35-1B1DC6283AE1}" destId="{E7A620D0-C9A5-428B-8C06-21BF1E8B1F59}" srcOrd="1" destOrd="0" presId="urn:microsoft.com/office/officeart/2005/8/layout/hProcess11"/>
    <dgm:cxn modelId="{EDE69EFC-5457-44F9-8CF4-F95067DD73B0}" type="presParOf" srcId="{8769C5E3-E1F8-4B44-BF35-1B1DC6283AE1}" destId="{EC50E3B4-29F4-401E-AA14-9E51CD8CBAF9}"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A2AF49-E074-4A4A-B6DA-F32CB922A4A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4A67D30-D89E-431D-A0AA-E94AC8F1F246}">
      <dgm:prSet/>
      <dgm:spPr/>
      <dgm:t>
        <a:bodyPr/>
        <a:lstStyle/>
        <a:p>
          <a:r>
            <a:rPr lang="en-US" b="1"/>
            <a:t>Merging the Tables </a:t>
          </a:r>
          <a:endParaRPr lang="en-US"/>
        </a:p>
      </dgm:t>
    </dgm:pt>
    <dgm:pt modelId="{E053418C-2F59-4964-9BDD-41E38716AB10}" type="parTrans" cxnId="{CE4D9357-214E-4362-B33D-31A353745373}">
      <dgm:prSet/>
      <dgm:spPr/>
      <dgm:t>
        <a:bodyPr/>
        <a:lstStyle/>
        <a:p>
          <a:endParaRPr lang="en-US"/>
        </a:p>
      </dgm:t>
    </dgm:pt>
    <dgm:pt modelId="{68C8DCFC-B99F-4C8B-8BAC-5B185E3A3097}" type="sibTrans" cxnId="{CE4D9357-214E-4362-B33D-31A353745373}">
      <dgm:prSet/>
      <dgm:spPr/>
      <dgm:t>
        <a:bodyPr/>
        <a:lstStyle/>
        <a:p>
          <a:endParaRPr lang="en-US"/>
        </a:p>
      </dgm:t>
    </dgm:pt>
    <dgm:pt modelId="{E8DE13F3-02C1-4575-A27F-17E21EFBE4FB}">
      <dgm:prSet/>
      <dgm:spPr/>
      <dgm:t>
        <a:bodyPr/>
        <a:lstStyle/>
        <a:p>
          <a:r>
            <a:rPr lang="en-US" b="1"/>
            <a:t>We faced tough challenge initially to merge tables which are having duplicate and blank values in common columns. We created unique index column for both the tables to overcome this problem.</a:t>
          </a:r>
          <a:endParaRPr lang="en-US"/>
        </a:p>
      </dgm:t>
    </dgm:pt>
    <dgm:pt modelId="{98985D11-8043-46CA-9671-5BAAD9471BCB}" type="parTrans" cxnId="{5D0CDCEF-A163-4F11-8E5B-A51F8ADAB2B4}">
      <dgm:prSet/>
      <dgm:spPr/>
      <dgm:t>
        <a:bodyPr/>
        <a:lstStyle/>
        <a:p>
          <a:endParaRPr lang="en-US"/>
        </a:p>
      </dgm:t>
    </dgm:pt>
    <dgm:pt modelId="{A432484B-2E1C-4041-B4B5-68E0B3D00FF1}" type="sibTrans" cxnId="{5D0CDCEF-A163-4F11-8E5B-A51F8ADAB2B4}">
      <dgm:prSet/>
      <dgm:spPr/>
      <dgm:t>
        <a:bodyPr/>
        <a:lstStyle/>
        <a:p>
          <a:endParaRPr lang="en-US"/>
        </a:p>
      </dgm:t>
    </dgm:pt>
    <dgm:pt modelId="{555D1322-0810-4A7B-BADD-0E45FE0EEECD}">
      <dgm:prSet/>
      <dgm:spPr/>
      <dgm:t>
        <a:bodyPr/>
        <a:lstStyle/>
        <a:p>
          <a:r>
            <a:rPr lang="en-US" b="1" dirty="0"/>
            <a:t>Making Relationship</a:t>
          </a:r>
          <a:endParaRPr lang="en-US" dirty="0"/>
        </a:p>
      </dgm:t>
    </dgm:pt>
    <dgm:pt modelId="{B4DF162E-0499-4F1C-AC3E-2674527B3686}" type="parTrans" cxnId="{6268A9C3-7E10-4355-81C3-02EFEC362A3B}">
      <dgm:prSet/>
      <dgm:spPr/>
      <dgm:t>
        <a:bodyPr/>
        <a:lstStyle/>
        <a:p>
          <a:endParaRPr lang="en-US"/>
        </a:p>
      </dgm:t>
    </dgm:pt>
    <dgm:pt modelId="{A2F28BE5-D461-4C26-B2E9-E50D92632411}" type="sibTrans" cxnId="{6268A9C3-7E10-4355-81C3-02EFEC362A3B}">
      <dgm:prSet/>
      <dgm:spPr/>
      <dgm:t>
        <a:bodyPr/>
        <a:lstStyle/>
        <a:p>
          <a:endParaRPr lang="en-US"/>
        </a:p>
      </dgm:t>
    </dgm:pt>
    <dgm:pt modelId="{168F925E-17FA-4A7E-9835-ED5A48835A1B}">
      <dgm:prSet/>
      <dgm:spPr/>
      <dgm:t>
        <a:bodyPr/>
        <a:lstStyle/>
        <a:p>
          <a:r>
            <a:rPr lang="en-US" b="1"/>
            <a:t>We faced tough challenge initially to make relationship between tables which are having duplicate and blank values in common columns. We created unique index column for both the tables to overcome this problem.</a:t>
          </a:r>
          <a:endParaRPr lang="en-US"/>
        </a:p>
      </dgm:t>
    </dgm:pt>
    <dgm:pt modelId="{7ABD7D61-DC64-4497-81AC-1D77D4C47E87}" type="parTrans" cxnId="{F1F3F685-CAFA-440A-9E7E-529E1C78A5A2}">
      <dgm:prSet/>
      <dgm:spPr/>
      <dgm:t>
        <a:bodyPr/>
        <a:lstStyle/>
        <a:p>
          <a:endParaRPr lang="en-US"/>
        </a:p>
      </dgm:t>
    </dgm:pt>
    <dgm:pt modelId="{C34B6762-3CB9-47BC-88F0-B17ECB5CBB04}" type="sibTrans" cxnId="{F1F3F685-CAFA-440A-9E7E-529E1C78A5A2}">
      <dgm:prSet/>
      <dgm:spPr/>
      <dgm:t>
        <a:bodyPr/>
        <a:lstStyle/>
        <a:p>
          <a:endParaRPr lang="en-US"/>
        </a:p>
      </dgm:t>
    </dgm:pt>
    <dgm:pt modelId="{CC8CC223-5E59-4845-9BFE-82D8CE9D8812}">
      <dgm:prSet/>
      <dgm:spPr/>
      <dgm:t>
        <a:bodyPr/>
        <a:lstStyle/>
        <a:p>
          <a:r>
            <a:rPr lang="en-US" b="1"/>
            <a:t>Importing large files to MySQL</a:t>
          </a:r>
          <a:endParaRPr lang="en-US"/>
        </a:p>
      </dgm:t>
    </dgm:pt>
    <dgm:pt modelId="{4B1D7559-8F80-41CB-92EC-6DBFC63EE1A5}" type="parTrans" cxnId="{DD96647A-1BB1-46AB-934B-1F4A9E2148AF}">
      <dgm:prSet/>
      <dgm:spPr/>
      <dgm:t>
        <a:bodyPr/>
        <a:lstStyle/>
        <a:p>
          <a:endParaRPr lang="en-US"/>
        </a:p>
      </dgm:t>
    </dgm:pt>
    <dgm:pt modelId="{752F9F41-C694-498A-8B0E-318795C4C59D}" type="sibTrans" cxnId="{DD96647A-1BB1-46AB-934B-1F4A9E2148AF}">
      <dgm:prSet/>
      <dgm:spPr/>
      <dgm:t>
        <a:bodyPr/>
        <a:lstStyle/>
        <a:p>
          <a:endParaRPr lang="en-US"/>
        </a:p>
      </dgm:t>
    </dgm:pt>
    <dgm:pt modelId="{14A02182-7C07-43FE-9BF0-104C17370294}">
      <dgm:prSet/>
      <dgm:spPr/>
      <dgm:t>
        <a:bodyPr/>
        <a:lstStyle/>
        <a:p>
          <a:r>
            <a:rPr lang="en-US" b="1"/>
            <a:t>Importing large csv files to MySQL takes lot of time to overcome this problem we created text files using python and then by using insert statement created tables.</a:t>
          </a:r>
          <a:endParaRPr lang="en-US"/>
        </a:p>
      </dgm:t>
    </dgm:pt>
    <dgm:pt modelId="{96259D30-08B4-445E-AE92-0F7B92AC4CAF}" type="parTrans" cxnId="{D9EE60C9-964C-4BD1-AE21-1BB26F503634}">
      <dgm:prSet/>
      <dgm:spPr/>
      <dgm:t>
        <a:bodyPr/>
        <a:lstStyle/>
        <a:p>
          <a:endParaRPr lang="en-US"/>
        </a:p>
      </dgm:t>
    </dgm:pt>
    <dgm:pt modelId="{E912AD6C-5BBC-4E1F-B421-F3AC4B341C1C}" type="sibTrans" cxnId="{D9EE60C9-964C-4BD1-AE21-1BB26F503634}">
      <dgm:prSet/>
      <dgm:spPr/>
      <dgm:t>
        <a:bodyPr/>
        <a:lstStyle/>
        <a:p>
          <a:endParaRPr lang="en-US"/>
        </a:p>
      </dgm:t>
    </dgm:pt>
    <dgm:pt modelId="{7FE9C238-6AEC-4239-8FC8-F91B2E98C2DF}">
      <dgm:prSet/>
      <dgm:spPr/>
      <dgm:t>
        <a:bodyPr/>
        <a:lstStyle/>
        <a:p>
          <a:r>
            <a:rPr lang="en-US" b="1"/>
            <a:t>Dealing with null and blank values/records</a:t>
          </a:r>
          <a:endParaRPr lang="en-US"/>
        </a:p>
      </dgm:t>
    </dgm:pt>
    <dgm:pt modelId="{72D64188-A8E0-42A9-9B6C-61091140654C}" type="parTrans" cxnId="{1D8B2ECF-00B7-4DA1-9A07-E2B8BD2F9CB4}">
      <dgm:prSet/>
      <dgm:spPr/>
      <dgm:t>
        <a:bodyPr/>
        <a:lstStyle/>
        <a:p>
          <a:endParaRPr lang="en-US"/>
        </a:p>
      </dgm:t>
    </dgm:pt>
    <dgm:pt modelId="{C5CBD608-3958-42E4-8C4C-99BFDC1AED19}" type="sibTrans" cxnId="{1D8B2ECF-00B7-4DA1-9A07-E2B8BD2F9CB4}">
      <dgm:prSet/>
      <dgm:spPr/>
      <dgm:t>
        <a:bodyPr/>
        <a:lstStyle/>
        <a:p>
          <a:endParaRPr lang="en-US"/>
        </a:p>
      </dgm:t>
    </dgm:pt>
    <dgm:pt modelId="{B4B037BB-9979-4EE1-92C1-FFEAECA738F7}">
      <dgm:prSet/>
      <dgm:spPr/>
      <dgm:t>
        <a:bodyPr/>
        <a:lstStyle/>
        <a:p>
          <a:r>
            <a:rPr lang="en-US" b="1" dirty="0"/>
            <a:t>We faced a challenge of having large number  of blank records in  dataset by using power query cleaned the dataset and removed the unwanted columns which are having 80% of null and blank values.</a:t>
          </a:r>
          <a:endParaRPr lang="en-US" dirty="0"/>
        </a:p>
      </dgm:t>
    </dgm:pt>
    <dgm:pt modelId="{108ADCCC-EB76-4264-A120-98457D191335}" type="parTrans" cxnId="{6DA3FFAA-3059-41E0-8165-4E13D89EF578}">
      <dgm:prSet/>
      <dgm:spPr/>
      <dgm:t>
        <a:bodyPr/>
        <a:lstStyle/>
        <a:p>
          <a:endParaRPr lang="en-US"/>
        </a:p>
      </dgm:t>
    </dgm:pt>
    <dgm:pt modelId="{866424F8-93BE-48AF-B9A9-95BC6F204E89}" type="sibTrans" cxnId="{6DA3FFAA-3059-41E0-8165-4E13D89EF578}">
      <dgm:prSet/>
      <dgm:spPr/>
      <dgm:t>
        <a:bodyPr/>
        <a:lstStyle/>
        <a:p>
          <a:endParaRPr lang="en-US"/>
        </a:p>
      </dgm:t>
    </dgm:pt>
    <dgm:pt modelId="{EBA5CDB3-3599-4637-B0AF-861890787578}" type="pres">
      <dgm:prSet presAssocID="{88A2AF49-E074-4A4A-B6DA-F32CB922A4A0}" presName="root" presStyleCnt="0">
        <dgm:presLayoutVars>
          <dgm:dir/>
          <dgm:resizeHandles val="exact"/>
        </dgm:presLayoutVars>
      </dgm:prSet>
      <dgm:spPr/>
    </dgm:pt>
    <dgm:pt modelId="{FC70EC43-8B47-4C07-9FCC-BE2182093AC8}" type="pres">
      <dgm:prSet presAssocID="{F4A67D30-D89E-431D-A0AA-E94AC8F1F246}" presName="compNode" presStyleCnt="0"/>
      <dgm:spPr/>
    </dgm:pt>
    <dgm:pt modelId="{5B7D0D3C-E193-4287-8C5E-2F915A2F3190}" type="pres">
      <dgm:prSet presAssocID="{F4A67D30-D89E-431D-A0AA-E94AC8F1F246}" presName="bgRect" presStyleLbl="bgShp" presStyleIdx="0" presStyleCnt="4" custScaleY="117520"/>
      <dgm:spPr/>
    </dgm:pt>
    <dgm:pt modelId="{CE23D147-8847-43F2-AEA6-8AAF6ABB9C54}" type="pres">
      <dgm:prSet presAssocID="{F4A67D30-D89E-431D-A0AA-E94AC8F1F24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DB7F39DC-A71E-4F9B-B6D1-9966A04FC6DD}" type="pres">
      <dgm:prSet presAssocID="{F4A67D30-D89E-431D-A0AA-E94AC8F1F246}" presName="spaceRect" presStyleCnt="0"/>
      <dgm:spPr/>
    </dgm:pt>
    <dgm:pt modelId="{BC1E45A3-3F1E-4A7C-BE14-1A35F4837B83}" type="pres">
      <dgm:prSet presAssocID="{F4A67D30-D89E-431D-A0AA-E94AC8F1F246}" presName="parTx" presStyleLbl="revTx" presStyleIdx="0" presStyleCnt="8">
        <dgm:presLayoutVars>
          <dgm:chMax val="0"/>
          <dgm:chPref val="0"/>
        </dgm:presLayoutVars>
      </dgm:prSet>
      <dgm:spPr/>
    </dgm:pt>
    <dgm:pt modelId="{CF4A5AF0-62E1-48C7-9E09-369957EE4D9D}" type="pres">
      <dgm:prSet presAssocID="{F4A67D30-D89E-431D-A0AA-E94AC8F1F246}" presName="desTx" presStyleLbl="revTx" presStyleIdx="1" presStyleCnt="8">
        <dgm:presLayoutVars/>
      </dgm:prSet>
      <dgm:spPr/>
    </dgm:pt>
    <dgm:pt modelId="{29E7FD1D-D0ED-4687-9738-741A2540D653}" type="pres">
      <dgm:prSet presAssocID="{68C8DCFC-B99F-4C8B-8BAC-5B185E3A3097}" presName="sibTrans" presStyleCnt="0"/>
      <dgm:spPr/>
    </dgm:pt>
    <dgm:pt modelId="{9E6A1F42-A019-4471-A01B-63D759C2FF6B}" type="pres">
      <dgm:prSet presAssocID="{555D1322-0810-4A7B-BADD-0E45FE0EEECD}" presName="compNode" presStyleCnt="0"/>
      <dgm:spPr/>
    </dgm:pt>
    <dgm:pt modelId="{33F887E6-1B43-4BD4-9782-7350D4F08B94}" type="pres">
      <dgm:prSet presAssocID="{555D1322-0810-4A7B-BADD-0E45FE0EEECD}" presName="bgRect" presStyleLbl="bgShp" presStyleIdx="1" presStyleCnt="4" custScaleY="129428"/>
      <dgm:spPr/>
    </dgm:pt>
    <dgm:pt modelId="{3C2DD465-3B71-47E1-8453-36821E904206}" type="pres">
      <dgm:prSet presAssocID="{555D1322-0810-4A7B-BADD-0E45FE0EEEC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CDF6A3A-D518-42E5-BD41-52FD7AE1BB57}" type="pres">
      <dgm:prSet presAssocID="{555D1322-0810-4A7B-BADD-0E45FE0EEECD}" presName="spaceRect" presStyleCnt="0"/>
      <dgm:spPr/>
    </dgm:pt>
    <dgm:pt modelId="{C1E7C371-E2B0-4D56-A589-C30EBBF7C197}" type="pres">
      <dgm:prSet presAssocID="{555D1322-0810-4A7B-BADD-0E45FE0EEECD}" presName="parTx" presStyleLbl="revTx" presStyleIdx="2" presStyleCnt="8">
        <dgm:presLayoutVars>
          <dgm:chMax val="0"/>
          <dgm:chPref val="0"/>
        </dgm:presLayoutVars>
      </dgm:prSet>
      <dgm:spPr/>
    </dgm:pt>
    <dgm:pt modelId="{A27E569A-92C6-49B5-80C2-D73A8C86C967}" type="pres">
      <dgm:prSet presAssocID="{555D1322-0810-4A7B-BADD-0E45FE0EEECD}" presName="desTx" presStyleLbl="revTx" presStyleIdx="3" presStyleCnt="8">
        <dgm:presLayoutVars/>
      </dgm:prSet>
      <dgm:spPr/>
    </dgm:pt>
    <dgm:pt modelId="{27205934-0217-4326-83FF-0675A7468B8C}" type="pres">
      <dgm:prSet presAssocID="{A2F28BE5-D461-4C26-B2E9-E50D92632411}" presName="sibTrans" presStyleCnt="0"/>
      <dgm:spPr/>
    </dgm:pt>
    <dgm:pt modelId="{CC7DECB3-26EF-4C4A-9BC7-15A7C4598043}" type="pres">
      <dgm:prSet presAssocID="{CC8CC223-5E59-4845-9BFE-82D8CE9D8812}" presName="compNode" presStyleCnt="0"/>
      <dgm:spPr/>
    </dgm:pt>
    <dgm:pt modelId="{5A68A9C5-66D6-4ED0-9E7E-7BB08A8E98A2}" type="pres">
      <dgm:prSet presAssocID="{CC8CC223-5E59-4845-9BFE-82D8CE9D8812}" presName="bgRect" presStyleLbl="bgShp" presStyleIdx="2" presStyleCnt="4" custScaleY="122025"/>
      <dgm:spPr/>
    </dgm:pt>
    <dgm:pt modelId="{1A03E3F0-2AEC-45FC-82C9-A9E6441D5D80}" type="pres">
      <dgm:prSet presAssocID="{CC8CC223-5E59-4845-9BFE-82D8CE9D881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1328CB2B-BAFB-48C0-9F16-020F2FF71F51}" type="pres">
      <dgm:prSet presAssocID="{CC8CC223-5E59-4845-9BFE-82D8CE9D8812}" presName="spaceRect" presStyleCnt="0"/>
      <dgm:spPr/>
    </dgm:pt>
    <dgm:pt modelId="{A051B955-5D1B-4602-BC95-FC3650401BD0}" type="pres">
      <dgm:prSet presAssocID="{CC8CC223-5E59-4845-9BFE-82D8CE9D8812}" presName="parTx" presStyleLbl="revTx" presStyleIdx="4" presStyleCnt="8">
        <dgm:presLayoutVars>
          <dgm:chMax val="0"/>
          <dgm:chPref val="0"/>
        </dgm:presLayoutVars>
      </dgm:prSet>
      <dgm:spPr/>
    </dgm:pt>
    <dgm:pt modelId="{CB6129BE-76AA-4502-9BD5-84115152422B}" type="pres">
      <dgm:prSet presAssocID="{CC8CC223-5E59-4845-9BFE-82D8CE9D8812}" presName="desTx" presStyleLbl="revTx" presStyleIdx="5" presStyleCnt="8">
        <dgm:presLayoutVars/>
      </dgm:prSet>
      <dgm:spPr/>
    </dgm:pt>
    <dgm:pt modelId="{41A415A5-B0B1-4414-BF6C-31A4743492EE}" type="pres">
      <dgm:prSet presAssocID="{752F9F41-C694-498A-8B0E-318795C4C59D}" presName="sibTrans" presStyleCnt="0"/>
      <dgm:spPr/>
    </dgm:pt>
    <dgm:pt modelId="{FF855603-C80B-44DB-93D0-1CE3794FCE99}" type="pres">
      <dgm:prSet presAssocID="{7FE9C238-6AEC-4239-8FC8-F91B2E98C2DF}" presName="compNode" presStyleCnt="0"/>
      <dgm:spPr/>
    </dgm:pt>
    <dgm:pt modelId="{A3F949E3-2574-4162-A516-82689C0F9EB1}" type="pres">
      <dgm:prSet presAssocID="{7FE9C238-6AEC-4239-8FC8-F91B2E98C2DF}" presName="bgRect" presStyleLbl="bgShp" presStyleIdx="3" presStyleCnt="4" custScaleY="124756"/>
      <dgm:spPr/>
    </dgm:pt>
    <dgm:pt modelId="{8D64E3AA-1899-4694-A8C7-82A8D7D4A03D}" type="pres">
      <dgm:prSet presAssocID="{7FE9C238-6AEC-4239-8FC8-F91B2E98C2D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2A028475-EE45-4E48-8223-D29BBEAB2588}" type="pres">
      <dgm:prSet presAssocID="{7FE9C238-6AEC-4239-8FC8-F91B2E98C2DF}" presName="spaceRect" presStyleCnt="0"/>
      <dgm:spPr/>
    </dgm:pt>
    <dgm:pt modelId="{970E776B-ECD3-40EC-B572-EFD930F296AA}" type="pres">
      <dgm:prSet presAssocID="{7FE9C238-6AEC-4239-8FC8-F91B2E98C2DF}" presName="parTx" presStyleLbl="revTx" presStyleIdx="6" presStyleCnt="8">
        <dgm:presLayoutVars>
          <dgm:chMax val="0"/>
          <dgm:chPref val="0"/>
        </dgm:presLayoutVars>
      </dgm:prSet>
      <dgm:spPr/>
    </dgm:pt>
    <dgm:pt modelId="{46744A4D-0D8B-4FCB-B54F-49FC8F3B8669}" type="pres">
      <dgm:prSet presAssocID="{7FE9C238-6AEC-4239-8FC8-F91B2E98C2DF}" presName="desTx" presStyleLbl="revTx" presStyleIdx="7" presStyleCnt="8">
        <dgm:presLayoutVars/>
      </dgm:prSet>
      <dgm:spPr/>
    </dgm:pt>
  </dgm:ptLst>
  <dgm:cxnLst>
    <dgm:cxn modelId="{26982C04-21D4-488D-9985-2A9B54E91291}" type="presOf" srcId="{7FE9C238-6AEC-4239-8FC8-F91B2E98C2DF}" destId="{970E776B-ECD3-40EC-B572-EFD930F296AA}" srcOrd="0" destOrd="0" presId="urn:microsoft.com/office/officeart/2018/2/layout/IconVerticalSolidList"/>
    <dgm:cxn modelId="{4384B734-D589-442B-A43A-066252C54A97}" type="presOf" srcId="{E8DE13F3-02C1-4575-A27F-17E21EFBE4FB}" destId="{CF4A5AF0-62E1-48C7-9E09-369957EE4D9D}" srcOrd="0" destOrd="0" presId="urn:microsoft.com/office/officeart/2018/2/layout/IconVerticalSolidList"/>
    <dgm:cxn modelId="{A6E73064-B85A-489E-BD36-F0328D28019D}" type="presOf" srcId="{CC8CC223-5E59-4845-9BFE-82D8CE9D8812}" destId="{A051B955-5D1B-4602-BC95-FC3650401BD0}" srcOrd="0" destOrd="0" presId="urn:microsoft.com/office/officeart/2018/2/layout/IconVerticalSolidList"/>
    <dgm:cxn modelId="{77BC7567-B92D-40D9-B239-437F18A0CE67}" type="presOf" srcId="{F4A67D30-D89E-431D-A0AA-E94AC8F1F246}" destId="{BC1E45A3-3F1E-4A7C-BE14-1A35F4837B83}" srcOrd="0" destOrd="0" presId="urn:microsoft.com/office/officeart/2018/2/layout/IconVerticalSolidList"/>
    <dgm:cxn modelId="{17C58557-F069-44DC-95B4-5C1C61A96BFD}" type="presOf" srcId="{88A2AF49-E074-4A4A-B6DA-F32CB922A4A0}" destId="{EBA5CDB3-3599-4637-B0AF-861890787578}" srcOrd="0" destOrd="0" presId="urn:microsoft.com/office/officeart/2018/2/layout/IconVerticalSolidList"/>
    <dgm:cxn modelId="{CE4D9357-214E-4362-B33D-31A353745373}" srcId="{88A2AF49-E074-4A4A-B6DA-F32CB922A4A0}" destId="{F4A67D30-D89E-431D-A0AA-E94AC8F1F246}" srcOrd="0" destOrd="0" parTransId="{E053418C-2F59-4964-9BDD-41E38716AB10}" sibTransId="{68C8DCFC-B99F-4C8B-8BAC-5B185E3A3097}"/>
    <dgm:cxn modelId="{DD96647A-1BB1-46AB-934B-1F4A9E2148AF}" srcId="{88A2AF49-E074-4A4A-B6DA-F32CB922A4A0}" destId="{CC8CC223-5E59-4845-9BFE-82D8CE9D8812}" srcOrd="2" destOrd="0" parTransId="{4B1D7559-8F80-41CB-92EC-6DBFC63EE1A5}" sibTransId="{752F9F41-C694-498A-8B0E-318795C4C59D}"/>
    <dgm:cxn modelId="{F1F3F685-CAFA-440A-9E7E-529E1C78A5A2}" srcId="{555D1322-0810-4A7B-BADD-0E45FE0EEECD}" destId="{168F925E-17FA-4A7E-9835-ED5A48835A1B}" srcOrd="0" destOrd="0" parTransId="{7ABD7D61-DC64-4497-81AC-1D77D4C47E87}" sibTransId="{C34B6762-3CB9-47BC-88F0-B17ECB5CBB04}"/>
    <dgm:cxn modelId="{E94C719E-F71E-45E4-975F-C3F67A93B6F2}" type="presOf" srcId="{168F925E-17FA-4A7E-9835-ED5A48835A1B}" destId="{A27E569A-92C6-49B5-80C2-D73A8C86C967}" srcOrd="0" destOrd="0" presId="urn:microsoft.com/office/officeart/2018/2/layout/IconVerticalSolidList"/>
    <dgm:cxn modelId="{6DA3FFAA-3059-41E0-8165-4E13D89EF578}" srcId="{7FE9C238-6AEC-4239-8FC8-F91B2E98C2DF}" destId="{B4B037BB-9979-4EE1-92C1-FFEAECA738F7}" srcOrd="0" destOrd="0" parTransId="{108ADCCC-EB76-4264-A120-98457D191335}" sibTransId="{866424F8-93BE-48AF-B9A9-95BC6F204E89}"/>
    <dgm:cxn modelId="{6268A9C3-7E10-4355-81C3-02EFEC362A3B}" srcId="{88A2AF49-E074-4A4A-B6DA-F32CB922A4A0}" destId="{555D1322-0810-4A7B-BADD-0E45FE0EEECD}" srcOrd="1" destOrd="0" parTransId="{B4DF162E-0499-4F1C-AC3E-2674527B3686}" sibTransId="{A2F28BE5-D461-4C26-B2E9-E50D92632411}"/>
    <dgm:cxn modelId="{D9EE60C9-964C-4BD1-AE21-1BB26F503634}" srcId="{CC8CC223-5E59-4845-9BFE-82D8CE9D8812}" destId="{14A02182-7C07-43FE-9BF0-104C17370294}" srcOrd="0" destOrd="0" parTransId="{96259D30-08B4-445E-AE92-0F7B92AC4CAF}" sibTransId="{E912AD6C-5BBC-4E1F-B421-F3AC4B341C1C}"/>
    <dgm:cxn modelId="{1D8B2ECF-00B7-4DA1-9A07-E2B8BD2F9CB4}" srcId="{88A2AF49-E074-4A4A-B6DA-F32CB922A4A0}" destId="{7FE9C238-6AEC-4239-8FC8-F91B2E98C2DF}" srcOrd="3" destOrd="0" parTransId="{72D64188-A8E0-42A9-9B6C-61091140654C}" sibTransId="{C5CBD608-3958-42E4-8C4C-99BFDC1AED19}"/>
    <dgm:cxn modelId="{8878EACF-1726-4D5C-B8A2-A8CBF1668DD5}" type="presOf" srcId="{B4B037BB-9979-4EE1-92C1-FFEAECA738F7}" destId="{46744A4D-0D8B-4FCB-B54F-49FC8F3B8669}" srcOrd="0" destOrd="0" presId="urn:microsoft.com/office/officeart/2018/2/layout/IconVerticalSolidList"/>
    <dgm:cxn modelId="{6DF918D0-303F-422C-B5FC-E00FAAC4773E}" type="presOf" srcId="{555D1322-0810-4A7B-BADD-0E45FE0EEECD}" destId="{C1E7C371-E2B0-4D56-A589-C30EBBF7C197}" srcOrd="0" destOrd="0" presId="urn:microsoft.com/office/officeart/2018/2/layout/IconVerticalSolidList"/>
    <dgm:cxn modelId="{3776DAD9-C126-4746-9C4F-D0AF881FDD30}" type="presOf" srcId="{14A02182-7C07-43FE-9BF0-104C17370294}" destId="{CB6129BE-76AA-4502-9BD5-84115152422B}" srcOrd="0" destOrd="0" presId="urn:microsoft.com/office/officeart/2018/2/layout/IconVerticalSolidList"/>
    <dgm:cxn modelId="{5D0CDCEF-A163-4F11-8E5B-A51F8ADAB2B4}" srcId="{F4A67D30-D89E-431D-A0AA-E94AC8F1F246}" destId="{E8DE13F3-02C1-4575-A27F-17E21EFBE4FB}" srcOrd="0" destOrd="0" parTransId="{98985D11-8043-46CA-9671-5BAAD9471BCB}" sibTransId="{A432484B-2E1C-4041-B4B5-68E0B3D00FF1}"/>
    <dgm:cxn modelId="{9A8EE550-150A-4035-9F94-CFB05C767168}" type="presParOf" srcId="{EBA5CDB3-3599-4637-B0AF-861890787578}" destId="{FC70EC43-8B47-4C07-9FCC-BE2182093AC8}" srcOrd="0" destOrd="0" presId="urn:microsoft.com/office/officeart/2018/2/layout/IconVerticalSolidList"/>
    <dgm:cxn modelId="{70B1962F-C23F-43C7-AEE6-EBCFE7C554B8}" type="presParOf" srcId="{FC70EC43-8B47-4C07-9FCC-BE2182093AC8}" destId="{5B7D0D3C-E193-4287-8C5E-2F915A2F3190}" srcOrd="0" destOrd="0" presId="urn:microsoft.com/office/officeart/2018/2/layout/IconVerticalSolidList"/>
    <dgm:cxn modelId="{F009F00C-BAF3-4264-98BB-4DEFD3DE28B5}" type="presParOf" srcId="{FC70EC43-8B47-4C07-9FCC-BE2182093AC8}" destId="{CE23D147-8847-43F2-AEA6-8AAF6ABB9C54}" srcOrd="1" destOrd="0" presId="urn:microsoft.com/office/officeart/2018/2/layout/IconVerticalSolidList"/>
    <dgm:cxn modelId="{B8F76DB9-CDE7-41DC-9F7D-91472A32A0DB}" type="presParOf" srcId="{FC70EC43-8B47-4C07-9FCC-BE2182093AC8}" destId="{DB7F39DC-A71E-4F9B-B6D1-9966A04FC6DD}" srcOrd="2" destOrd="0" presId="urn:microsoft.com/office/officeart/2018/2/layout/IconVerticalSolidList"/>
    <dgm:cxn modelId="{CC32AC4B-D3B5-4E21-82CD-CD20F917CF8F}" type="presParOf" srcId="{FC70EC43-8B47-4C07-9FCC-BE2182093AC8}" destId="{BC1E45A3-3F1E-4A7C-BE14-1A35F4837B83}" srcOrd="3" destOrd="0" presId="urn:microsoft.com/office/officeart/2018/2/layout/IconVerticalSolidList"/>
    <dgm:cxn modelId="{7D8E48BF-31EA-4BCB-9784-895E1CBCB038}" type="presParOf" srcId="{FC70EC43-8B47-4C07-9FCC-BE2182093AC8}" destId="{CF4A5AF0-62E1-48C7-9E09-369957EE4D9D}" srcOrd="4" destOrd="0" presId="urn:microsoft.com/office/officeart/2018/2/layout/IconVerticalSolidList"/>
    <dgm:cxn modelId="{046BA256-BC53-4DFF-AD90-CC7388A80FA7}" type="presParOf" srcId="{EBA5CDB3-3599-4637-B0AF-861890787578}" destId="{29E7FD1D-D0ED-4687-9738-741A2540D653}" srcOrd="1" destOrd="0" presId="urn:microsoft.com/office/officeart/2018/2/layout/IconVerticalSolidList"/>
    <dgm:cxn modelId="{9D54E4B8-E6AF-456E-9D50-B0B5BA8A16FC}" type="presParOf" srcId="{EBA5CDB3-3599-4637-B0AF-861890787578}" destId="{9E6A1F42-A019-4471-A01B-63D759C2FF6B}" srcOrd="2" destOrd="0" presId="urn:microsoft.com/office/officeart/2018/2/layout/IconVerticalSolidList"/>
    <dgm:cxn modelId="{9E16A4AF-4C8E-4202-8ED5-7B5D36EE294C}" type="presParOf" srcId="{9E6A1F42-A019-4471-A01B-63D759C2FF6B}" destId="{33F887E6-1B43-4BD4-9782-7350D4F08B94}" srcOrd="0" destOrd="0" presId="urn:microsoft.com/office/officeart/2018/2/layout/IconVerticalSolidList"/>
    <dgm:cxn modelId="{A6881796-B64B-457C-B087-F02CCB9F2C11}" type="presParOf" srcId="{9E6A1F42-A019-4471-A01B-63D759C2FF6B}" destId="{3C2DD465-3B71-47E1-8453-36821E904206}" srcOrd="1" destOrd="0" presId="urn:microsoft.com/office/officeart/2018/2/layout/IconVerticalSolidList"/>
    <dgm:cxn modelId="{55C30511-B316-4164-B998-90EA745C53D7}" type="presParOf" srcId="{9E6A1F42-A019-4471-A01B-63D759C2FF6B}" destId="{5CDF6A3A-D518-42E5-BD41-52FD7AE1BB57}" srcOrd="2" destOrd="0" presId="urn:microsoft.com/office/officeart/2018/2/layout/IconVerticalSolidList"/>
    <dgm:cxn modelId="{DCD25097-5004-4311-B8B9-F2FBE592B491}" type="presParOf" srcId="{9E6A1F42-A019-4471-A01B-63D759C2FF6B}" destId="{C1E7C371-E2B0-4D56-A589-C30EBBF7C197}" srcOrd="3" destOrd="0" presId="urn:microsoft.com/office/officeart/2018/2/layout/IconVerticalSolidList"/>
    <dgm:cxn modelId="{36DB6A3E-B47D-457C-B809-805DAB30FD14}" type="presParOf" srcId="{9E6A1F42-A019-4471-A01B-63D759C2FF6B}" destId="{A27E569A-92C6-49B5-80C2-D73A8C86C967}" srcOrd="4" destOrd="0" presId="urn:microsoft.com/office/officeart/2018/2/layout/IconVerticalSolidList"/>
    <dgm:cxn modelId="{FD9DF344-E960-4EDC-8B78-9A1F6B44A26F}" type="presParOf" srcId="{EBA5CDB3-3599-4637-B0AF-861890787578}" destId="{27205934-0217-4326-83FF-0675A7468B8C}" srcOrd="3" destOrd="0" presId="urn:microsoft.com/office/officeart/2018/2/layout/IconVerticalSolidList"/>
    <dgm:cxn modelId="{8A5DB7EC-C903-4A97-BFE6-D1DD0F957922}" type="presParOf" srcId="{EBA5CDB3-3599-4637-B0AF-861890787578}" destId="{CC7DECB3-26EF-4C4A-9BC7-15A7C4598043}" srcOrd="4" destOrd="0" presId="urn:microsoft.com/office/officeart/2018/2/layout/IconVerticalSolidList"/>
    <dgm:cxn modelId="{FE1C30FF-8367-4505-8E20-400BB065F505}" type="presParOf" srcId="{CC7DECB3-26EF-4C4A-9BC7-15A7C4598043}" destId="{5A68A9C5-66D6-4ED0-9E7E-7BB08A8E98A2}" srcOrd="0" destOrd="0" presId="urn:microsoft.com/office/officeart/2018/2/layout/IconVerticalSolidList"/>
    <dgm:cxn modelId="{36BF30F0-7EC3-48CC-86EC-CFE36B037951}" type="presParOf" srcId="{CC7DECB3-26EF-4C4A-9BC7-15A7C4598043}" destId="{1A03E3F0-2AEC-45FC-82C9-A9E6441D5D80}" srcOrd="1" destOrd="0" presId="urn:microsoft.com/office/officeart/2018/2/layout/IconVerticalSolidList"/>
    <dgm:cxn modelId="{70F4E4B7-B939-4FE4-8AF3-C3C9E3F8FD4A}" type="presParOf" srcId="{CC7DECB3-26EF-4C4A-9BC7-15A7C4598043}" destId="{1328CB2B-BAFB-48C0-9F16-020F2FF71F51}" srcOrd="2" destOrd="0" presId="urn:microsoft.com/office/officeart/2018/2/layout/IconVerticalSolidList"/>
    <dgm:cxn modelId="{E36DD9DA-9C7D-4249-AAA3-DDBBA7AD92F8}" type="presParOf" srcId="{CC7DECB3-26EF-4C4A-9BC7-15A7C4598043}" destId="{A051B955-5D1B-4602-BC95-FC3650401BD0}" srcOrd="3" destOrd="0" presId="urn:microsoft.com/office/officeart/2018/2/layout/IconVerticalSolidList"/>
    <dgm:cxn modelId="{FDC89564-D165-4810-9A8A-41C4906BC7A3}" type="presParOf" srcId="{CC7DECB3-26EF-4C4A-9BC7-15A7C4598043}" destId="{CB6129BE-76AA-4502-9BD5-84115152422B}" srcOrd="4" destOrd="0" presId="urn:microsoft.com/office/officeart/2018/2/layout/IconVerticalSolidList"/>
    <dgm:cxn modelId="{D3479E90-8D49-495A-8198-8FC2953A4DE4}" type="presParOf" srcId="{EBA5CDB3-3599-4637-B0AF-861890787578}" destId="{41A415A5-B0B1-4414-BF6C-31A4743492EE}" srcOrd="5" destOrd="0" presId="urn:microsoft.com/office/officeart/2018/2/layout/IconVerticalSolidList"/>
    <dgm:cxn modelId="{B7E8EA15-8B5E-4859-9446-34F1864A2DB1}" type="presParOf" srcId="{EBA5CDB3-3599-4637-B0AF-861890787578}" destId="{FF855603-C80B-44DB-93D0-1CE3794FCE99}" srcOrd="6" destOrd="0" presId="urn:microsoft.com/office/officeart/2018/2/layout/IconVerticalSolidList"/>
    <dgm:cxn modelId="{3C33630A-6FE6-4F5A-B726-383FBA6B0F48}" type="presParOf" srcId="{FF855603-C80B-44DB-93D0-1CE3794FCE99}" destId="{A3F949E3-2574-4162-A516-82689C0F9EB1}" srcOrd="0" destOrd="0" presId="urn:microsoft.com/office/officeart/2018/2/layout/IconVerticalSolidList"/>
    <dgm:cxn modelId="{9F48C281-A264-4DBE-B085-F92A89758B98}" type="presParOf" srcId="{FF855603-C80B-44DB-93D0-1CE3794FCE99}" destId="{8D64E3AA-1899-4694-A8C7-82A8D7D4A03D}" srcOrd="1" destOrd="0" presId="urn:microsoft.com/office/officeart/2018/2/layout/IconVerticalSolidList"/>
    <dgm:cxn modelId="{9DFBDF62-3824-4FFD-9B2F-DE3348949D12}" type="presParOf" srcId="{FF855603-C80B-44DB-93D0-1CE3794FCE99}" destId="{2A028475-EE45-4E48-8223-D29BBEAB2588}" srcOrd="2" destOrd="0" presId="urn:microsoft.com/office/officeart/2018/2/layout/IconVerticalSolidList"/>
    <dgm:cxn modelId="{FC7A1FE6-247A-4056-B636-6CA57981A56B}" type="presParOf" srcId="{FF855603-C80B-44DB-93D0-1CE3794FCE99}" destId="{970E776B-ECD3-40EC-B572-EFD930F296AA}" srcOrd="3" destOrd="0" presId="urn:microsoft.com/office/officeart/2018/2/layout/IconVerticalSolidList"/>
    <dgm:cxn modelId="{E5A32043-2210-4804-9263-64E8B10022A2}" type="presParOf" srcId="{FF855603-C80B-44DB-93D0-1CE3794FCE99}" destId="{46744A4D-0D8B-4FCB-B54F-49FC8F3B8669}"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6EB2B-5422-4485-9169-F6D14EEA85CA}">
      <dsp:nvSpPr>
        <dsp:cNvPr id="0" name=""/>
        <dsp:cNvSpPr/>
      </dsp:nvSpPr>
      <dsp:spPr>
        <a:xfrm>
          <a:off x="0" y="1206767"/>
          <a:ext cx="11506199" cy="160902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6CD69A-B7B1-46DA-B73A-4F3E31FC1073}">
      <dsp:nvSpPr>
        <dsp:cNvPr id="0" name=""/>
        <dsp:cNvSpPr/>
      </dsp:nvSpPr>
      <dsp:spPr>
        <a:xfrm>
          <a:off x="4550" y="0"/>
          <a:ext cx="1989707" cy="160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IN" sz="2600" kern="1200" dirty="0"/>
            <a:t>Preparation</a:t>
          </a:r>
        </a:p>
      </dsp:txBody>
      <dsp:txXfrm>
        <a:off x="4550" y="0"/>
        <a:ext cx="1989707" cy="1609022"/>
      </dsp:txXfrm>
    </dsp:sp>
    <dsp:sp modelId="{A3EABD19-B3A5-4659-8DCC-43C16DE91310}">
      <dsp:nvSpPr>
        <dsp:cNvPr id="0" name=""/>
        <dsp:cNvSpPr/>
      </dsp:nvSpPr>
      <dsp:spPr>
        <a:xfrm>
          <a:off x="798276" y="1810150"/>
          <a:ext cx="402255" cy="40225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495441-7DBE-4A2D-BD7D-6E70E435B405}">
      <dsp:nvSpPr>
        <dsp:cNvPr id="0" name=""/>
        <dsp:cNvSpPr/>
      </dsp:nvSpPr>
      <dsp:spPr>
        <a:xfrm>
          <a:off x="2093743" y="2413534"/>
          <a:ext cx="1989707" cy="160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0" lvl="0" indent="0" algn="ctr" defTabSz="1155700">
            <a:lnSpc>
              <a:spcPct val="90000"/>
            </a:lnSpc>
            <a:spcBef>
              <a:spcPct val="0"/>
            </a:spcBef>
            <a:spcAft>
              <a:spcPct val="35000"/>
            </a:spcAft>
            <a:buNone/>
          </a:pPr>
          <a:r>
            <a:rPr lang="en-IN" sz="2600" kern="1200" dirty="0"/>
            <a:t>Overview</a:t>
          </a:r>
        </a:p>
      </dsp:txBody>
      <dsp:txXfrm>
        <a:off x="2093743" y="2413534"/>
        <a:ext cx="1989707" cy="1609022"/>
      </dsp:txXfrm>
    </dsp:sp>
    <dsp:sp modelId="{B282AC83-81D6-4B73-A096-7D94353A3B63}">
      <dsp:nvSpPr>
        <dsp:cNvPr id="0" name=""/>
        <dsp:cNvSpPr/>
      </dsp:nvSpPr>
      <dsp:spPr>
        <a:xfrm>
          <a:off x="2887469" y="1810150"/>
          <a:ext cx="402255" cy="40225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EC990A-AFE9-4633-80A9-B9CE03AA9F6E}">
      <dsp:nvSpPr>
        <dsp:cNvPr id="0" name=""/>
        <dsp:cNvSpPr/>
      </dsp:nvSpPr>
      <dsp:spPr>
        <a:xfrm>
          <a:off x="4182935" y="0"/>
          <a:ext cx="1989707" cy="160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IN" sz="2600" kern="1200" dirty="0"/>
            <a:t>KPI’s</a:t>
          </a:r>
        </a:p>
      </dsp:txBody>
      <dsp:txXfrm>
        <a:off x="4182935" y="0"/>
        <a:ext cx="1989707" cy="1609022"/>
      </dsp:txXfrm>
    </dsp:sp>
    <dsp:sp modelId="{79178627-063D-4DFD-8872-09CAA68F1D80}">
      <dsp:nvSpPr>
        <dsp:cNvPr id="0" name=""/>
        <dsp:cNvSpPr/>
      </dsp:nvSpPr>
      <dsp:spPr>
        <a:xfrm>
          <a:off x="4976661" y="1810150"/>
          <a:ext cx="402255" cy="40225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2AC171-328F-4A1B-B389-B5AC5EBCDAD7}">
      <dsp:nvSpPr>
        <dsp:cNvPr id="0" name=""/>
        <dsp:cNvSpPr/>
      </dsp:nvSpPr>
      <dsp:spPr>
        <a:xfrm>
          <a:off x="6272128" y="2413534"/>
          <a:ext cx="1989707" cy="160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0" lvl="0" indent="0" algn="ctr" defTabSz="1155700">
            <a:lnSpc>
              <a:spcPct val="90000"/>
            </a:lnSpc>
            <a:spcBef>
              <a:spcPct val="0"/>
            </a:spcBef>
            <a:spcAft>
              <a:spcPct val="35000"/>
            </a:spcAft>
            <a:buNone/>
          </a:pPr>
          <a:r>
            <a:rPr lang="en-IN" sz="2600" kern="1200" dirty="0"/>
            <a:t>Dashboards</a:t>
          </a:r>
        </a:p>
      </dsp:txBody>
      <dsp:txXfrm>
        <a:off x="6272128" y="2413534"/>
        <a:ext cx="1989707" cy="1609022"/>
      </dsp:txXfrm>
    </dsp:sp>
    <dsp:sp modelId="{826D8C22-6329-433B-9CBF-8DE09DA49299}">
      <dsp:nvSpPr>
        <dsp:cNvPr id="0" name=""/>
        <dsp:cNvSpPr/>
      </dsp:nvSpPr>
      <dsp:spPr>
        <a:xfrm>
          <a:off x="7065854" y="1810150"/>
          <a:ext cx="402255" cy="40225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4399DB-C2EC-4EA0-8C81-2347C307DE87}">
      <dsp:nvSpPr>
        <dsp:cNvPr id="0" name=""/>
        <dsp:cNvSpPr/>
      </dsp:nvSpPr>
      <dsp:spPr>
        <a:xfrm>
          <a:off x="8361321" y="0"/>
          <a:ext cx="1989707" cy="160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dirty="0"/>
            <a:t>Challenges</a:t>
          </a:r>
          <a:endParaRPr lang="en-IN" sz="2600" kern="1200" dirty="0"/>
        </a:p>
      </dsp:txBody>
      <dsp:txXfrm>
        <a:off x="8361321" y="0"/>
        <a:ext cx="1989707" cy="1609022"/>
      </dsp:txXfrm>
    </dsp:sp>
    <dsp:sp modelId="{E7A620D0-C9A5-428B-8C06-21BF1E8B1F59}">
      <dsp:nvSpPr>
        <dsp:cNvPr id="0" name=""/>
        <dsp:cNvSpPr/>
      </dsp:nvSpPr>
      <dsp:spPr>
        <a:xfrm>
          <a:off x="9155046" y="1810150"/>
          <a:ext cx="402255" cy="40225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D0D3C-E193-4287-8C5E-2F915A2F3190}">
      <dsp:nvSpPr>
        <dsp:cNvPr id="0" name=""/>
        <dsp:cNvSpPr/>
      </dsp:nvSpPr>
      <dsp:spPr>
        <a:xfrm>
          <a:off x="0" y="3527"/>
          <a:ext cx="5741533" cy="11579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23D147-8847-43F2-AEA6-8AAF6ABB9C54}">
      <dsp:nvSpPr>
        <dsp:cNvPr id="0" name=""/>
        <dsp:cNvSpPr/>
      </dsp:nvSpPr>
      <dsp:spPr>
        <a:xfrm>
          <a:off x="298061" y="311541"/>
          <a:ext cx="541930" cy="5419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1E45A3-3F1E-4A7C-BE14-1A35F4837B83}">
      <dsp:nvSpPr>
        <dsp:cNvPr id="0" name=""/>
        <dsp:cNvSpPr/>
      </dsp:nvSpPr>
      <dsp:spPr>
        <a:xfrm>
          <a:off x="1138054" y="89842"/>
          <a:ext cx="2583690" cy="98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81" tIns="104281" rIns="104281" bIns="104281" numCol="1" spcCol="1270" anchor="ctr" anchorCtr="0">
          <a:noAutofit/>
        </a:bodyPr>
        <a:lstStyle/>
        <a:p>
          <a:pPr marL="0" lvl="0" indent="0" algn="l" defTabSz="933450">
            <a:lnSpc>
              <a:spcPct val="90000"/>
            </a:lnSpc>
            <a:spcBef>
              <a:spcPct val="0"/>
            </a:spcBef>
            <a:spcAft>
              <a:spcPct val="35000"/>
            </a:spcAft>
            <a:buNone/>
          </a:pPr>
          <a:r>
            <a:rPr lang="en-US" sz="2100" b="1" kern="1200"/>
            <a:t>Merging the Tables </a:t>
          </a:r>
          <a:endParaRPr lang="en-US" sz="2100" kern="1200"/>
        </a:p>
      </dsp:txBody>
      <dsp:txXfrm>
        <a:off x="1138054" y="89842"/>
        <a:ext cx="2583690" cy="985328"/>
      </dsp:txXfrm>
    </dsp:sp>
    <dsp:sp modelId="{CF4A5AF0-62E1-48C7-9E09-369957EE4D9D}">
      <dsp:nvSpPr>
        <dsp:cNvPr id="0" name=""/>
        <dsp:cNvSpPr/>
      </dsp:nvSpPr>
      <dsp:spPr>
        <a:xfrm>
          <a:off x="3721744" y="89842"/>
          <a:ext cx="2018676" cy="98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81" tIns="104281" rIns="104281" bIns="104281" numCol="1" spcCol="1270" anchor="ctr" anchorCtr="0">
          <a:noAutofit/>
        </a:bodyPr>
        <a:lstStyle/>
        <a:p>
          <a:pPr marL="0" lvl="0" indent="0" algn="l" defTabSz="488950">
            <a:lnSpc>
              <a:spcPct val="90000"/>
            </a:lnSpc>
            <a:spcBef>
              <a:spcPct val="0"/>
            </a:spcBef>
            <a:spcAft>
              <a:spcPct val="35000"/>
            </a:spcAft>
            <a:buNone/>
          </a:pPr>
          <a:r>
            <a:rPr lang="en-US" sz="1100" b="1" kern="1200"/>
            <a:t>We faced tough challenge initially to merge tables which are having duplicate and blank values in common columns. We created unique index column for both the tables to overcome this problem.</a:t>
          </a:r>
          <a:endParaRPr lang="en-US" sz="1100" kern="1200"/>
        </a:p>
      </dsp:txBody>
      <dsp:txXfrm>
        <a:off x="3721744" y="89842"/>
        <a:ext cx="2018676" cy="985328"/>
      </dsp:txXfrm>
    </dsp:sp>
    <dsp:sp modelId="{33F887E6-1B43-4BD4-9782-7350D4F08B94}">
      <dsp:nvSpPr>
        <dsp:cNvPr id="0" name=""/>
        <dsp:cNvSpPr/>
      </dsp:nvSpPr>
      <dsp:spPr>
        <a:xfrm>
          <a:off x="0" y="1407817"/>
          <a:ext cx="5741533" cy="12752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2DD465-3B71-47E1-8453-36821E904206}">
      <dsp:nvSpPr>
        <dsp:cNvPr id="0" name=""/>
        <dsp:cNvSpPr/>
      </dsp:nvSpPr>
      <dsp:spPr>
        <a:xfrm>
          <a:off x="298061" y="1774497"/>
          <a:ext cx="541930" cy="5419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E7C371-E2B0-4D56-A589-C30EBBF7C197}">
      <dsp:nvSpPr>
        <dsp:cNvPr id="0" name=""/>
        <dsp:cNvSpPr/>
      </dsp:nvSpPr>
      <dsp:spPr>
        <a:xfrm>
          <a:off x="1138054" y="1552798"/>
          <a:ext cx="2583690" cy="98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81" tIns="104281" rIns="104281" bIns="104281" numCol="1" spcCol="1270" anchor="ctr" anchorCtr="0">
          <a:noAutofit/>
        </a:bodyPr>
        <a:lstStyle/>
        <a:p>
          <a:pPr marL="0" lvl="0" indent="0" algn="l" defTabSz="933450">
            <a:lnSpc>
              <a:spcPct val="90000"/>
            </a:lnSpc>
            <a:spcBef>
              <a:spcPct val="0"/>
            </a:spcBef>
            <a:spcAft>
              <a:spcPct val="35000"/>
            </a:spcAft>
            <a:buNone/>
          </a:pPr>
          <a:r>
            <a:rPr lang="en-US" sz="2100" b="1" kern="1200" dirty="0"/>
            <a:t>Making Relationship</a:t>
          </a:r>
          <a:endParaRPr lang="en-US" sz="2100" kern="1200" dirty="0"/>
        </a:p>
      </dsp:txBody>
      <dsp:txXfrm>
        <a:off x="1138054" y="1552798"/>
        <a:ext cx="2583690" cy="985328"/>
      </dsp:txXfrm>
    </dsp:sp>
    <dsp:sp modelId="{A27E569A-92C6-49B5-80C2-D73A8C86C967}">
      <dsp:nvSpPr>
        <dsp:cNvPr id="0" name=""/>
        <dsp:cNvSpPr/>
      </dsp:nvSpPr>
      <dsp:spPr>
        <a:xfrm>
          <a:off x="3721744" y="1552798"/>
          <a:ext cx="2018676" cy="98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81" tIns="104281" rIns="104281" bIns="104281" numCol="1" spcCol="1270" anchor="ctr" anchorCtr="0">
          <a:noAutofit/>
        </a:bodyPr>
        <a:lstStyle/>
        <a:p>
          <a:pPr marL="0" lvl="0" indent="0" algn="l" defTabSz="488950">
            <a:lnSpc>
              <a:spcPct val="90000"/>
            </a:lnSpc>
            <a:spcBef>
              <a:spcPct val="0"/>
            </a:spcBef>
            <a:spcAft>
              <a:spcPct val="35000"/>
            </a:spcAft>
            <a:buNone/>
          </a:pPr>
          <a:r>
            <a:rPr lang="en-US" sz="1100" b="1" kern="1200"/>
            <a:t>We faced tough challenge initially to make relationship between tables which are having duplicate and blank values in common columns. We created unique index column for both the tables to overcome this problem.</a:t>
          </a:r>
          <a:endParaRPr lang="en-US" sz="1100" kern="1200"/>
        </a:p>
      </dsp:txBody>
      <dsp:txXfrm>
        <a:off x="3721744" y="1552798"/>
        <a:ext cx="2018676" cy="985328"/>
      </dsp:txXfrm>
    </dsp:sp>
    <dsp:sp modelId="{5A68A9C5-66D6-4ED0-9E7E-7BB08A8E98A2}">
      <dsp:nvSpPr>
        <dsp:cNvPr id="0" name=""/>
        <dsp:cNvSpPr/>
      </dsp:nvSpPr>
      <dsp:spPr>
        <a:xfrm>
          <a:off x="0" y="2929440"/>
          <a:ext cx="5741533" cy="12023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03E3F0-2AEC-45FC-82C9-A9E6441D5D80}">
      <dsp:nvSpPr>
        <dsp:cNvPr id="0" name=""/>
        <dsp:cNvSpPr/>
      </dsp:nvSpPr>
      <dsp:spPr>
        <a:xfrm>
          <a:off x="298061" y="3259649"/>
          <a:ext cx="541930" cy="5419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51B955-5D1B-4602-BC95-FC3650401BD0}">
      <dsp:nvSpPr>
        <dsp:cNvPr id="0" name=""/>
        <dsp:cNvSpPr/>
      </dsp:nvSpPr>
      <dsp:spPr>
        <a:xfrm>
          <a:off x="1138054" y="3037950"/>
          <a:ext cx="2583690" cy="98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81" tIns="104281" rIns="104281" bIns="104281" numCol="1" spcCol="1270" anchor="ctr" anchorCtr="0">
          <a:noAutofit/>
        </a:bodyPr>
        <a:lstStyle/>
        <a:p>
          <a:pPr marL="0" lvl="0" indent="0" algn="l" defTabSz="933450">
            <a:lnSpc>
              <a:spcPct val="90000"/>
            </a:lnSpc>
            <a:spcBef>
              <a:spcPct val="0"/>
            </a:spcBef>
            <a:spcAft>
              <a:spcPct val="35000"/>
            </a:spcAft>
            <a:buNone/>
          </a:pPr>
          <a:r>
            <a:rPr lang="en-US" sz="2100" b="1" kern="1200"/>
            <a:t>Importing large files to MySQL</a:t>
          </a:r>
          <a:endParaRPr lang="en-US" sz="2100" kern="1200"/>
        </a:p>
      </dsp:txBody>
      <dsp:txXfrm>
        <a:off x="1138054" y="3037950"/>
        <a:ext cx="2583690" cy="985328"/>
      </dsp:txXfrm>
    </dsp:sp>
    <dsp:sp modelId="{CB6129BE-76AA-4502-9BD5-84115152422B}">
      <dsp:nvSpPr>
        <dsp:cNvPr id="0" name=""/>
        <dsp:cNvSpPr/>
      </dsp:nvSpPr>
      <dsp:spPr>
        <a:xfrm>
          <a:off x="3721744" y="3037950"/>
          <a:ext cx="2018676" cy="98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81" tIns="104281" rIns="104281" bIns="104281" numCol="1" spcCol="1270" anchor="ctr" anchorCtr="0">
          <a:noAutofit/>
        </a:bodyPr>
        <a:lstStyle/>
        <a:p>
          <a:pPr marL="0" lvl="0" indent="0" algn="l" defTabSz="488950">
            <a:lnSpc>
              <a:spcPct val="90000"/>
            </a:lnSpc>
            <a:spcBef>
              <a:spcPct val="0"/>
            </a:spcBef>
            <a:spcAft>
              <a:spcPct val="35000"/>
            </a:spcAft>
            <a:buNone/>
          </a:pPr>
          <a:r>
            <a:rPr lang="en-US" sz="1100" b="1" kern="1200"/>
            <a:t>Importing large csv files to MySQL takes lot of time to overcome this problem we created text files using python and then by using insert statement created tables.</a:t>
          </a:r>
          <a:endParaRPr lang="en-US" sz="1100" kern="1200"/>
        </a:p>
      </dsp:txBody>
      <dsp:txXfrm>
        <a:off x="3721744" y="3037950"/>
        <a:ext cx="2018676" cy="985328"/>
      </dsp:txXfrm>
    </dsp:sp>
    <dsp:sp modelId="{A3F949E3-2574-4162-A516-82689C0F9EB1}">
      <dsp:nvSpPr>
        <dsp:cNvPr id="0" name=""/>
        <dsp:cNvSpPr/>
      </dsp:nvSpPr>
      <dsp:spPr>
        <a:xfrm>
          <a:off x="0" y="4378120"/>
          <a:ext cx="5741533" cy="12292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64E3AA-1899-4694-A8C7-82A8D7D4A03D}">
      <dsp:nvSpPr>
        <dsp:cNvPr id="0" name=""/>
        <dsp:cNvSpPr/>
      </dsp:nvSpPr>
      <dsp:spPr>
        <a:xfrm>
          <a:off x="298061" y="4721782"/>
          <a:ext cx="541930" cy="5419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0E776B-ECD3-40EC-B572-EFD930F296AA}">
      <dsp:nvSpPr>
        <dsp:cNvPr id="0" name=""/>
        <dsp:cNvSpPr/>
      </dsp:nvSpPr>
      <dsp:spPr>
        <a:xfrm>
          <a:off x="1138054" y="4500084"/>
          <a:ext cx="2583690" cy="98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81" tIns="104281" rIns="104281" bIns="104281" numCol="1" spcCol="1270" anchor="ctr" anchorCtr="0">
          <a:noAutofit/>
        </a:bodyPr>
        <a:lstStyle/>
        <a:p>
          <a:pPr marL="0" lvl="0" indent="0" algn="l" defTabSz="933450">
            <a:lnSpc>
              <a:spcPct val="90000"/>
            </a:lnSpc>
            <a:spcBef>
              <a:spcPct val="0"/>
            </a:spcBef>
            <a:spcAft>
              <a:spcPct val="35000"/>
            </a:spcAft>
            <a:buNone/>
          </a:pPr>
          <a:r>
            <a:rPr lang="en-US" sz="2100" b="1" kern="1200"/>
            <a:t>Dealing with null and blank values/records</a:t>
          </a:r>
          <a:endParaRPr lang="en-US" sz="2100" kern="1200"/>
        </a:p>
      </dsp:txBody>
      <dsp:txXfrm>
        <a:off x="1138054" y="4500084"/>
        <a:ext cx="2583690" cy="985328"/>
      </dsp:txXfrm>
    </dsp:sp>
    <dsp:sp modelId="{46744A4D-0D8B-4FCB-B54F-49FC8F3B8669}">
      <dsp:nvSpPr>
        <dsp:cNvPr id="0" name=""/>
        <dsp:cNvSpPr/>
      </dsp:nvSpPr>
      <dsp:spPr>
        <a:xfrm>
          <a:off x="3721744" y="4500084"/>
          <a:ext cx="2018676" cy="98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81" tIns="104281" rIns="104281" bIns="104281" numCol="1" spcCol="1270" anchor="ctr" anchorCtr="0">
          <a:noAutofit/>
        </a:bodyPr>
        <a:lstStyle/>
        <a:p>
          <a:pPr marL="0" lvl="0" indent="0" algn="l" defTabSz="488950">
            <a:lnSpc>
              <a:spcPct val="90000"/>
            </a:lnSpc>
            <a:spcBef>
              <a:spcPct val="0"/>
            </a:spcBef>
            <a:spcAft>
              <a:spcPct val="35000"/>
            </a:spcAft>
            <a:buNone/>
          </a:pPr>
          <a:r>
            <a:rPr lang="en-US" sz="1100" b="1" kern="1200" dirty="0"/>
            <a:t>We faced a challenge of having large number  of blank records in  dataset by using power query cleaned the dataset and removed the unwanted columns which are having 80% of null and blank values.</a:t>
          </a:r>
          <a:endParaRPr lang="en-US" sz="1100" kern="1200" dirty="0"/>
        </a:p>
      </dsp:txBody>
      <dsp:txXfrm>
        <a:off x="3721744" y="4500084"/>
        <a:ext cx="2018676" cy="98532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8.xml"/><Relationship Id="rId4" Type="http://schemas.openxmlformats.org/officeDocument/2006/relationships/chart" Target="../charts/chart6.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8" name="Picture 97">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68BF775F-BB39-B0D0-7F46-0C6774C64E11}"/>
              </a:ext>
            </a:extLst>
          </p:cNvPr>
          <p:cNvSpPr>
            <a:spLocks noGrp="1"/>
          </p:cNvSpPr>
          <p:nvPr>
            <p:ph type="ctrTitle"/>
          </p:nvPr>
        </p:nvSpPr>
        <p:spPr>
          <a:xfrm>
            <a:off x="7865806" y="643463"/>
            <a:ext cx="3706762" cy="1156762"/>
          </a:xfrm>
        </p:spPr>
        <p:txBody>
          <a:bodyPr vert="horz" lIns="91440" tIns="45720" rIns="91440" bIns="45720" rtlCol="0" anchor="ctr">
            <a:normAutofit/>
          </a:bodyPr>
          <a:lstStyle/>
          <a:p>
            <a:pPr algn="l"/>
            <a:r>
              <a:rPr lang="en-US" sz="3600" b="1" dirty="0">
                <a:ln w="3175" cmpd="sng">
                  <a:solidFill>
                    <a:srgbClr val="FFFF00"/>
                  </a:solidFill>
                </a:ln>
                <a:solidFill>
                  <a:srgbClr val="FFC000"/>
                </a:solidFill>
                <a:effectLst>
                  <a:glow rad="63500">
                    <a:schemeClr val="accent1">
                      <a:satMod val="175000"/>
                      <a:alpha val="40000"/>
                    </a:schemeClr>
                  </a:glow>
                  <a:outerShdw blurRad="50800" dist="38100" dir="2700000" algn="tl" rotWithShape="0">
                    <a:prstClr val="black">
                      <a:alpha val="40000"/>
                    </a:prstClr>
                  </a:outerShdw>
                </a:effectLst>
              </a:rPr>
              <a:t>Aviation PROJECT</a:t>
            </a:r>
          </a:p>
        </p:txBody>
      </p:sp>
      <p:pic>
        <p:nvPicPr>
          <p:cNvPr id="99" name="Graphic 98" descr="Airplane">
            <a:extLst>
              <a:ext uri="{FF2B5EF4-FFF2-40B4-BE49-F238E27FC236}">
                <a16:creationId xmlns:a16="http://schemas.microsoft.com/office/drawing/2014/main" id="{8BA6BF2F-6554-DE6B-A0EE-75AECB3DEB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2225" y="643463"/>
            <a:ext cx="5580356" cy="55803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TextBox 2">
            <a:extLst>
              <a:ext uri="{FF2B5EF4-FFF2-40B4-BE49-F238E27FC236}">
                <a16:creationId xmlns:a16="http://schemas.microsoft.com/office/drawing/2014/main" id="{C6D30542-7511-ED76-C087-D7EF3FE82DCB}"/>
              </a:ext>
            </a:extLst>
          </p:cNvPr>
          <p:cNvSpPr txBox="1"/>
          <p:nvPr/>
        </p:nvSpPr>
        <p:spPr>
          <a:xfrm>
            <a:off x="8049491" y="3553691"/>
            <a:ext cx="3927764" cy="646331"/>
          </a:xfrm>
          <a:prstGeom prst="rect">
            <a:avLst/>
          </a:prstGeom>
          <a:noFill/>
        </p:spPr>
        <p:txBody>
          <a:bodyPr wrap="square" rtlCol="0">
            <a:spAutoFit/>
          </a:bodyPr>
          <a:lstStyle/>
          <a:p>
            <a:r>
              <a:rPr lang="en-IN" sz="3600" dirty="0">
                <a:highlight>
                  <a:srgbClr val="000080"/>
                </a:highlight>
              </a:rPr>
              <a:t>Sumit Kumar DAS</a:t>
            </a:r>
          </a:p>
        </p:txBody>
      </p:sp>
    </p:spTree>
    <p:extLst>
      <p:ext uri="{BB962C8B-B14F-4D97-AF65-F5344CB8AC3E}">
        <p14:creationId xmlns:p14="http://schemas.microsoft.com/office/powerpoint/2010/main" val="957211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1C44D-1014-3291-F120-C4D5D13B1FCB}"/>
              </a:ext>
            </a:extLst>
          </p:cNvPr>
          <p:cNvSpPr>
            <a:spLocks noGrp="1"/>
          </p:cNvSpPr>
          <p:nvPr>
            <p:ph type="title"/>
          </p:nvPr>
        </p:nvSpPr>
        <p:spPr>
          <a:xfrm>
            <a:off x="1262063" y="257175"/>
            <a:ext cx="9667874" cy="809625"/>
          </a:xfrm>
        </p:spPr>
        <p:style>
          <a:lnRef idx="2">
            <a:schemeClr val="accent2"/>
          </a:lnRef>
          <a:fillRef idx="1">
            <a:schemeClr val="lt1"/>
          </a:fillRef>
          <a:effectRef idx="0">
            <a:schemeClr val="accent2"/>
          </a:effectRef>
          <a:fontRef idx="minor">
            <a:schemeClr val="dk1"/>
          </a:fontRef>
        </p:style>
        <p:txBody>
          <a:bodyPr>
            <a:noAutofit/>
          </a:bodyPr>
          <a:lstStyle/>
          <a:p>
            <a:pPr algn="ctr"/>
            <a:r>
              <a:rPr lang="en-IN" sz="2600" b="1" dirty="0">
                <a:solidFill>
                  <a:srgbClr val="FFC000"/>
                </a:solidFill>
              </a:rPr>
              <a:t>Kpi 4 : </a:t>
            </a:r>
            <a:r>
              <a:rPr lang="en-IN" sz="2600" b="1" dirty="0"/>
              <a:t>Total distance covered by n190aa on 1</a:t>
            </a:r>
            <a:r>
              <a:rPr lang="en-IN" sz="2600" b="1" baseline="30000" dirty="0"/>
              <a:t>st</a:t>
            </a:r>
            <a:r>
              <a:rPr lang="en-IN" sz="2600" b="1" dirty="0"/>
              <a:t>  January with air time 50</a:t>
            </a:r>
          </a:p>
        </p:txBody>
      </p:sp>
      <p:sp>
        <p:nvSpPr>
          <p:cNvPr id="6" name="Content Placeholder 5">
            <a:extLst>
              <a:ext uri="{FF2B5EF4-FFF2-40B4-BE49-F238E27FC236}">
                <a16:creationId xmlns:a16="http://schemas.microsoft.com/office/drawing/2014/main" id="{297B6C08-6807-7CA7-AC50-38CFE684C258}"/>
              </a:ext>
            </a:extLst>
          </p:cNvPr>
          <p:cNvSpPr>
            <a:spLocks noGrp="1"/>
          </p:cNvSpPr>
          <p:nvPr>
            <p:ph idx="1"/>
          </p:nvPr>
        </p:nvSpPr>
        <p:spPr>
          <a:xfrm>
            <a:off x="685802" y="1752600"/>
            <a:ext cx="4086223" cy="3924300"/>
          </a:xfrm>
        </p:spPr>
        <p:txBody>
          <a:bodyPr anchor="t">
            <a:normAutofit/>
          </a:bodyPr>
          <a:lstStyle/>
          <a:p>
            <a:pPr marL="0" indent="0">
              <a:lnSpc>
                <a:spcPct val="107000"/>
              </a:lnSpc>
              <a:spcAft>
                <a:spcPts val="800"/>
              </a:spcAft>
              <a:buNone/>
            </a:pPr>
            <a:r>
              <a:rPr lang="en-US" sz="20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OBSERVATION :</a:t>
            </a:r>
            <a:endParaRPr lang="en-IN" sz="20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	Distance travelled by Flight (639) with Tail Number N190AA and Air Time 50 is </a:t>
            </a:r>
            <a:r>
              <a:rPr lang="en-US" sz="18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304km</a:t>
            </a:r>
            <a:r>
              <a:rPr lang="en-US" sz="1800" dirty="0">
                <a:effectLst/>
                <a:latin typeface="Aptos" panose="020B0004020202020204" pitchFamily="34" charset="0"/>
                <a:ea typeface="Aptos" panose="020B0004020202020204" pitchFamily="34" charset="0"/>
                <a:cs typeface="Times New Roman" panose="02020603050405020304" pitchFamily="18" charset="0"/>
              </a:rPr>
              <a:t>.</a:t>
            </a:r>
          </a:p>
          <a:p>
            <a:pPr marL="0" indent="0">
              <a:buNone/>
            </a:pP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US" sz="24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Reasons : </a:t>
            </a:r>
            <a:endParaRPr lang="en-IN" sz="24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Average flight distance with around airtime 50 is </a:t>
            </a:r>
            <a:r>
              <a:rPr lang="en-US" sz="18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288km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 our case flight travelled 16km more may be due to good weather conditions/light traffic.</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graphicFrame>
        <p:nvGraphicFramePr>
          <p:cNvPr id="4" name="Table 3">
            <a:extLst>
              <a:ext uri="{FF2B5EF4-FFF2-40B4-BE49-F238E27FC236}">
                <a16:creationId xmlns:a16="http://schemas.microsoft.com/office/drawing/2014/main" id="{CAFFD4EF-DF17-A691-7247-3BE25D70757A}"/>
              </a:ext>
            </a:extLst>
          </p:cNvPr>
          <p:cNvGraphicFramePr>
            <a:graphicFrameLocks noGrp="1"/>
          </p:cNvGraphicFramePr>
          <p:nvPr>
            <p:extLst>
              <p:ext uri="{D42A27DB-BD31-4B8C-83A1-F6EECF244321}">
                <p14:modId xmlns:p14="http://schemas.microsoft.com/office/powerpoint/2010/main" val="3089083269"/>
              </p:ext>
            </p:extLst>
          </p:nvPr>
        </p:nvGraphicFramePr>
        <p:xfrm>
          <a:off x="4972050" y="2761721"/>
          <a:ext cx="6962777" cy="2000250"/>
        </p:xfrm>
        <a:graphic>
          <a:graphicData uri="http://schemas.openxmlformats.org/drawingml/2006/table">
            <a:tbl>
              <a:tblPr>
                <a:tableStyleId>{5C22544A-7EE6-4342-B048-85BDC9FD1C3A}</a:tableStyleId>
              </a:tblPr>
              <a:tblGrid>
                <a:gridCol w="1131690">
                  <a:extLst>
                    <a:ext uri="{9D8B030D-6E8A-4147-A177-3AD203B41FA5}">
                      <a16:colId xmlns:a16="http://schemas.microsoft.com/office/drawing/2014/main" val="2754875538"/>
                    </a:ext>
                  </a:extLst>
                </a:gridCol>
                <a:gridCol w="911107">
                  <a:extLst>
                    <a:ext uri="{9D8B030D-6E8A-4147-A177-3AD203B41FA5}">
                      <a16:colId xmlns:a16="http://schemas.microsoft.com/office/drawing/2014/main" val="2938797733"/>
                    </a:ext>
                  </a:extLst>
                </a:gridCol>
                <a:gridCol w="824792">
                  <a:extLst>
                    <a:ext uri="{9D8B030D-6E8A-4147-A177-3AD203B41FA5}">
                      <a16:colId xmlns:a16="http://schemas.microsoft.com/office/drawing/2014/main" val="3880156195"/>
                    </a:ext>
                  </a:extLst>
                </a:gridCol>
                <a:gridCol w="930289">
                  <a:extLst>
                    <a:ext uri="{9D8B030D-6E8A-4147-A177-3AD203B41FA5}">
                      <a16:colId xmlns:a16="http://schemas.microsoft.com/office/drawing/2014/main" val="1517643391"/>
                    </a:ext>
                  </a:extLst>
                </a:gridCol>
                <a:gridCol w="1150872">
                  <a:extLst>
                    <a:ext uri="{9D8B030D-6E8A-4147-A177-3AD203B41FA5}">
                      <a16:colId xmlns:a16="http://schemas.microsoft.com/office/drawing/2014/main" val="3121558821"/>
                    </a:ext>
                  </a:extLst>
                </a:gridCol>
                <a:gridCol w="1218007">
                  <a:extLst>
                    <a:ext uri="{9D8B030D-6E8A-4147-A177-3AD203B41FA5}">
                      <a16:colId xmlns:a16="http://schemas.microsoft.com/office/drawing/2014/main" val="2720248676"/>
                    </a:ext>
                  </a:extLst>
                </a:gridCol>
                <a:gridCol w="796020">
                  <a:extLst>
                    <a:ext uri="{9D8B030D-6E8A-4147-A177-3AD203B41FA5}">
                      <a16:colId xmlns:a16="http://schemas.microsoft.com/office/drawing/2014/main" val="3296131807"/>
                    </a:ext>
                  </a:extLst>
                </a:gridCol>
              </a:tblGrid>
              <a:tr h="1000125">
                <a:tc>
                  <a:txBody>
                    <a:bodyPr/>
                    <a:lstStyle/>
                    <a:p>
                      <a:pPr algn="ctr" fontAlgn="ctr"/>
                      <a:r>
                        <a:rPr lang="en-IN" sz="1800" u="none" strike="noStrike" dirty="0">
                          <a:effectLst/>
                        </a:rPr>
                        <a:t>Flight Date</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Tail Num</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AirTime</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Flight No</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Origin City</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Dest City</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Distance</a:t>
                      </a:r>
                      <a:endParaRPr lang="en-IN" sz="1800" b="1"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6332464"/>
                  </a:ext>
                </a:extLst>
              </a:tr>
              <a:tr h="1000125">
                <a:tc>
                  <a:txBody>
                    <a:bodyPr/>
                    <a:lstStyle/>
                    <a:p>
                      <a:pPr algn="ctr" fontAlgn="ctr"/>
                      <a:r>
                        <a:rPr lang="en-IN" sz="1800" u="none" strike="noStrike" dirty="0">
                          <a:effectLst/>
                        </a:rPr>
                        <a:t>01-01-2017</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N190AA</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50</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639</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Phoenix, AZ</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San Diego, CA</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304</a:t>
                      </a:r>
                      <a:endParaRPr lang="en-IN" sz="1800" b="1"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606635112"/>
                  </a:ext>
                </a:extLst>
              </a:tr>
            </a:tbl>
          </a:graphicData>
        </a:graphic>
      </p:graphicFrame>
    </p:spTree>
    <p:extLst>
      <p:ext uri="{BB962C8B-B14F-4D97-AF65-F5344CB8AC3E}">
        <p14:creationId xmlns:p14="http://schemas.microsoft.com/office/powerpoint/2010/main" val="1386309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DF24-39E1-ED40-D007-57AF3BE4291B}"/>
              </a:ext>
            </a:extLst>
          </p:cNvPr>
          <p:cNvSpPr>
            <a:spLocks noGrp="1"/>
          </p:cNvSpPr>
          <p:nvPr>
            <p:ph type="title"/>
          </p:nvPr>
        </p:nvSpPr>
        <p:spPr>
          <a:xfrm>
            <a:off x="1611745" y="378690"/>
            <a:ext cx="8968509" cy="459509"/>
          </a:xfrm>
        </p:spPr>
        <p:style>
          <a:lnRef idx="2">
            <a:schemeClr val="accent2"/>
          </a:lnRef>
          <a:fillRef idx="1">
            <a:schemeClr val="lt1"/>
          </a:fillRef>
          <a:effectRef idx="0">
            <a:schemeClr val="accent2"/>
          </a:effectRef>
          <a:fontRef idx="minor">
            <a:schemeClr val="dk1"/>
          </a:fontRef>
        </p:style>
        <p:txBody>
          <a:bodyPr>
            <a:noAutofit/>
          </a:bodyPr>
          <a:lstStyle/>
          <a:p>
            <a:r>
              <a:rPr lang="en-US" b="1" dirty="0">
                <a:solidFill>
                  <a:srgbClr val="FFC000"/>
                </a:solidFill>
              </a:rPr>
              <a:t>KPI 5 : </a:t>
            </a:r>
            <a:r>
              <a:rPr lang="en-US" b="1" dirty="0"/>
              <a:t>Day-wise total flights ,Cancelled and diverted flights</a:t>
            </a:r>
            <a:endParaRPr lang="en-IN" b="1" dirty="0"/>
          </a:p>
        </p:txBody>
      </p:sp>
      <p:sp>
        <p:nvSpPr>
          <p:cNvPr id="4" name="Text Placeholder 3">
            <a:extLst>
              <a:ext uri="{FF2B5EF4-FFF2-40B4-BE49-F238E27FC236}">
                <a16:creationId xmlns:a16="http://schemas.microsoft.com/office/drawing/2014/main" id="{88A95F5E-3CFB-FCC2-34C2-A49C96F9A124}"/>
              </a:ext>
            </a:extLst>
          </p:cNvPr>
          <p:cNvSpPr>
            <a:spLocks noGrp="1"/>
          </p:cNvSpPr>
          <p:nvPr>
            <p:ph type="body" sz="half" idx="2"/>
          </p:nvPr>
        </p:nvSpPr>
        <p:spPr>
          <a:xfrm>
            <a:off x="7259782" y="1253836"/>
            <a:ext cx="4655127" cy="4943764"/>
          </a:xfrm>
        </p:spPr>
        <p:txBody>
          <a:bodyPr>
            <a:normAutofit fontScale="92500" lnSpcReduction="10000"/>
          </a:bodyPr>
          <a:lstStyle/>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100" b="1" kern="100" dirty="0">
                <a:solidFill>
                  <a:srgbClr val="FFC000"/>
                </a:solidFill>
                <a:latin typeface="Aptos" panose="020B0004020202020204" pitchFamily="34" charset="0"/>
                <a:ea typeface="Aptos" panose="020B0004020202020204" pitchFamily="34" charset="0"/>
                <a:cs typeface="Times New Roman" panose="02020603050405020304" pitchFamily="18" charset="0"/>
              </a:rPr>
              <a:t>OBSERVATIONS</a:t>
            </a:r>
            <a:r>
              <a:rPr lang="en-US" sz="21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endParaRPr lang="en-IN" sz="21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kern="100" dirty="0">
                <a:effectLst/>
                <a:latin typeface="Aptos" panose="020B0004020202020204" pitchFamily="34" charset="0"/>
                <a:ea typeface="Aptos" panose="020B0004020202020204" pitchFamily="34" charset="0"/>
                <a:cs typeface="Times New Roman" panose="02020603050405020304" pitchFamily="18" charset="0"/>
              </a:rPr>
              <a:t>Maximum  Flights(13,523) on 5</a:t>
            </a:r>
            <a:r>
              <a:rPr lang="en-IN" kern="100" baseline="30000" dirty="0">
                <a:effectLst/>
                <a:latin typeface="Aptos" panose="020B0004020202020204" pitchFamily="34" charset="0"/>
                <a:ea typeface="Aptos" panose="020B0004020202020204" pitchFamily="34" charset="0"/>
                <a:cs typeface="Times New Roman" panose="02020603050405020304" pitchFamily="18" charset="0"/>
              </a:rPr>
              <a:t>th</a:t>
            </a:r>
            <a:r>
              <a:rPr lang="en-IN" kern="100" dirty="0">
                <a:effectLst/>
                <a:latin typeface="Aptos" panose="020B0004020202020204" pitchFamily="34" charset="0"/>
                <a:ea typeface="Aptos" panose="020B0004020202020204" pitchFamily="34" charset="0"/>
                <a:cs typeface="Times New Roman" panose="02020603050405020304" pitchFamily="18" charset="0"/>
              </a:rPr>
              <a:t>  day (Thursday) of second week i.e.12-01-2017.</a:t>
            </a:r>
          </a:p>
          <a:p>
            <a:pPr marL="285750" indent="-285750">
              <a:lnSpc>
                <a:spcPct val="107000"/>
              </a:lnSpc>
              <a:spcAft>
                <a:spcPts val="800"/>
              </a:spcAft>
              <a:buFont typeface="Wingdings" panose="05000000000000000000" pitchFamily="2" charset="2"/>
              <a:buChar char="Ø"/>
            </a:pPr>
            <a:r>
              <a:rPr lang="en-IN" kern="100" dirty="0">
                <a:effectLst/>
                <a:latin typeface="Aptos" panose="020B0004020202020204" pitchFamily="34" charset="0"/>
                <a:ea typeface="Aptos" panose="020B0004020202020204" pitchFamily="34" charset="0"/>
                <a:cs typeface="Times New Roman" panose="02020603050405020304" pitchFamily="18" charset="0"/>
              </a:rPr>
              <a:t>Average Flights in whole month is 9,060</a:t>
            </a:r>
          </a:p>
          <a:p>
            <a:pPr marL="285750" indent="-285750">
              <a:lnSpc>
                <a:spcPct val="107000"/>
              </a:lnSpc>
              <a:spcAft>
                <a:spcPts val="800"/>
              </a:spcAft>
              <a:buFont typeface="Wingdings" panose="05000000000000000000" pitchFamily="2" charset="2"/>
              <a:buChar char="Ø"/>
            </a:pPr>
            <a:r>
              <a:rPr lang="en-IN" kern="100" dirty="0">
                <a:effectLst/>
                <a:latin typeface="Aptos" panose="020B0004020202020204" pitchFamily="34" charset="0"/>
                <a:ea typeface="Aptos" panose="020B0004020202020204" pitchFamily="34" charset="0"/>
                <a:cs typeface="Times New Roman" panose="02020603050405020304" pitchFamily="18" charset="0"/>
              </a:rPr>
              <a:t>Minimum  Flights(2952) on 7</a:t>
            </a:r>
            <a:r>
              <a:rPr lang="en-IN" kern="100" baseline="30000" dirty="0">
                <a:effectLst/>
                <a:latin typeface="Aptos" panose="020B0004020202020204" pitchFamily="34" charset="0"/>
                <a:ea typeface="Aptos" panose="020B0004020202020204" pitchFamily="34" charset="0"/>
                <a:cs typeface="Times New Roman" panose="02020603050405020304" pitchFamily="18" charset="0"/>
              </a:rPr>
              <a:t>th</a:t>
            </a:r>
            <a:r>
              <a:rPr lang="en-IN" kern="100" dirty="0">
                <a:effectLst/>
                <a:latin typeface="Aptos" panose="020B0004020202020204" pitchFamily="34" charset="0"/>
                <a:ea typeface="Aptos" panose="020B0004020202020204" pitchFamily="34" charset="0"/>
                <a:cs typeface="Times New Roman" panose="02020603050405020304" pitchFamily="18" charset="0"/>
              </a:rPr>
              <a:t> day (Saturday) of second week i.e.14-01-2017.</a:t>
            </a:r>
          </a:p>
          <a:p>
            <a:pPr marL="285750" indent="-285750">
              <a:lnSpc>
                <a:spcPct val="107000"/>
              </a:lnSpc>
              <a:spcAft>
                <a:spcPts val="800"/>
              </a:spcAft>
              <a:buFont typeface="Wingdings" panose="05000000000000000000" pitchFamily="2" charset="2"/>
              <a:buChar char="Ø"/>
            </a:pPr>
            <a:r>
              <a:rPr lang="en-IN" kern="100" dirty="0">
                <a:effectLst/>
                <a:latin typeface="Aptos" panose="020B0004020202020204" pitchFamily="34" charset="0"/>
                <a:ea typeface="Aptos" panose="020B0004020202020204" pitchFamily="34" charset="0"/>
                <a:cs typeface="Times New Roman" panose="02020603050405020304" pitchFamily="18" charset="0"/>
              </a:rPr>
              <a:t>Maximum Cancelled Flights(1,282) on 7</a:t>
            </a:r>
            <a:r>
              <a:rPr lang="en-IN" kern="100" baseline="30000" dirty="0">
                <a:effectLst/>
                <a:latin typeface="Aptos" panose="020B0004020202020204" pitchFamily="34" charset="0"/>
                <a:ea typeface="Aptos" panose="020B0004020202020204" pitchFamily="34" charset="0"/>
                <a:cs typeface="Times New Roman" panose="02020603050405020304" pitchFamily="18" charset="0"/>
              </a:rPr>
              <a:t>th</a:t>
            </a:r>
            <a:r>
              <a:rPr lang="en-IN" kern="100" dirty="0">
                <a:effectLst/>
                <a:latin typeface="Aptos" panose="020B0004020202020204" pitchFamily="34" charset="0"/>
                <a:ea typeface="Aptos" panose="020B0004020202020204" pitchFamily="34" charset="0"/>
                <a:cs typeface="Times New Roman" panose="02020603050405020304" pitchFamily="18" charset="0"/>
              </a:rPr>
              <a:t> day (Saturday) of first week i.e. 07-01-2017.</a:t>
            </a:r>
          </a:p>
          <a:p>
            <a:pPr marL="285750" indent="-285750">
              <a:lnSpc>
                <a:spcPct val="107000"/>
              </a:lnSpc>
              <a:spcAft>
                <a:spcPts val="800"/>
              </a:spcAft>
              <a:buFont typeface="Wingdings" panose="05000000000000000000" pitchFamily="2" charset="2"/>
              <a:buChar char="Ø"/>
            </a:pPr>
            <a:r>
              <a:rPr lang="en-IN" kern="100" dirty="0">
                <a:effectLst/>
                <a:latin typeface="Aptos" panose="020B0004020202020204" pitchFamily="34" charset="0"/>
                <a:ea typeface="Aptos" panose="020B0004020202020204" pitchFamily="34" charset="0"/>
                <a:cs typeface="Times New Roman" panose="02020603050405020304" pitchFamily="18" charset="0"/>
              </a:rPr>
              <a:t>Average Cancelled Flights in whole month is 195</a:t>
            </a:r>
          </a:p>
          <a:p>
            <a:pPr marL="285750" indent="-285750">
              <a:lnSpc>
                <a:spcPct val="107000"/>
              </a:lnSpc>
              <a:spcAft>
                <a:spcPts val="800"/>
              </a:spcAft>
              <a:buFont typeface="Wingdings" panose="05000000000000000000" pitchFamily="2" charset="2"/>
              <a:buChar char="Ø"/>
            </a:pPr>
            <a:r>
              <a:rPr lang="en-IN" kern="100" dirty="0">
                <a:effectLst/>
                <a:latin typeface="Aptos" panose="020B0004020202020204" pitchFamily="34" charset="0"/>
                <a:ea typeface="Aptos" panose="020B0004020202020204" pitchFamily="34" charset="0"/>
                <a:cs typeface="Times New Roman" panose="02020603050405020304" pitchFamily="18" charset="0"/>
              </a:rPr>
              <a:t>Minimum Cancelled Flights(8) on 5</a:t>
            </a:r>
            <a:r>
              <a:rPr lang="en-IN" kern="100" baseline="30000" dirty="0">
                <a:effectLst/>
                <a:latin typeface="Aptos" panose="020B0004020202020204" pitchFamily="34" charset="0"/>
                <a:ea typeface="Aptos" panose="020B0004020202020204" pitchFamily="34" charset="0"/>
                <a:cs typeface="Times New Roman" panose="02020603050405020304" pitchFamily="18" charset="0"/>
              </a:rPr>
              <a:t>th</a:t>
            </a:r>
            <a:r>
              <a:rPr lang="en-IN" kern="100" dirty="0">
                <a:effectLst/>
                <a:latin typeface="Aptos" panose="020B0004020202020204" pitchFamily="34" charset="0"/>
                <a:ea typeface="Aptos" panose="020B0004020202020204" pitchFamily="34" charset="0"/>
                <a:cs typeface="Times New Roman" panose="02020603050405020304" pitchFamily="18" charset="0"/>
              </a:rPr>
              <a:t> day (Thursday) of fourth week i.e. 26-01-2017.</a:t>
            </a:r>
          </a:p>
          <a:p>
            <a:pPr marL="285750" indent="-285750">
              <a:lnSpc>
                <a:spcPct val="107000"/>
              </a:lnSpc>
              <a:spcAft>
                <a:spcPts val="800"/>
              </a:spcAft>
              <a:buFont typeface="Wingdings" panose="05000000000000000000" pitchFamily="2" charset="2"/>
              <a:buChar char="Ø"/>
            </a:pPr>
            <a:r>
              <a:rPr lang="en-IN" kern="100" dirty="0">
                <a:effectLst/>
                <a:latin typeface="Aptos" panose="020B0004020202020204" pitchFamily="34" charset="0"/>
                <a:ea typeface="Aptos" panose="020B0004020202020204" pitchFamily="34" charset="0"/>
                <a:cs typeface="Times New Roman" panose="02020603050405020304" pitchFamily="18" charset="0"/>
              </a:rPr>
              <a:t>Maximum Diverted Flights(130) on 1</a:t>
            </a:r>
            <a:r>
              <a:rPr lang="en-IN" kern="100" baseline="30000" dirty="0">
                <a:effectLst/>
                <a:latin typeface="Aptos" panose="020B0004020202020204" pitchFamily="34" charset="0"/>
                <a:ea typeface="Aptos" panose="020B0004020202020204" pitchFamily="34" charset="0"/>
                <a:cs typeface="Times New Roman" panose="02020603050405020304" pitchFamily="18" charset="0"/>
              </a:rPr>
              <a:t>st</a:t>
            </a:r>
            <a:r>
              <a:rPr lang="en-IN" kern="100" dirty="0">
                <a:effectLst/>
                <a:latin typeface="Aptos" panose="020B0004020202020204" pitchFamily="34" charset="0"/>
                <a:ea typeface="Aptos" panose="020B0004020202020204" pitchFamily="34" charset="0"/>
                <a:cs typeface="Times New Roman" panose="02020603050405020304" pitchFamily="18" charset="0"/>
              </a:rPr>
              <a:t>  day (Sunday) of fourth week i.e. 22-01-2017.</a:t>
            </a:r>
          </a:p>
          <a:p>
            <a:pPr marL="285750" indent="-285750">
              <a:lnSpc>
                <a:spcPct val="107000"/>
              </a:lnSpc>
              <a:spcAft>
                <a:spcPts val="800"/>
              </a:spcAft>
              <a:buFont typeface="Wingdings" panose="05000000000000000000" pitchFamily="2" charset="2"/>
              <a:buChar char="Ø"/>
            </a:pPr>
            <a:r>
              <a:rPr lang="en-IN" kern="100" dirty="0">
                <a:effectLst/>
                <a:latin typeface="Aptos" panose="020B0004020202020204" pitchFamily="34" charset="0"/>
                <a:ea typeface="Aptos" panose="020B0004020202020204" pitchFamily="34" charset="0"/>
                <a:cs typeface="Times New Roman" panose="02020603050405020304" pitchFamily="18" charset="0"/>
              </a:rPr>
              <a:t>Average Diverted Flights in whole month is 29</a:t>
            </a:r>
          </a:p>
          <a:p>
            <a:pPr marL="285750" indent="-285750">
              <a:lnSpc>
                <a:spcPct val="107000"/>
              </a:lnSpc>
              <a:spcAft>
                <a:spcPts val="800"/>
              </a:spcAft>
              <a:buFont typeface="Wingdings" panose="05000000000000000000" pitchFamily="2" charset="2"/>
              <a:buChar char="Ø"/>
            </a:pPr>
            <a:r>
              <a:rPr lang="en-IN" kern="100" dirty="0">
                <a:effectLst/>
                <a:latin typeface="Aptos" panose="020B0004020202020204" pitchFamily="34" charset="0"/>
                <a:ea typeface="Aptos" panose="020B0004020202020204" pitchFamily="34" charset="0"/>
                <a:cs typeface="Times New Roman" panose="02020603050405020304" pitchFamily="18" charset="0"/>
              </a:rPr>
              <a:t>Minimum Diverted Flights(2) on 5</a:t>
            </a:r>
            <a:r>
              <a:rPr lang="en-IN" kern="100" baseline="30000" dirty="0">
                <a:effectLst/>
                <a:latin typeface="Aptos" panose="020B0004020202020204" pitchFamily="34" charset="0"/>
                <a:ea typeface="Aptos" panose="020B0004020202020204" pitchFamily="34" charset="0"/>
                <a:cs typeface="Times New Roman" panose="02020603050405020304" pitchFamily="18" charset="0"/>
              </a:rPr>
              <a:t>th</a:t>
            </a:r>
            <a:r>
              <a:rPr lang="en-IN" kern="100" dirty="0">
                <a:effectLst/>
                <a:latin typeface="Aptos" panose="020B0004020202020204" pitchFamily="34" charset="0"/>
                <a:ea typeface="Aptos" panose="020B0004020202020204" pitchFamily="34" charset="0"/>
                <a:cs typeface="Times New Roman" panose="02020603050405020304" pitchFamily="18" charset="0"/>
              </a:rPr>
              <a:t> day (Thursday) of fourth week i.e. 26-01-2017.</a:t>
            </a:r>
          </a:p>
          <a:p>
            <a:endParaRPr lang="en-IN" dirty="0"/>
          </a:p>
        </p:txBody>
      </p:sp>
      <p:graphicFrame>
        <p:nvGraphicFramePr>
          <p:cNvPr id="9" name="Chart 8">
            <a:extLst>
              <a:ext uri="{FF2B5EF4-FFF2-40B4-BE49-F238E27FC236}">
                <a16:creationId xmlns:a16="http://schemas.microsoft.com/office/drawing/2014/main" id="{D90B3E4C-C8C4-2907-F1C1-F69F3FD8B1C6}"/>
              </a:ext>
            </a:extLst>
          </p:cNvPr>
          <p:cNvGraphicFramePr>
            <a:graphicFrameLocks/>
          </p:cNvGraphicFramePr>
          <p:nvPr>
            <p:extLst>
              <p:ext uri="{D42A27DB-BD31-4B8C-83A1-F6EECF244321}">
                <p14:modId xmlns:p14="http://schemas.microsoft.com/office/powerpoint/2010/main" val="2737442903"/>
              </p:ext>
            </p:extLst>
          </p:nvPr>
        </p:nvGraphicFramePr>
        <p:xfrm>
          <a:off x="508230" y="4503906"/>
          <a:ext cx="6576060" cy="14881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D259A3AB-239C-4313-BEB7-373805B630D4}"/>
              </a:ext>
            </a:extLst>
          </p:cNvPr>
          <p:cNvGraphicFramePr>
            <a:graphicFrameLocks/>
          </p:cNvGraphicFramePr>
          <p:nvPr>
            <p:extLst>
              <p:ext uri="{D42A27DB-BD31-4B8C-83A1-F6EECF244321}">
                <p14:modId xmlns:p14="http://schemas.microsoft.com/office/powerpoint/2010/main" val="1099256406"/>
              </p:ext>
            </p:extLst>
          </p:nvPr>
        </p:nvGraphicFramePr>
        <p:xfrm>
          <a:off x="508227" y="2859932"/>
          <a:ext cx="6576059" cy="16828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A8268BC3-B997-4852-910B-BEC0C8D32518}"/>
              </a:ext>
            </a:extLst>
          </p:cNvPr>
          <p:cNvGraphicFramePr>
            <a:graphicFrameLocks/>
          </p:cNvGraphicFramePr>
          <p:nvPr>
            <p:extLst>
              <p:ext uri="{D42A27DB-BD31-4B8C-83A1-F6EECF244321}">
                <p14:modId xmlns:p14="http://schemas.microsoft.com/office/powerpoint/2010/main" val="2726367473"/>
              </p:ext>
            </p:extLst>
          </p:nvPr>
        </p:nvGraphicFramePr>
        <p:xfrm>
          <a:off x="508228" y="1332689"/>
          <a:ext cx="6576059" cy="156615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60986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7229-945F-6099-211B-EC21838549CB}"/>
              </a:ext>
            </a:extLst>
          </p:cNvPr>
          <p:cNvSpPr>
            <a:spLocks noGrp="1"/>
          </p:cNvSpPr>
          <p:nvPr>
            <p:ph type="title"/>
          </p:nvPr>
        </p:nvSpPr>
        <p:spPr>
          <a:xfrm>
            <a:off x="2656867" y="284759"/>
            <a:ext cx="6878266" cy="455128"/>
          </a:xfrm>
        </p:spPr>
        <p:style>
          <a:lnRef idx="2">
            <a:schemeClr val="accent2"/>
          </a:lnRef>
          <a:fillRef idx="1">
            <a:schemeClr val="lt1"/>
          </a:fillRef>
          <a:effectRef idx="0">
            <a:schemeClr val="accent2"/>
          </a:effectRef>
          <a:fontRef idx="minor">
            <a:schemeClr val="dk1"/>
          </a:fontRef>
        </p:style>
        <p:txBody>
          <a:bodyPr>
            <a:noAutofit/>
          </a:bodyPr>
          <a:lstStyle/>
          <a:p>
            <a:r>
              <a:rPr lang="en-US" b="1" dirty="0">
                <a:solidFill>
                  <a:srgbClr val="FFC000"/>
                </a:solidFill>
              </a:rPr>
              <a:t>KPI 6 : </a:t>
            </a:r>
            <a:r>
              <a:rPr lang="en-US" b="1" dirty="0"/>
              <a:t>Distance Vs Air Delay (&gt;= 15 minutes)</a:t>
            </a:r>
            <a:endParaRPr lang="en-IN" b="1" dirty="0"/>
          </a:p>
        </p:txBody>
      </p:sp>
      <p:sp>
        <p:nvSpPr>
          <p:cNvPr id="4" name="Text Placeholder 3">
            <a:extLst>
              <a:ext uri="{FF2B5EF4-FFF2-40B4-BE49-F238E27FC236}">
                <a16:creationId xmlns:a16="http://schemas.microsoft.com/office/drawing/2014/main" id="{54C56514-DD62-98EA-2D47-5CB12FCD8648}"/>
              </a:ext>
            </a:extLst>
          </p:cNvPr>
          <p:cNvSpPr>
            <a:spLocks noGrp="1"/>
          </p:cNvSpPr>
          <p:nvPr>
            <p:ph type="body" sz="half" idx="2"/>
          </p:nvPr>
        </p:nvSpPr>
        <p:spPr>
          <a:xfrm>
            <a:off x="807396" y="1663430"/>
            <a:ext cx="3735421" cy="4114800"/>
          </a:xfrm>
        </p:spPr>
        <p:txBody>
          <a:bodyPr/>
          <a:lstStyle/>
          <a:p>
            <a:r>
              <a:rPr lang="en-US" sz="1800" dirty="0">
                <a:solidFill>
                  <a:srgbClr val="FFC000"/>
                </a:solidFill>
              </a:rPr>
              <a:t>OBSERVATIONS :</a:t>
            </a:r>
          </a:p>
          <a:p>
            <a:r>
              <a:rPr lang="en-US" dirty="0"/>
              <a:t>	From the graph ,we can observe that as the flight travel distance increases arrival delay (&gt;= 15 minutes) also increases.</a:t>
            </a:r>
          </a:p>
          <a:p>
            <a:r>
              <a:rPr lang="en-US" dirty="0"/>
              <a:t>	Correlation Coefficient = 0.899207</a:t>
            </a:r>
          </a:p>
          <a:p>
            <a:endParaRPr lang="en-US" dirty="0"/>
          </a:p>
          <a:p>
            <a:endParaRPr lang="en-US" dirty="0"/>
          </a:p>
          <a:p>
            <a:r>
              <a:rPr lang="en-US" sz="1800" dirty="0">
                <a:solidFill>
                  <a:srgbClr val="FFC000"/>
                </a:solidFill>
              </a:rPr>
              <a:t>POSSIBLE REASONS :</a:t>
            </a:r>
          </a:p>
          <a:p>
            <a:pPr marL="285750" indent="-285750">
              <a:buFont typeface="Wingdings" panose="05000000000000000000" pitchFamily="2" charset="2"/>
              <a:buChar char="Ø"/>
            </a:pPr>
            <a:r>
              <a:rPr lang="en-US" dirty="0"/>
              <a:t>Bad weather conditions.</a:t>
            </a:r>
          </a:p>
          <a:p>
            <a:pPr marL="285750" indent="-285750">
              <a:buFont typeface="Wingdings" panose="05000000000000000000" pitchFamily="2" charset="2"/>
              <a:buChar char="Ø"/>
            </a:pPr>
            <a:r>
              <a:rPr lang="en-US" dirty="0"/>
              <a:t>Higher traffic in that route.</a:t>
            </a:r>
          </a:p>
          <a:p>
            <a:pPr marL="285750" indent="-285750">
              <a:buFont typeface="Wingdings" panose="05000000000000000000" pitchFamily="2" charset="2"/>
              <a:buChar char="Ø"/>
            </a:pPr>
            <a:r>
              <a:rPr lang="en-US" dirty="0"/>
              <a:t>Unprecedented problems.</a:t>
            </a:r>
            <a:endParaRPr lang="en-IN" dirty="0"/>
          </a:p>
        </p:txBody>
      </p:sp>
      <p:graphicFrame>
        <p:nvGraphicFramePr>
          <p:cNvPr id="3" name="Chart 2">
            <a:extLst>
              <a:ext uri="{FF2B5EF4-FFF2-40B4-BE49-F238E27FC236}">
                <a16:creationId xmlns:a16="http://schemas.microsoft.com/office/drawing/2014/main" id="{5C8AEB77-4C47-D03F-F3FB-2E4FA1505158}"/>
              </a:ext>
            </a:extLst>
          </p:cNvPr>
          <p:cNvGraphicFramePr>
            <a:graphicFrameLocks/>
          </p:cNvGraphicFramePr>
          <p:nvPr>
            <p:extLst>
              <p:ext uri="{D42A27DB-BD31-4B8C-83A1-F6EECF244321}">
                <p14:modId xmlns:p14="http://schemas.microsoft.com/office/powerpoint/2010/main" val="1449558265"/>
              </p:ext>
            </p:extLst>
          </p:nvPr>
        </p:nvGraphicFramePr>
        <p:xfrm>
          <a:off x="4884997" y="1792970"/>
          <a:ext cx="6042660" cy="38557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0483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0642A14-F8EF-38CD-2DF4-4F43B879ADF9}"/>
              </a:ext>
            </a:extLst>
          </p:cNvPr>
          <p:cNvSpPr>
            <a:spLocks noGrp="1"/>
          </p:cNvSpPr>
          <p:nvPr>
            <p:ph type="title"/>
          </p:nvPr>
        </p:nvSpPr>
        <p:spPr>
          <a:xfrm>
            <a:off x="7422203" y="5671226"/>
            <a:ext cx="4418159" cy="809800"/>
          </a:xfrm>
        </p:spPr>
        <p:txBody>
          <a:bodyPr vert="horz" lIns="91440" tIns="45720" rIns="91440" bIns="45720" rtlCol="0" anchor="b">
            <a:normAutofit fontScale="90000"/>
          </a:bodyPr>
          <a:lstStyle/>
          <a:p>
            <a:pPr algn="r"/>
            <a:r>
              <a:rPr lang="en-US" sz="4800" b="1" dirty="0"/>
              <a:t>EXCEL dashboard</a:t>
            </a:r>
          </a:p>
        </p:txBody>
      </p:sp>
      <p:pic>
        <p:nvPicPr>
          <p:cNvPr id="4" name="Picture 3" descr="A screenshot of a computer&#10;&#10;Description automatically generated">
            <a:extLst>
              <a:ext uri="{FF2B5EF4-FFF2-40B4-BE49-F238E27FC236}">
                <a16:creationId xmlns:a16="http://schemas.microsoft.com/office/drawing/2014/main" id="{8FCB99FE-B783-DF81-22DA-19C980204FD0}"/>
              </a:ext>
            </a:extLst>
          </p:cNvPr>
          <p:cNvPicPr>
            <a:picLocks noChangeAspect="1"/>
          </p:cNvPicPr>
          <p:nvPr/>
        </p:nvPicPr>
        <p:blipFill>
          <a:blip r:embed="rId4"/>
          <a:stretch>
            <a:fillRect/>
          </a:stretch>
        </p:blipFill>
        <p:spPr>
          <a:xfrm>
            <a:off x="612843" y="456206"/>
            <a:ext cx="10452554" cy="457299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82907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9DE2D068-9A1D-AD41-A84D-2E06829EEA3B}"/>
              </a:ext>
            </a:extLst>
          </p:cNvPr>
          <p:cNvPicPr>
            <a:picLocks noChangeAspect="1"/>
          </p:cNvPicPr>
          <p:nvPr/>
        </p:nvPicPr>
        <p:blipFill rotWithShape="1">
          <a:blip r:embed="rId4"/>
          <a:srcRect/>
          <a:stretch/>
        </p:blipFill>
        <p:spPr>
          <a:xfrm>
            <a:off x="20" y="10"/>
            <a:ext cx="12191980" cy="6857990"/>
          </a:xfrm>
          <a:prstGeom prst="rect">
            <a:avLst/>
          </a:prstGeom>
        </p:spPr>
      </p:pic>
      <p:pic>
        <p:nvPicPr>
          <p:cNvPr id="31" name="Picture 30">
            <a:extLst>
              <a:ext uri="{FF2B5EF4-FFF2-40B4-BE49-F238E27FC236}">
                <a16:creationId xmlns:a16="http://schemas.microsoft.com/office/drawing/2014/main" id="{F28C5E77-0080-4457-B42A-3E5420A7C8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3" name="Rectangle 32">
            <a:extLst>
              <a:ext uri="{FF2B5EF4-FFF2-40B4-BE49-F238E27FC236}">
                <a16:creationId xmlns:a16="http://schemas.microsoft.com/office/drawing/2014/main" id="{DE6F2CF7-0423-4CC7-90FD-1FEBA0CA5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712912" y="2125133"/>
            <a:ext cx="8736013" cy="2607734"/>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a:extLst>
              <a:ext uri="{FF2B5EF4-FFF2-40B4-BE49-F238E27FC236}">
                <a16:creationId xmlns:a16="http://schemas.microsoft.com/office/drawing/2014/main" id="{22AAC671-190D-E968-FA87-A6D4171EDBC4}"/>
              </a:ext>
            </a:extLst>
          </p:cNvPr>
          <p:cNvSpPr>
            <a:spLocks noGrp="1"/>
          </p:cNvSpPr>
          <p:nvPr>
            <p:ph type="title"/>
          </p:nvPr>
        </p:nvSpPr>
        <p:spPr>
          <a:xfrm>
            <a:off x="1922991" y="2298700"/>
            <a:ext cx="8347076" cy="1595952"/>
          </a:xfrm>
        </p:spPr>
        <p:txBody>
          <a:bodyPr vert="horz" lIns="91440" tIns="45720" rIns="91440" bIns="45720" rtlCol="0" anchor="b">
            <a:normAutofit/>
          </a:bodyPr>
          <a:lstStyle/>
          <a:p>
            <a:pPr algn="ctr"/>
            <a:r>
              <a:rPr lang="en-US" sz="4800" b="1"/>
              <a:t>Power bi dashboard</a:t>
            </a:r>
          </a:p>
        </p:txBody>
      </p:sp>
    </p:spTree>
    <p:extLst>
      <p:ext uri="{BB962C8B-B14F-4D97-AF65-F5344CB8AC3E}">
        <p14:creationId xmlns:p14="http://schemas.microsoft.com/office/powerpoint/2010/main" val="80350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436B-DB56-24EB-6B62-352CBA439F44}"/>
              </a:ext>
            </a:extLst>
          </p:cNvPr>
          <p:cNvSpPr>
            <a:spLocks noGrp="1"/>
          </p:cNvSpPr>
          <p:nvPr>
            <p:ph type="title"/>
          </p:nvPr>
        </p:nvSpPr>
        <p:spPr>
          <a:xfrm>
            <a:off x="4094534" y="87548"/>
            <a:ext cx="4002931" cy="645629"/>
          </a:xfrm>
        </p:spPr>
        <p:txBody>
          <a:bodyPr>
            <a:normAutofit fontScale="90000"/>
          </a:bodyPr>
          <a:lstStyle/>
          <a:p>
            <a:r>
              <a:rPr lang="en-US" b="1" dirty="0"/>
              <a:t>TABLEAU DASHBOARD</a:t>
            </a:r>
            <a:endParaRPr lang="en-IN" b="1" dirty="0"/>
          </a:p>
        </p:txBody>
      </p:sp>
      <p:pic>
        <p:nvPicPr>
          <p:cNvPr id="4" name="Picture 3" descr="A close-up of a graph&#10;&#10;Description automatically generated">
            <a:extLst>
              <a:ext uri="{FF2B5EF4-FFF2-40B4-BE49-F238E27FC236}">
                <a16:creationId xmlns:a16="http://schemas.microsoft.com/office/drawing/2014/main" id="{657DF230-B85D-C711-1FBA-9285A145BB76}"/>
              </a:ext>
            </a:extLst>
          </p:cNvPr>
          <p:cNvPicPr>
            <a:picLocks noChangeAspect="1"/>
          </p:cNvPicPr>
          <p:nvPr/>
        </p:nvPicPr>
        <p:blipFill>
          <a:blip r:embed="rId2"/>
          <a:stretch>
            <a:fillRect/>
          </a:stretch>
        </p:blipFill>
        <p:spPr>
          <a:xfrm>
            <a:off x="243191" y="908274"/>
            <a:ext cx="11687372" cy="5618985"/>
          </a:xfrm>
          <a:prstGeom prst="rect">
            <a:avLst/>
          </a:prstGeom>
        </p:spPr>
      </p:pic>
    </p:spTree>
    <p:extLst>
      <p:ext uri="{BB962C8B-B14F-4D97-AF65-F5344CB8AC3E}">
        <p14:creationId xmlns:p14="http://schemas.microsoft.com/office/powerpoint/2010/main" val="231103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A4CCE171-CEED-C468-AB2B-6E498AA35061}"/>
              </a:ext>
            </a:extLst>
          </p:cNvPr>
          <p:cNvSpPr>
            <a:spLocks noGrp="1"/>
          </p:cNvSpPr>
          <p:nvPr>
            <p:ph type="title"/>
          </p:nvPr>
        </p:nvSpPr>
        <p:spPr>
          <a:xfrm>
            <a:off x="718457" y="531278"/>
            <a:ext cx="3211517" cy="5292579"/>
          </a:xfrm>
        </p:spPr>
        <p:style>
          <a:lnRef idx="0">
            <a:scrgbClr r="0" g="0" b="0"/>
          </a:lnRef>
          <a:fillRef idx="0">
            <a:scrgbClr r="0" g="0" b="0"/>
          </a:fillRef>
          <a:effectRef idx="0">
            <a:scrgbClr r="0" g="0" b="0"/>
          </a:effectRef>
          <a:fontRef idx="minor">
            <a:schemeClr val="accent3"/>
          </a:fontRef>
        </p:style>
        <p:txBody>
          <a:bodyPr vert="horz" lIns="91440" tIns="45720" rIns="91440" bIns="45720" rtlCol="0" anchor="ctr">
            <a:normAutofit/>
          </a:bodyPr>
          <a:lstStyle/>
          <a:p>
            <a:r>
              <a:rPr lang="en-US" b="1">
                <a:solidFill>
                  <a:srgbClr val="FFFFFF"/>
                </a:solidFill>
                <a:latin typeface="+mj-lt"/>
                <a:ea typeface="+mj-ea"/>
                <a:cs typeface="+mj-cs"/>
              </a:rPr>
              <a:t>CHALLENGES </a:t>
            </a:r>
          </a:p>
        </p:txBody>
      </p:sp>
      <p:sp useBgFill="1">
        <p:nvSpPr>
          <p:cNvPr id="17" name="Freeform: Shape 16">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TextBox 2">
            <a:extLst>
              <a:ext uri="{FF2B5EF4-FFF2-40B4-BE49-F238E27FC236}">
                <a16:creationId xmlns:a16="http://schemas.microsoft.com/office/drawing/2014/main" id="{6E19ECE0-3713-A5A7-346B-D2209AF9EDAA}"/>
              </a:ext>
            </a:extLst>
          </p:cNvPr>
          <p:cNvGraphicFramePr/>
          <p:nvPr>
            <p:extLst>
              <p:ext uri="{D42A27DB-BD31-4B8C-83A1-F6EECF244321}">
                <p14:modId xmlns:p14="http://schemas.microsoft.com/office/powerpoint/2010/main" val="2402489259"/>
              </p:ext>
            </p:extLst>
          </p:nvPr>
        </p:nvGraphicFramePr>
        <p:xfrm>
          <a:off x="5617029" y="531278"/>
          <a:ext cx="5741534" cy="56109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1089931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extBox 1">
            <a:extLst>
              <a:ext uri="{FF2B5EF4-FFF2-40B4-BE49-F238E27FC236}">
                <a16:creationId xmlns:a16="http://schemas.microsoft.com/office/drawing/2014/main" id="{DB1F448E-7905-75D8-61CB-D22078373F5F}"/>
              </a:ext>
            </a:extLst>
          </p:cNvPr>
          <p:cNvSpPr txBox="1"/>
          <p:nvPr/>
        </p:nvSpPr>
        <p:spPr>
          <a:xfrm>
            <a:off x="643464" y="639097"/>
            <a:ext cx="4789678" cy="3746634"/>
          </a:xfrm>
          <a:prstGeom prst="rect">
            <a:avLst/>
          </a:prstGeom>
        </p:spPr>
        <p:txBody>
          <a:bodyPr vert="horz" lIns="91440" tIns="45720" rIns="91440" bIns="45720" rtlCol="0" anchor="b">
            <a:normAutofit/>
          </a:bodyPr>
          <a:lstStyle/>
          <a:p>
            <a:pPr algn="r">
              <a:spcBef>
                <a:spcPct val="0"/>
              </a:spcBef>
              <a:spcAft>
                <a:spcPts val="600"/>
              </a:spcAft>
            </a:pPr>
            <a:r>
              <a:rPr lang="en-US" sz="4800" cap="all">
                <a:ln w="3175" cmpd="sng">
                  <a:noFill/>
                </a:ln>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C7B5AC9B-659F-35DD-C435-4C025B7450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76606" y="690853"/>
            <a:ext cx="5471927" cy="547192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0636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0E60-6403-2D6F-EDE0-CB7D71ABDB84}"/>
              </a:ext>
            </a:extLst>
          </p:cNvPr>
          <p:cNvSpPr>
            <a:spLocks noGrp="1"/>
          </p:cNvSpPr>
          <p:nvPr>
            <p:ph type="title"/>
          </p:nvPr>
        </p:nvSpPr>
        <p:spPr>
          <a:xfrm>
            <a:off x="787401" y="1062182"/>
            <a:ext cx="2648525" cy="1062181"/>
          </a:xfrm>
        </p:spPr>
        <p:txBody>
          <a:bodyPr>
            <a:normAutofit/>
          </a:bodyPr>
          <a:lstStyle/>
          <a:p>
            <a:r>
              <a:rPr lang="en-IN" sz="4400" b="1" dirty="0">
                <a:solidFill>
                  <a:srgbClr val="FFC000"/>
                </a:solidFill>
                <a:latin typeface="ADLaM Display" panose="020F0502020204030204" pitchFamily="2" charset="0"/>
                <a:ea typeface="ADLaM Display" panose="020F0502020204030204" pitchFamily="2" charset="0"/>
                <a:cs typeface="ADLaM Display" panose="020F0502020204030204" pitchFamily="2" charset="0"/>
              </a:rPr>
              <a:t>Agenda</a:t>
            </a:r>
          </a:p>
        </p:txBody>
      </p:sp>
      <p:graphicFrame>
        <p:nvGraphicFramePr>
          <p:cNvPr id="6" name="Content Placeholder 5">
            <a:extLst>
              <a:ext uri="{FF2B5EF4-FFF2-40B4-BE49-F238E27FC236}">
                <a16:creationId xmlns:a16="http://schemas.microsoft.com/office/drawing/2014/main" id="{8ED071B4-397B-C6F9-1B20-BB0EC30B8476}"/>
              </a:ext>
            </a:extLst>
          </p:cNvPr>
          <p:cNvGraphicFramePr>
            <a:graphicFrameLocks noGrp="1"/>
          </p:cNvGraphicFramePr>
          <p:nvPr>
            <p:ph idx="1"/>
            <p:extLst>
              <p:ext uri="{D42A27DB-BD31-4B8C-83A1-F6EECF244321}">
                <p14:modId xmlns:p14="http://schemas.microsoft.com/office/powerpoint/2010/main" val="493573501"/>
              </p:ext>
            </p:extLst>
          </p:nvPr>
        </p:nvGraphicFramePr>
        <p:xfrm>
          <a:off x="342900" y="1976583"/>
          <a:ext cx="11506199" cy="4022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705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6B55-C276-0E72-B2DC-D667662E4B60}"/>
              </a:ext>
            </a:extLst>
          </p:cNvPr>
          <p:cNvSpPr>
            <a:spLocks noGrp="1"/>
          </p:cNvSpPr>
          <p:nvPr>
            <p:ph type="title"/>
          </p:nvPr>
        </p:nvSpPr>
        <p:spPr>
          <a:xfrm>
            <a:off x="1030287" y="1044447"/>
            <a:ext cx="10131425" cy="599626"/>
          </a:xfrm>
        </p:spPr>
        <p:txBody>
          <a:bodyPr>
            <a:normAutofit fontScale="90000"/>
          </a:bodyPr>
          <a:lstStyle/>
          <a:p>
            <a:r>
              <a:rPr lang="en-IN" sz="1800" cap="none" dirty="0"/>
              <a:t>We have established connection between two tables and removed some of the columns which contains more than 80% null and blank values.</a:t>
            </a:r>
            <a:endParaRPr lang="en-IN" sz="2400" dirty="0"/>
          </a:p>
        </p:txBody>
      </p:sp>
      <p:pic>
        <p:nvPicPr>
          <p:cNvPr id="9" name="Content Placeholder 8">
            <a:extLst>
              <a:ext uri="{FF2B5EF4-FFF2-40B4-BE49-F238E27FC236}">
                <a16:creationId xmlns:a16="http://schemas.microsoft.com/office/drawing/2014/main" id="{F3397DC2-22E3-976A-5915-D1453C55E896}"/>
              </a:ext>
            </a:extLst>
          </p:cNvPr>
          <p:cNvPicPr>
            <a:picLocks noGrp="1" noChangeAspect="1"/>
          </p:cNvPicPr>
          <p:nvPr>
            <p:ph sz="half" idx="1"/>
          </p:nvPr>
        </p:nvPicPr>
        <p:blipFill>
          <a:blip r:embed="rId2"/>
          <a:stretch>
            <a:fillRect/>
          </a:stretch>
        </p:blipFill>
        <p:spPr>
          <a:xfrm>
            <a:off x="306421" y="1865745"/>
            <a:ext cx="3671903" cy="4599709"/>
          </a:xfrm>
        </p:spPr>
      </p:pic>
      <p:pic>
        <p:nvPicPr>
          <p:cNvPr id="12" name="Content Placeholder 11">
            <a:extLst>
              <a:ext uri="{FF2B5EF4-FFF2-40B4-BE49-F238E27FC236}">
                <a16:creationId xmlns:a16="http://schemas.microsoft.com/office/drawing/2014/main" id="{D323AAFB-36E2-1A17-9D59-8729C4C1D709}"/>
              </a:ext>
            </a:extLst>
          </p:cNvPr>
          <p:cNvPicPr>
            <a:picLocks noGrp="1" noChangeAspect="1"/>
          </p:cNvPicPr>
          <p:nvPr>
            <p:ph sz="half" idx="2"/>
          </p:nvPr>
        </p:nvPicPr>
        <p:blipFill>
          <a:blip r:embed="rId3"/>
          <a:stretch>
            <a:fillRect/>
          </a:stretch>
        </p:blipFill>
        <p:spPr>
          <a:xfrm>
            <a:off x="7999406" y="1865746"/>
            <a:ext cx="3886173" cy="4592776"/>
          </a:xfrm>
        </p:spPr>
      </p:pic>
      <p:sp>
        <p:nvSpPr>
          <p:cNvPr id="3" name="TextBox 2">
            <a:extLst>
              <a:ext uri="{FF2B5EF4-FFF2-40B4-BE49-F238E27FC236}">
                <a16:creationId xmlns:a16="http://schemas.microsoft.com/office/drawing/2014/main" id="{E6C750D2-136D-5F7B-F963-5938469C6A2F}"/>
              </a:ext>
            </a:extLst>
          </p:cNvPr>
          <p:cNvSpPr txBox="1"/>
          <p:nvPr/>
        </p:nvSpPr>
        <p:spPr>
          <a:xfrm>
            <a:off x="4657927" y="257816"/>
            <a:ext cx="2876144" cy="715089"/>
          </a:xfrm>
          <a:prstGeom prst="roundRect">
            <a:avLst/>
          </a:prstGeom>
          <a:solidFill>
            <a:schemeClr val="accent2">
              <a:lumMod val="40000"/>
              <a:lumOff val="60000"/>
            </a:schemeClr>
          </a:solidFill>
        </p:spPr>
        <p:txBody>
          <a:bodyPr wrap="square" rtlCol="0">
            <a:spAutoFit/>
          </a:bodyPr>
          <a:lstStyle/>
          <a:p>
            <a:r>
              <a:rPr lang="en-US" sz="3600" dirty="0">
                <a:ln>
                  <a:solidFill>
                    <a:srgbClr val="FFFF00"/>
                  </a:solidFill>
                </a:ln>
                <a:solidFill>
                  <a:srgbClr val="FFC000"/>
                </a:solidFill>
                <a:effectLst>
                  <a:outerShdw blurRad="38100" dist="38100" dir="2700000" algn="tl">
                    <a:srgbClr val="000000">
                      <a:alpha val="43137"/>
                    </a:srgbClr>
                  </a:outerShdw>
                </a:effectLst>
              </a:rPr>
              <a:t>PREPARATION</a:t>
            </a:r>
            <a:endParaRPr lang="en-IN" sz="3600" dirty="0">
              <a:ln>
                <a:solidFill>
                  <a:srgbClr val="FFFF00"/>
                </a:solidFill>
              </a:ln>
              <a:solidFill>
                <a:srgbClr val="FFC000"/>
              </a:solidFill>
              <a:effectLst>
                <a:outerShdw blurRad="38100" dist="38100" dir="2700000" algn="tl">
                  <a:srgbClr val="000000">
                    <a:alpha val="43137"/>
                  </a:srgbClr>
                </a:outerShdw>
              </a:effectLst>
            </a:endParaRPr>
          </a:p>
        </p:txBody>
      </p:sp>
      <p:pic>
        <p:nvPicPr>
          <p:cNvPr id="5" name="Picture 4" descr="A screenshot of a computer&#10;&#10;Description automatically generated">
            <a:extLst>
              <a:ext uri="{FF2B5EF4-FFF2-40B4-BE49-F238E27FC236}">
                <a16:creationId xmlns:a16="http://schemas.microsoft.com/office/drawing/2014/main" id="{D7FB8B50-D647-CFB4-B590-824BF87532DA}"/>
              </a:ext>
            </a:extLst>
          </p:cNvPr>
          <p:cNvPicPr>
            <a:picLocks noChangeAspect="1"/>
          </p:cNvPicPr>
          <p:nvPr/>
        </p:nvPicPr>
        <p:blipFill>
          <a:blip r:embed="rId4"/>
          <a:stretch>
            <a:fillRect/>
          </a:stretch>
        </p:blipFill>
        <p:spPr>
          <a:xfrm>
            <a:off x="4091709" y="1865744"/>
            <a:ext cx="3772789" cy="4592775"/>
          </a:xfrm>
          <a:prstGeom prst="rect">
            <a:avLst/>
          </a:prstGeom>
        </p:spPr>
      </p:pic>
    </p:spTree>
    <p:extLst>
      <p:ext uri="{BB962C8B-B14F-4D97-AF65-F5344CB8AC3E}">
        <p14:creationId xmlns:p14="http://schemas.microsoft.com/office/powerpoint/2010/main" val="1560840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3" name="Title 2">
            <a:extLst>
              <a:ext uri="{FF2B5EF4-FFF2-40B4-BE49-F238E27FC236}">
                <a16:creationId xmlns:a16="http://schemas.microsoft.com/office/drawing/2014/main" id="{B390917A-D0C8-95F9-923D-01009A53B83C}"/>
              </a:ext>
            </a:extLst>
          </p:cNvPr>
          <p:cNvSpPr>
            <a:spLocks noGrp="1"/>
          </p:cNvSpPr>
          <p:nvPr>
            <p:ph type="title"/>
          </p:nvPr>
        </p:nvSpPr>
        <p:spPr>
          <a:xfrm>
            <a:off x="685801" y="643466"/>
            <a:ext cx="2590799" cy="4995333"/>
          </a:xfrm>
        </p:spPr>
        <p:txBody>
          <a:bodyPr>
            <a:normAutofit/>
          </a:bodyPr>
          <a:lstStyle/>
          <a:p>
            <a:r>
              <a:rPr lang="en-US" b="1" dirty="0">
                <a:ln w="3175" cmpd="sng">
                  <a:solidFill>
                    <a:srgbClr val="FFFF00"/>
                  </a:solidFill>
                </a:ln>
                <a:solidFill>
                  <a:srgbClr val="FFFFFF"/>
                </a:solidFill>
                <a:effectLst>
                  <a:outerShdw blurRad="50800" dist="38100" dir="2700000" algn="tl" rotWithShape="0">
                    <a:prstClr val="black">
                      <a:alpha val="40000"/>
                    </a:prstClr>
                  </a:outerShdw>
                </a:effectLst>
                <a:latin typeface="ADLaM Display" panose="02010000000000000000" pitchFamily="2" charset="0"/>
                <a:ea typeface="ADLaM Display" panose="02010000000000000000" pitchFamily="2" charset="0"/>
                <a:cs typeface="ADLaM Display" panose="02010000000000000000" pitchFamily="2" charset="0"/>
              </a:rPr>
              <a:t>OVERVIEW</a:t>
            </a:r>
            <a:endParaRPr lang="en-IN" b="1" dirty="0">
              <a:ln w="3175" cmpd="sng">
                <a:solidFill>
                  <a:srgbClr val="FFFF00"/>
                </a:solidFill>
              </a:ln>
              <a:solidFill>
                <a:srgbClr val="FFFFFF"/>
              </a:solidFill>
              <a:effectLst>
                <a:outerShdw blurRad="50800" dist="38100" dir="2700000" algn="tl" rotWithShape="0">
                  <a:prstClr val="black">
                    <a:alpha val="40000"/>
                  </a:prst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6" name="Content Placeholder 5">
            <a:extLst>
              <a:ext uri="{FF2B5EF4-FFF2-40B4-BE49-F238E27FC236}">
                <a16:creationId xmlns:a16="http://schemas.microsoft.com/office/drawing/2014/main" id="{C45B70D9-E5CA-5061-17F4-B20516188DD6}"/>
              </a:ext>
            </a:extLst>
          </p:cNvPr>
          <p:cNvSpPr>
            <a:spLocks/>
          </p:cNvSpPr>
          <p:nvPr/>
        </p:nvSpPr>
        <p:spPr>
          <a:xfrm>
            <a:off x="4514272" y="874375"/>
            <a:ext cx="6927272" cy="5292437"/>
          </a:xfrm>
          <a:prstGeom prst="rect">
            <a:avLst/>
          </a:prstGeom>
        </p:spPr>
        <p:txBody>
          <a:bodyPr anchor="t">
            <a:normAutofit lnSpcReduction="10000"/>
          </a:bodyPr>
          <a:lstStyle/>
          <a:p>
            <a:pPr algn="just" defTabSz="283464">
              <a:spcAft>
                <a:spcPts val="600"/>
              </a:spcAft>
            </a:pPr>
            <a:r>
              <a:rPr lang="en-IN" sz="2000" b="1" kern="1200" dirty="0">
                <a:solidFill>
                  <a:srgbClr val="FFC000"/>
                </a:solidFill>
                <a:latin typeface="+mn-lt"/>
                <a:ea typeface="+mn-ea"/>
                <a:cs typeface="+mn-cs"/>
              </a:rPr>
              <a:t>INTRODUCTION :</a:t>
            </a:r>
          </a:p>
          <a:p>
            <a:pPr defTabSz="283464">
              <a:spcAft>
                <a:spcPts val="600"/>
              </a:spcAft>
            </a:pPr>
            <a:r>
              <a:rPr lang="en-US" sz="1600" kern="1200" dirty="0">
                <a:solidFill>
                  <a:schemeClr val="tx1"/>
                </a:solidFill>
                <a:latin typeface="+mn-lt"/>
                <a:ea typeface="+mn-ea"/>
                <a:cs typeface="+mn-cs"/>
              </a:rPr>
              <a:t>	</a:t>
            </a:r>
            <a:r>
              <a:rPr lang="en-US" kern="1200" dirty="0">
                <a:solidFill>
                  <a:schemeClr val="tx1"/>
                </a:solidFill>
                <a:latin typeface="+mn-lt"/>
                <a:ea typeface="+mn-ea"/>
                <a:cs typeface="+mn-cs"/>
              </a:rPr>
              <a:t>In the evolving of the aviation industry, the performance checks of airline projects has been provided to assess the performance, operations, and analyze the aviation industry. Understanding the economic growth of aviation . This analysis aims to provide valuable insights for better decision making and strategic planning.</a:t>
            </a:r>
          </a:p>
          <a:p>
            <a:pPr defTabSz="283464">
              <a:spcAft>
                <a:spcPts val="600"/>
              </a:spcAft>
            </a:pPr>
            <a:endParaRPr lang="en-US" sz="1600" kern="1200" dirty="0">
              <a:solidFill>
                <a:schemeClr val="tx1"/>
              </a:solidFill>
              <a:latin typeface="+mn-lt"/>
              <a:ea typeface="+mn-ea"/>
              <a:cs typeface="+mn-cs"/>
            </a:endParaRPr>
          </a:p>
          <a:p>
            <a:pPr defTabSz="283464">
              <a:spcAft>
                <a:spcPts val="600"/>
              </a:spcAft>
            </a:pPr>
            <a:r>
              <a:rPr lang="en-US" sz="2000" b="1" kern="1200" dirty="0">
                <a:solidFill>
                  <a:srgbClr val="FFC000"/>
                </a:solidFill>
                <a:latin typeface="+mn-lt"/>
                <a:ea typeface="+mn-ea"/>
                <a:cs typeface="+mn-cs"/>
              </a:rPr>
              <a:t>OBJECTIVE :</a:t>
            </a:r>
          </a:p>
          <a:p>
            <a:pPr defTabSz="283464">
              <a:spcAft>
                <a:spcPts val="600"/>
              </a:spcAft>
            </a:pPr>
            <a:r>
              <a:rPr lang="en-US" kern="1200" dirty="0">
                <a:solidFill>
                  <a:schemeClr val="tx1"/>
                </a:solidFill>
                <a:latin typeface="+mn-lt"/>
                <a:ea typeface="+mn-ea"/>
                <a:cs typeface="+mn-cs"/>
              </a:rPr>
              <a:t>	To provide the relevant information through some interactive visualizations by analyzing the data to assess the further better operations.</a:t>
            </a:r>
          </a:p>
          <a:p>
            <a:pPr defTabSz="283464">
              <a:spcAft>
                <a:spcPts val="600"/>
              </a:spcAft>
            </a:pPr>
            <a:endParaRPr lang="en-US" sz="1600" kern="1200" dirty="0">
              <a:solidFill>
                <a:schemeClr val="tx1"/>
              </a:solidFill>
              <a:latin typeface="+mn-lt"/>
              <a:ea typeface="+mn-ea"/>
              <a:cs typeface="+mn-cs"/>
            </a:endParaRPr>
          </a:p>
          <a:p>
            <a:pPr defTabSz="283464">
              <a:spcAft>
                <a:spcPts val="600"/>
              </a:spcAft>
            </a:pPr>
            <a:r>
              <a:rPr lang="en-US" sz="2000" b="1" kern="1200" dirty="0">
                <a:solidFill>
                  <a:srgbClr val="FFC000"/>
                </a:solidFill>
                <a:latin typeface="+mn-lt"/>
                <a:ea typeface="+mn-ea"/>
                <a:cs typeface="+mn-cs"/>
              </a:rPr>
              <a:t>CONCLUSION :</a:t>
            </a:r>
          </a:p>
          <a:p>
            <a:pPr defTabSz="283464">
              <a:spcAft>
                <a:spcPts val="600"/>
              </a:spcAft>
            </a:pPr>
            <a:r>
              <a:rPr lang="en-US" kern="1200" dirty="0">
                <a:solidFill>
                  <a:schemeClr val="tx1"/>
                </a:solidFill>
                <a:latin typeface="+mn-lt"/>
                <a:ea typeface="+mn-ea"/>
                <a:cs typeface="+mn-cs"/>
              </a:rPr>
              <a:t>	In summary, our project will provide detailed information on how flights will work on a weekly basis, number of flights travelled, number of cancelled flights ,</a:t>
            </a:r>
            <a:r>
              <a:rPr lang="en-US" dirty="0"/>
              <a:t>number of diverted flights </a:t>
            </a:r>
            <a:r>
              <a:rPr lang="en-US" kern="1200" dirty="0">
                <a:solidFill>
                  <a:schemeClr val="tx1"/>
                </a:solidFill>
                <a:latin typeface="+mn-lt"/>
                <a:ea typeface="+mn-ea"/>
                <a:cs typeface="+mn-cs"/>
              </a:rPr>
              <a:t>and total distance covered. This result will help to perform better manage risk and better decision making for future flights.</a:t>
            </a:r>
            <a:endParaRPr lang="en-IN" dirty="0"/>
          </a:p>
          <a:p>
            <a:pPr defTabSz="283464">
              <a:spcAft>
                <a:spcPts val="600"/>
              </a:spcAft>
            </a:pPr>
            <a:endParaRPr lang="en-US" sz="992" kern="1200" dirty="0">
              <a:solidFill>
                <a:schemeClr val="tx1"/>
              </a:solidFill>
              <a:latin typeface="+mn-lt"/>
              <a:ea typeface="+mn-ea"/>
              <a:cs typeface="+mn-cs"/>
            </a:endParaRPr>
          </a:p>
          <a:p>
            <a:pPr marL="0" indent="0">
              <a:spcAft>
                <a:spcPts val="600"/>
              </a:spcAft>
              <a:buNone/>
            </a:pPr>
            <a:endParaRPr lang="en-IN" sz="1600" dirty="0"/>
          </a:p>
        </p:txBody>
      </p:sp>
    </p:spTree>
    <p:extLst>
      <p:ext uri="{BB962C8B-B14F-4D97-AF65-F5344CB8AC3E}">
        <p14:creationId xmlns:p14="http://schemas.microsoft.com/office/powerpoint/2010/main" val="331371561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Picture 6" descr="Landscape and plane wing">
            <a:extLst>
              <a:ext uri="{FF2B5EF4-FFF2-40B4-BE49-F238E27FC236}">
                <a16:creationId xmlns:a16="http://schemas.microsoft.com/office/drawing/2014/main" id="{315CE50F-A13C-3CD3-7F4B-4C9D55A0943F}"/>
              </a:ext>
            </a:extLst>
          </p:cNvPr>
          <p:cNvPicPr>
            <a:picLocks noChangeAspect="1"/>
          </p:cNvPicPr>
          <p:nvPr/>
        </p:nvPicPr>
        <p:blipFill rotWithShape="1">
          <a:blip r:embed="rId3"/>
          <a:srcRect l="14056" r="12980" b="-1"/>
          <a:stretch/>
        </p:blipFill>
        <p:spPr>
          <a:xfrm>
            <a:off x="20" y="975"/>
            <a:ext cx="6631689" cy="6858000"/>
          </a:xfrm>
          <a:prstGeom prst="rect">
            <a:avLst/>
          </a:prstGeom>
        </p:spPr>
      </p:pic>
      <p:sp>
        <p:nvSpPr>
          <p:cNvPr id="8" name="Content Placeholder 2">
            <a:extLst>
              <a:ext uri="{FF2B5EF4-FFF2-40B4-BE49-F238E27FC236}">
                <a16:creationId xmlns:a16="http://schemas.microsoft.com/office/drawing/2014/main" id="{0839A1A8-59AE-3E54-C87B-666D6655CB64}"/>
              </a:ext>
            </a:extLst>
          </p:cNvPr>
          <p:cNvSpPr>
            <a:spLocks noGrp="1"/>
          </p:cNvSpPr>
          <p:nvPr>
            <p:ph idx="1"/>
          </p:nvPr>
        </p:nvSpPr>
        <p:spPr>
          <a:xfrm>
            <a:off x="7028873" y="1750979"/>
            <a:ext cx="4829143" cy="4813754"/>
          </a:xfrm>
        </p:spPr>
        <p:txBody>
          <a:bodyPr>
            <a:normAutofit/>
          </a:bodyPr>
          <a:lstStyle/>
          <a:p>
            <a:pPr marL="800100" lvl="1" indent="-342900">
              <a:buFont typeface="+mj-lt"/>
              <a:buAutoNum type="arabicPeriod"/>
            </a:pPr>
            <a:r>
              <a:rPr lang="en-IN" sz="1800" b="1" dirty="0"/>
              <a:t>Week-day Vs Week-end total flights.</a:t>
            </a:r>
          </a:p>
          <a:p>
            <a:pPr marL="800100" lvl="1" indent="-342900">
              <a:buFont typeface="+mj-lt"/>
              <a:buAutoNum type="arabicPeriod"/>
            </a:pPr>
            <a:endParaRPr lang="en-IN" sz="1800" b="1" dirty="0"/>
          </a:p>
          <a:p>
            <a:pPr marL="800100" lvl="1" indent="-342900">
              <a:buFont typeface="+mj-lt"/>
              <a:buAutoNum type="arabicPeriod"/>
            </a:pPr>
            <a:r>
              <a:rPr lang="en-IN" sz="1800" b="1" dirty="0"/>
              <a:t>Number of Cancelled flights for Honolulu, HI (Origin City )</a:t>
            </a:r>
          </a:p>
          <a:p>
            <a:pPr marL="800100" lvl="1" indent="-342900">
              <a:buFont typeface="+mj-lt"/>
              <a:buAutoNum type="arabicPeriod"/>
            </a:pPr>
            <a:endParaRPr lang="en-IN" sz="1800" b="1" dirty="0"/>
          </a:p>
          <a:p>
            <a:pPr marL="800100" lvl="1" indent="-342900">
              <a:buFont typeface="+mj-lt"/>
              <a:buAutoNum type="arabicPeriod"/>
            </a:pPr>
            <a:r>
              <a:rPr lang="en-IN" sz="1800" b="1" dirty="0"/>
              <a:t>Week-wise statistics of arrival of flights from Manchester ,NH and departure of flights from Manchester ,NH</a:t>
            </a:r>
          </a:p>
          <a:p>
            <a:pPr marL="800100" lvl="1" indent="-342900">
              <a:buFont typeface="+mj-lt"/>
              <a:buAutoNum type="arabicPeriod"/>
            </a:pPr>
            <a:endParaRPr lang="en-IN" sz="1800" b="1" dirty="0"/>
          </a:p>
          <a:p>
            <a:pPr marL="800100" lvl="1" indent="-342900">
              <a:buFont typeface="+mj-lt"/>
              <a:buAutoNum type="arabicPeriod"/>
            </a:pPr>
            <a:r>
              <a:rPr lang="en-IN" sz="1800" b="1" dirty="0"/>
              <a:t>Total distance covered by N190AA on 1</a:t>
            </a:r>
            <a:r>
              <a:rPr lang="en-IN" sz="1800" b="1" baseline="30000" dirty="0"/>
              <a:t>ST</a:t>
            </a:r>
            <a:r>
              <a:rPr lang="en-IN" sz="1800" b="1" dirty="0"/>
              <a:t> January with Air Time 50</a:t>
            </a:r>
          </a:p>
          <a:p>
            <a:pPr marL="800100" lvl="1" indent="-342900">
              <a:buFont typeface="+mj-lt"/>
              <a:buAutoNum type="arabicPeriod"/>
            </a:pPr>
            <a:endParaRPr lang="en-IN" dirty="0"/>
          </a:p>
        </p:txBody>
      </p:sp>
      <p:sp>
        <p:nvSpPr>
          <p:cNvPr id="9" name="TextBox 8">
            <a:extLst>
              <a:ext uri="{FF2B5EF4-FFF2-40B4-BE49-F238E27FC236}">
                <a16:creationId xmlns:a16="http://schemas.microsoft.com/office/drawing/2014/main" id="{B4F12DD0-A820-6BED-6B1F-2AA1ADB89A6E}"/>
              </a:ext>
            </a:extLst>
          </p:cNvPr>
          <p:cNvSpPr txBox="1"/>
          <p:nvPr/>
        </p:nvSpPr>
        <p:spPr>
          <a:xfrm>
            <a:off x="8451273" y="692726"/>
            <a:ext cx="2142836" cy="646331"/>
          </a:xfrm>
          <a:prstGeom prst="rect">
            <a:avLst/>
          </a:prstGeom>
          <a:noFill/>
        </p:spPr>
        <p:txBody>
          <a:bodyPr wrap="square" rtlCol="0">
            <a:spAutoFit/>
          </a:bodyPr>
          <a:lstStyle/>
          <a:p>
            <a:r>
              <a:rPr lang="en-US" sz="3600" dirty="0">
                <a:ln>
                  <a:solidFill>
                    <a:srgbClr val="FFFF00"/>
                  </a:solidFill>
                </a:ln>
                <a:solidFill>
                  <a:srgbClr val="FFC000"/>
                </a:solidFill>
                <a:effectLst>
                  <a:outerShdw blurRad="50800" dist="38100" dir="2700000" algn="tl" rotWithShape="0">
                    <a:prstClr val="black">
                      <a:alpha val="40000"/>
                    </a:prstClr>
                  </a:outerShdw>
                </a:effectLst>
              </a:rPr>
              <a:t>KPI’s</a:t>
            </a:r>
            <a:endParaRPr lang="en-IN" sz="3600" dirty="0">
              <a:ln>
                <a:solidFill>
                  <a:srgbClr val="FFFF00"/>
                </a:solidFill>
              </a:ln>
              <a:solidFill>
                <a:srgbClr val="FFC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478195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633B5-CC9E-97F5-0DD5-DADFB0DA8385}"/>
              </a:ext>
            </a:extLst>
          </p:cNvPr>
          <p:cNvSpPr>
            <a:spLocks noGrp="1"/>
          </p:cNvSpPr>
          <p:nvPr>
            <p:ph type="title"/>
          </p:nvPr>
        </p:nvSpPr>
        <p:spPr>
          <a:xfrm>
            <a:off x="2495550" y="314326"/>
            <a:ext cx="7200900" cy="533399"/>
          </a:xfrm>
        </p:spPr>
        <p:style>
          <a:lnRef idx="2">
            <a:schemeClr val="accent2"/>
          </a:lnRef>
          <a:fillRef idx="1">
            <a:schemeClr val="lt1"/>
          </a:fillRef>
          <a:effectRef idx="0">
            <a:schemeClr val="accent2"/>
          </a:effectRef>
          <a:fontRef idx="minor">
            <a:schemeClr val="dk1"/>
          </a:fontRef>
        </p:style>
        <p:txBody>
          <a:bodyPr>
            <a:normAutofit/>
          </a:bodyPr>
          <a:lstStyle/>
          <a:p>
            <a:r>
              <a:rPr lang="en-IN" sz="2800" b="1" dirty="0">
                <a:solidFill>
                  <a:srgbClr val="FFC000"/>
                </a:solidFill>
              </a:rPr>
              <a:t>KPI 1 : </a:t>
            </a:r>
            <a:r>
              <a:rPr lang="en-IN" sz="2800" b="1" dirty="0"/>
              <a:t>Week-day vs week-end total flights</a:t>
            </a:r>
          </a:p>
        </p:txBody>
      </p:sp>
      <p:sp>
        <p:nvSpPr>
          <p:cNvPr id="3" name="Content Placeholder 2">
            <a:extLst>
              <a:ext uri="{FF2B5EF4-FFF2-40B4-BE49-F238E27FC236}">
                <a16:creationId xmlns:a16="http://schemas.microsoft.com/office/drawing/2014/main" id="{F2CF8E81-7127-8C8D-7986-01217EBBBA95}"/>
              </a:ext>
            </a:extLst>
          </p:cNvPr>
          <p:cNvSpPr>
            <a:spLocks noGrp="1"/>
          </p:cNvSpPr>
          <p:nvPr>
            <p:ph idx="1"/>
          </p:nvPr>
        </p:nvSpPr>
        <p:spPr>
          <a:xfrm>
            <a:off x="752477" y="1761067"/>
            <a:ext cx="6372224" cy="4030133"/>
          </a:xfrm>
        </p:spPr>
        <p:txBody>
          <a:bodyPr anchor="t">
            <a:normAutofit lnSpcReduction="10000"/>
          </a:bodyPr>
          <a:lstStyle/>
          <a:p>
            <a:pPr marL="0" indent="0">
              <a:buNone/>
            </a:pPr>
            <a:r>
              <a:rPr lang="en-IN" sz="2000" b="1" dirty="0">
                <a:solidFill>
                  <a:srgbClr val="FFC000"/>
                </a:solidFill>
              </a:rPr>
              <a:t>OBSERVATIONS :</a:t>
            </a:r>
          </a:p>
          <a:p>
            <a:pPr>
              <a:buFont typeface="Wingdings" panose="05000000000000000000" pitchFamily="2" charset="2"/>
              <a:buChar char="Ø"/>
            </a:pPr>
            <a:r>
              <a:rPr lang="en-US" dirty="0"/>
              <a:t>Total Flights on week-days is </a:t>
            </a:r>
            <a:r>
              <a:rPr lang="en-US" dirty="0">
                <a:solidFill>
                  <a:srgbClr val="FFFF00"/>
                </a:solidFill>
              </a:rPr>
              <a:t>206k</a:t>
            </a:r>
            <a:r>
              <a:rPr lang="en-US" dirty="0"/>
              <a:t>.</a:t>
            </a:r>
          </a:p>
          <a:p>
            <a:pPr>
              <a:buFont typeface="Wingdings" panose="05000000000000000000" pitchFamily="2" charset="2"/>
              <a:buChar char="Ø"/>
            </a:pPr>
            <a:r>
              <a:rPr lang="en-US" dirty="0"/>
              <a:t>Average Flights per week-day is </a:t>
            </a:r>
            <a:r>
              <a:rPr lang="en-US" dirty="0">
                <a:solidFill>
                  <a:srgbClr val="FFFF00"/>
                </a:solidFill>
              </a:rPr>
              <a:t>9.3k</a:t>
            </a:r>
            <a:r>
              <a:rPr lang="en-US" dirty="0"/>
              <a:t>.</a:t>
            </a:r>
          </a:p>
          <a:p>
            <a:pPr>
              <a:buFont typeface="Wingdings" panose="05000000000000000000" pitchFamily="2" charset="2"/>
              <a:buChar char="Ø"/>
            </a:pPr>
            <a:r>
              <a:rPr lang="en-US" dirty="0"/>
              <a:t>Total Flights on week-ends is </a:t>
            </a:r>
            <a:r>
              <a:rPr lang="en-US" dirty="0">
                <a:solidFill>
                  <a:srgbClr val="FFFF00"/>
                </a:solidFill>
              </a:rPr>
              <a:t>75k</a:t>
            </a:r>
            <a:r>
              <a:rPr lang="en-US" dirty="0"/>
              <a:t>.</a:t>
            </a:r>
          </a:p>
          <a:p>
            <a:pPr>
              <a:buFont typeface="Wingdings" panose="05000000000000000000" pitchFamily="2" charset="2"/>
              <a:buChar char="Ø"/>
            </a:pPr>
            <a:r>
              <a:rPr lang="en-US" dirty="0"/>
              <a:t>Average Flights per week-end is </a:t>
            </a:r>
            <a:r>
              <a:rPr lang="en-US" dirty="0">
                <a:solidFill>
                  <a:srgbClr val="FFFF00"/>
                </a:solidFill>
              </a:rPr>
              <a:t>8.3k</a:t>
            </a:r>
            <a:r>
              <a:rPr lang="en-US" dirty="0"/>
              <a:t>.</a:t>
            </a:r>
          </a:p>
          <a:p>
            <a:pPr marL="0" indent="0">
              <a:buNone/>
            </a:pPr>
            <a:endParaRPr lang="en-US" dirty="0"/>
          </a:p>
          <a:p>
            <a:pPr marL="0" indent="0">
              <a:buNone/>
            </a:pPr>
            <a:r>
              <a:rPr lang="en-US" sz="2000" b="1" dirty="0">
                <a:solidFill>
                  <a:srgbClr val="FFC000"/>
                </a:solidFill>
              </a:rPr>
              <a:t>CONCLUSION :</a:t>
            </a:r>
          </a:p>
          <a:p>
            <a:pPr marL="0" indent="0">
              <a:buNone/>
            </a:pPr>
            <a:r>
              <a:rPr lang="en-US" dirty="0"/>
              <a:t>	An airline launched the best flight deals on weekdays compared to weekends. This could lead to the highest number of flights deals on weekdays. The flight prices on Saturday and Sunday were higher on average than flights on Monday to Friday.</a:t>
            </a:r>
            <a:endParaRPr lang="en-IN" dirty="0"/>
          </a:p>
          <a:p>
            <a:endParaRPr lang="en-IN" dirty="0"/>
          </a:p>
          <a:p>
            <a:pPr algn="just"/>
            <a:endParaRPr lang="en-IN" dirty="0"/>
          </a:p>
        </p:txBody>
      </p:sp>
      <p:graphicFrame>
        <p:nvGraphicFramePr>
          <p:cNvPr id="5" name="Chart 4">
            <a:extLst>
              <a:ext uri="{FF2B5EF4-FFF2-40B4-BE49-F238E27FC236}">
                <a16:creationId xmlns:a16="http://schemas.microsoft.com/office/drawing/2014/main" id="{00000000-0008-0000-0800-000002000000}"/>
              </a:ext>
            </a:extLst>
          </p:cNvPr>
          <p:cNvGraphicFramePr>
            <a:graphicFrameLocks/>
          </p:cNvGraphicFramePr>
          <p:nvPr>
            <p:extLst>
              <p:ext uri="{D42A27DB-BD31-4B8C-83A1-F6EECF244321}">
                <p14:modId xmlns:p14="http://schemas.microsoft.com/office/powerpoint/2010/main" val="3369573107"/>
              </p:ext>
            </p:extLst>
          </p:nvPr>
        </p:nvGraphicFramePr>
        <p:xfrm>
          <a:off x="7029450" y="2066926"/>
          <a:ext cx="4619625"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45991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63CDD-6ACC-0703-12E2-96E3311B2DEC}"/>
              </a:ext>
            </a:extLst>
          </p:cNvPr>
          <p:cNvSpPr>
            <a:spLocks noGrp="1"/>
          </p:cNvSpPr>
          <p:nvPr>
            <p:ph type="title"/>
          </p:nvPr>
        </p:nvSpPr>
        <p:spPr>
          <a:xfrm>
            <a:off x="1081088" y="295275"/>
            <a:ext cx="10029824" cy="466725"/>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IN" sz="2800" b="1" dirty="0">
                <a:solidFill>
                  <a:srgbClr val="FFC000"/>
                </a:solidFill>
              </a:rPr>
              <a:t>KPI 2 : </a:t>
            </a:r>
            <a:r>
              <a:rPr lang="en-IN" sz="2800" b="1" dirty="0"/>
              <a:t>NUMBER OF CANCELLED FLIGHTS FOR HONOLULU, HI (origin city)</a:t>
            </a:r>
            <a:endParaRPr lang="en-IN" b="1" dirty="0"/>
          </a:p>
        </p:txBody>
      </p:sp>
      <p:sp>
        <p:nvSpPr>
          <p:cNvPr id="3" name="Content Placeholder 2">
            <a:extLst>
              <a:ext uri="{FF2B5EF4-FFF2-40B4-BE49-F238E27FC236}">
                <a16:creationId xmlns:a16="http://schemas.microsoft.com/office/drawing/2014/main" id="{1235A136-B03C-5886-B5BD-90B29D10C07C}"/>
              </a:ext>
            </a:extLst>
          </p:cNvPr>
          <p:cNvSpPr>
            <a:spLocks noGrp="1"/>
          </p:cNvSpPr>
          <p:nvPr>
            <p:ph idx="1"/>
          </p:nvPr>
        </p:nvSpPr>
        <p:spPr>
          <a:xfrm>
            <a:off x="685801" y="1619250"/>
            <a:ext cx="5410199" cy="4210049"/>
          </a:xfrm>
        </p:spPr>
        <p:txBody>
          <a:bodyPr anchor="t">
            <a:normAutofit/>
          </a:bodyPr>
          <a:lstStyle/>
          <a:p>
            <a:pPr marL="0" indent="0" algn="just">
              <a:buNone/>
            </a:pPr>
            <a:r>
              <a:rPr lang="en-IN" sz="2000" dirty="0">
                <a:solidFill>
                  <a:srgbClr val="FFC000"/>
                </a:solidFill>
              </a:rPr>
              <a:t>OBSERVATIONS :</a:t>
            </a:r>
          </a:p>
          <a:p>
            <a:pPr algn="just">
              <a:buFont typeface="Wingdings" panose="05000000000000000000" pitchFamily="2" charset="2"/>
              <a:buChar char="Ø"/>
            </a:pPr>
            <a:r>
              <a:rPr lang="en-IN" dirty="0"/>
              <a:t>Cancelled flights from Honolulu ,HI (Origin City) is </a:t>
            </a:r>
            <a:r>
              <a:rPr lang="en-IN" sz="2000" dirty="0">
                <a:solidFill>
                  <a:srgbClr val="FFFF00"/>
                </a:solidFill>
              </a:rPr>
              <a:t>8.</a:t>
            </a:r>
          </a:p>
          <a:p>
            <a:pPr algn="just">
              <a:buFont typeface="Wingdings" panose="05000000000000000000" pitchFamily="2" charset="2"/>
              <a:buChar char="Ø"/>
            </a:pPr>
            <a:r>
              <a:rPr lang="en-IN" dirty="0"/>
              <a:t>Half of the cancelled flights is scheduled  to the nearby cities in the  same state and travel distance is around 100km.</a:t>
            </a:r>
          </a:p>
          <a:p>
            <a:pPr marL="0" indent="0" algn="just">
              <a:buNone/>
            </a:pPr>
            <a:r>
              <a:rPr lang="en-IN" dirty="0"/>
              <a:t> </a:t>
            </a:r>
          </a:p>
          <a:p>
            <a:pPr marL="0" indent="0" algn="just">
              <a:buNone/>
            </a:pPr>
            <a:r>
              <a:rPr lang="en-IN" sz="2000" dirty="0">
                <a:solidFill>
                  <a:srgbClr val="FFC000"/>
                </a:solidFill>
              </a:rPr>
              <a:t>POSSIBLE REASONS  :</a:t>
            </a:r>
          </a:p>
          <a:p>
            <a:pPr algn="just">
              <a:buFont typeface="Wingdings" panose="05000000000000000000" pitchFamily="2" charset="2"/>
              <a:buChar char="Ø"/>
            </a:pPr>
            <a:r>
              <a:rPr lang="en-IN" dirty="0"/>
              <a:t>Due to lack of bookings to nearby cities in the same state.</a:t>
            </a:r>
          </a:p>
          <a:p>
            <a:pPr algn="just">
              <a:buFont typeface="Wingdings" panose="05000000000000000000" pitchFamily="2" charset="2"/>
              <a:buChar char="Ø"/>
            </a:pPr>
            <a:r>
              <a:rPr lang="en-IN" dirty="0"/>
              <a:t>Alternate Mode of transport is preferable for shorter distances.</a:t>
            </a:r>
          </a:p>
        </p:txBody>
      </p:sp>
      <p:graphicFrame>
        <p:nvGraphicFramePr>
          <p:cNvPr id="5" name="Content Placeholder 4">
            <a:extLst>
              <a:ext uri="{FF2B5EF4-FFF2-40B4-BE49-F238E27FC236}">
                <a16:creationId xmlns:a16="http://schemas.microsoft.com/office/drawing/2014/main" id="{4DEA04F1-5D34-22B0-98C2-32DB997BDA0E}"/>
              </a:ext>
            </a:extLst>
          </p:cNvPr>
          <p:cNvGraphicFramePr>
            <a:graphicFrameLocks/>
          </p:cNvGraphicFramePr>
          <p:nvPr>
            <p:extLst>
              <p:ext uri="{D42A27DB-BD31-4B8C-83A1-F6EECF244321}">
                <p14:modId xmlns:p14="http://schemas.microsoft.com/office/powerpoint/2010/main" val="2736710506"/>
              </p:ext>
            </p:extLst>
          </p:nvPr>
        </p:nvGraphicFramePr>
        <p:xfrm>
          <a:off x="6315076" y="1857376"/>
          <a:ext cx="5495924" cy="3676651"/>
        </p:xfrm>
        <a:graphic>
          <a:graphicData uri="http://schemas.openxmlformats.org/drawingml/2006/table">
            <a:tbl>
              <a:tblPr firstRow="1" firstCol="1" bandRow="1">
                <a:tableStyleId>{5C22544A-7EE6-4342-B048-85BDC9FD1C3A}</a:tableStyleId>
              </a:tblPr>
              <a:tblGrid>
                <a:gridCol w="1314757">
                  <a:extLst>
                    <a:ext uri="{9D8B030D-6E8A-4147-A177-3AD203B41FA5}">
                      <a16:colId xmlns:a16="http://schemas.microsoft.com/office/drawing/2014/main" val="637930399"/>
                    </a:ext>
                  </a:extLst>
                </a:gridCol>
                <a:gridCol w="1610875">
                  <a:extLst>
                    <a:ext uri="{9D8B030D-6E8A-4147-A177-3AD203B41FA5}">
                      <a16:colId xmlns:a16="http://schemas.microsoft.com/office/drawing/2014/main" val="4098986922"/>
                    </a:ext>
                  </a:extLst>
                </a:gridCol>
                <a:gridCol w="1003835">
                  <a:extLst>
                    <a:ext uri="{9D8B030D-6E8A-4147-A177-3AD203B41FA5}">
                      <a16:colId xmlns:a16="http://schemas.microsoft.com/office/drawing/2014/main" val="3369161869"/>
                    </a:ext>
                  </a:extLst>
                </a:gridCol>
                <a:gridCol w="1566457">
                  <a:extLst>
                    <a:ext uri="{9D8B030D-6E8A-4147-A177-3AD203B41FA5}">
                      <a16:colId xmlns:a16="http://schemas.microsoft.com/office/drawing/2014/main" val="167321274"/>
                    </a:ext>
                  </a:extLst>
                </a:gridCol>
              </a:tblGrid>
              <a:tr h="371456">
                <a:tc>
                  <a:txBody>
                    <a:bodyPr/>
                    <a:lstStyle/>
                    <a:p>
                      <a:pPr>
                        <a:lnSpc>
                          <a:spcPct val="107000"/>
                        </a:lnSpc>
                        <a:spcAft>
                          <a:spcPts val="800"/>
                        </a:spcAft>
                      </a:pPr>
                      <a:r>
                        <a:rPr lang="en-IN" sz="1200" kern="0" dirty="0">
                          <a:effectLst/>
                        </a:rPr>
                        <a:t>FlightNum</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200" kern="0" dirty="0">
                          <a:effectLst/>
                        </a:rPr>
                        <a:t>DestCityName</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200" kern="0" dirty="0">
                          <a:effectLst/>
                        </a:rPr>
                        <a:t>Distance</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200" kern="0" dirty="0">
                          <a:effectLst/>
                        </a:rPr>
                        <a:t>Sum of Cancelled</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56108718"/>
                  </a:ext>
                </a:extLst>
              </a:tr>
              <a:tr h="371456">
                <a:tc>
                  <a:txBody>
                    <a:bodyPr/>
                    <a:lstStyle/>
                    <a:p>
                      <a:pPr algn="r">
                        <a:lnSpc>
                          <a:spcPct val="107000"/>
                        </a:lnSpc>
                        <a:spcAft>
                          <a:spcPts val="800"/>
                        </a:spcAft>
                      </a:pPr>
                      <a:r>
                        <a:rPr lang="en-IN" sz="1200" kern="0" dirty="0">
                          <a:effectLst/>
                        </a:rPr>
                        <a:t>14</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200" kern="0" dirty="0">
                          <a:effectLst/>
                        </a:rPr>
                        <a:t>Newark, NJ</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4962</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86303171"/>
                  </a:ext>
                </a:extLst>
              </a:tr>
              <a:tr h="371456">
                <a:tc>
                  <a:txBody>
                    <a:bodyPr/>
                    <a:lstStyle/>
                    <a:p>
                      <a:pPr algn="r">
                        <a:lnSpc>
                          <a:spcPct val="107000"/>
                        </a:lnSpc>
                        <a:spcAft>
                          <a:spcPts val="800"/>
                        </a:spcAft>
                      </a:pPr>
                      <a:r>
                        <a:rPr lang="en-IN" sz="1200" kern="0" dirty="0">
                          <a:effectLst/>
                        </a:rPr>
                        <a:t>183</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200" kern="0" dirty="0">
                          <a:effectLst/>
                        </a:rPr>
                        <a:t>Lihue, HI</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102</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89263894"/>
                  </a:ext>
                </a:extLst>
              </a:tr>
              <a:tr h="371456">
                <a:tc>
                  <a:txBody>
                    <a:bodyPr/>
                    <a:lstStyle/>
                    <a:p>
                      <a:pPr algn="r">
                        <a:lnSpc>
                          <a:spcPct val="107000"/>
                        </a:lnSpc>
                        <a:spcAft>
                          <a:spcPts val="800"/>
                        </a:spcAft>
                      </a:pPr>
                      <a:r>
                        <a:rPr lang="en-IN" sz="1200" kern="0" dirty="0">
                          <a:effectLst/>
                        </a:rPr>
                        <a:t>246</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200" kern="0" dirty="0">
                          <a:effectLst/>
                        </a:rPr>
                        <a:t>Kahului, HI</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100</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85578675"/>
                  </a:ext>
                </a:extLst>
              </a:tr>
              <a:tr h="371456">
                <a:tc>
                  <a:txBody>
                    <a:bodyPr/>
                    <a:lstStyle/>
                    <a:p>
                      <a:pPr algn="r">
                        <a:lnSpc>
                          <a:spcPct val="107000"/>
                        </a:lnSpc>
                        <a:spcAft>
                          <a:spcPts val="800"/>
                        </a:spcAft>
                      </a:pPr>
                      <a:r>
                        <a:rPr lang="en-IN" sz="1200" kern="0" dirty="0">
                          <a:effectLst/>
                        </a:rPr>
                        <a:t>353</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200" kern="0" dirty="0">
                          <a:effectLst/>
                        </a:rPr>
                        <a:t>Lihue, HI</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102</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72259645"/>
                  </a:ext>
                </a:extLst>
              </a:tr>
              <a:tr h="371456">
                <a:tc>
                  <a:txBody>
                    <a:bodyPr/>
                    <a:lstStyle/>
                    <a:p>
                      <a:pPr algn="r">
                        <a:lnSpc>
                          <a:spcPct val="107000"/>
                        </a:lnSpc>
                        <a:spcAft>
                          <a:spcPts val="800"/>
                        </a:spcAft>
                      </a:pPr>
                      <a:r>
                        <a:rPr lang="en-IN" sz="1200" kern="0" dirty="0">
                          <a:effectLst/>
                        </a:rPr>
                        <a:t>356</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200" kern="0" dirty="0">
                          <a:effectLst/>
                        </a:rPr>
                        <a:t>Kahului, HI</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100</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4639553"/>
                  </a:ext>
                </a:extLst>
              </a:tr>
              <a:tr h="371456">
                <a:tc>
                  <a:txBody>
                    <a:bodyPr/>
                    <a:lstStyle/>
                    <a:p>
                      <a:pPr algn="r">
                        <a:lnSpc>
                          <a:spcPct val="107000"/>
                        </a:lnSpc>
                        <a:spcAft>
                          <a:spcPts val="800"/>
                        </a:spcAft>
                      </a:pPr>
                      <a:r>
                        <a:rPr lang="en-IN" sz="1200" kern="0" dirty="0">
                          <a:effectLst/>
                        </a:rPr>
                        <a:t>693</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200" kern="0" dirty="0">
                          <a:effectLst/>
                        </a:rPr>
                        <a:t>Phoenix, AZ</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2917</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73541901"/>
                  </a:ext>
                </a:extLst>
              </a:tr>
              <a:tr h="371456">
                <a:tc>
                  <a:txBody>
                    <a:bodyPr/>
                    <a:lstStyle/>
                    <a:p>
                      <a:pPr algn="r">
                        <a:lnSpc>
                          <a:spcPct val="107000"/>
                        </a:lnSpc>
                        <a:spcAft>
                          <a:spcPts val="800"/>
                        </a:spcAft>
                      </a:pPr>
                      <a:r>
                        <a:rPr lang="en-IN" sz="1200" kern="0" dirty="0">
                          <a:effectLst/>
                        </a:rPr>
                        <a:t>834</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200" kern="0" dirty="0">
                          <a:effectLst/>
                        </a:rPr>
                        <a:t>Portland, OR</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2603</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02083065"/>
                  </a:ext>
                </a:extLst>
              </a:tr>
              <a:tr h="371456">
                <a:tc>
                  <a:txBody>
                    <a:bodyPr/>
                    <a:lstStyle/>
                    <a:p>
                      <a:pPr algn="r">
                        <a:lnSpc>
                          <a:spcPct val="107000"/>
                        </a:lnSpc>
                        <a:spcAft>
                          <a:spcPts val="800"/>
                        </a:spcAft>
                      </a:pPr>
                      <a:r>
                        <a:rPr lang="en-IN" sz="1200" kern="0" dirty="0">
                          <a:effectLst/>
                        </a:rPr>
                        <a:t>1212</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200" kern="0" dirty="0">
                          <a:effectLst/>
                        </a:rPr>
                        <a:t>Los Angeles, CA</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2556</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69461260"/>
                  </a:ext>
                </a:extLst>
              </a:tr>
              <a:tr h="333547">
                <a:tc>
                  <a:txBody>
                    <a:bodyPr/>
                    <a:lstStyle/>
                    <a:p>
                      <a:pPr>
                        <a:lnSpc>
                          <a:spcPct val="107000"/>
                        </a:lnSpc>
                        <a:spcAft>
                          <a:spcPts val="800"/>
                        </a:spcAft>
                      </a:pPr>
                      <a:r>
                        <a:rPr lang="en-IN" sz="1200" kern="0" dirty="0">
                          <a:effectLst/>
                        </a:rPr>
                        <a:t>Grand Total</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pPr>
                      <a:endParaRPr lang="en-IN" sz="1100" kern="100" dirty="0">
                        <a:effectLst/>
                        <a:latin typeface="Aptos" panose="020B0004020202020204" pitchFamily="34" charset="0"/>
                      </a:endParaRPr>
                    </a:p>
                  </a:txBody>
                  <a:tcPr marL="68580" marR="68580" marT="0" marB="0" anchor="b"/>
                </a:tc>
                <a:tc>
                  <a:txBody>
                    <a:bodyPr/>
                    <a:lstStyle/>
                    <a:p>
                      <a:pPr>
                        <a:lnSpc>
                          <a:spcPct val="107000"/>
                        </a:lnSpc>
                      </a:pPr>
                      <a:endParaRPr lang="en-IN" sz="1100" kern="100" dirty="0">
                        <a:effectLst/>
                        <a:latin typeface="Aptos" panose="020B0004020202020204" pitchFamily="34" charset="0"/>
                      </a:endParaRPr>
                    </a:p>
                  </a:txBody>
                  <a:tcPr marL="68580" marR="68580" marT="0" marB="0" anchor="b"/>
                </a:tc>
                <a:tc>
                  <a:txBody>
                    <a:bodyPr/>
                    <a:lstStyle/>
                    <a:p>
                      <a:pPr algn="r">
                        <a:lnSpc>
                          <a:spcPct val="107000"/>
                        </a:lnSpc>
                        <a:spcAft>
                          <a:spcPts val="800"/>
                        </a:spcAft>
                      </a:pPr>
                      <a:r>
                        <a:rPr lang="en-IN" sz="1200" kern="0" dirty="0">
                          <a:effectLst/>
                        </a:rPr>
                        <a:t>8</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726114"/>
                  </a:ext>
                </a:extLst>
              </a:tr>
            </a:tbl>
          </a:graphicData>
        </a:graphic>
      </p:graphicFrame>
    </p:spTree>
    <p:extLst>
      <p:ext uri="{BB962C8B-B14F-4D97-AF65-F5344CB8AC3E}">
        <p14:creationId xmlns:p14="http://schemas.microsoft.com/office/powerpoint/2010/main" val="203617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7CA8-00BB-A4D5-7427-6043433ACBE9}"/>
              </a:ext>
            </a:extLst>
          </p:cNvPr>
          <p:cNvSpPr>
            <a:spLocks noGrp="1"/>
          </p:cNvSpPr>
          <p:nvPr>
            <p:ph type="title"/>
          </p:nvPr>
        </p:nvSpPr>
        <p:spPr>
          <a:xfrm>
            <a:off x="1262063" y="128587"/>
            <a:ext cx="9667874" cy="852488"/>
          </a:xfrm>
        </p:spPr>
        <p:style>
          <a:lnRef idx="2">
            <a:schemeClr val="accent2"/>
          </a:lnRef>
          <a:fillRef idx="1">
            <a:schemeClr val="lt1"/>
          </a:fillRef>
          <a:effectRef idx="0">
            <a:schemeClr val="accent2"/>
          </a:effectRef>
          <a:fontRef idx="minor">
            <a:schemeClr val="dk1"/>
          </a:fontRef>
        </p:style>
        <p:txBody>
          <a:bodyPr>
            <a:normAutofit/>
          </a:bodyPr>
          <a:lstStyle/>
          <a:p>
            <a:pPr algn="ctr"/>
            <a:r>
              <a:rPr lang="en-IN" sz="2400" b="1" dirty="0">
                <a:solidFill>
                  <a:srgbClr val="FFC000"/>
                </a:solidFill>
              </a:rPr>
              <a:t>Kpi 3 : </a:t>
            </a:r>
            <a:r>
              <a:rPr lang="en-IN" sz="2400" b="1" dirty="0"/>
              <a:t>Week wise statistics of arrival of flights from Manchester 	and departure of flights of flights to Manchester ,nh</a:t>
            </a:r>
          </a:p>
        </p:txBody>
      </p:sp>
      <p:sp>
        <p:nvSpPr>
          <p:cNvPr id="3" name="Content Placeholder 2">
            <a:extLst>
              <a:ext uri="{FF2B5EF4-FFF2-40B4-BE49-F238E27FC236}">
                <a16:creationId xmlns:a16="http://schemas.microsoft.com/office/drawing/2014/main" id="{D242BAA1-9785-1D9F-3C82-014C30342295}"/>
              </a:ext>
            </a:extLst>
          </p:cNvPr>
          <p:cNvSpPr>
            <a:spLocks noGrp="1"/>
          </p:cNvSpPr>
          <p:nvPr>
            <p:ph idx="1"/>
          </p:nvPr>
        </p:nvSpPr>
        <p:spPr>
          <a:xfrm>
            <a:off x="819151" y="2347383"/>
            <a:ext cx="5924549" cy="3805767"/>
          </a:xfrm>
        </p:spPr>
        <p:txBody>
          <a:bodyPr anchor="t">
            <a:normAutofit/>
          </a:bodyPr>
          <a:lstStyle/>
          <a:p>
            <a:pPr marL="0" indent="0">
              <a:lnSpc>
                <a:spcPct val="107000"/>
              </a:lnSpc>
              <a:spcAft>
                <a:spcPts val="800"/>
              </a:spcAft>
              <a:buNone/>
            </a:pPr>
            <a:r>
              <a:rPr lang="en-US"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OBSERVATIONS : </a:t>
            </a:r>
            <a:endParaRPr lang="en-IN"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Highest number of flights(above average) were departed from  Manchester ,NH in the 3</a:t>
            </a:r>
            <a:r>
              <a:rPr lang="en-US" sz="1600" kern="100" baseline="30000" dirty="0">
                <a:effectLst/>
                <a:latin typeface="Aptos" panose="020B0004020202020204" pitchFamily="34" charset="0"/>
                <a:ea typeface="Aptos" panose="020B0004020202020204" pitchFamily="34" charset="0"/>
                <a:cs typeface="Times New Roman" panose="02020603050405020304" pitchFamily="18" charset="0"/>
              </a:rPr>
              <a:t>rd</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week of January is </a:t>
            </a:r>
            <a:r>
              <a:rPr lang="en-US" sz="16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81</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Lowest number of flights(below average) were departed from Manchester ,NH in  the 5</a:t>
            </a:r>
            <a:r>
              <a:rPr lang="en-US" sz="1600" kern="100" baseline="30000" dirty="0">
                <a:effectLst/>
                <a:latin typeface="Aptos" panose="020B0004020202020204" pitchFamily="34" charset="0"/>
                <a:ea typeface="Aptos" panose="020B0004020202020204" pitchFamily="34" charset="0"/>
                <a:cs typeface="Times New Roman" panose="02020603050405020304" pitchFamily="18" charset="0"/>
              </a:rPr>
              <a:t>th</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week of January is </a:t>
            </a:r>
            <a:r>
              <a:rPr lang="en-US" sz="16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34</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Average number of flights were departed from Manchester ,NH in the remaining weeks is </a:t>
            </a:r>
            <a:r>
              <a:rPr lang="en-US" sz="16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60</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US"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POSSIBLE REASONS :</a:t>
            </a:r>
            <a:endParaRPr lang="en-IN"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Discounted prices on tickets in the middle of the month on weekdays.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Last week of the month results in lowest number of flights.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
        <p:nvSpPr>
          <p:cNvPr id="7" name="TextBox 6">
            <a:extLst>
              <a:ext uri="{FF2B5EF4-FFF2-40B4-BE49-F238E27FC236}">
                <a16:creationId xmlns:a16="http://schemas.microsoft.com/office/drawing/2014/main" id="{B198555D-DFF7-B58F-A107-F7CEEE42BDCF}"/>
              </a:ext>
            </a:extLst>
          </p:cNvPr>
          <p:cNvSpPr txBox="1"/>
          <p:nvPr/>
        </p:nvSpPr>
        <p:spPr>
          <a:xfrm>
            <a:off x="809625" y="1350823"/>
            <a:ext cx="5991224" cy="523220"/>
          </a:xfrm>
          <a:prstGeom prst="rect">
            <a:avLst/>
          </a:prstGeom>
          <a:noFill/>
        </p:spPr>
        <p:txBody>
          <a:bodyPr wrap="square" rtlCol="0">
            <a:spAutoFit/>
          </a:bodyPr>
          <a:lstStyle/>
          <a:p>
            <a:r>
              <a:rPr lang="en-US" sz="2800" b="1" dirty="0">
                <a:solidFill>
                  <a:schemeClr val="accent4"/>
                </a:solidFill>
              </a:rPr>
              <a:t>DEPARTURE FLIGHTS (Manchester ,NH)</a:t>
            </a:r>
            <a:endParaRPr lang="en-IN" sz="2800" b="1" dirty="0">
              <a:solidFill>
                <a:schemeClr val="accent4"/>
              </a:solidFill>
            </a:endParaRPr>
          </a:p>
        </p:txBody>
      </p:sp>
      <p:graphicFrame>
        <p:nvGraphicFramePr>
          <p:cNvPr id="9" name="Chart 8">
            <a:extLst>
              <a:ext uri="{FF2B5EF4-FFF2-40B4-BE49-F238E27FC236}">
                <a16:creationId xmlns:a16="http://schemas.microsoft.com/office/drawing/2014/main" id="{EF507FE3-8FFB-94B6-CFFF-36E5C23642CE}"/>
              </a:ext>
            </a:extLst>
          </p:cNvPr>
          <p:cNvGraphicFramePr>
            <a:graphicFrameLocks/>
          </p:cNvGraphicFramePr>
          <p:nvPr>
            <p:extLst>
              <p:ext uri="{D42A27DB-BD31-4B8C-83A1-F6EECF244321}">
                <p14:modId xmlns:p14="http://schemas.microsoft.com/office/powerpoint/2010/main" val="1928055611"/>
              </p:ext>
            </p:extLst>
          </p:nvPr>
        </p:nvGraphicFramePr>
        <p:xfrm>
          <a:off x="6800849" y="2347382"/>
          <a:ext cx="5000625" cy="35295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8180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4128B1-32EC-1B25-BD4D-DD12C7B6BD50}"/>
              </a:ext>
            </a:extLst>
          </p:cNvPr>
          <p:cNvSpPr>
            <a:spLocks noGrp="1"/>
          </p:cNvSpPr>
          <p:nvPr>
            <p:ph idx="1"/>
          </p:nvPr>
        </p:nvSpPr>
        <p:spPr>
          <a:xfrm>
            <a:off x="713510" y="1515340"/>
            <a:ext cx="5639665" cy="4761635"/>
          </a:xfrm>
        </p:spPr>
        <p:txBody>
          <a:bodyPr anchor="t">
            <a:normAutofit/>
          </a:bodyPr>
          <a:lstStyle/>
          <a:p>
            <a:pPr marL="0" indent="0">
              <a:lnSpc>
                <a:spcPct val="107000"/>
              </a:lnSpc>
              <a:spcAft>
                <a:spcPts val="800"/>
              </a:spcAft>
              <a:buNone/>
            </a:pPr>
            <a:r>
              <a:rPr lang="en-US" sz="20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O</a:t>
            </a:r>
            <a:r>
              <a:rPr lang="en-US" sz="2000" b="1" kern="100" dirty="0">
                <a:solidFill>
                  <a:srgbClr val="FFC000"/>
                </a:solidFill>
                <a:latin typeface="Aptos" panose="020B0004020202020204" pitchFamily="34" charset="0"/>
                <a:ea typeface="Aptos" panose="020B0004020202020204" pitchFamily="34" charset="0"/>
                <a:cs typeface="Times New Roman" panose="02020603050405020304" pitchFamily="18" charset="0"/>
              </a:rPr>
              <a:t>BSERVATIONS</a:t>
            </a:r>
            <a:r>
              <a:rPr lang="en-US" sz="20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 </a:t>
            </a:r>
            <a:endParaRPr lang="en-IN" sz="20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Highest number of flights(above average) were arrived at Manchester ,NH in the  3</a:t>
            </a:r>
            <a:r>
              <a:rPr lang="en-US" sz="1600" kern="100" baseline="30000" dirty="0">
                <a:effectLst/>
                <a:latin typeface="Aptos" panose="020B0004020202020204" pitchFamily="34" charset="0"/>
                <a:ea typeface="Aptos" panose="020B0004020202020204" pitchFamily="34" charset="0"/>
                <a:cs typeface="Times New Roman" panose="02020603050405020304" pitchFamily="18" charset="0"/>
              </a:rPr>
              <a:t>rd</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week of January is </a:t>
            </a:r>
            <a:r>
              <a:rPr lang="en-US" sz="16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74</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Lowest number of flights(below average) were arrived at Manchester ,NH in the 5</a:t>
            </a:r>
            <a:r>
              <a:rPr lang="en-US" sz="1600" kern="100" baseline="30000" dirty="0">
                <a:effectLst/>
                <a:latin typeface="Aptos" panose="020B0004020202020204" pitchFamily="34" charset="0"/>
                <a:ea typeface="Aptos" panose="020B0004020202020204" pitchFamily="34" charset="0"/>
                <a:cs typeface="Times New Roman" panose="02020603050405020304" pitchFamily="18" charset="0"/>
              </a:rPr>
              <a:t>th</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week of January is </a:t>
            </a:r>
            <a:r>
              <a:rPr lang="en-US" sz="16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37</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Average number of flights were arrived at  Manchester ,NH in the remaining weeks is </a:t>
            </a:r>
            <a:r>
              <a:rPr lang="en-US" sz="16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55</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endParaRPr lang="en-US" sz="2000" b="1" kern="100" dirty="0">
              <a:solidFill>
                <a:srgbClr val="FFC000"/>
              </a:solidFill>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US" sz="2000" b="1" kern="100" dirty="0">
                <a:solidFill>
                  <a:srgbClr val="FFC000"/>
                </a:solidFill>
                <a:latin typeface="Aptos" panose="020B0004020202020204" pitchFamily="34" charset="0"/>
                <a:ea typeface="Aptos" panose="020B0004020202020204" pitchFamily="34" charset="0"/>
                <a:cs typeface="Times New Roman" panose="02020603050405020304" pitchFamily="18" charset="0"/>
              </a:rPr>
              <a:t>POSSIBLE </a:t>
            </a:r>
            <a:r>
              <a:rPr lang="en-US" sz="20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REASONS :</a:t>
            </a:r>
            <a:endParaRPr lang="en-IN" sz="20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Discounted prices on tickets in the middle of the month on weekdays.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Last week of the month results in lowest number of flights.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IN" sz="2000" kern="100" dirty="0">
                <a:effectLst/>
                <a:latin typeface="Aptos" panose="020B0004020202020204" pitchFamily="34" charset="0"/>
                <a:ea typeface="Aptos" panose="020B0004020202020204" pitchFamily="34" charset="0"/>
                <a:cs typeface="Times New Roman" panose="02020603050405020304" pitchFamily="18" charset="0"/>
              </a:rPr>
              <a:t> </a:t>
            </a:r>
          </a:p>
          <a:p>
            <a:pPr marL="0" indent="0">
              <a:buNone/>
            </a:pPr>
            <a:endParaRPr lang="en-IN" dirty="0"/>
          </a:p>
        </p:txBody>
      </p:sp>
      <p:sp>
        <p:nvSpPr>
          <p:cNvPr id="2" name="TextBox 1">
            <a:extLst>
              <a:ext uri="{FF2B5EF4-FFF2-40B4-BE49-F238E27FC236}">
                <a16:creationId xmlns:a16="http://schemas.microsoft.com/office/drawing/2014/main" id="{22978CF2-2A6B-E85A-E6B2-277C1F954188}"/>
              </a:ext>
            </a:extLst>
          </p:cNvPr>
          <p:cNvSpPr txBox="1"/>
          <p:nvPr/>
        </p:nvSpPr>
        <p:spPr>
          <a:xfrm>
            <a:off x="713510" y="581025"/>
            <a:ext cx="5457824" cy="523220"/>
          </a:xfrm>
          <a:prstGeom prst="rect">
            <a:avLst/>
          </a:prstGeom>
          <a:noFill/>
        </p:spPr>
        <p:txBody>
          <a:bodyPr wrap="square" rtlCol="0">
            <a:spAutoFit/>
          </a:bodyPr>
          <a:lstStyle/>
          <a:p>
            <a:r>
              <a:rPr lang="en-US" sz="2800" b="1" dirty="0">
                <a:solidFill>
                  <a:schemeClr val="accent4"/>
                </a:solidFill>
              </a:rPr>
              <a:t>ARRIVAL FLIGHTS (Manchester ,NH)</a:t>
            </a:r>
            <a:endParaRPr lang="en-IN" sz="2800" b="1" dirty="0">
              <a:solidFill>
                <a:schemeClr val="accent4"/>
              </a:solidFill>
            </a:endParaRPr>
          </a:p>
        </p:txBody>
      </p:sp>
      <p:graphicFrame>
        <p:nvGraphicFramePr>
          <p:cNvPr id="4" name="Chart 3">
            <a:extLst>
              <a:ext uri="{FF2B5EF4-FFF2-40B4-BE49-F238E27FC236}">
                <a16:creationId xmlns:a16="http://schemas.microsoft.com/office/drawing/2014/main" id="{199E7709-585B-D3C5-7F56-6F4967C12946}"/>
              </a:ext>
            </a:extLst>
          </p:cNvPr>
          <p:cNvGraphicFramePr>
            <a:graphicFrameLocks/>
          </p:cNvGraphicFramePr>
          <p:nvPr>
            <p:extLst>
              <p:ext uri="{D42A27DB-BD31-4B8C-83A1-F6EECF244321}">
                <p14:modId xmlns:p14="http://schemas.microsoft.com/office/powerpoint/2010/main" val="1236657302"/>
              </p:ext>
            </p:extLst>
          </p:nvPr>
        </p:nvGraphicFramePr>
        <p:xfrm>
          <a:off x="6353175" y="2057399"/>
          <a:ext cx="5372100" cy="3514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1323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{71C59587-0516-4552-A9F5-A0A2B8D2FDD3}tf03457452</Template>
  <TotalTime>1160</TotalTime>
  <Words>1154</Words>
  <Application>Microsoft Office PowerPoint</Application>
  <PresentationFormat>Widescreen</PresentationFormat>
  <Paragraphs>159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ADLaM Display</vt:lpstr>
      <vt:lpstr>Aptos</vt:lpstr>
      <vt:lpstr>Arial</vt:lpstr>
      <vt:lpstr>Calibri</vt:lpstr>
      <vt:lpstr>Calibri Light</vt:lpstr>
      <vt:lpstr>Wingdings</vt:lpstr>
      <vt:lpstr>Celestial</vt:lpstr>
      <vt:lpstr>Aviation PROJECT</vt:lpstr>
      <vt:lpstr>Agenda</vt:lpstr>
      <vt:lpstr>We have established connection between two tables and removed some of the columns which contains more than 80% null and blank values.</vt:lpstr>
      <vt:lpstr>OVERVIEW</vt:lpstr>
      <vt:lpstr>PowerPoint Presentation</vt:lpstr>
      <vt:lpstr>KPI 1 : Week-day vs week-end total flights</vt:lpstr>
      <vt:lpstr>KPI 2 : NUMBER OF CANCELLED FLIGHTS FOR HONOLULU, HI (origin city)</vt:lpstr>
      <vt:lpstr>Kpi 3 : Week wise statistics of arrival of flights from Manchester  and departure of flights of flights to Manchester ,nh</vt:lpstr>
      <vt:lpstr>PowerPoint Presentation</vt:lpstr>
      <vt:lpstr>Kpi 4 : Total distance covered by n190aa on 1st  January with air time 50</vt:lpstr>
      <vt:lpstr>KPI 5 : Day-wise total flights ,Cancelled and diverted flights</vt:lpstr>
      <vt:lpstr>KPI 6 : Distance Vs Air Delay (&gt;= 15 minutes)</vt:lpstr>
      <vt:lpstr>EXCEL dashboard</vt:lpstr>
      <vt:lpstr>Power bi dashboard</vt:lpstr>
      <vt:lpstr>TABLEAU DASHBOARD</vt:lpstr>
      <vt:lpstr>CHALLENGES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AVITION PROJECT</dc:title>
  <dc:creator>Sumit Das</dc:creator>
  <cp:lastModifiedBy>Sumit Das</cp:lastModifiedBy>
  <cp:revision>16</cp:revision>
  <dcterms:created xsi:type="dcterms:W3CDTF">2023-12-06T16:23:06Z</dcterms:created>
  <dcterms:modified xsi:type="dcterms:W3CDTF">2024-01-23T16:11:00Z</dcterms:modified>
</cp:coreProperties>
</file>