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7283" y="1788363"/>
            <a:ext cx="7609433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2676" y="2152599"/>
            <a:ext cx="2898647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469" y="1924512"/>
            <a:ext cx="797306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090" algn="ctr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Capstone</a:t>
            </a:r>
            <a:r>
              <a:rPr spc="-85" dirty="0"/>
              <a:t> </a:t>
            </a:r>
            <a:r>
              <a:rPr spc="95" dirty="0"/>
              <a:t>Project</a:t>
            </a:r>
            <a:r>
              <a:rPr spc="-10" dirty="0"/>
              <a:t> </a:t>
            </a:r>
            <a:r>
              <a:rPr spc="-610" dirty="0"/>
              <a:t>-</a:t>
            </a:r>
            <a:r>
              <a:rPr spc="-610" dirty="0" smtClean="0"/>
              <a:t>1</a:t>
            </a:r>
            <a:r>
              <a:rPr lang="en-US" spc="-610" dirty="0" smtClean="0"/>
              <a:t> </a:t>
            </a:r>
            <a:endParaRPr spc="-610" dirty="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3600" spc="100" dirty="0" smtClean="0">
                <a:solidFill>
                  <a:srgbClr val="124F5C"/>
                </a:solidFill>
              </a:rPr>
              <a:t>Play</a:t>
            </a:r>
            <a:r>
              <a:rPr sz="3600" spc="-50" dirty="0" smtClean="0">
                <a:solidFill>
                  <a:srgbClr val="124F5C"/>
                </a:solidFill>
              </a:rPr>
              <a:t> </a:t>
            </a:r>
            <a:r>
              <a:rPr sz="3600" spc="70" dirty="0">
                <a:solidFill>
                  <a:srgbClr val="124F5C"/>
                </a:solidFill>
              </a:rPr>
              <a:t>Store</a:t>
            </a:r>
            <a:r>
              <a:rPr sz="3600" spc="-30" dirty="0">
                <a:solidFill>
                  <a:srgbClr val="124F5C"/>
                </a:solidFill>
              </a:rPr>
              <a:t> </a:t>
            </a:r>
            <a:r>
              <a:rPr sz="3600" spc="245" dirty="0">
                <a:solidFill>
                  <a:srgbClr val="124F5C"/>
                </a:solidFill>
              </a:rPr>
              <a:t>App</a:t>
            </a:r>
            <a:r>
              <a:rPr sz="3600" spc="-50" dirty="0">
                <a:solidFill>
                  <a:srgbClr val="124F5C"/>
                </a:solidFill>
              </a:rPr>
              <a:t> </a:t>
            </a:r>
            <a:r>
              <a:rPr sz="3600" spc="90" dirty="0">
                <a:solidFill>
                  <a:srgbClr val="124F5C"/>
                </a:solidFill>
              </a:rPr>
              <a:t>Review</a:t>
            </a:r>
            <a:r>
              <a:rPr sz="3600" spc="-45" dirty="0">
                <a:solidFill>
                  <a:srgbClr val="124F5C"/>
                </a:solidFill>
              </a:rPr>
              <a:t> </a:t>
            </a:r>
            <a:r>
              <a:rPr sz="3600" spc="90" dirty="0">
                <a:solidFill>
                  <a:srgbClr val="124F5C"/>
                </a:solidFill>
              </a:rPr>
              <a:t>Analysis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368166" y="3542157"/>
            <a:ext cx="23761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By: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1600" b="1" spc="40" dirty="0" err="1" smtClean="0">
                <a:solidFill>
                  <a:srgbClr val="124F5C"/>
                </a:solidFill>
                <a:latin typeface="Tahoma"/>
                <a:cs typeface="Tahoma"/>
              </a:rPr>
              <a:t>Sumit</a:t>
            </a:r>
            <a:r>
              <a:rPr lang="en-US" sz="1600" b="1" spc="4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US" sz="1600" b="1" spc="40" dirty="0" err="1" smtClean="0">
                <a:solidFill>
                  <a:srgbClr val="124F5C"/>
                </a:solidFill>
                <a:latin typeface="Tahoma"/>
                <a:cs typeface="Tahoma"/>
              </a:rPr>
              <a:t>kumar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5238"/>
            <a:ext cx="2330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124F5C"/>
                </a:solidFill>
              </a:rPr>
              <a:t>Price</a:t>
            </a:r>
            <a:r>
              <a:rPr sz="2000" spc="-60" dirty="0">
                <a:solidFill>
                  <a:srgbClr val="124F5C"/>
                </a:solidFill>
              </a:rPr>
              <a:t> </a:t>
            </a:r>
            <a:r>
              <a:rPr sz="2000" spc="40" dirty="0">
                <a:solidFill>
                  <a:srgbClr val="124F5C"/>
                </a:solidFill>
              </a:rPr>
              <a:t>distribution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62778" y="1493875"/>
            <a:ext cx="336486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29845" indent="-341630">
              <a:lnSpc>
                <a:spcPct val="1509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ee 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here.</a:t>
            </a:r>
            <a:endParaRPr sz="1100">
              <a:latin typeface="Verdana"/>
              <a:cs typeface="Verdana"/>
            </a:endParaRPr>
          </a:p>
          <a:p>
            <a:pPr marL="354330" marR="127000" indent="-341630">
              <a:lnSpc>
                <a:spcPct val="149100"/>
              </a:lnSpc>
              <a:spcBef>
                <a:spcPts val="409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ai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50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D.</a:t>
            </a:r>
            <a:endParaRPr sz="110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108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Few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350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650"/>
              </a:spcBef>
            </a:pP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50" dirty="0">
                <a:solidFill>
                  <a:srgbClr val="124F5C"/>
                </a:solidFill>
                <a:latin typeface="Verdana"/>
                <a:cs typeface="Verdana"/>
              </a:rPr>
              <a:t>D.</a:t>
            </a:r>
            <a:endParaRPr sz="110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Ve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75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670"/>
              </a:spcBef>
            </a:pP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50" dirty="0">
                <a:solidFill>
                  <a:srgbClr val="124F5C"/>
                </a:solidFill>
                <a:latin typeface="Verdana"/>
                <a:cs typeface="Verdana"/>
              </a:rPr>
              <a:t>D.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018031"/>
            <a:ext cx="4732352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386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C00000"/>
                </a:solidFill>
              </a:rPr>
              <a:t>Impact</a:t>
            </a:r>
            <a:r>
              <a:rPr sz="2000" spc="10" dirty="0">
                <a:solidFill>
                  <a:srgbClr val="C00000"/>
                </a:solidFill>
              </a:rPr>
              <a:t> </a:t>
            </a:r>
            <a:r>
              <a:rPr sz="2000" spc="30" dirty="0">
                <a:solidFill>
                  <a:srgbClr val="C00000"/>
                </a:solidFill>
              </a:rPr>
              <a:t>of</a:t>
            </a:r>
            <a:r>
              <a:rPr sz="2000" spc="-35" dirty="0">
                <a:solidFill>
                  <a:srgbClr val="C00000"/>
                </a:solidFill>
              </a:rPr>
              <a:t> </a:t>
            </a:r>
            <a:r>
              <a:rPr sz="2000" spc="25" dirty="0">
                <a:solidFill>
                  <a:srgbClr val="C00000"/>
                </a:solidFill>
              </a:rPr>
              <a:t>‘Rating’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018031"/>
            <a:ext cx="4727061" cy="34533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2778" y="1493875"/>
            <a:ext cx="3355975" cy="2468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330" marR="97790" indent="-341630">
              <a:lnSpc>
                <a:spcPct val="150100"/>
              </a:lnSpc>
              <a:spcBef>
                <a:spcPts val="11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 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354330" marR="5080" indent="-341630">
              <a:lnSpc>
                <a:spcPct val="150100"/>
              </a:lnSpc>
              <a:spcBef>
                <a:spcPts val="39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5,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can 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108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2.5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105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ave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-11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 smtClean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0" dirty="0" smtClean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 smtClean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100" dirty="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650"/>
              </a:spcBef>
            </a:pP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2.5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unt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386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C00000"/>
                </a:solidFill>
              </a:rPr>
              <a:t>Impact</a:t>
            </a:r>
            <a:r>
              <a:rPr sz="2000" spc="10" dirty="0">
                <a:solidFill>
                  <a:srgbClr val="C00000"/>
                </a:solidFill>
              </a:rPr>
              <a:t> </a:t>
            </a:r>
            <a:r>
              <a:rPr sz="2000" spc="30" dirty="0">
                <a:solidFill>
                  <a:srgbClr val="C00000"/>
                </a:solidFill>
              </a:rPr>
              <a:t>of</a:t>
            </a:r>
            <a:r>
              <a:rPr sz="2000" spc="-35" dirty="0">
                <a:solidFill>
                  <a:srgbClr val="C00000"/>
                </a:solidFill>
              </a:rPr>
              <a:t> </a:t>
            </a:r>
            <a:r>
              <a:rPr sz="2000" spc="25" dirty="0">
                <a:solidFill>
                  <a:srgbClr val="C00000"/>
                </a:solidFill>
              </a:rPr>
              <a:t>‘Rating’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6374" y="1084633"/>
            <a:ext cx="3532504" cy="2747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con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endParaRPr sz="1100" dirty="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675"/>
              </a:spcBef>
            </a:pP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35" dirty="0" smtClean="0">
                <a:solidFill>
                  <a:srgbClr val="124F5C"/>
                </a:solidFill>
                <a:latin typeface="Verdana"/>
                <a:cs typeface="Verdana"/>
              </a:rPr>
              <a:t>contents </a:t>
            </a:r>
            <a:r>
              <a:rPr sz="1100" spc="-15" dirty="0" smtClean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5" dirty="0" smtClean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354330" marR="203835" indent="-342265">
              <a:lnSpc>
                <a:spcPct val="149100"/>
              </a:lnSpc>
              <a:spcBef>
                <a:spcPts val="409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35" dirty="0" smtClean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100" spc="-9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-45" dirty="0" smtClean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100" spc="-9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ype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‘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yo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100" dirty="0" smtClean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 smtClean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 smtClean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 smtClean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lang="en-US" sz="1100" spc="1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4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55" dirty="0" smtClean="0">
                <a:solidFill>
                  <a:srgbClr val="124F5C"/>
                </a:solidFill>
                <a:latin typeface="Verdana"/>
                <a:cs typeface="Verdana"/>
              </a:rPr>
              <a:t>percentage</a:t>
            </a:r>
            <a:r>
              <a:rPr sz="1100" spc="-12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val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ue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39%.</a:t>
            </a:r>
            <a:endParaRPr sz="1100" dirty="0">
              <a:latin typeface="Verdana"/>
              <a:cs typeface="Verdana"/>
            </a:endParaRPr>
          </a:p>
          <a:p>
            <a:pPr marL="354330" marR="95885" indent="-342265">
              <a:lnSpc>
                <a:spcPct val="149100"/>
              </a:lnSpc>
              <a:spcBef>
                <a:spcPts val="434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‘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 smtClean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 smtClean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 smtClean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 smtClean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35" dirty="0" smtClean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lang="en-US" sz="1100" spc="-3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4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 smtClean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5" dirty="0" smtClean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 smtClean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35" dirty="0" smtClean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lang="en-US" sz="1100" spc="3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 smtClean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 smtClean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0" dirty="0">
                <a:solidFill>
                  <a:srgbClr val="124F5C"/>
                </a:solidFill>
                <a:latin typeface="Verdana"/>
                <a:cs typeface="Verdana"/>
              </a:rPr>
              <a:t>11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100" spc="-3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100" spc="-220" dirty="0">
                <a:solidFill>
                  <a:srgbClr val="124F5C"/>
                </a:solidFill>
                <a:latin typeface="Verdana"/>
                <a:cs typeface="Verdana"/>
              </a:rPr>
              <a:t>%.</a:t>
            </a:r>
            <a:endParaRPr sz="1100" dirty="0">
              <a:latin typeface="Verdana"/>
              <a:cs typeface="Verdana"/>
            </a:endParaRPr>
          </a:p>
          <a:p>
            <a:pPr marL="354330" marR="5080" indent="-342265">
              <a:lnSpc>
                <a:spcPct val="150900"/>
              </a:lnSpc>
              <a:spcBef>
                <a:spcPts val="38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Adults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only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Unrated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contents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least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100" spc="-3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plot,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0.03%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0.02%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respectively.</a:t>
            </a:r>
            <a:endParaRPr sz="1100" dirty="0">
              <a:latin typeface="Verdana"/>
              <a:cs typeface="Verdana"/>
            </a:endParaRPr>
          </a:p>
          <a:p>
            <a:pPr marL="354330" marR="401955" indent="-342265">
              <a:lnSpc>
                <a:spcPct val="149100"/>
              </a:lnSpc>
              <a:spcBef>
                <a:spcPts val="409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lang="en-US" sz="1100" spc="30" dirty="0" smtClean="0">
                <a:solidFill>
                  <a:srgbClr val="124F5C"/>
                </a:solidFill>
                <a:latin typeface="Verdana"/>
                <a:cs typeface="Verdana"/>
              </a:rPr>
              <a:t>contents </a:t>
            </a:r>
            <a:r>
              <a:rPr lang="en-US" sz="1100" spc="-15" dirty="0" smtClean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100" spc="-9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c.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496" y="728471"/>
            <a:ext cx="4626496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453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C00000"/>
                </a:solidFill>
              </a:rPr>
              <a:t>Users</a:t>
            </a:r>
            <a:r>
              <a:rPr sz="2000" spc="-5" dirty="0">
                <a:solidFill>
                  <a:srgbClr val="C00000"/>
                </a:solidFill>
              </a:rPr>
              <a:t> </a:t>
            </a:r>
            <a:r>
              <a:rPr sz="2000" spc="30" dirty="0">
                <a:solidFill>
                  <a:srgbClr val="C00000"/>
                </a:solidFill>
              </a:rPr>
              <a:t>Subjectivity</a:t>
            </a:r>
            <a:r>
              <a:rPr sz="2000" spc="50" dirty="0">
                <a:solidFill>
                  <a:srgbClr val="C00000"/>
                </a:solidFill>
              </a:rPr>
              <a:t> </a:t>
            </a:r>
            <a:r>
              <a:rPr sz="2000" spc="75" dirty="0">
                <a:solidFill>
                  <a:srgbClr val="C00000"/>
                </a:solidFill>
              </a:rPr>
              <a:t>and</a:t>
            </a:r>
            <a:r>
              <a:rPr sz="2000" spc="-15" dirty="0">
                <a:solidFill>
                  <a:srgbClr val="C00000"/>
                </a:solidFill>
              </a:rPr>
              <a:t> </a:t>
            </a:r>
            <a:r>
              <a:rPr sz="2000" spc="60" dirty="0">
                <a:solidFill>
                  <a:srgbClr val="C00000"/>
                </a:solidFill>
              </a:rPr>
              <a:t>Sentiment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018031"/>
            <a:ext cx="5903976" cy="3087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13119" y="1228699"/>
            <a:ext cx="2577465" cy="269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357505" indent="-341630">
              <a:lnSpc>
                <a:spcPct val="1509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y 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65.</a:t>
            </a:r>
            <a:endParaRPr sz="1100" dirty="0">
              <a:latin typeface="Verdana"/>
              <a:cs typeface="Verdana"/>
            </a:endParaRPr>
          </a:p>
          <a:p>
            <a:pPr marL="353695" marR="5080" indent="-341630">
              <a:lnSpc>
                <a:spcPct val="150100"/>
              </a:lnSpc>
              <a:spcBef>
                <a:spcPts val="39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lang="en-US" sz="1100" spc="30" dirty="0" smtClean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100" spc="-12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va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353695" marR="12700" indent="-341630">
              <a:lnSpc>
                <a:spcPct val="151100"/>
              </a:lnSpc>
              <a:spcBef>
                <a:spcPts val="38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00</a:t>
            </a:r>
            <a:r>
              <a:rPr sz="1100" spc="-270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100" spc="-9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y  </a:t>
            </a:r>
            <a:r>
              <a:rPr sz="1100" spc="20" dirty="0" smtClean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cc</a:t>
            </a:r>
            <a:r>
              <a:rPr sz="1100" spc="10" dirty="0" smtClean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-5" dirty="0" smtClean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35" dirty="0" smtClean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lang="en-US" sz="1100" spc="-3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14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q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ue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y.</a:t>
            </a:r>
            <a:endParaRPr sz="1100" dirty="0">
              <a:latin typeface="Verdana"/>
              <a:cs typeface="Verdana"/>
            </a:endParaRPr>
          </a:p>
          <a:p>
            <a:pPr marL="353695" marR="118745" indent="-341630">
              <a:lnSpc>
                <a:spcPct val="150100"/>
              </a:lnSpc>
              <a:spcBef>
                <a:spcPts val="39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unt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frequency.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549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C00000"/>
                </a:solidFill>
              </a:rPr>
              <a:t>Users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30" dirty="0">
                <a:solidFill>
                  <a:srgbClr val="C00000"/>
                </a:solidFill>
              </a:rPr>
              <a:t>Subjectivity</a:t>
            </a:r>
            <a:r>
              <a:rPr sz="2000" spc="55" dirty="0">
                <a:solidFill>
                  <a:srgbClr val="C00000"/>
                </a:solidFill>
              </a:rPr>
              <a:t> </a:t>
            </a:r>
            <a:r>
              <a:rPr sz="2000" spc="75" dirty="0">
                <a:solidFill>
                  <a:srgbClr val="C00000"/>
                </a:solidFill>
              </a:rPr>
              <a:t>and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60" dirty="0">
                <a:solidFill>
                  <a:srgbClr val="C00000"/>
                </a:solidFill>
              </a:rPr>
              <a:t>Sentiment</a:t>
            </a:r>
            <a:r>
              <a:rPr sz="2000" spc="75" dirty="0">
                <a:solidFill>
                  <a:srgbClr val="C00000"/>
                </a:solidFill>
              </a:rPr>
              <a:t> </a:t>
            </a:r>
            <a:r>
              <a:rPr sz="1200" spc="20" dirty="0">
                <a:solidFill>
                  <a:srgbClr val="C00000"/>
                </a:solidFill>
              </a:rPr>
              <a:t>(Continued)</a:t>
            </a:r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" y="1018031"/>
            <a:ext cx="5913120" cy="3014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05473" y="1639798"/>
            <a:ext cx="2844800" cy="1188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14"/>
              </a:spcBef>
            </a:pP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ve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 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 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va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549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C00000"/>
                </a:solidFill>
              </a:rPr>
              <a:t>Users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30" dirty="0">
                <a:solidFill>
                  <a:srgbClr val="C00000"/>
                </a:solidFill>
              </a:rPr>
              <a:t>Subjectivity</a:t>
            </a:r>
            <a:r>
              <a:rPr sz="2000" spc="55" dirty="0">
                <a:solidFill>
                  <a:srgbClr val="C00000"/>
                </a:solidFill>
              </a:rPr>
              <a:t> </a:t>
            </a:r>
            <a:r>
              <a:rPr sz="2000" spc="75" dirty="0">
                <a:solidFill>
                  <a:srgbClr val="C00000"/>
                </a:solidFill>
              </a:rPr>
              <a:t>and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60" dirty="0">
                <a:solidFill>
                  <a:srgbClr val="C00000"/>
                </a:solidFill>
              </a:rPr>
              <a:t>Sentiment</a:t>
            </a:r>
            <a:r>
              <a:rPr sz="2000" spc="75" dirty="0">
                <a:solidFill>
                  <a:srgbClr val="C00000"/>
                </a:solidFill>
              </a:rPr>
              <a:t> </a:t>
            </a:r>
            <a:r>
              <a:rPr sz="1200" spc="20" dirty="0">
                <a:solidFill>
                  <a:srgbClr val="C00000"/>
                </a:solidFill>
              </a:rPr>
              <a:t>(Continued)</a:t>
            </a:r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018031"/>
            <a:ext cx="3919728" cy="36088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90695" indent="-34163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4290695" algn="l"/>
                <a:tab pos="4291330" algn="l"/>
              </a:tabLst>
            </a:pPr>
            <a:r>
              <a:rPr spc="-55" dirty="0"/>
              <a:t>T</a:t>
            </a:r>
            <a:r>
              <a:rPr spc="45" dirty="0"/>
              <a:t>h</a:t>
            </a:r>
            <a:r>
              <a:rPr spc="10" dirty="0"/>
              <a:t>e</a:t>
            </a:r>
            <a:r>
              <a:rPr spc="-95" dirty="0"/>
              <a:t> </a:t>
            </a:r>
            <a:r>
              <a:rPr spc="-30" dirty="0"/>
              <a:t>s</a:t>
            </a:r>
            <a:r>
              <a:rPr spc="10" dirty="0"/>
              <a:t>e</a:t>
            </a:r>
            <a:r>
              <a:rPr spc="45" dirty="0"/>
              <a:t>n</a:t>
            </a:r>
            <a:r>
              <a:rPr spc="15" dirty="0"/>
              <a:t>t</a:t>
            </a:r>
            <a:r>
              <a:rPr spc="-15" dirty="0"/>
              <a:t>i</a:t>
            </a:r>
            <a:r>
              <a:rPr spc="100" dirty="0"/>
              <a:t>m</a:t>
            </a:r>
            <a:r>
              <a:rPr spc="10" dirty="0"/>
              <a:t>e</a:t>
            </a:r>
            <a:r>
              <a:rPr spc="45" dirty="0"/>
              <a:t>n</a:t>
            </a:r>
            <a:r>
              <a:rPr spc="10" dirty="0"/>
              <a:t>t</a:t>
            </a:r>
            <a:r>
              <a:rPr spc="-120" dirty="0"/>
              <a:t> </a:t>
            </a:r>
            <a:r>
              <a:rPr spc="55" dirty="0"/>
              <a:t>p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10" dirty="0"/>
              <a:t>t</a:t>
            </a:r>
            <a:r>
              <a:rPr spc="-95" dirty="0"/>
              <a:t> </a:t>
            </a:r>
            <a:r>
              <a:rPr spc="-30" dirty="0"/>
              <a:t>s</a:t>
            </a:r>
            <a:r>
              <a:rPr spc="45" dirty="0"/>
              <a:t>h</a:t>
            </a:r>
            <a:r>
              <a:rPr spc="20" dirty="0"/>
              <a:t>o</a:t>
            </a:r>
            <a:r>
              <a:rPr spc="60" dirty="0"/>
              <a:t>w</a:t>
            </a:r>
            <a:r>
              <a:rPr spc="-35" dirty="0"/>
              <a:t>s</a:t>
            </a:r>
            <a:r>
              <a:rPr spc="-114" dirty="0"/>
              <a:t> </a:t>
            </a:r>
            <a:r>
              <a:rPr spc="15" dirty="0"/>
              <a:t>t</a:t>
            </a:r>
            <a:r>
              <a:rPr spc="45" dirty="0"/>
              <a:t>h</a:t>
            </a:r>
            <a:r>
              <a:rPr spc="10" dirty="0"/>
              <a:t>e</a:t>
            </a:r>
            <a:r>
              <a:rPr spc="-120" dirty="0"/>
              <a:t> </a:t>
            </a:r>
            <a:r>
              <a:rPr spc="-45" dirty="0"/>
              <a:t>r</a:t>
            </a:r>
            <a:r>
              <a:rPr spc="10" dirty="0"/>
              <a:t>e</a:t>
            </a:r>
            <a:r>
              <a:rPr spc="-25" dirty="0"/>
              <a:t>s</a:t>
            </a:r>
            <a:r>
              <a:rPr spc="25" dirty="0"/>
              <a:t>u</a:t>
            </a:r>
            <a:r>
              <a:rPr dirty="0"/>
              <a:t>l</a:t>
            </a:r>
            <a:r>
              <a:rPr spc="15" dirty="0"/>
              <a:t>t</a:t>
            </a:r>
            <a:r>
              <a:rPr spc="-35" dirty="0"/>
              <a:t>s</a:t>
            </a:r>
            <a:r>
              <a:rPr spc="-114" dirty="0"/>
              <a:t> </a:t>
            </a:r>
            <a:r>
              <a:rPr spc="-10" dirty="0"/>
              <a:t>f</a:t>
            </a:r>
            <a:r>
              <a:rPr spc="20" dirty="0"/>
              <a:t>o</a:t>
            </a:r>
            <a:r>
              <a:rPr spc="-30" dirty="0"/>
              <a:t>r</a:t>
            </a:r>
            <a:r>
              <a:rPr spc="-135" dirty="0"/>
              <a:t> </a:t>
            </a:r>
            <a:r>
              <a:rPr spc="55" dirty="0"/>
              <a:t>p</a:t>
            </a:r>
            <a:r>
              <a:rPr spc="20" dirty="0"/>
              <a:t>o</a:t>
            </a:r>
            <a:r>
              <a:rPr spc="-25" dirty="0"/>
              <a:t>s</a:t>
            </a:r>
            <a:r>
              <a:rPr spc="-15" dirty="0"/>
              <a:t>i</a:t>
            </a:r>
            <a:r>
              <a:rPr spc="15" dirty="0"/>
              <a:t>t</a:t>
            </a:r>
            <a:r>
              <a:rPr spc="-15" dirty="0"/>
              <a:t>i</a:t>
            </a:r>
            <a:r>
              <a:rPr spc="-25" dirty="0"/>
              <a:t>ve</a:t>
            </a:r>
          </a:p>
          <a:p>
            <a:pPr marL="4290695">
              <a:lnSpc>
                <a:spcPct val="100000"/>
              </a:lnSpc>
              <a:spcBef>
                <a:spcPts val="675"/>
              </a:spcBef>
            </a:pPr>
            <a:r>
              <a:rPr spc="-45" dirty="0"/>
              <a:t>r</a:t>
            </a:r>
            <a:r>
              <a:rPr spc="10" dirty="0"/>
              <a:t>e</a:t>
            </a:r>
            <a:r>
              <a:rPr spc="-40" dirty="0"/>
              <a:t>v</a:t>
            </a:r>
            <a:r>
              <a:rPr spc="-30" dirty="0"/>
              <a:t>i</a:t>
            </a:r>
            <a:r>
              <a:rPr spc="10" dirty="0"/>
              <a:t>e</a:t>
            </a:r>
            <a:r>
              <a:rPr spc="55" dirty="0"/>
              <a:t>w</a:t>
            </a:r>
            <a:r>
              <a:rPr spc="-35" dirty="0"/>
              <a:t>s</a:t>
            </a:r>
            <a:r>
              <a:rPr spc="-114" dirty="0"/>
              <a:t> </a:t>
            </a:r>
            <a:r>
              <a:rPr spc="-15" dirty="0"/>
              <a:t>a</a:t>
            </a:r>
            <a:r>
              <a:rPr spc="-35" dirty="0"/>
              <a:t>s</a:t>
            </a:r>
            <a:r>
              <a:rPr spc="-90" dirty="0"/>
              <a:t> </a:t>
            </a:r>
            <a:r>
              <a:rPr spc="40" dirty="0"/>
              <a:t>h</a:t>
            </a:r>
            <a:r>
              <a:rPr spc="-15" dirty="0"/>
              <a:t>i</a:t>
            </a:r>
            <a:r>
              <a:rPr spc="75" dirty="0"/>
              <a:t>g</a:t>
            </a:r>
            <a:r>
              <a:rPr spc="40" dirty="0"/>
              <a:t>h</a:t>
            </a:r>
            <a:r>
              <a:rPr spc="-170" dirty="0"/>
              <a:t>.</a:t>
            </a:r>
          </a:p>
          <a:p>
            <a:pPr marL="4290695" marR="132715" indent="-341630">
              <a:lnSpc>
                <a:spcPct val="149300"/>
              </a:lnSpc>
              <a:spcBef>
                <a:spcPts val="40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4290695" algn="l"/>
                <a:tab pos="4291330" algn="l"/>
              </a:tabLst>
            </a:pPr>
            <a:r>
              <a:rPr spc="15" dirty="0"/>
              <a:t>Sentiment</a:t>
            </a:r>
            <a:r>
              <a:rPr spc="-120" dirty="0"/>
              <a:t> </a:t>
            </a:r>
            <a:r>
              <a:rPr spc="10" dirty="0"/>
              <a:t>type</a:t>
            </a:r>
            <a:r>
              <a:rPr spc="-100" dirty="0"/>
              <a:t> </a:t>
            </a:r>
            <a:r>
              <a:rPr spc="-5" dirty="0"/>
              <a:t>‘Positive’</a:t>
            </a:r>
            <a:r>
              <a:rPr spc="-120" dirty="0"/>
              <a:t> </a:t>
            </a:r>
            <a:r>
              <a:rPr spc="-5" dirty="0"/>
              <a:t>has</a:t>
            </a:r>
            <a:r>
              <a:rPr spc="-90" dirty="0"/>
              <a:t> </a:t>
            </a:r>
            <a:r>
              <a:rPr spc="25" dirty="0"/>
              <a:t>the</a:t>
            </a:r>
            <a:r>
              <a:rPr spc="-120" dirty="0"/>
              <a:t> </a:t>
            </a:r>
            <a:r>
              <a:rPr spc="25" dirty="0"/>
              <a:t>most</a:t>
            </a:r>
            <a:r>
              <a:rPr spc="-145" dirty="0"/>
              <a:t> </a:t>
            </a:r>
            <a:r>
              <a:rPr spc="20" dirty="0"/>
              <a:t>percentage </a:t>
            </a:r>
            <a:r>
              <a:rPr spc="-370" dirty="0"/>
              <a:t> </a:t>
            </a:r>
            <a:r>
              <a:rPr spc="-30" dirty="0"/>
              <a:t>val</a:t>
            </a:r>
            <a:r>
              <a:rPr spc="25" dirty="0"/>
              <a:t>ue</a:t>
            </a:r>
            <a:r>
              <a:rPr spc="-95" dirty="0"/>
              <a:t> </a:t>
            </a:r>
            <a:r>
              <a:rPr spc="5" dirty="0"/>
              <a:t>of</a:t>
            </a:r>
            <a:r>
              <a:rPr spc="-114" dirty="0"/>
              <a:t> </a:t>
            </a:r>
            <a:r>
              <a:rPr dirty="0"/>
              <a:t>6</a:t>
            </a:r>
            <a:r>
              <a:rPr spc="-10" dirty="0"/>
              <a:t>4</a:t>
            </a:r>
            <a:r>
              <a:rPr spc="-170" dirty="0"/>
              <a:t>.</a:t>
            </a:r>
            <a:r>
              <a:rPr spc="-300" dirty="0"/>
              <a:t>11</a:t>
            </a:r>
            <a:r>
              <a:rPr spc="-220" dirty="0"/>
              <a:t>%.</a:t>
            </a:r>
          </a:p>
          <a:p>
            <a:pPr marL="4290695" indent="-341630">
              <a:lnSpc>
                <a:spcPct val="100000"/>
              </a:lnSpc>
              <a:spcBef>
                <a:spcPts val="108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4290695" algn="l"/>
                <a:tab pos="4291330" algn="l"/>
              </a:tabLst>
            </a:pPr>
            <a:r>
              <a:rPr spc="-5" dirty="0"/>
              <a:t>‘Negative’</a:t>
            </a:r>
            <a:r>
              <a:rPr spc="-120" dirty="0"/>
              <a:t> </a:t>
            </a:r>
            <a:r>
              <a:rPr spc="-10" dirty="0"/>
              <a:t>reviews</a:t>
            </a:r>
            <a:r>
              <a:rPr spc="-114" dirty="0"/>
              <a:t> </a:t>
            </a:r>
            <a:r>
              <a:rPr spc="-15" dirty="0"/>
              <a:t>are</a:t>
            </a:r>
            <a:r>
              <a:rPr spc="-95" dirty="0"/>
              <a:t> </a:t>
            </a:r>
            <a:r>
              <a:rPr spc="25" dirty="0"/>
              <a:t>with</a:t>
            </a:r>
            <a:r>
              <a:rPr spc="-80" dirty="0"/>
              <a:t> </a:t>
            </a:r>
            <a:r>
              <a:rPr spc="25" dirty="0"/>
              <a:t>the</a:t>
            </a:r>
            <a:r>
              <a:rPr spc="-95" dirty="0"/>
              <a:t> </a:t>
            </a:r>
            <a:r>
              <a:rPr spc="20" dirty="0"/>
              <a:t>percentage</a:t>
            </a:r>
            <a:r>
              <a:rPr spc="-140" dirty="0"/>
              <a:t> </a:t>
            </a:r>
            <a:r>
              <a:rPr spc="5" dirty="0"/>
              <a:t>of</a:t>
            </a:r>
            <a:r>
              <a:rPr spc="-114" dirty="0"/>
              <a:t> </a:t>
            </a:r>
            <a:r>
              <a:rPr spc="-150" dirty="0"/>
              <a:t>22.10%.</a:t>
            </a:r>
          </a:p>
          <a:p>
            <a:pPr marL="4290695" indent="-341630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4290695" algn="l"/>
                <a:tab pos="4291330" algn="l"/>
              </a:tabLst>
            </a:pPr>
            <a:r>
              <a:rPr spc="-10" dirty="0"/>
              <a:t>‘Neutral’</a:t>
            </a:r>
            <a:r>
              <a:rPr spc="-95" dirty="0"/>
              <a:t> </a:t>
            </a:r>
            <a:r>
              <a:rPr spc="20" dirty="0"/>
              <a:t>percentage</a:t>
            </a:r>
            <a:r>
              <a:rPr spc="-114" dirty="0"/>
              <a:t> </a:t>
            </a:r>
            <a:r>
              <a:rPr spc="-5" dirty="0"/>
              <a:t>has</a:t>
            </a:r>
            <a:r>
              <a:rPr spc="-90" dirty="0"/>
              <a:t> </a:t>
            </a:r>
            <a:r>
              <a:rPr spc="-155" dirty="0"/>
              <a:t>13.79%.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4986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95" dirty="0">
                <a:solidFill>
                  <a:srgbClr val="C00000"/>
                </a:solidFill>
              </a:rPr>
              <a:t>Co</a:t>
            </a:r>
            <a:r>
              <a:rPr sz="2000" spc="80" dirty="0">
                <a:solidFill>
                  <a:srgbClr val="C00000"/>
                </a:solidFill>
              </a:rPr>
              <a:t>n</a:t>
            </a:r>
            <a:r>
              <a:rPr sz="2000" spc="45" dirty="0">
                <a:solidFill>
                  <a:srgbClr val="C00000"/>
                </a:solidFill>
              </a:rPr>
              <a:t>clusio</a:t>
            </a:r>
            <a:r>
              <a:rPr sz="2000" spc="95" dirty="0">
                <a:solidFill>
                  <a:srgbClr val="C00000"/>
                </a:solidFill>
              </a:rPr>
              <a:t>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6374" y="1203866"/>
            <a:ext cx="8014970" cy="30638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After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analyzing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got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answers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some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serious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&amp;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interesting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facts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-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8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9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-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8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Category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downloaded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more?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category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installs?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20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What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2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2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installed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categories?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Distribution</a:t>
            </a:r>
            <a:r>
              <a:rPr sz="12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9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4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7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6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2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pps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1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pen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ive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Ap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ps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Distribution</a:t>
            </a:r>
            <a:r>
              <a:rPr sz="12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20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1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2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ve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3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rn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50000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200" spc="1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Ap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ps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200" spc="35" dirty="0">
                <a:solidFill>
                  <a:srgbClr val="124F5C"/>
                </a:solidFill>
                <a:latin typeface="Verdana"/>
                <a:cs typeface="Verdana"/>
              </a:rPr>
              <a:t>mber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2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s?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10"/>
              </a:spcBef>
            </a:pPr>
            <a:r>
              <a:rPr spc="150" dirty="0"/>
              <a:t>Thank</a:t>
            </a:r>
            <a:r>
              <a:rPr spc="-135" dirty="0"/>
              <a:t> </a:t>
            </a:r>
            <a:r>
              <a:rPr spc="1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9142"/>
            <a:ext cx="334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C00000"/>
                </a:solidFill>
              </a:rPr>
              <a:t>Points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35" dirty="0">
                <a:solidFill>
                  <a:srgbClr val="C00000"/>
                </a:solidFill>
              </a:rPr>
              <a:t>for</a:t>
            </a:r>
            <a:r>
              <a:rPr sz="2400" spc="-75" dirty="0">
                <a:solidFill>
                  <a:srgbClr val="C00000"/>
                </a:solidFill>
              </a:rPr>
              <a:t> </a:t>
            </a:r>
            <a:r>
              <a:rPr sz="2400" spc="70" dirty="0">
                <a:solidFill>
                  <a:srgbClr val="C00000"/>
                </a:solidFill>
              </a:rPr>
              <a:t>discussion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0550" y="1215987"/>
            <a:ext cx="4116704" cy="32899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Defining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sz="16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35" dirty="0">
                <a:solidFill>
                  <a:srgbClr val="124F5C"/>
                </a:solidFill>
                <a:latin typeface="Tahoma"/>
                <a:cs typeface="Tahoma"/>
              </a:rPr>
              <a:t>Introduction</a:t>
            </a:r>
            <a:r>
              <a:rPr sz="16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6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Play</a:t>
            </a:r>
            <a:r>
              <a:rPr sz="16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store</a:t>
            </a:r>
            <a:r>
              <a:rPr sz="16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Platform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Exploring</a:t>
            </a:r>
            <a:r>
              <a:rPr sz="16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database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SzPct val="112500"/>
              <a:buAutoNum type="arabicPeriod"/>
              <a:tabLst>
                <a:tab pos="357505" algn="l"/>
              </a:tabLst>
            </a:pP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6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selection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Top</a:t>
            </a:r>
            <a:r>
              <a:rPr sz="16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‘Genres’</a:t>
            </a:r>
            <a:r>
              <a:rPr sz="16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their</a:t>
            </a:r>
            <a:r>
              <a:rPr sz="16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analysis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Free</a:t>
            </a:r>
            <a:r>
              <a:rPr sz="16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apps</a:t>
            </a:r>
            <a:r>
              <a:rPr sz="16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VS</a:t>
            </a:r>
            <a:r>
              <a:rPr sz="16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Paid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apps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Impact</a:t>
            </a:r>
            <a:r>
              <a:rPr sz="16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6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‘Rating’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Users</a:t>
            </a:r>
            <a:r>
              <a:rPr sz="16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24F5C"/>
                </a:solidFill>
                <a:latin typeface="Tahoma"/>
                <a:cs typeface="Tahoma"/>
              </a:rPr>
              <a:t>Subjectivity</a:t>
            </a:r>
            <a:r>
              <a:rPr sz="16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6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Sentiment</a:t>
            </a:r>
            <a:endParaRPr sz="16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0000"/>
              </a:buClr>
              <a:buSzPct val="1125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Conclusion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340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C00000"/>
                </a:solidFill>
              </a:rPr>
              <a:t>Defining</a:t>
            </a:r>
            <a:r>
              <a:rPr sz="2000" spc="20" dirty="0">
                <a:solidFill>
                  <a:srgbClr val="C00000"/>
                </a:solidFill>
              </a:rPr>
              <a:t> </a:t>
            </a:r>
            <a:r>
              <a:rPr sz="2000" spc="60" dirty="0">
                <a:solidFill>
                  <a:srgbClr val="C00000"/>
                </a:solidFill>
              </a:rPr>
              <a:t>the</a:t>
            </a:r>
            <a:r>
              <a:rPr sz="2000" spc="-5" dirty="0">
                <a:solidFill>
                  <a:srgbClr val="C00000"/>
                </a:solidFill>
              </a:rPr>
              <a:t> </a:t>
            </a:r>
            <a:r>
              <a:rPr sz="2000" spc="70" dirty="0">
                <a:solidFill>
                  <a:srgbClr val="C00000"/>
                </a:solidFill>
              </a:rPr>
              <a:t>problem</a:t>
            </a:r>
            <a:r>
              <a:rPr sz="2000" spc="25" dirty="0">
                <a:solidFill>
                  <a:srgbClr val="C00000"/>
                </a:solidFill>
              </a:rPr>
              <a:t> </a:t>
            </a:r>
            <a:r>
              <a:rPr sz="2000" spc="55" dirty="0">
                <a:solidFill>
                  <a:srgbClr val="C00000"/>
                </a:solidFill>
              </a:rPr>
              <a:t>statement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6374" y="1226057"/>
            <a:ext cx="8212455" cy="1945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5270" algn="just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Play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Store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apps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enormous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potential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drive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app-making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businesses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success.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Actionable</a:t>
            </a:r>
            <a:r>
              <a:rPr sz="1400" b="1" spc="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insights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be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drawn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developers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work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capture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-4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Android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market.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Each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app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(row)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values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category,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rating,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size,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more.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Another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dataset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contains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customer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reviews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android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apps.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12700" marR="220979">
              <a:lnSpc>
                <a:spcPct val="100000"/>
              </a:lnSpc>
            </a:pP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Explore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analyze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discover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key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factors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responsible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for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app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engagement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success.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608" y="3614703"/>
            <a:ext cx="689165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501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statement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given,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should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analyze</a:t>
            </a:r>
            <a:r>
              <a:rPr sz="12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database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should </a:t>
            </a:r>
            <a:r>
              <a:rPr sz="1200" spc="-4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come </a:t>
            </a:r>
            <a:r>
              <a:rPr sz="1200" spc="60" dirty="0">
                <a:solidFill>
                  <a:srgbClr val="124F5C"/>
                </a:solidFill>
                <a:latin typeface="Verdana"/>
                <a:cs typeface="Verdana"/>
              </a:rPr>
              <a:t>up 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key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factors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increased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200" spc="-45" dirty="0">
                <a:solidFill>
                  <a:srgbClr val="124F5C"/>
                </a:solidFill>
                <a:latin typeface="Verdana"/>
                <a:cs typeface="Verdana"/>
              </a:rPr>
              <a:t>users, 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long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term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usage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2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etc.,</a:t>
            </a:r>
            <a:endParaRPr sz="1200">
              <a:latin typeface="Verdana"/>
              <a:cs typeface="Verdana"/>
            </a:endParaRPr>
          </a:p>
          <a:p>
            <a:pPr marL="295910" indent="-28384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objective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2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project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deliver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insights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understand</a:t>
            </a:r>
            <a:r>
              <a:rPr sz="12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customer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124F5C"/>
                </a:solidFill>
                <a:latin typeface="Verdana"/>
                <a:cs typeface="Verdana"/>
              </a:rPr>
              <a:t>demands</a:t>
            </a:r>
            <a:endParaRPr sz="1200">
              <a:latin typeface="Verdana"/>
              <a:cs typeface="Verdana"/>
            </a:endParaRPr>
          </a:p>
          <a:p>
            <a:pPr marL="295910">
              <a:lnSpc>
                <a:spcPct val="100000"/>
              </a:lnSpc>
              <a:spcBef>
                <a:spcPts val="720"/>
              </a:spcBef>
            </a:pP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better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thus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help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developers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popularize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product.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6837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0" dirty="0">
                <a:solidFill>
                  <a:srgbClr val="C00000"/>
                </a:solidFill>
              </a:rPr>
              <a:t>Introduction</a:t>
            </a:r>
            <a:r>
              <a:rPr sz="2000" spc="65" dirty="0">
                <a:solidFill>
                  <a:srgbClr val="C00000"/>
                </a:solidFill>
              </a:rPr>
              <a:t> </a:t>
            </a:r>
            <a:r>
              <a:rPr sz="2000" spc="50" dirty="0">
                <a:solidFill>
                  <a:srgbClr val="C00000"/>
                </a:solidFill>
              </a:rPr>
              <a:t>to</a:t>
            </a:r>
            <a:r>
              <a:rPr sz="2000" spc="-10" dirty="0">
                <a:solidFill>
                  <a:srgbClr val="C00000"/>
                </a:solidFill>
              </a:rPr>
              <a:t> </a:t>
            </a:r>
            <a:r>
              <a:rPr sz="2000" spc="50" dirty="0">
                <a:solidFill>
                  <a:srgbClr val="C00000"/>
                </a:solidFill>
              </a:rPr>
              <a:t>Play</a:t>
            </a:r>
            <a:r>
              <a:rPr sz="2000" spc="-40" dirty="0">
                <a:solidFill>
                  <a:srgbClr val="C00000"/>
                </a:solidFill>
              </a:rPr>
              <a:t> </a:t>
            </a:r>
            <a:r>
              <a:rPr sz="2000" spc="35" dirty="0">
                <a:solidFill>
                  <a:srgbClr val="C00000"/>
                </a:solidFill>
              </a:rPr>
              <a:t>store</a:t>
            </a:r>
            <a:r>
              <a:rPr sz="2000" spc="25" dirty="0">
                <a:solidFill>
                  <a:srgbClr val="C00000"/>
                </a:solidFill>
              </a:rPr>
              <a:t> </a:t>
            </a:r>
            <a:r>
              <a:rPr sz="2000" spc="50" dirty="0">
                <a:solidFill>
                  <a:srgbClr val="C00000"/>
                </a:solidFill>
              </a:rPr>
              <a:t>Platform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68274" y="2280825"/>
            <a:ext cx="7700645" cy="22771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92430" indent="-342265">
              <a:lnSpc>
                <a:spcPct val="100000"/>
              </a:lnSpc>
              <a:spcBef>
                <a:spcPts val="935"/>
              </a:spcBef>
              <a:buSzPct val="128571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Play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store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Android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Market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serves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official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store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certified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devices</a:t>
            </a:r>
            <a:endParaRPr sz="1400">
              <a:latin typeface="Verdana"/>
              <a:cs typeface="Verdana"/>
            </a:endParaRPr>
          </a:p>
          <a:p>
            <a:pPr marL="392430">
              <a:lnSpc>
                <a:spcPct val="100000"/>
              </a:lnSpc>
              <a:spcBef>
                <a:spcPts val="840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running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Android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Operating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system.</a:t>
            </a:r>
            <a:endParaRPr sz="1400">
              <a:latin typeface="Verdana"/>
              <a:cs typeface="Verdana"/>
            </a:endParaRPr>
          </a:p>
          <a:p>
            <a:pPr marL="392430" indent="-342265">
              <a:lnSpc>
                <a:spcPct val="100000"/>
              </a:lnSpc>
              <a:spcBef>
                <a:spcPts val="845"/>
              </a:spcBef>
              <a:buSzPct val="128571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Developed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Operated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Google,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launched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350" spc="15" baseline="27777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350" spc="52" baseline="27777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March,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2012.</a:t>
            </a:r>
            <a:endParaRPr sz="1400">
              <a:latin typeface="Verdana"/>
              <a:cs typeface="Verdana"/>
            </a:endParaRPr>
          </a:p>
          <a:p>
            <a:pPr marL="392430" indent="-342265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  <a:p>
            <a:pPr marL="392430" indent="-342265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22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illi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  <a:p>
            <a:pPr marL="392430" indent="-342265">
              <a:lnSpc>
                <a:spcPct val="100000"/>
              </a:lnSpc>
              <a:spcBef>
                <a:spcPts val="845"/>
              </a:spcBef>
              <a:buSzPct val="128571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having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separate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product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page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user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review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system.</a:t>
            </a:r>
            <a:endParaRPr sz="1400">
              <a:latin typeface="Verdana"/>
              <a:cs typeface="Verdana"/>
            </a:endParaRPr>
          </a:p>
          <a:p>
            <a:pPr marL="392430" indent="-342265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91795" algn="l"/>
                <a:tab pos="393065" algn="l"/>
              </a:tabLst>
            </a:pP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eg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048" y="560831"/>
            <a:ext cx="3806952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1108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C00000"/>
                </a:solidFill>
              </a:rPr>
              <a:t>Exploring</a:t>
            </a:r>
            <a:r>
              <a:rPr sz="2000" spc="-5" dirty="0">
                <a:solidFill>
                  <a:srgbClr val="C00000"/>
                </a:solidFill>
              </a:rPr>
              <a:t> </a:t>
            </a:r>
            <a:r>
              <a:rPr sz="2000" spc="60" dirty="0">
                <a:solidFill>
                  <a:srgbClr val="C00000"/>
                </a:solidFill>
              </a:rPr>
              <a:t>the</a:t>
            </a:r>
            <a:r>
              <a:rPr sz="2000" spc="-30" dirty="0">
                <a:solidFill>
                  <a:srgbClr val="C00000"/>
                </a:solidFill>
              </a:rPr>
              <a:t> </a:t>
            </a:r>
            <a:r>
              <a:rPr sz="2000" spc="50" dirty="0">
                <a:solidFill>
                  <a:srgbClr val="C00000"/>
                </a:solidFill>
              </a:rPr>
              <a:t>database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6374" y="1219961"/>
            <a:ext cx="544131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pro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ide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wi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wo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bas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811530" indent="-318135">
              <a:lnSpc>
                <a:spcPct val="100000"/>
              </a:lnSpc>
              <a:spcBef>
                <a:spcPts val="1614"/>
              </a:spcBef>
              <a:buSzPct val="87500"/>
              <a:buFont typeface="Arial MT"/>
              <a:buChar char="•"/>
              <a:tabLst>
                <a:tab pos="811530" algn="l"/>
                <a:tab pos="812165" algn="l"/>
              </a:tabLst>
            </a:pP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Pl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68730" lvl="1" indent="-318135">
              <a:lnSpc>
                <a:spcPct val="100000"/>
              </a:lnSpc>
              <a:spcBef>
                <a:spcPts val="1620"/>
              </a:spcBef>
              <a:buClr>
                <a:srgbClr val="CC0000"/>
              </a:buClr>
              <a:buFont typeface="Arial MT"/>
              <a:buChar char="•"/>
              <a:tabLst>
                <a:tab pos="1268730" algn="l"/>
                <a:tab pos="1269365" algn="l"/>
              </a:tabLst>
            </a:pP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8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305" dirty="0">
                <a:solidFill>
                  <a:srgbClr val="124F5C"/>
                </a:solidFill>
                <a:latin typeface="Verdana"/>
                <a:cs typeface="Verdana"/>
              </a:rPr>
              <a:t>1,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24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200" dirty="0">
                <a:solidFill>
                  <a:srgbClr val="124F5C"/>
                </a:solidFill>
                <a:latin typeface="Verdana"/>
                <a:cs typeface="Verdana"/>
              </a:rPr>
              <a:t>).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Arial MT"/>
              <a:buChar char="•"/>
            </a:pPr>
            <a:endParaRPr sz="1300">
              <a:latin typeface="Verdana"/>
              <a:cs typeface="Verdana"/>
            </a:endParaRPr>
          </a:p>
          <a:p>
            <a:pPr marL="1268730" lvl="1" indent="-31813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  <a:tabLst>
                <a:tab pos="1268730" algn="l"/>
                <a:tab pos="1269365" algn="l"/>
              </a:tabLst>
            </a:pP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thirteen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columns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numeric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1300">
              <a:latin typeface="Verdana"/>
              <a:cs typeface="Verdana"/>
            </a:endParaRPr>
          </a:p>
          <a:p>
            <a:pPr marL="227329" algn="ctr">
              <a:lnSpc>
                <a:spcPct val="100000"/>
              </a:lnSpc>
            </a:pP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ke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8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ew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e,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Verdana"/>
              <a:cs typeface="Verdana"/>
            </a:endParaRPr>
          </a:p>
          <a:p>
            <a:pPr marL="811530" indent="-318135">
              <a:lnSpc>
                <a:spcPct val="100000"/>
              </a:lnSpc>
              <a:buSzPct val="87500"/>
              <a:buFont typeface="Arial MT"/>
              <a:buChar char="•"/>
              <a:tabLst>
                <a:tab pos="811530" algn="l"/>
                <a:tab pos="812165" algn="l"/>
              </a:tabLst>
            </a:pP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68730" lvl="1" indent="-318135">
              <a:lnSpc>
                <a:spcPct val="100000"/>
              </a:lnSpc>
              <a:spcBef>
                <a:spcPts val="1620"/>
              </a:spcBef>
              <a:buClr>
                <a:srgbClr val="CC0000"/>
              </a:buClr>
              <a:buFont typeface="Arial MT"/>
              <a:buChar char="•"/>
              <a:tabLst>
                <a:tab pos="1268730" algn="l"/>
                <a:tab pos="1269365" algn="l"/>
              </a:tabLst>
            </a:pP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5,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5).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1300">
              <a:latin typeface="Verdana"/>
              <a:cs typeface="Verdana"/>
            </a:endParaRPr>
          </a:p>
          <a:p>
            <a:pPr marL="1268730" lvl="1" indent="-31813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1268730" algn="l"/>
                <a:tab pos="1269365" algn="l"/>
              </a:tabLst>
            </a:pP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wo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ues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Verdana"/>
              <a:cs typeface="Verdana"/>
            </a:endParaRPr>
          </a:p>
          <a:p>
            <a:pPr marL="283210" algn="ctr">
              <a:lnSpc>
                <a:spcPct val="100000"/>
              </a:lnSpc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Sentiment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Subjectivity,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Sentiment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Polarity.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2303" y="1203959"/>
            <a:ext cx="1862327" cy="20611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2303" y="3374135"/>
            <a:ext cx="2185416" cy="1499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468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C00000"/>
                </a:solidFill>
              </a:rPr>
              <a:t>Features</a:t>
            </a:r>
            <a:r>
              <a:rPr sz="2000" spc="-20" dirty="0">
                <a:solidFill>
                  <a:srgbClr val="C00000"/>
                </a:solidFill>
              </a:rPr>
              <a:t> </a:t>
            </a:r>
            <a:r>
              <a:rPr sz="2000" spc="45" dirty="0">
                <a:solidFill>
                  <a:srgbClr val="C00000"/>
                </a:solidFill>
              </a:rPr>
              <a:t>selection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6374" y="1075009"/>
            <a:ext cx="8211820" cy="38417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columns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124F5C"/>
                </a:solidFill>
                <a:latin typeface="Verdana"/>
                <a:cs typeface="Verdana"/>
              </a:rPr>
              <a:t>known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features,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one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2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grouped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together</a:t>
            </a:r>
            <a:r>
              <a:rPr sz="12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analyses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form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2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frame.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dirty="0">
                <a:solidFill>
                  <a:srgbClr val="124F5C"/>
                </a:solidFill>
                <a:latin typeface="Tahoma"/>
                <a:cs typeface="Tahoma"/>
              </a:rPr>
              <a:t>top_genres_df:</a:t>
            </a:r>
            <a:r>
              <a:rPr sz="11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‘Genres’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counts.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-5" dirty="0">
                <a:solidFill>
                  <a:srgbClr val="124F5C"/>
                </a:solidFill>
                <a:latin typeface="Tahoma"/>
                <a:cs typeface="Tahoma"/>
              </a:rPr>
              <a:t>genres_free_apps_installs_df:</a:t>
            </a:r>
            <a:r>
              <a:rPr sz="11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‘Genres’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corresponding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free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installs</a:t>
            </a:r>
            <a:r>
              <a:rPr sz="11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count.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dirty="0">
                <a:solidFill>
                  <a:srgbClr val="124F5C"/>
                </a:solidFill>
                <a:latin typeface="Tahoma"/>
                <a:cs typeface="Tahoma"/>
              </a:rPr>
              <a:t>genres_paid_apps_installs_df:</a:t>
            </a:r>
            <a:r>
              <a:rPr sz="11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‘Genres’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corresponding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paid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installs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count.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9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dirty="0">
                <a:solidFill>
                  <a:srgbClr val="124F5C"/>
                </a:solidFill>
                <a:latin typeface="Tahoma"/>
                <a:cs typeface="Tahoma"/>
              </a:rPr>
              <a:t>genres_ratings_df:</a:t>
            </a:r>
            <a:r>
              <a:rPr sz="11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takes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‘Genres’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their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corresponding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Rating.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9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-10" dirty="0">
                <a:solidFill>
                  <a:srgbClr val="124F5C"/>
                </a:solidFill>
                <a:latin typeface="Tahoma"/>
                <a:cs typeface="Tahoma"/>
              </a:rPr>
              <a:t>top_50_genres_df:</a:t>
            </a:r>
            <a:r>
              <a:rPr sz="11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frame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Genres,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Free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1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installs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count,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Paid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</a:pP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count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5" dirty="0">
                <a:solidFill>
                  <a:srgbClr val="124F5C"/>
                </a:solidFill>
                <a:latin typeface="Tahoma"/>
                <a:cs typeface="Tahoma"/>
              </a:rPr>
              <a:t>category_type_installs_df:</a:t>
            </a:r>
            <a:r>
              <a:rPr sz="11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Category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wise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free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paid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installs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count.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9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70" dirty="0">
                <a:solidFill>
                  <a:srgbClr val="124F5C"/>
                </a:solidFill>
                <a:latin typeface="Tahoma"/>
                <a:cs typeface="Tahoma"/>
              </a:rPr>
              <a:t>p</a:t>
            </a:r>
            <a:r>
              <a:rPr sz="1100" b="1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100" b="1" spc="5" dirty="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sz="1100" b="1" spc="60" dirty="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sz="1100" b="1" spc="-50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100" b="1" spc="-60" dirty="0">
                <a:solidFill>
                  <a:srgbClr val="124F5C"/>
                </a:solidFill>
                <a:latin typeface="Tahoma"/>
                <a:cs typeface="Tahoma"/>
              </a:rPr>
              <a:t>_</a:t>
            </a:r>
            <a:r>
              <a:rPr sz="1100" b="1" spc="50" dirty="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sz="1100" b="1" spc="35" dirty="0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sz="1100" b="1" spc="-110" dirty="0">
                <a:solidFill>
                  <a:srgbClr val="124F5C"/>
                </a:solidFill>
                <a:latin typeface="Tahoma"/>
                <a:cs typeface="Tahoma"/>
              </a:rPr>
              <a:t>:</a:t>
            </a:r>
            <a:r>
              <a:rPr sz="11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ai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ue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9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5" dirty="0">
                <a:solidFill>
                  <a:srgbClr val="124F5C"/>
                </a:solidFill>
                <a:latin typeface="Tahoma"/>
                <a:cs typeface="Tahoma"/>
              </a:rPr>
              <a:t>category_price_mean_df:</a:t>
            </a:r>
            <a:r>
              <a:rPr sz="11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Category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wise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paid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apps.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380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-5" dirty="0">
                <a:solidFill>
                  <a:srgbClr val="124F5C"/>
                </a:solidFill>
                <a:latin typeface="Tahoma"/>
                <a:cs typeface="Tahoma"/>
              </a:rPr>
              <a:t>rating_df:</a:t>
            </a:r>
            <a:r>
              <a:rPr sz="11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apps.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14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5" dirty="0">
                <a:solidFill>
                  <a:srgbClr val="124F5C"/>
                </a:solidFill>
                <a:latin typeface="Tahoma"/>
                <a:cs typeface="Tahoma"/>
              </a:rPr>
              <a:t>category_mean_rating_df:</a:t>
            </a:r>
            <a:r>
              <a:rPr sz="11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Category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wise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apps.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5" dirty="0">
                <a:solidFill>
                  <a:srgbClr val="124F5C"/>
                </a:solidFill>
                <a:latin typeface="Tahoma"/>
                <a:cs typeface="Tahoma"/>
              </a:rPr>
              <a:t>content_rating_df:</a:t>
            </a:r>
            <a:r>
              <a:rPr sz="11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rows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aged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people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wise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count.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38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-5" dirty="0">
                <a:solidFill>
                  <a:srgbClr val="124F5C"/>
                </a:solidFill>
                <a:latin typeface="Tahoma"/>
                <a:cs typeface="Tahoma"/>
              </a:rPr>
              <a:t>non_null_user_reviews_df:</a:t>
            </a:r>
            <a:r>
              <a:rPr sz="1100" b="1" spc="-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users’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non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null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Sentiment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type,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Sentiment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Subjectivity</a:t>
            </a:r>
            <a:endParaRPr sz="110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Po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y.</a:t>
            </a:r>
            <a:endParaRPr sz="1100">
              <a:latin typeface="Verdana"/>
              <a:cs typeface="Verdana"/>
            </a:endParaRPr>
          </a:p>
          <a:p>
            <a:pPr marL="354330" indent="-342265">
              <a:lnSpc>
                <a:spcPct val="100000"/>
              </a:lnSpc>
              <a:spcBef>
                <a:spcPts val="405"/>
              </a:spcBef>
              <a:buSzPct val="163636"/>
              <a:buFont typeface="Arial MT"/>
              <a:buChar char="•"/>
              <a:tabLst>
                <a:tab pos="353695" algn="l"/>
                <a:tab pos="354965" algn="l"/>
              </a:tabLst>
            </a:pPr>
            <a:r>
              <a:rPr sz="1100" b="1" spc="10" dirty="0">
                <a:solidFill>
                  <a:srgbClr val="124F5C"/>
                </a:solidFill>
                <a:latin typeface="Tahoma"/>
                <a:cs typeface="Tahoma"/>
              </a:rPr>
              <a:t>sentiment_subjectivity_df:</a:t>
            </a:r>
            <a:r>
              <a:rPr sz="1100" b="1" spc="-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holds</a:t>
            </a:r>
            <a:r>
              <a:rPr sz="1100" spc="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users’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sentiment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subjectivity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distribution.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0779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C00000"/>
                </a:solidFill>
              </a:rPr>
              <a:t>Top</a:t>
            </a:r>
            <a:r>
              <a:rPr sz="2000" dirty="0">
                <a:solidFill>
                  <a:srgbClr val="C00000"/>
                </a:solidFill>
              </a:rPr>
              <a:t> </a:t>
            </a:r>
            <a:r>
              <a:rPr sz="2000" spc="25" dirty="0">
                <a:solidFill>
                  <a:srgbClr val="C00000"/>
                </a:solidFill>
              </a:rPr>
              <a:t>‘Genres’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75" dirty="0">
                <a:solidFill>
                  <a:srgbClr val="C00000"/>
                </a:solidFill>
              </a:rPr>
              <a:t>and</a:t>
            </a:r>
            <a:r>
              <a:rPr sz="2000" spc="20" dirty="0">
                <a:solidFill>
                  <a:srgbClr val="C00000"/>
                </a:solidFill>
              </a:rPr>
              <a:t> </a:t>
            </a:r>
            <a:r>
              <a:rPr sz="2000" spc="30" dirty="0">
                <a:solidFill>
                  <a:srgbClr val="C00000"/>
                </a:solidFill>
              </a:rPr>
              <a:t>their</a:t>
            </a:r>
            <a:r>
              <a:rPr sz="2000" spc="15" dirty="0">
                <a:solidFill>
                  <a:srgbClr val="C00000"/>
                </a:solidFill>
              </a:rPr>
              <a:t> </a:t>
            </a:r>
            <a:r>
              <a:rPr sz="2000" spc="25" dirty="0">
                <a:solidFill>
                  <a:srgbClr val="C00000"/>
                </a:solidFill>
              </a:rPr>
              <a:t>analysis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37" y="1493518"/>
            <a:ext cx="5336624" cy="3550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374" y="1102817"/>
            <a:ext cx="8096884" cy="3055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124F5C"/>
                </a:solidFill>
                <a:latin typeface="Verdana"/>
                <a:cs typeface="Verdana"/>
              </a:rPr>
              <a:t>analyze</a:t>
            </a:r>
            <a:r>
              <a:rPr sz="13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3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124F5C"/>
                </a:solidFill>
                <a:latin typeface="Verdana"/>
                <a:cs typeface="Verdana"/>
              </a:rPr>
              <a:t>done</a:t>
            </a:r>
            <a:r>
              <a:rPr sz="13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124F5C"/>
                </a:solidFill>
                <a:latin typeface="Verdana"/>
                <a:cs typeface="Verdana"/>
              </a:rPr>
              <a:t>between</a:t>
            </a:r>
            <a:r>
              <a:rPr sz="13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3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24F5C"/>
                </a:solidFill>
                <a:latin typeface="Verdana"/>
                <a:cs typeface="Verdana"/>
              </a:rPr>
              <a:t>50</a:t>
            </a:r>
            <a:r>
              <a:rPr sz="13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24F5C"/>
                </a:solidFill>
                <a:latin typeface="Verdana"/>
                <a:cs typeface="Verdana"/>
              </a:rPr>
              <a:t>Genres</a:t>
            </a:r>
            <a:r>
              <a:rPr sz="13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3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3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124F5C"/>
                </a:solidFill>
                <a:latin typeface="Verdana"/>
                <a:cs typeface="Verdana"/>
              </a:rPr>
              <a:t>having</a:t>
            </a:r>
            <a:r>
              <a:rPr sz="13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sz="13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3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24F5C"/>
                </a:solidFill>
                <a:latin typeface="Verdana"/>
                <a:cs typeface="Verdana"/>
              </a:rPr>
              <a:t>downloads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Verdana"/>
              <a:cs typeface="Verdana"/>
            </a:endParaRPr>
          </a:p>
          <a:p>
            <a:pPr marL="5465445" marR="5080" indent="-34163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5465445" algn="l"/>
                <a:tab pos="5466080" algn="l"/>
              </a:tabLst>
            </a:pP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lang="en-US" sz="1100" spc="75" dirty="0" smtClean="0">
                <a:solidFill>
                  <a:srgbClr val="124F5C"/>
                </a:solidFill>
                <a:latin typeface="Verdana"/>
                <a:cs typeface="Verdana"/>
              </a:rPr>
              <a:t>genres</a:t>
            </a:r>
            <a:r>
              <a:rPr sz="1100" spc="-140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ai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 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Arial MT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5465445" marR="145415" indent="-341630">
              <a:lnSpc>
                <a:spcPct val="100000"/>
              </a:lnSpc>
              <a:buClr>
                <a:srgbClr val="CC0000"/>
              </a:buClr>
              <a:buSzPct val="163636"/>
              <a:buFont typeface="Arial MT"/>
              <a:buChar char="•"/>
              <a:tabLst>
                <a:tab pos="5465445" algn="l"/>
                <a:tab pos="5466080" algn="l"/>
              </a:tabLst>
            </a:pP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 smtClean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20" dirty="0" smtClean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cu</a:t>
            </a:r>
            <a:r>
              <a:rPr sz="1100" spc="-25" dirty="0" smtClean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 smtClean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 smtClean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50" dirty="0" smtClean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ecau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ail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q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Arial MT"/>
              <a:buChar char="•"/>
            </a:pPr>
            <a:endParaRPr sz="1800" dirty="0">
              <a:latin typeface="Verdana"/>
              <a:cs typeface="Verdana"/>
            </a:endParaRPr>
          </a:p>
          <a:p>
            <a:pPr marL="5465445" marR="99060" indent="-341630" algn="just">
              <a:lnSpc>
                <a:spcPct val="114599"/>
              </a:lnSpc>
              <a:buClr>
                <a:srgbClr val="CC0000"/>
              </a:buClr>
              <a:buSzPct val="163636"/>
              <a:buFont typeface="Arial MT"/>
              <a:buChar char="•"/>
              <a:tabLst>
                <a:tab pos="5466080" algn="l"/>
              </a:tabLst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 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Mu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unt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count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5630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C00000"/>
                </a:solidFill>
              </a:rPr>
              <a:t>Free</a:t>
            </a:r>
            <a:r>
              <a:rPr sz="2000" spc="-5" dirty="0">
                <a:solidFill>
                  <a:srgbClr val="C00000"/>
                </a:solidFill>
              </a:rPr>
              <a:t> </a:t>
            </a:r>
            <a:r>
              <a:rPr sz="2000" spc="65" dirty="0">
                <a:solidFill>
                  <a:srgbClr val="C00000"/>
                </a:solidFill>
              </a:rPr>
              <a:t>apps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70" dirty="0">
                <a:solidFill>
                  <a:srgbClr val="C00000"/>
                </a:solidFill>
              </a:rPr>
              <a:t>VS</a:t>
            </a:r>
            <a:r>
              <a:rPr sz="2000" spc="-35" dirty="0">
                <a:solidFill>
                  <a:srgbClr val="C00000"/>
                </a:solidFill>
              </a:rPr>
              <a:t> </a:t>
            </a:r>
            <a:r>
              <a:rPr sz="2000" spc="70" dirty="0">
                <a:solidFill>
                  <a:srgbClr val="C00000"/>
                </a:solidFill>
              </a:rPr>
              <a:t>Paid</a:t>
            </a:r>
            <a:r>
              <a:rPr sz="2000" dirty="0">
                <a:solidFill>
                  <a:srgbClr val="C00000"/>
                </a:solidFill>
              </a:rPr>
              <a:t> </a:t>
            </a:r>
            <a:r>
              <a:rPr sz="2000" spc="65" dirty="0">
                <a:solidFill>
                  <a:srgbClr val="C00000"/>
                </a:solidFill>
              </a:rPr>
              <a:t>apps</a:t>
            </a:r>
            <a:r>
              <a:rPr sz="2000" spc="5" dirty="0">
                <a:solidFill>
                  <a:srgbClr val="C00000"/>
                </a:solidFill>
              </a:rPr>
              <a:t> </a:t>
            </a:r>
            <a:r>
              <a:rPr sz="2000" spc="-20" dirty="0">
                <a:solidFill>
                  <a:srgbClr val="C00000"/>
                </a:solidFill>
              </a:rPr>
              <a:t>Installs</a:t>
            </a:r>
            <a:r>
              <a:rPr sz="2000" spc="60" dirty="0">
                <a:solidFill>
                  <a:srgbClr val="C00000"/>
                </a:solidFill>
              </a:rPr>
              <a:t> </a:t>
            </a:r>
            <a:r>
              <a:rPr sz="1100" spc="-5" dirty="0">
                <a:solidFill>
                  <a:srgbClr val="C00000"/>
                </a:solidFill>
              </a:rPr>
              <a:t>(Top</a:t>
            </a:r>
            <a:r>
              <a:rPr sz="1100" spc="-10" dirty="0">
                <a:solidFill>
                  <a:srgbClr val="C00000"/>
                </a:solidFill>
              </a:rPr>
              <a:t> </a:t>
            </a:r>
            <a:r>
              <a:rPr sz="1100" spc="40" dirty="0">
                <a:solidFill>
                  <a:srgbClr val="C00000"/>
                </a:solidFill>
              </a:rPr>
              <a:t>genres</a:t>
            </a:r>
            <a:r>
              <a:rPr sz="1100" dirty="0">
                <a:solidFill>
                  <a:srgbClr val="C00000"/>
                </a:solidFill>
              </a:rPr>
              <a:t> </a:t>
            </a:r>
            <a:r>
              <a:rPr sz="1100" spc="15" dirty="0">
                <a:solidFill>
                  <a:srgbClr val="C00000"/>
                </a:solidFill>
              </a:rPr>
              <a:t>based)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853439"/>
            <a:ext cx="4233672" cy="28220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7447" y="874775"/>
            <a:ext cx="4203192" cy="27919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6264" y="3764686"/>
            <a:ext cx="344551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13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com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264" y="4536744"/>
            <a:ext cx="375412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Ag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Mu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2901" y="3764686"/>
            <a:ext cx="355472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13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com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85" dirty="0">
                <a:solidFill>
                  <a:srgbClr val="124F5C"/>
                </a:solidFill>
                <a:latin typeface="Verdana"/>
                <a:cs typeface="Verdana"/>
              </a:rPr>
              <a:t>Ph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y, 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Personalization.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2901" y="4536744"/>
            <a:ext cx="375285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Pe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124F5C"/>
                </a:solidFill>
                <a:latin typeface="Verdana"/>
                <a:cs typeface="Verdana"/>
              </a:rPr>
              <a:t>&amp;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5481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C00000"/>
                </a:solidFill>
              </a:rPr>
              <a:t>Free</a:t>
            </a:r>
            <a:r>
              <a:rPr sz="2000" spc="-10" dirty="0">
                <a:solidFill>
                  <a:srgbClr val="C00000"/>
                </a:solidFill>
              </a:rPr>
              <a:t> </a:t>
            </a:r>
            <a:r>
              <a:rPr sz="2000" spc="65" dirty="0">
                <a:solidFill>
                  <a:srgbClr val="C00000"/>
                </a:solidFill>
              </a:rPr>
              <a:t>apps</a:t>
            </a:r>
            <a:r>
              <a:rPr sz="2000" dirty="0">
                <a:solidFill>
                  <a:srgbClr val="C00000"/>
                </a:solidFill>
              </a:rPr>
              <a:t> </a:t>
            </a:r>
            <a:r>
              <a:rPr sz="2000" spc="70" dirty="0">
                <a:solidFill>
                  <a:srgbClr val="C00000"/>
                </a:solidFill>
              </a:rPr>
              <a:t>VS</a:t>
            </a:r>
            <a:r>
              <a:rPr sz="2000" spc="-40" dirty="0">
                <a:solidFill>
                  <a:srgbClr val="C00000"/>
                </a:solidFill>
              </a:rPr>
              <a:t> </a:t>
            </a:r>
            <a:r>
              <a:rPr sz="2000" spc="70" dirty="0">
                <a:solidFill>
                  <a:srgbClr val="C00000"/>
                </a:solidFill>
              </a:rPr>
              <a:t>Paid</a:t>
            </a:r>
            <a:r>
              <a:rPr sz="2000" spc="15" dirty="0">
                <a:solidFill>
                  <a:srgbClr val="C00000"/>
                </a:solidFill>
              </a:rPr>
              <a:t> </a:t>
            </a:r>
            <a:r>
              <a:rPr sz="2000" spc="65" dirty="0">
                <a:solidFill>
                  <a:srgbClr val="C00000"/>
                </a:solidFill>
              </a:rPr>
              <a:t>apps</a:t>
            </a:r>
            <a:r>
              <a:rPr sz="2000" dirty="0">
                <a:solidFill>
                  <a:srgbClr val="C00000"/>
                </a:solidFill>
              </a:rPr>
              <a:t> </a:t>
            </a:r>
            <a:r>
              <a:rPr sz="2000" spc="-20" dirty="0">
                <a:solidFill>
                  <a:srgbClr val="C00000"/>
                </a:solidFill>
              </a:rPr>
              <a:t>Installs</a:t>
            </a:r>
            <a:r>
              <a:rPr sz="2000" spc="40" dirty="0">
                <a:solidFill>
                  <a:srgbClr val="C00000"/>
                </a:solidFill>
              </a:rPr>
              <a:t> </a:t>
            </a:r>
            <a:r>
              <a:rPr sz="1100" spc="20" dirty="0">
                <a:solidFill>
                  <a:srgbClr val="C00000"/>
                </a:solidFill>
              </a:rPr>
              <a:t>(Category</a:t>
            </a:r>
            <a:r>
              <a:rPr sz="1100" dirty="0">
                <a:solidFill>
                  <a:srgbClr val="C00000"/>
                </a:solidFill>
              </a:rPr>
              <a:t> </a:t>
            </a:r>
            <a:r>
              <a:rPr sz="1100" spc="15" dirty="0">
                <a:solidFill>
                  <a:srgbClr val="C00000"/>
                </a:solidFill>
              </a:rPr>
              <a:t>based)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632866" y="3889349"/>
            <a:ext cx="3739515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210185" indent="-3416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categories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showing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huge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difference </a:t>
            </a:r>
            <a:r>
              <a:rPr sz="1100" spc="-3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409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Peo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40" dirty="0" smtClean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100" spc="-12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-12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5" dirty="0" smtClean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100" spc="40" dirty="0" smtClean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0" dirty="0" smtClean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55" dirty="0" smtClean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100" spc="-12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 smtClean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50" dirty="0" smtClean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85" dirty="0" smtClean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7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 smtClean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40" dirty="0" smtClean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60" dirty="0" smtClean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lang="en-US" sz="1100" spc="60" dirty="0" smtClean="0">
                <a:solidFill>
                  <a:srgbClr val="124F5C"/>
                </a:solidFill>
                <a:latin typeface="Verdana"/>
                <a:cs typeface="Verdana"/>
              </a:rPr>
              <a:t> Game.</a:t>
            </a:r>
            <a:endParaRPr sz="110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9509" y="3871976"/>
            <a:ext cx="377062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8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ff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nc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Game.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509" y="4475784"/>
            <a:ext cx="3719829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163636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100" spc="10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hav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1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1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ab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amount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installed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1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Free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apps.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152" y="911351"/>
            <a:ext cx="6169152" cy="2862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1270</Words>
  <Application>Microsoft Office PowerPoint</Application>
  <PresentationFormat>Custom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Capstone Project -1  Play Store App Review Analysis</vt:lpstr>
      <vt:lpstr>Points for discussion</vt:lpstr>
      <vt:lpstr>Defining the problem statement</vt:lpstr>
      <vt:lpstr>Introduction to Play store Platform</vt:lpstr>
      <vt:lpstr>Exploring the database</vt:lpstr>
      <vt:lpstr>Features selection</vt:lpstr>
      <vt:lpstr>Top ‘Genres’ and their analysis</vt:lpstr>
      <vt:lpstr>Free apps VS Paid apps Installs (Top genres based)</vt:lpstr>
      <vt:lpstr>Free apps VS Paid apps Installs (Category based)</vt:lpstr>
      <vt:lpstr>Price distribution</vt:lpstr>
      <vt:lpstr>Impact of ‘Rating’</vt:lpstr>
      <vt:lpstr>Impact of ‘Rating’</vt:lpstr>
      <vt:lpstr>Users Subjectivity and Sentiment</vt:lpstr>
      <vt:lpstr>Users Subjectivity and Sentiment (Continued)</vt:lpstr>
      <vt:lpstr>Users Subjectivity and Sentiment (Continued)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-1 Play Store App Review Analysis</dc:title>
  <cp:lastModifiedBy>Hp</cp:lastModifiedBy>
  <cp:revision>12</cp:revision>
  <dcterms:created xsi:type="dcterms:W3CDTF">2023-01-02T03:37:20Z</dcterms:created>
  <dcterms:modified xsi:type="dcterms:W3CDTF">2023-01-02T04:13:37Z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