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65"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79" d="100"/>
          <a:sy n="79" d="100"/>
        </p:scale>
        <p:origin x="1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E1B270-90B8-45EA-8CCB-810ECA31152E}" type="datetimeFigureOut">
              <a:rPr lang="en-IN" smtClean="0"/>
              <a:t>11-05-2024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8197144A-7371-4998-A0D5-6C6C2433BDAE}" type="slidenum">
              <a:rPr lang="en-IN" smtClean="0"/>
              <a:t>‹#›</a:t>
            </a:fld>
            <a:endParaRPr lang="en-IN"/>
          </a:p>
        </p:txBody>
      </p:sp>
    </p:spTree>
    <p:extLst>
      <p:ext uri="{BB962C8B-B14F-4D97-AF65-F5344CB8AC3E}">
        <p14:creationId xmlns:p14="http://schemas.microsoft.com/office/powerpoint/2010/main" val="218631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E1B270-90B8-45EA-8CCB-810ECA31152E}"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97144A-7371-4998-A0D5-6C6C2433BDAE}" type="slidenum">
              <a:rPr lang="en-IN" smtClean="0"/>
              <a:t>‹#›</a:t>
            </a:fld>
            <a:endParaRPr lang="en-IN"/>
          </a:p>
        </p:txBody>
      </p:sp>
    </p:spTree>
    <p:extLst>
      <p:ext uri="{BB962C8B-B14F-4D97-AF65-F5344CB8AC3E}">
        <p14:creationId xmlns:p14="http://schemas.microsoft.com/office/powerpoint/2010/main" val="211707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E1B270-90B8-45EA-8CCB-810ECA31152E}"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97144A-7371-4998-A0D5-6C6C2433BDAE}" type="slidenum">
              <a:rPr lang="en-IN" smtClean="0"/>
              <a:t>‹#›</a:t>
            </a:fld>
            <a:endParaRPr lang="en-IN"/>
          </a:p>
        </p:txBody>
      </p:sp>
    </p:spTree>
    <p:extLst>
      <p:ext uri="{BB962C8B-B14F-4D97-AF65-F5344CB8AC3E}">
        <p14:creationId xmlns:p14="http://schemas.microsoft.com/office/powerpoint/2010/main" val="4164119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E1B270-90B8-45EA-8CCB-810ECA31152E}"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97144A-7371-4998-A0D5-6C6C2433BDAE}" type="slidenum">
              <a:rPr lang="en-IN" smtClean="0"/>
              <a:t>‹#›</a:t>
            </a:fld>
            <a:endParaRPr lang="en-IN"/>
          </a:p>
        </p:txBody>
      </p:sp>
    </p:spTree>
    <p:extLst>
      <p:ext uri="{BB962C8B-B14F-4D97-AF65-F5344CB8AC3E}">
        <p14:creationId xmlns:p14="http://schemas.microsoft.com/office/powerpoint/2010/main" val="66733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E1B270-90B8-45EA-8CCB-810ECA31152E}"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97144A-7371-4998-A0D5-6C6C2433BDAE}" type="slidenum">
              <a:rPr lang="en-IN" smtClean="0"/>
              <a:t>‹#›</a:t>
            </a:fld>
            <a:endParaRPr lang="en-IN"/>
          </a:p>
        </p:txBody>
      </p:sp>
    </p:spTree>
    <p:extLst>
      <p:ext uri="{BB962C8B-B14F-4D97-AF65-F5344CB8AC3E}">
        <p14:creationId xmlns:p14="http://schemas.microsoft.com/office/powerpoint/2010/main" val="2396414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E1B270-90B8-45EA-8CCB-810ECA31152E}"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97144A-7371-4998-A0D5-6C6C2433BDAE}" type="slidenum">
              <a:rPr lang="en-IN" smtClean="0"/>
              <a:t>‹#›</a:t>
            </a:fld>
            <a:endParaRPr lang="en-IN"/>
          </a:p>
        </p:txBody>
      </p:sp>
    </p:spTree>
    <p:extLst>
      <p:ext uri="{BB962C8B-B14F-4D97-AF65-F5344CB8AC3E}">
        <p14:creationId xmlns:p14="http://schemas.microsoft.com/office/powerpoint/2010/main" val="1730998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E1B270-90B8-45EA-8CCB-810ECA31152E}"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97144A-7371-4998-A0D5-6C6C2433BDAE}" type="slidenum">
              <a:rPr lang="en-IN" smtClean="0"/>
              <a:t>‹#›</a:t>
            </a:fld>
            <a:endParaRPr lang="en-IN"/>
          </a:p>
        </p:txBody>
      </p:sp>
    </p:spTree>
    <p:extLst>
      <p:ext uri="{BB962C8B-B14F-4D97-AF65-F5344CB8AC3E}">
        <p14:creationId xmlns:p14="http://schemas.microsoft.com/office/powerpoint/2010/main" val="283064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E1B270-90B8-45EA-8CCB-810ECA31152E}"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97144A-7371-4998-A0D5-6C6C2433BDAE}" type="slidenum">
              <a:rPr lang="en-IN" smtClean="0"/>
              <a:t>‹#›</a:t>
            </a:fld>
            <a:endParaRPr lang="en-IN"/>
          </a:p>
        </p:txBody>
      </p:sp>
    </p:spTree>
    <p:extLst>
      <p:ext uri="{BB962C8B-B14F-4D97-AF65-F5344CB8AC3E}">
        <p14:creationId xmlns:p14="http://schemas.microsoft.com/office/powerpoint/2010/main" val="5010257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E1B270-90B8-45EA-8CCB-810ECA31152E}"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97144A-7371-4998-A0D5-6C6C2433BDAE}" type="slidenum">
              <a:rPr lang="en-IN" smtClean="0"/>
              <a:t>‹#›</a:t>
            </a:fld>
            <a:endParaRPr lang="en-IN"/>
          </a:p>
        </p:txBody>
      </p:sp>
    </p:spTree>
    <p:extLst>
      <p:ext uri="{BB962C8B-B14F-4D97-AF65-F5344CB8AC3E}">
        <p14:creationId xmlns:p14="http://schemas.microsoft.com/office/powerpoint/2010/main" val="783038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E1B270-90B8-45EA-8CCB-810ECA31152E}"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8197144A-7371-4998-A0D5-6C6C2433BDAE}" type="slidenum">
              <a:rPr lang="en-IN" smtClean="0"/>
              <a:t>‹#›</a:t>
            </a:fld>
            <a:endParaRPr lang="en-IN"/>
          </a:p>
        </p:txBody>
      </p:sp>
    </p:spTree>
    <p:extLst>
      <p:ext uri="{BB962C8B-B14F-4D97-AF65-F5344CB8AC3E}">
        <p14:creationId xmlns:p14="http://schemas.microsoft.com/office/powerpoint/2010/main" val="1968953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E1B270-90B8-45EA-8CCB-810ECA31152E}"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97144A-7371-4998-A0D5-6C6C2433BDAE}" type="slidenum">
              <a:rPr lang="en-IN" smtClean="0"/>
              <a:t>‹#›</a:t>
            </a:fld>
            <a:endParaRPr lang="en-IN"/>
          </a:p>
        </p:txBody>
      </p:sp>
    </p:spTree>
    <p:extLst>
      <p:ext uri="{BB962C8B-B14F-4D97-AF65-F5344CB8AC3E}">
        <p14:creationId xmlns:p14="http://schemas.microsoft.com/office/powerpoint/2010/main" val="1868219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E1B270-90B8-45EA-8CCB-810ECA31152E}"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97144A-7371-4998-A0D5-6C6C2433BDAE}" type="slidenum">
              <a:rPr lang="en-IN" smtClean="0"/>
              <a:t>‹#›</a:t>
            </a:fld>
            <a:endParaRPr lang="en-IN"/>
          </a:p>
        </p:txBody>
      </p:sp>
    </p:spTree>
    <p:extLst>
      <p:ext uri="{BB962C8B-B14F-4D97-AF65-F5344CB8AC3E}">
        <p14:creationId xmlns:p14="http://schemas.microsoft.com/office/powerpoint/2010/main" val="3192675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E1B270-90B8-45EA-8CCB-810ECA31152E}" type="datetimeFigureOut">
              <a:rPr lang="en-IN" smtClean="0"/>
              <a:t>11-05-2024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97144A-7371-4998-A0D5-6C6C2433BDAE}" type="slidenum">
              <a:rPr lang="en-IN" smtClean="0"/>
              <a:t>‹#›</a:t>
            </a:fld>
            <a:endParaRPr lang="en-IN"/>
          </a:p>
        </p:txBody>
      </p:sp>
    </p:spTree>
    <p:extLst>
      <p:ext uri="{BB962C8B-B14F-4D97-AF65-F5344CB8AC3E}">
        <p14:creationId xmlns:p14="http://schemas.microsoft.com/office/powerpoint/2010/main" val="952436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E1B270-90B8-45EA-8CCB-810ECA31152E}" type="datetimeFigureOut">
              <a:rPr lang="en-IN" smtClean="0"/>
              <a:t>11-05-2024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97144A-7371-4998-A0D5-6C6C2433BDAE}" type="slidenum">
              <a:rPr lang="en-IN" smtClean="0"/>
              <a:t>‹#›</a:t>
            </a:fld>
            <a:endParaRPr lang="en-IN"/>
          </a:p>
        </p:txBody>
      </p:sp>
    </p:spTree>
    <p:extLst>
      <p:ext uri="{BB962C8B-B14F-4D97-AF65-F5344CB8AC3E}">
        <p14:creationId xmlns:p14="http://schemas.microsoft.com/office/powerpoint/2010/main" val="3224844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E1B270-90B8-45EA-8CCB-810ECA31152E}" type="datetimeFigureOut">
              <a:rPr lang="en-IN" smtClean="0"/>
              <a:t>11-05-2024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97144A-7371-4998-A0D5-6C6C2433BDAE}" type="slidenum">
              <a:rPr lang="en-IN" smtClean="0"/>
              <a:t>‹#›</a:t>
            </a:fld>
            <a:endParaRPr lang="en-IN"/>
          </a:p>
        </p:txBody>
      </p:sp>
    </p:spTree>
    <p:extLst>
      <p:ext uri="{BB962C8B-B14F-4D97-AF65-F5344CB8AC3E}">
        <p14:creationId xmlns:p14="http://schemas.microsoft.com/office/powerpoint/2010/main" val="1275635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E1B270-90B8-45EA-8CCB-810ECA31152E}"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97144A-7371-4998-A0D5-6C6C2433BDAE}" type="slidenum">
              <a:rPr lang="en-IN" smtClean="0"/>
              <a:t>‹#›</a:t>
            </a:fld>
            <a:endParaRPr lang="en-IN"/>
          </a:p>
        </p:txBody>
      </p:sp>
    </p:spTree>
    <p:extLst>
      <p:ext uri="{BB962C8B-B14F-4D97-AF65-F5344CB8AC3E}">
        <p14:creationId xmlns:p14="http://schemas.microsoft.com/office/powerpoint/2010/main" val="4038992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E1B270-90B8-45EA-8CCB-810ECA31152E}"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97144A-7371-4998-A0D5-6C6C2433BDAE}" type="slidenum">
              <a:rPr lang="en-IN" smtClean="0"/>
              <a:t>‹#›</a:t>
            </a:fld>
            <a:endParaRPr lang="en-IN"/>
          </a:p>
        </p:txBody>
      </p:sp>
    </p:spTree>
    <p:extLst>
      <p:ext uri="{BB962C8B-B14F-4D97-AF65-F5344CB8AC3E}">
        <p14:creationId xmlns:p14="http://schemas.microsoft.com/office/powerpoint/2010/main" val="4058622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E1B270-90B8-45EA-8CCB-810ECA31152E}" type="datetimeFigureOut">
              <a:rPr lang="en-IN" smtClean="0"/>
              <a:t>11-05-2024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197144A-7371-4998-A0D5-6C6C2433BDAE}" type="slidenum">
              <a:rPr lang="en-IN" smtClean="0"/>
              <a:t>‹#›</a:t>
            </a:fld>
            <a:endParaRPr lang="en-IN"/>
          </a:p>
        </p:txBody>
      </p:sp>
    </p:spTree>
    <p:extLst>
      <p:ext uri="{BB962C8B-B14F-4D97-AF65-F5344CB8AC3E}">
        <p14:creationId xmlns:p14="http://schemas.microsoft.com/office/powerpoint/2010/main" val="138460587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C077C-FDD8-810E-57FF-0220A74E3C9C}"/>
              </a:ext>
            </a:extLst>
          </p:cNvPr>
          <p:cNvSpPr>
            <a:spLocks noGrp="1"/>
          </p:cNvSpPr>
          <p:nvPr>
            <p:ph type="title"/>
          </p:nvPr>
        </p:nvSpPr>
        <p:spPr>
          <a:xfrm>
            <a:off x="2018390" y="389440"/>
            <a:ext cx="8598360" cy="3300528"/>
          </a:xfrm>
        </p:spPr>
        <p:txBody>
          <a:bodyPr>
            <a:noAutofit/>
          </a:bodyPr>
          <a:lstStyle/>
          <a:p>
            <a:r>
              <a:rPr lang="en-IN" sz="8000" dirty="0">
                <a:latin typeface="Elephant" panose="02020904090505020303" pitchFamily="18" charset="0"/>
              </a:rPr>
              <a:t>LM05 Protocol</a:t>
            </a:r>
            <a:endParaRPr lang="en-IN" sz="8000" dirty="0"/>
          </a:p>
        </p:txBody>
      </p:sp>
      <p:sp>
        <p:nvSpPr>
          <p:cNvPr id="5" name="TextBox 4">
            <a:extLst>
              <a:ext uri="{FF2B5EF4-FFF2-40B4-BE49-F238E27FC236}">
                <a16:creationId xmlns:a16="http://schemas.microsoft.com/office/drawing/2014/main" id="{7282D29E-9F58-6306-2376-0CA21737F26B}"/>
              </a:ext>
            </a:extLst>
          </p:cNvPr>
          <p:cNvSpPr txBox="1"/>
          <p:nvPr/>
        </p:nvSpPr>
        <p:spPr>
          <a:xfrm>
            <a:off x="9017275" y="6367784"/>
            <a:ext cx="3395958" cy="400110"/>
          </a:xfrm>
          <a:prstGeom prst="rect">
            <a:avLst/>
          </a:prstGeom>
          <a:noFill/>
        </p:spPr>
        <p:txBody>
          <a:bodyPr wrap="square">
            <a:spAutoFit/>
          </a:bodyPr>
          <a:lstStyle/>
          <a:p>
            <a:r>
              <a:rPr lang="en-IN" sz="2000" dirty="0"/>
              <a:t>Sumit Kumar(M23IQT007)</a:t>
            </a:r>
          </a:p>
        </p:txBody>
      </p:sp>
    </p:spTree>
    <p:extLst>
      <p:ext uri="{BB962C8B-B14F-4D97-AF65-F5344CB8AC3E}">
        <p14:creationId xmlns:p14="http://schemas.microsoft.com/office/powerpoint/2010/main" val="4012242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0764F-E768-0F30-392B-C8AA13F3BB2E}"/>
              </a:ext>
            </a:extLst>
          </p:cNvPr>
          <p:cNvSpPr>
            <a:spLocks noGrp="1"/>
          </p:cNvSpPr>
          <p:nvPr>
            <p:ph type="title"/>
          </p:nvPr>
        </p:nvSpPr>
        <p:spPr>
          <a:xfrm>
            <a:off x="445062" y="1278542"/>
            <a:ext cx="5733403" cy="374930"/>
          </a:xfrm>
        </p:spPr>
        <p:txBody>
          <a:bodyPr>
            <a:normAutofit fontScale="90000"/>
          </a:bodyPr>
          <a:lstStyle/>
          <a:p>
            <a:r>
              <a:rPr lang="en-IN" dirty="0"/>
              <a:t>Reference:- </a:t>
            </a:r>
          </a:p>
        </p:txBody>
      </p:sp>
      <p:sp>
        <p:nvSpPr>
          <p:cNvPr id="3" name="Content Placeholder 2">
            <a:extLst>
              <a:ext uri="{FF2B5EF4-FFF2-40B4-BE49-F238E27FC236}">
                <a16:creationId xmlns:a16="http://schemas.microsoft.com/office/drawing/2014/main" id="{089D6269-A566-6D43-AEC7-D283E7843DDA}"/>
              </a:ext>
            </a:extLst>
          </p:cNvPr>
          <p:cNvSpPr>
            <a:spLocks noGrp="1"/>
          </p:cNvSpPr>
          <p:nvPr>
            <p:ph idx="1"/>
          </p:nvPr>
        </p:nvSpPr>
        <p:spPr>
          <a:xfrm>
            <a:off x="2196407" y="1812753"/>
            <a:ext cx="7400747" cy="2759248"/>
          </a:xfrm>
        </p:spPr>
        <p:txBody>
          <a:bodyPr>
            <a:normAutofit/>
          </a:bodyPr>
          <a:lstStyle/>
          <a:p>
            <a:pPr algn="l"/>
            <a:r>
              <a:rPr lang="en-US" sz="1800" b="0" i="0" u="none" strike="noStrike" baseline="0" dirty="0">
                <a:solidFill>
                  <a:srgbClr val="000000"/>
                </a:solidFill>
                <a:latin typeface="Martel-Regular"/>
              </a:rPr>
              <a:t>Can Two-Way Direct Communication Protocols Be Considered Secure?</a:t>
            </a:r>
            <a:r>
              <a:rPr lang="en-IN" sz="1800" b="0" i="0" u="none" strike="noStrike" baseline="0" dirty="0" err="1">
                <a:solidFill>
                  <a:srgbClr val="3874A2"/>
                </a:solidFill>
                <a:latin typeface="SourceSansPro-Regular"/>
              </a:rPr>
              <a:t>Mladen</a:t>
            </a:r>
            <a:r>
              <a:rPr lang="en-IN" sz="1800" b="0" i="0" u="none" strike="noStrike" baseline="0" dirty="0">
                <a:solidFill>
                  <a:srgbClr val="3874A2"/>
                </a:solidFill>
                <a:latin typeface="SourceSansPro-Regular"/>
              </a:rPr>
              <a:t> Pavicic .</a:t>
            </a:r>
          </a:p>
          <a:p>
            <a:pPr algn="l"/>
            <a:r>
              <a:rPr lang="en-US" sz="1800" b="0" i="0" u="none" strike="noStrike" baseline="0" dirty="0">
                <a:solidFill>
                  <a:srgbClr val="000000"/>
                </a:solidFill>
                <a:latin typeface="AdvTT5235d5a9"/>
              </a:rPr>
              <a:t>Implementation of two way Quantum Key Distribution protocol with decoy state - </a:t>
            </a:r>
            <a:r>
              <a:rPr lang="en-IN" sz="1800" b="0" i="0" u="none" strike="noStrike" baseline="0" dirty="0">
                <a:solidFill>
                  <a:srgbClr val="000000"/>
                </a:solidFill>
                <a:latin typeface="AdvTT5235d5a9"/>
              </a:rPr>
              <a:t>M.F. Abdul </a:t>
            </a:r>
            <a:r>
              <a:rPr lang="en-IN" sz="1800" b="0" i="0" u="none" strike="noStrike" baseline="0" dirty="0" err="1">
                <a:solidFill>
                  <a:srgbClr val="000000"/>
                </a:solidFill>
                <a:latin typeface="AdvTT5235d5a9"/>
              </a:rPr>
              <a:t>Khir</a:t>
            </a:r>
            <a:r>
              <a:rPr lang="en-IN" sz="1800" b="0" i="0" u="none" strike="noStrike" baseline="0" dirty="0">
                <a:solidFill>
                  <a:srgbClr val="000000"/>
                </a:solidFill>
                <a:latin typeface="AdvTT5235d5a9"/>
              </a:rPr>
              <a:t> </a:t>
            </a:r>
            <a:r>
              <a:rPr lang="en-IN" sz="1800" b="0" i="0" u="none" strike="noStrike" baseline="0" dirty="0" err="1">
                <a:solidFill>
                  <a:srgbClr val="0000FF"/>
                </a:solidFill>
                <a:latin typeface="AdvTT5235d5a9"/>
              </a:rPr>
              <a:t>a</a:t>
            </a:r>
            <a:r>
              <a:rPr lang="en-IN" sz="1800" b="0" i="0" u="none" strike="noStrike" baseline="0" dirty="0" err="1">
                <a:solidFill>
                  <a:srgbClr val="000000"/>
                </a:solidFill>
                <a:latin typeface="AdvTT5235d5a9"/>
              </a:rPr>
              <a:t>,</a:t>
            </a:r>
            <a:r>
              <a:rPr lang="en-IN" sz="1800" b="0" i="0" u="none" strike="noStrike" baseline="0" dirty="0" err="1">
                <a:solidFill>
                  <a:srgbClr val="0000FF"/>
                </a:solidFill>
                <a:latin typeface="AdvTT5235d5a9"/>
              </a:rPr>
              <a:t>c</a:t>
            </a:r>
            <a:r>
              <a:rPr lang="en-IN" sz="1800" b="0" i="0" u="none" strike="noStrike" baseline="0" dirty="0">
                <a:solidFill>
                  <a:srgbClr val="000000"/>
                </a:solidFill>
                <a:latin typeface="AdvTT5235d5a9"/>
              </a:rPr>
              <a:t>,</a:t>
            </a:r>
            <a:r>
              <a:rPr lang="en-IN" sz="1800" b="0" i="0" u="none" strike="noStrike" baseline="0" dirty="0">
                <a:solidFill>
                  <a:srgbClr val="0000FF"/>
                </a:solidFill>
                <a:latin typeface="AdvTT5235d5a9+20"/>
              </a:rPr>
              <a:t>⁎</a:t>
            </a:r>
            <a:r>
              <a:rPr lang="en-IN" sz="1800" b="0" i="0" u="none" strike="noStrike" baseline="0" dirty="0">
                <a:solidFill>
                  <a:srgbClr val="000000"/>
                </a:solidFill>
                <a:latin typeface="AdvTT5235d5a9"/>
              </a:rPr>
              <a:t>, M.N. Mohd Zain </a:t>
            </a:r>
            <a:r>
              <a:rPr lang="en-IN" sz="1800" b="0" i="0" u="none" strike="noStrike" baseline="0" dirty="0">
                <a:solidFill>
                  <a:srgbClr val="0000FF"/>
                </a:solidFill>
                <a:latin typeface="AdvTT5235d5a9"/>
              </a:rPr>
              <a:t>c</a:t>
            </a:r>
            <a:r>
              <a:rPr lang="en-IN" sz="1800" b="0" i="0" u="none" strike="noStrike" baseline="0" dirty="0">
                <a:solidFill>
                  <a:srgbClr val="000000"/>
                </a:solidFill>
                <a:latin typeface="AdvTT5235d5a9"/>
              </a:rPr>
              <a:t>, Iskandar Bahari </a:t>
            </a:r>
            <a:r>
              <a:rPr lang="en-IN" sz="1800" b="0" i="0" u="none" strike="noStrike" baseline="0" dirty="0">
                <a:solidFill>
                  <a:srgbClr val="0000FF"/>
                </a:solidFill>
                <a:latin typeface="AdvTT5235d5a9"/>
              </a:rPr>
              <a:t>d</a:t>
            </a:r>
            <a:r>
              <a:rPr lang="en-IN" sz="1800" b="0" i="0" u="none" strike="noStrike" baseline="0" dirty="0">
                <a:solidFill>
                  <a:srgbClr val="000000"/>
                </a:solidFill>
                <a:latin typeface="AdvTT5235d5a9"/>
              </a:rPr>
              <a:t>, </a:t>
            </a:r>
            <a:r>
              <a:rPr lang="en-IN" sz="1800" b="0" i="0" u="none" strike="noStrike" baseline="0" dirty="0" err="1">
                <a:solidFill>
                  <a:srgbClr val="000000"/>
                </a:solidFill>
                <a:latin typeface="AdvTT5235d5a9"/>
              </a:rPr>
              <a:t>Suryadi</a:t>
            </a:r>
            <a:r>
              <a:rPr lang="en-IN" sz="1800" b="0" i="0" u="none" strike="noStrike" baseline="0" dirty="0">
                <a:solidFill>
                  <a:srgbClr val="000000"/>
                </a:solidFill>
                <a:latin typeface="AdvTT5235d5a9"/>
              </a:rPr>
              <a:t> </a:t>
            </a:r>
            <a:r>
              <a:rPr lang="en-IN" sz="1800" b="0" i="0" u="none" strike="noStrike" baseline="0" dirty="0">
                <a:solidFill>
                  <a:srgbClr val="0000FF"/>
                </a:solidFill>
                <a:latin typeface="AdvTT5235d5a9"/>
              </a:rPr>
              <a:t>b</a:t>
            </a:r>
            <a:r>
              <a:rPr lang="en-IN" sz="1800" b="0" i="0" u="none" strike="noStrike" baseline="0" dirty="0">
                <a:solidFill>
                  <a:srgbClr val="000000"/>
                </a:solidFill>
                <a:latin typeface="AdvTT5235d5a9"/>
              </a:rPr>
              <a:t>, S. </a:t>
            </a:r>
            <a:r>
              <a:rPr lang="en-IN" sz="1800" b="0" i="0" u="none" strike="noStrike" baseline="0" dirty="0" err="1">
                <a:solidFill>
                  <a:srgbClr val="000000"/>
                </a:solidFill>
                <a:latin typeface="AdvTT5235d5a9"/>
              </a:rPr>
              <a:t>Shaari</a:t>
            </a:r>
            <a:r>
              <a:rPr lang="en-IN" sz="1800" b="0" i="0" u="none" strike="noStrike" baseline="0" dirty="0">
                <a:solidFill>
                  <a:srgbClr val="000000"/>
                </a:solidFill>
                <a:latin typeface="AdvTT5235d5a9"/>
              </a:rPr>
              <a:t> </a:t>
            </a:r>
            <a:r>
              <a:rPr lang="en-IN" sz="1800" b="0" i="0" u="none" strike="noStrike" baseline="0" dirty="0">
                <a:solidFill>
                  <a:srgbClr val="0000FF"/>
                </a:solidFill>
                <a:latin typeface="AdvTT5235d5a9"/>
              </a:rPr>
              <a:t>a</a:t>
            </a:r>
            <a:endParaRPr lang="en-IN" sz="1800" b="0" i="0" u="none" strike="noStrike" baseline="0" dirty="0">
              <a:solidFill>
                <a:srgbClr val="3874A2"/>
              </a:solidFill>
              <a:latin typeface="SourceSansPro-Regular"/>
            </a:endParaRPr>
          </a:p>
        </p:txBody>
      </p:sp>
    </p:spTree>
    <p:extLst>
      <p:ext uri="{BB962C8B-B14F-4D97-AF65-F5344CB8AC3E}">
        <p14:creationId xmlns:p14="http://schemas.microsoft.com/office/powerpoint/2010/main" val="2311046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9326-CA9F-6A24-66A6-1DEA4C9864C5}"/>
              </a:ext>
            </a:extLst>
          </p:cNvPr>
          <p:cNvSpPr>
            <a:spLocks noGrp="1"/>
          </p:cNvSpPr>
          <p:nvPr>
            <p:ph type="title"/>
          </p:nvPr>
        </p:nvSpPr>
        <p:spPr>
          <a:xfrm>
            <a:off x="2192941" y="720466"/>
            <a:ext cx="8911687" cy="1280890"/>
          </a:xfrm>
        </p:spPr>
        <p:txBody>
          <a:bodyPr/>
          <a:lstStyle/>
          <a:p>
            <a:r>
              <a:rPr lang="en-IN" b="1" dirty="0"/>
              <a:t>Introduction</a:t>
            </a:r>
          </a:p>
        </p:txBody>
      </p:sp>
      <p:sp>
        <p:nvSpPr>
          <p:cNvPr id="3" name="Content Placeholder 2">
            <a:extLst>
              <a:ext uri="{FF2B5EF4-FFF2-40B4-BE49-F238E27FC236}">
                <a16:creationId xmlns:a16="http://schemas.microsoft.com/office/drawing/2014/main" id="{9A680D57-FD88-D4D5-1B06-D319932DE31E}"/>
              </a:ext>
            </a:extLst>
          </p:cNvPr>
          <p:cNvSpPr>
            <a:spLocks noGrp="1"/>
          </p:cNvSpPr>
          <p:nvPr>
            <p:ph idx="1"/>
          </p:nvPr>
        </p:nvSpPr>
        <p:spPr>
          <a:xfrm>
            <a:off x="1885205" y="1856448"/>
            <a:ext cx="8755822" cy="1572552"/>
          </a:xfrm>
        </p:spPr>
        <p:txBody>
          <a:bodyPr>
            <a:normAutofit fontScale="92500" lnSpcReduction="20000"/>
          </a:bodyPr>
          <a:lstStyle/>
          <a:p>
            <a:r>
              <a:rPr lang="en-US" dirty="0"/>
              <a:t>Quantum key distribution (QKD) allows two parties, traditionally called Alice and Bob, to establish a shared secret key while ensuring security based on the principles of quantum mechanics. The LM05 protocol, proposed by </a:t>
            </a:r>
            <a:r>
              <a:rPr lang="en-US" dirty="0" err="1"/>
              <a:t>Lucamarini</a:t>
            </a:r>
            <a:r>
              <a:rPr lang="en-US" dirty="0"/>
              <a:t> and Mancini in 2005, is a two-way deterministic QKD protocol that does not require entanglement between photons.</a:t>
            </a:r>
            <a:endParaRPr lang="en-IN" dirty="0"/>
          </a:p>
        </p:txBody>
      </p:sp>
      <p:sp>
        <p:nvSpPr>
          <p:cNvPr id="5" name="TextBox 4">
            <a:extLst>
              <a:ext uri="{FF2B5EF4-FFF2-40B4-BE49-F238E27FC236}">
                <a16:creationId xmlns:a16="http://schemas.microsoft.com/office/drawing/2014/main" id="{B36AC9F2-70F5-754C-5D22-5AD26FBD178C}"/>
              </a:ext>
            </a:extLst>
          </p:cNvPr>
          <p:cNvSpPr txBox="1"/>
          <p:nvPr/>
        </p:nvSpPr>
        <p:spPr>
          <a:xfrm>
            <a:off x="2120112" y="3768293"/>
            <a:ext cx="6295603" cy="369332"/>
          </a:xfrm>
          <a:prstGeom prst="rect">
            <a:avLst/>
          </a:prstGeom>
          <a:noFill/>
        </p:spPr>
        <p:txBody>
          <a:bodyPr wrap="square">
            <a:spAutoFit/>
          </a:bodyPr>
          <a:lstStyle/>
          <a:p>
            <a:r>
              <a:rPr lang="en-IN" b="1" dirty="0"/>
              <a:t>Traditional QKD Protocols</a:t>
            </a:r>
          </a:p>
        </p:txBody>
      </p:sp>
      <p:sp>
        <p:nvSpPr>
          <p:cNvPr id="7" name="TextBox 6">
            <a:extLst>
              <a:ext uri="{FF2B5EF4-FFF2-40B4-BE49-F238E27FC236}">
                <a16:creationId xmlns:a16="http://schemas.microsoft.com/office/drawing/2014/main" id="{E4F8A193-53BE-42EB-C261-497EC7E5F5FD}"/>
              </a:ext>
            </a:extLst>
          </p:cNvPr>
          <p:cNvSpPr txBox="1"/>
          <p:nvPr/>
        </p:nvSpPr>
        <p:spPr>
          <a:xfrm>
            <a:off x="2192941" y="4296760"/>
            <a:ext cx="8448086" cy="1446550"/>
          </a:xfrm>
          <a:prstGeom prst="rect">
            <a:avLst/>
          </a:prstGeom>
          <a:noFill/>
        </p:spPr>
        <p:txBody>
          <a:bodyPr wrap="square">
            <a:spAutoFit/>
          </a:bodyPr>
          <a:lstStyle/>
          <a:p>
            <a:r>
              <a:rPr lang="en-US" sz="2200" dirty="0"/>
              <a:t>Many traditional QKD protocols, such as BB84, rely on one-way communication from Alice to Bob. These protocols often require a basis reconciliation step to ensure that Alice and Bob's bases are aligned, and they are susceptible to inherent errors due to channel noise.</a:t>
            </a:r>
            <a:endParaRPr lang="en-IN" sz="2200" dirty="0"/>
          </a:p>
        </p:txBody>
      </p:sp>
    </p:spTree>
    <p:extLst>
      <p:ext uri="{BB962C8B-B14F-4D97-AF65-F5344CB8AC3E}">
        <p14:creationId xmlns:p14="http://schemas.microsoft.com/office/powerpoint/2010/main" val="311450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E7B8C-376D-60AA-459F-195B89981000}"/>
              </a:ext>
            </a:extLst>
          </p:cNvPr>
          <p:cNvSpPr>
            <a:spLocks noGrp="1"/>
          </p:cNvSpPr>
          <p:nvPr>
            <p:ph type="title"/>
          </p:nvPr>
        </p:nvSpPr>
        <p:spPr>
          <a:xfrm>
            <a:off x="1937470" y="591742"/>
            <a:ext cx="8911687" cy="1280890"/>
          </a:xfrm>
        </p:spPr>
        <p:txBody>
          <a:bodyPr/>
          <a:lstStyle/>
          <a:p>
            <a:r>
              <a:rPr lang="en-IN" b="1" dirty="0">
                <a:latin typeface="Arial Black" panose="020B0A04020102020204" pitchFamily="34" charset="0"/>
              </a:rPr>
              <a:t>The LM05 Protocol</a:t>
            </a:r>
          </a:p>
        </p:txBody>
      </p:sp>
      <p:sp>
        <p:nvSpPr>
          <p:cNvPr id="3" name="Content Placeholder 2">
            <a:extLst>
              <a:ext uri="{FF2B5EF4-FFF2-40B4-BE49-F238E27FC236}">
                <a16:creationId xmlns:a16="http://schemas.microsoft.com/office/drawing/2014/main" id="{5A946227-4517-2843-5C4A-4B4381DE5D08}"/>
              </a:ext>
            </a:extLst>
          </p:cNvPr>
          <p:cNvSpPr>
            <a:spLocks noGrp="1"/>
          </p:cNvSpPr>
          <p:nvPr>
            <p:ph idx="1"/>
          </p:nvPr>
        </p:nvSpPr>
        <p:spPr>
          <a:xfrm>
            <a:off x="1998493" y="1437685"/>
            <a:ext cx="8915400" cy="1726301"/>
          </a:xfrm>
        </p:spPr>
        <p:txBody>
          <a:bodyPr>
            <a:normAutofit fontScale="92500"/>
          </a:bodyPr>
          <a:lstStyle/>
          <a:p>
            <a:r>
              <a:rPr lang="en-US" dirty="0"/>
              <a:t>The LM05 protocol is a two-way protocol, where Alice and Bob exchange single qubits (quantum bits) back and forth. Unlike traditional protocols, it does not require basis reconciliation, as Bob can deterministically infer Alice's message without needing to know her basis.</a:t>
            </a:r>
            <a:endParaRPr lang="en-IN" dirty="0"/>
          </a:p>
        </p:txBody>
      </p:sp>
      <p:pic>
        <p:nvPicPr>
          <p:cNvPr id="7" name="Picture 6">
            <a:extLst>
              <a:ext uri="{FF2B5EF4-FFF2-40B4-BE49-F238E27FC236}">
                <a16:creationId xmlns:a16="http://schemas.microsoft.com/office/drawing/2014/main" id="{8AB1F575-4D6E-CD5D-7084-903FBB7D58CC}"/>
              </a:ext>
            </a:extLst>
          </p:cNvPr>
          <p:cNvPicPr>
            <a:picLocks noChangeAspect="1"/>
          </p:cNvPicPr>
          <p:nvPr/>
        </p:nvPicPr>
        <p:blipFill>
          <a:blip r:embed="rId2"/>
          <a:stretch>
            <a:fillRect/>
          </a:stretch>
        </p:blipFill>
        <p:spPr>
          <a:xfrm>
            <a:off x="4353514" y="3029341"/>
            <a:ext cx="4617629" cy="3480713"/>
          </a:xfrm>
          <a:prstGeom prst="rect">
            <a:avLst/>
          </a:prstGeom>
        </p:spPr>
      </p:pic>
    </p:spTree>
    <p:extLst>
      <p:ext uri="{BB962C8B-B14F-4D97-AF65-F5344CB8AC3E}">
        <p14:creationId xmlns:p14="http://schemas.microsoft.com/office/powerpoint/2010/main" val="3180748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33E-2E76-0162-9678-D96507BA0840}"/>
              </a:ext>
            </a:extLst>
          </p:cNvPr>
          <p:cNvSpPr>
            <a:spLocks noGrp="1"/>
          </p:cNvSpPr>
          <p:nvPr>
            <p:ph type="title"/>
          </p:nvPr>
        </p:nvSpPr>
        <p:spPr>
          <a:xfrm>
            <a:off x="2592925" y="624110"/>
            <a:ext cx="6186933" cy="597135"/>
          </a:xfrm>
        </p:spPr>
        <p:txBody>
          <a:bodyPr>
            <a:normAutofit fontScale="90000"/>
          </a:bodyPr>
          <a:lstStyle/>
          <a:p>
            <a:r>
              <a:rPr lang="en-IN" b="1" dirty="0"/>
              <a:t>Protocol Steps</a:t>
            </a:r>
          </a:p>
        </p:txBody>
      </p:sp>
      <p:sp>
        <p:nvSpPr>
          <p:cNvPr id="4" name="Rectangle 1">
            <a:extLst>
              <a:ext uri="{FF2B5EF4-FFF2-40B4-BE49-F238E27FC236}">
                <a16:creationId xmlns:a16="http://schemas.microsoft.com/office/drawing/2014/main" id="{426E7DB7-AE94-54C8-4956-1389B40DE756}"/>
              </a:ext>
            </a:extLst>
          </p:cNvPr>
          <p:cNvSpPr>
            <a:spLocks noGrp="1" noChangeArrowheads="1"/>
          </p:cNvSpPr>
          <p:nvPr>
            <p:ph idx="1"/>
          </p:nvPr>
        </p:nvSpPr>
        <p:spPr bwMode="auto">
          <a:xfrm>
            <a:off x="2592925" y="1555586"/>
            <a:ext cx="858588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Preparation: Bob prepares a single qubit in one of four possible states: |0⟩, |1⟩, |+⟩, or |-⟩. These states belong to two complementary bases: the Z-basis (|0⟩, |1⟩) and the X-basis (|+⟩,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Transmission: Bob sends the prepared qubit to Alice through a quantum channel.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Encoding: Upon receiving the qubit, Alice encodes her secret bit (either 0 or 1) by applying one of two operators: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If she wants to encode 0, she applies the identity operator (I), leaving the qubit unchanged.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If she wants to encode 1, she applies the Pauli-Y operator (</a:t>
            </a:r>
            <a:r>
              <a:rPr kumimoji="0" lang="en-US" altLang="en-US" sz="1800" b="0" i="0" u="none" strike="noStrike" cap="none" normalizeH="0" baseline="0" dirty="0" err="1">
                <a:ln>
                  <a:noFill/>
                </a:ln>
                <a:solidFill>
                  <a:schemeClr val="tx1"/>
                </a:solidFill>
                <a:effectLst/>
                <a:latin typeface="Arial" panose="020B0604020202020204" pitchFamily="34" charset="0"/>
              </a:rPr>
              <a:t>iY</a:t>
            </a:r>
            <a:r>
              <a:rPr kumimoji="0" lang="en-US" altLang="en-US" sz="1800" b="0" i="0" u="none" strike="noStrike" cap="none" normalizeH="0" baseline="0" dirty="0">
                <a:ln>
                  <a:noFill/>
                </a:ln>
                <a:solidFill>
                  <a:schemeClr val="tx1"/>
                </a:solidFill>
                <a:effectLst/>
                <a:latin typeface="Arial" panose="020B0604020202020204" pitchFamily="34" charset="0"/>
              </a:rPr>
              <a:t>), which flips the state of the qubit.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Retransmission: After encoding her bit, Alice sends the qubit back to Bob through the quantum channel.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Measurement and Key Generation: Upon receiving the qubit from Alice, Bob measures it in the same basis he originally prepared it. By comparing the measurement outcome with his initial preparation, Bob can deterministically infer Alice's encoded bit (0 or 1) without the need for basis reconciliation. </a:t>
            </a:r>
          </a:p>
        </p:txBody>
      </p:sp>
    </p:spTree>
    <p:extLst>
      <p:ext uri="{BB962C8B-B14F-4D97-AF65-F5344CB8AC3E}">
        <p14:creationId xmlns:p14="http://schemas.microsoft.com/office/powerpoint/2010/main" val="2665746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1AC2-AAB3-0F78-5D43-A99D467CDE7F}"/>
              </a:ext>
            </a:extLst>
          </p:cNvPr>
          <p:cNvSpPr>
            <a:spLocks noGrp="1"/>
          </p:cNvSpPr>
          <p:nvPr>
            <p:ph type="title"/>
          </p:nvPr>
        </p:nvSpPr>
        <p:spPr/>
        <p:txBody>
          <a:bodyPr/>
          <a:lstStyle/>
          <a:p>
            <a:r>
              <a:rPr lang="en-IN" dirty="0"/>
              <a:t>Example</a:t>
            </a:r>
          </a:p>
        </p:txBody>
      </p:sp>
      <p:sp>
        <p:nvSpPr>
          <p:cNvPr id="4" name="Rectangle 1">
            <a:extLst>
              <a:ext uri="{FF2B5EF4-FFF2-40B4-BE49-F238E27FC236}">
                <a16:creationId xmlns:a16="http://schemas.microsoft.com/office/drawing/2014/main" id="{D75EC0F3-5D5B-8F8A-BDB9-9D4A995FCFC4}"/>
              </a:ext>
            </a:extLst>
          </p:cNvPr>
          <p:cNvSpPr>
            <a:spLocks noGrp="1" noChangeArrowheads="1"/>
          </p:cNvSpPr>
          <p:nvPr>
            <p:ph idx="1"/>
          </p:nvPr>
        </p:nvSpPr>
        <p:spPr bwMode="auto">
          <a:xfrm>
            <a:off x="2592925" y="1469611"/>
            <a:ext cx="864905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Preparation: Bob prepares a qubit in the state |0⟩ (Z-basis).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Transmission: Bob sends the qubit |0⟩ to Alice.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Encoding: Alice wants to encode the bit 1, so she applies the Pauli-Y operator (</a:t>
            </a:r>
            <a:r>
              <a:rPr kumimoji="0" lang="en-US" altLang="en-US" sz="1800" b="0" i="0" u="none" strike="noStrike" cap="none" normalizeH="0" baseline="0" dirty="0" err="1">
                <a:ln>
                  <a:noFill/>
                </a:ln>
                <a:solidFill>
                  <a:schemeClr val="tx1"/>
                </a:solidFill>
                <a:effectLst/>
                <a:latin typeface="Arial" panose="020B0604020202020204" pitchFamily="34" charset="0"/>
              </a:rPr>
              <a:t>iY</a:t>
            </a:r>
            <a:r>
              <a:rPr kumimoji="0" lang="en-US" altLang="en-US" sz="1800" b="0" i="0" u="none" strike="noStrike" cap="none" normalizeH="0" baseline="0" dirty="0">
                <a:ln>
                  <a:noFill/>
                </a:ln>
                <a:solidFill>
                  <a:schemeClr val="tx1"/>
                </a:solidFill>
                <a:effectLst/>
                <a:latin typeface="Arial" panose="020B0604020202020204" pitchFamily="34" charset="0"/>
              </a:rPr>
              <a:t>) to the qubit: iY|0⟩ = -|1⟩.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Retransmission: Alice sends the encoded qubit -|1⟩ back to Bob.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Measurement and Key Generation: Bob receives the qubit and measures it in the Z-basis. Measuring -|1⟩ in the Z-basis will yield the outcome |1⟩ with certainty. By comparing the measurement outcome |1⟩ with his initial preparation |0⟩, Bob can infer that Alice encoded the bit 1. </a:t>
            </a:r>
          </a:p>
        </p:txBody>
      </p:sp>
    </p:spTree>
    <p:extLst>
      <p:ext uri="{BB962C8B-B14F-4D97-AF65-F5344CB8AC3E}">
        <p14:creationId xmlns:p14="http://schemas.microsoft.com/office/powerpoint/2010/main" val="977913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E0DF9-4F83-4A41-1DD3-F03EEEADBA92}"/>
              </a:ext>
            </a:extLst>
          </p:cNvPr>
          <p:cNvSpPr>
            <a:spLocks noGrp="1"/>
          </p:cNvSpPr>
          <p:nvPr>
            <p:ph type="title"/>
          </p:nvPr>
        </p:nvSpPr>
        <p:spPr/>
        <p:txBody>
          <a:bodyPr/>
          <a:lstStyle/>
          <a:p>
            <a:r>
              <a:rPr lang="en-IN" b="1" dirty="0"/>
              <a:t>Security Features</a:t>
            </a:r>
          </a:p>
        </p:txBody>
      </p:sp>
      <p:sp>
        <p:nvSpPr>
          <p:cNvPr id="3" name="Content Placeholder 2">
            <a:extLst>
              <a:ext uri="{FF2B5EF4-FFF2-40B4-BE49-F238E27FC236}">
                <a16:creationId xmlns:a16="http://schemas.microsoft.com/office/drawing/2014/main" id="{30A3B1A4-958E-DBA2-F283-CDA240253A48}"/>
              </a:ext>
            </a:extLst>
          </p:cNvPr>
          <p:cNvSpPr>
            <a:spLocks noGrp="1"/>
          </p:cNvSpPr>
          <p:nvPr>
            <p:ph idx="1"/>
          </p:nvPr>
        </p:nvSpPr>
        <p:spPr/>
        <p:txBody>
          <a:bodyPr>
            <a:normAutofit fontScale="92500" lnSpcReduction="20000"/>
          </a:bodyPr>
          <a:lstStyle/>
          <a:p>
            <a:r>
              <a:rPr lang="en-US" dirty="0"/>
              <a:t>The LM05 protocol includes a control mode to detect the presence of an eavesdropper (Eve). In this mode, Alice performs a projective measurement on the qubit she receives from Bob, prepares a new qubit in the same state as the measurement outcome, and sends it back to Bob. By comparing the state Bob receives with the state he initially sent, they can estimate the level of disturbance introduced by a potential eavesdropper.</a:t>
            </a:r>
          </a:p>
          <a:p>
            <a:r>
              <a:rPr lang="en-US" dirty="0"/>
              <a:t>The security of the LM05 protocol relies on the fact that an eavesdropper cannot simultaneously gain information about the key and remain undetected in the control mode. If Eve attempts to measure the qubits in the wrong basis, she will introduce disturbances that can be detected by Alice and Bob.</a:t>
            </a:r>
          </a:p>
          <a:p>
            <a:endParaRPr lang="en-IN" dirty="0"/>
          </a:p>
        </p:txBody>
      </p:sp>
    </p:spTree>
    <p:extLst>
      <p:ext uri="{BB962C8B-B14F-4D97-AF65-F5344CB8AC3E}">
        <p14:creationId xmlns:p14="http://schemas.microsoft.com/office/powerpoint/2010/main" val="3797851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8B2D7-57FF-256C-570C-B0AB4DA28B73}"/>
              </a:ext>
            </a:extLst>
          </p:cNvPr>
          <p:cNvSpPr>
            <a:spLocks noGrp="1"/>
          </p:cNvSpPr>
          <p:nvPr>
            <p:ph type="title"/>
          </p:nvPr>
        </p:nvSpPr>
        <p:spPr/>
        <p:txBody>
          <a:bodyPr/>
          <a:lstStyle/>
          <a:p>
            <a:r>
              <a:rPr lang="en-IN" b="1" dirty="0"/>
              <a:t>Advantages and Disadvantages</a:t>
            </a:r>
          </a:p>
        </p:txBody>
      </p:sp>
      <p:sp>
        <p:nvSpPr>
          <p:cNvPr id="3" name="Content Placeholder 2">
            <a:extLst>
              <a:ext uri="{FF2B5EF4-FFF2-40B4-BE49-F238E27FC236}">
                <a16:creationId xmlns:a16="http://schemas.microsoft.com/office/drawing/2014/main" id="{C1F40B6B-2892-50EB-7250-54AC49819219}"/>
              </a:ext>
            </a:extLst>
          </p:cNvPr>
          <p:cNvSpPr>
            <a:spLocks noGrp="1"/>
          </p:cNvSpPr>
          <p:nvPr>
            <p:ph idx="1"/>
          </p:nvPr>
        </p:nvSpPr>
        <p:spPr/>
        <p:txBody>
          <a:bodyPr>
            <a:normAutofit fontScale="92500" lnSpcReduction="10000"/>
          </a:bodyPr>
          <a:lstStyle/>
          <a:p>
            <a:r>
              <a:rPr lang="en-US" dirty="0"/>
              <a:t>Advantages:</a:t>
            </a:r>
          </a:p>
          <a:p>
            <a:pPr>
              <a:buFont typeface="Arial" panose="020B0604020202020204" pitchFamily="34" charset="0"/>
              <a:buChar char="•"/>
            </a:pPr>
            <a:r>
              <a:rPr lang="en-US" dirty="0"/>
              <a:t>No basis reconciliation required, simplifying the protocol.</a:t>
            </a:r>
          </a:p>
          <a:p>
            <a:pPr>
              <a:buFont typeface="Arial" panose="020B0604020202020204" pitchFamily="34" charset="0"/>
              <a:buChar char="•"/>
            </a:pPr>
            <a:r>
              <a:rPr lang="en-US" dirty="0"/>
              <a:t>Deterministic key generation, as Bob can directly infer Alice's bits.</a:t>
            </a:r>
          </a:p>
          <a:p>
            <a:pPr>
              <a:buFont typeface="Arial" panose="020B0604020202020204" pitchFamily="34" charset="0"/>
              <a:buChar char="•"/>
            </a:pPr>
            <a:r>
              <a:rPr lang="en-US" dirty="0"/>
              <a:t>Potential for higher key rates compared to traditional protocols.</a:t>
            </a:r>
          </a:p>
          <a:p>
            <a:r>
              <a:rPr lang="en-US" dirty="0"/>
              <a:t>Disadvantages:</a:t>
            </a:r>
          </a:p>
          <a:p>
            <a:pPr>
              <a:buFont typeface="Arial" panose="020B0604020202020204" pitchFamily="34" charset="0"/>
              <a:buChar char="•"/>
            </a:pPr>
            <a:r>
              <a:rPr lang="en-US" dirty="0"/>
              <a:t>Requires two-way communication, which can be less efficient than one-way protocols.</a:t>
            </a:r>
          </a:p>
          <a:p>
            <a:pPr marL="0" indent="0">
              <a:buNone/>
            </a:pPr>
            <a:endParaRPr lang="en-US" dirty="0"/>
          </a:p>
          <a:p>
            <a:endParaRPr lang="en-IN" dirty="0"/>
          </a:p>
        </p:txBody>
      </p:sp>
    </p:spTree>
    <p:extLst>
      <p:ext uri="{BB962C8B-B14F-4D97-AF65-F5344CB8AC3E}">
        <p14:creationId xmlns:p14="http://schemas.microsoft.com/office/powerpoint/2010/main" val="4104584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3803-A662-AF26-CC82-86AF94DCE329}"/>
              </a:ext>
            </a:extLst>
          </p:cNvPr>
          <p:cNvSpPr>
            <a:spLocks noGrp="1"/>
          </p:cNvSpPr>
          <p:nvPr>
            <p:ph type="title"/>
          </p:nvPr>
        </p:nvSpPr>
        <p:spPr/>
        <p:txBody>
          <a:bodyPr/>
          <a:lstStyle/>
          <a:p>
            <a:r>
              <a:rPr lang="en-IN" b="1" dirty="0"/>
              <a:t>Practical Implementations and Applications</a:t>
            </a:r>
          </a:p>
        </p:txBody>
      </p:sp>
      <p:sp>
        <p:nvSpPr>
          <p:cNvPr id="3" name="Content Placeholder 2">
            <a:extLst>
              <a:ext uri="{FF2B5EF4-FFF2-40B4-BE49-F238E27FC236}">
                <a16:creationId xmlns:a16="http://schemas.microsoft.com/office/drawing/2014/main" id="{DB153DBC-2357-5B52-0C31-C8BE02A02D9E}"/>
              </a:ext>
            </a:extLst>
          </p:cNvPr>
          <p:cNvSpPr>
            <a:spLocks noGrp="1"/>
          </p:cNvSpPr>
          <p:nvPr>
            <p:ph idx="1"/>
          </p:nvPr>
        </p:nvSpPr>
        <p:spPr/>
        <p:txBody>
          <a:bodyPr>
            <a:normAutofit/>
          </a:bodyPr>
          <a:lstStyle/>
          <a:p>
            <a:r>
              <a:rPr lang="en-US" dirty="0"/>
              <a:t>Several experimental demonstrations and implementations of the LM05 protocol have been reported in the literature. The protocol has potential applications in secure communication systems, quantum networks, and other areas where quantum key distribution is relevant.</a:t>
            </a:r>
          </a:p>
          <a:p>
            <a:endParaRPr lang="en-IN" dirty="0"/>
          </a:p>
        </p:txBody>
      </p:sp>
    </p:spTree>
    <p:extLst>
      <p:ext uri="{BB962C8B-B14F-4D97-AF65-F5344CB8AC3E}">
        <p14:creationId xmlns:p14="http://schemas.microsoft.com/office/powerpoint/2010/main" val="175372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7B929-9594-4700-55BD-8E6AF394260D}"/>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A76B32A3-EA94-E35C-5C74-A260E072878E}"/>
              </a:ext>
            </a:extLst>
          </p:cNvPr>
          <p:cNvSpPr>
            <a:spLocks noGrp="1"/>
          </p:cNvSpPr>
          <p:nvPr>
            <p:ph idx="1"/>
          </p:nvPr>
        </p:nvSpPr>
        <p:spPr/>
        <p:txBody>
          <a:bodyPr/>
          <a:lstStyle/>
          <a:p>
            <a:r>
              <a:rPr lang="en-US" dirty="0"/>
              <a:t>The LM05 protocol is a two-way deterministic QKD protocol that offers an alternative approach to secure key distribution without the need for entanglement or basis reconciliation. While it has several advantages, it is essential to consider potential vulnerabilities and implement appropriate security measures to ensure the confidentiality of the shared key. As with any QKD protocol, the security of the LM05 protocol ultimately relies on the fundamental principles of quantum mechanics, such as the no-cloning theorem and the uncertainty principle.</a:t>
            </a:r>
            <a:endParaRPr lang="en-IN" dirty="0"/>
          </a:p>
        </p:txBody>
      </p:sp>
    </p:spTree>
    <p:extLst>
      <p:ext uri="{BB962C8B-B14F-4D97-AF65-F5344CB8AC3E}">
        <p14:creationId xmlns:p14="http://schemas.microsoft.com/office/powerpoint/2010/main" val="2948193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341</TotalTime>
  <Words>871</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AdvTT5235d5a9</vt:lpstr>
      <vt:lpstr>AdvTT5235d5a9+20</vt:lpstr>
      <vt:lpstr>Arial</vt:lpstr>
      <vt:lpstr>Arial Black</vt:lpstr>
      <vt:lpstr>Corbel</vt:lpstr>
      <vt:lpstr>Elephant</vt:lpstr>
      <vt:lpstr>Martel-Regular</vt:lpstr>
      <vt:lpstr>SourceSansPro-Regular</vt:lpstr>
      <vt:lpstr>Parallax</vt:lpstr>
      <vt:lpstr>LM05 Protocol</vt:lpstr>
      <vt:lpstr>Introduction</vt:lpstr>
      <vt:lpstr>The LM05 Protocol</vt:lpstr>
      <vt:lpstr>Protocol Steps</vt:lpstr>
      <vt:lpstr>Example</vt:lpstr>
      <vt:lpstr>Security Features</vt:lpstr>
      <vt:lpstr>Advantages and Disadvantages</vt:lpstr>
      <vt:lpstr>Practical Implementations and Applications</vt:lpstr>
      <vt:lpstr>Conclusion</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LM05 Protocol</dc:title>
  <dc:creator>Sumit kumar</dc:creator>
  <cp:lastModifiedBy>Sumit kumar</cp:lastModifiedBy>
  <cp:revision>2</cp:revision>
  <dcterms:created xsi:type="dcterms:W3CDTF">2024-05-11T08:29:08Z</dcterms:created>
  <dcterms:modified xsi:type="dcterms:W3CDTF">2024-05-11T14:10:14Z</dcterms:modified>
</cp:coreProperties>
</file>