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8717"/>
    <a:srgbClr val="F3CC4A"/>
    <a:srgbClr val="00B05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30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96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49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53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69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8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12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04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51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28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4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42000">
              <a:srgbClr val="ABE578"/>
            </a:gs>
            <a:gs pos="6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F1D07-4DD2-485D-8556-4F7C6EBD311D}" type="datetimeFigureOut">
              <a:rPr lang="en-IN" smtClean="0"/>
              <a:t>17-05-2025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94D3C-6EF7-4C58-B248-1F9B1DD4598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13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13641"/>
            <a:ext cx="8882743" cy="2387600"/>
          </a:xfrm>
          <a:solidFill>
            <a:srgbClr val="2F8717">
              <a:alpha val="80000"/>
            </a:srgbClr>
          </a:solidFill>
        </p:spPr>
        <p:txBody>
          <a:bodyPr anchor="ctr"/>
          <a:lstStyle/>
          <a:p>
            <a:pPr algn="ctr"/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POWERBI PROJECT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4357818"/>
            <a:ext cx="8882743" cy="1655762"/>
          </a:xfrm>
          <a:solidFill>
            <a:srgbClr val="F3CC4A"/>
          </a:solidFill>
        </p:spPr>
        <p:txBody>
          <a:bodyPr anchor="ctr">
            <a:normAutofit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BLINKIT DATA ANALYSIS PROJECT</a:t>
            </a:r>
            <a:endParaRPr lang="en-IN"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lowchart: Document 2"/>
          <p:cNvSpPr/>
          <p:nvPr/>
        </p:nvSpPr>
        <p:spPr>
          <a:xfrm>
            <a:off x="9091044" y="0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657" y="1446245"/>
            <a:ext cx="1029395" cy="13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1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F8717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Size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091044" y="-46653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38200" y="2463282"/>
            <a:ext cx="8053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Sales outlet by size shows the outlet size by total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High size outlet comes with low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Then medium size outlet comes with higher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But small size outlet comes with medium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The chart is donut chart and it looks like - 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610" y="3940610"/>
            <a:ext cx="3583048" cy="269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F8717">
              <a:alpha val="80000"/>
            </a:srgbClr>
          </a:solidFill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Location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091044" y="-46653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38200" y="2249472"/>
            <a:ext cx="7669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Now I create a funnel chart for showcase the sales by different outlet location.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Tier 3 have more sales, tier 2 have medium sales, and tier 1 have low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And the funnel chart is sorting by sales from top sales to low sales.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The chart looks like this –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566" y="3832479"/>
            <a:ext cx="4202585" cy="280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10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F8717">
              <a:alpha val="80000"/>
            </a:srgbClr>
          </a:solidFill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Last All Metrics Add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091044" y="-46653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38200" y="2323322"/>
            <a:ext cx="8100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At last we add all metrics like Total sales, No. of items, Avg. sales, Avg. rating, and Sum of item visibility also we added.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All are shows by the outlet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 And at last we add some filters to easily filtering the data at left side.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We add outlet size, outlet location, item type.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Finally the dashboard looks like - 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02" y="3261383"/>
            <a:ext cx="6987782" cy="20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67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65" y="1670181"/>
            <a:ext cx="8922941" cy="508518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54886" cy="1090451"/>
          </a:xfrm>
          <a:solidFill>
            <a:srgbClr val="2F8717">
              <a:alpha val="80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ocument 2"/>
          <p:cNvSpPr/>
          <p:nvPr/>
        </p:nvSpPr>
        <p:spPr>
          <a:xfrm>
            <a:off x="9091044" y="-46653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932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3CC4A"/>
          </a:solidFill>
        </p:spPr>
        <p:txBody>
          <a:bodyPr>
            <a:normAutofit/>
          </a:bodyPr>
          <a:lstStyle/>
          <a:p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</a:t>
            </a:r>
            <a:b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WATCHING 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2F8717">
              <a:alpha val="80000"/>
            </a:srgbClr>
          </a:solidFill>
        </p:spPr>
        <p:txBody>
          <a:bodyPr anchor="ctr">
            <a:norm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DONE BY – </a:t>
            </a:r>
          </a:p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SUMIT KUMAR SWAIN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8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F8717">
              <a:alpha val="80000"/>
            </a:srgbClr>
          </a:solidFill>
        </p:spPr>
        <p:txBody>
          <a:bodyPr/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091044" y="0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79405"/>
            <a:ext cx="781905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In this project I analyse the data of ‘</a:t>
            </a:r>
            <a:r>
              <a:rPr lang="en-IN" sz="1600" b="1" dirty="0" err="1" smtClean="0"/>
              <a:t>Blinkit</a:t>
            </a:r>
            <a:r>
              <a:rPr lang="en-IN" sz="1600" b="1" dirty="0" smtClean="0"/>
              <a:t>’ and create some charts in Power BI to understand the data analysis and lastly I give the dashboard for better understanding.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Before moving to the data let’s know about the company which data we used here.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What is </a:t>
            </a:r>
            <a:r>
              <a:rPr lang="en-IN" sz="1600" b="1" dirty="0" err="1" smtClean="0"/>
              <a:t>blinkit</a:t>
            </a:r>
            <a:r>
              <a:rPr lang="en-IN" sz="1600" b="1" dirty="0" smtClean="0"/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What is he doing in the market? Let’s explore these things-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 smtClean="0"/>
              <a:t>Blinkit</a:t>
            </a:r>
            <a:r>
              <a:rPr lang="en-US" sz="1600" b="1" dirty="0" smtClean="0"/>
              <a:t>, formerly known as </a:t>
            </a:r>
            <a:r>
              <a:rPr lang="en-US" sz="1600" b="1" dirty="0" err="1" smtClean="0"/>
              <a:t>Grofers</a:t>
            </a:r>
            <a:r>
              <a:rPr lang="en-US" sz="1600" b="1" dirty="0" smtClean="0"/>
              <a:t>, is a leading Indian quick-commerce company specializing in ultra-fast delivery of groceries and daily essentials. Founded in December 2013 by </a:t>
            </a:r>
            <a:r>
              <a:rPr lang="en-US" sz="1600" b="1" dirty="0" err="1" smtClean="0"/>
              <a:t>Albinder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Dhindsa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Saurabh</a:t>
            </a:r>
            <a:r>
              <a:rPr lang="en-US" sz="1600" b="1" dirty="0" smtClean="0"/>
              <a:t> Kumar, the company is headquartered in </a:t>
            </a:r>
            <a:r>
              <a:rPr lang="en-US" sz="1600" b="1" dirty="0" err="1" smtClean="0"/>
              <a:t>Gurugram</a:t>
            </a:r>
            <a:r>
              <a:rPr lang="en-US" sz="1600" b="1" dirty="0" smtClean="0"/>
              <a:t>, Haryana. In 2021, </a:t>
            </a:r>
            <a:r>
              <a:rPr lang="en-US" sz="1600" b="1" dirty="0" err="1" smtClean="0"/>
              <a:t>Grofers</a:t>
            </a:r>
            <a:r>
              <a:rPr lang="en-US" sz="1600" b="1" dirty="0" smtClean="0"/>
              <a:t> rebranded to </a:t>
            </a:r>
            <a:r>
              <a:rPr lang="en-US" sz="1600" b="1" dirty="0" err="1" smtClean="0"/>
              <a:t>Blinkit</a:t>
            </a:r>
            <a:r>
              <a:rPr lang="en-US" sz="1600" b="1" dirty="0" smtClean="0"/>
              <a:t>, marking a strategic shift towards delivering orders within 10 minutes, a move that set a new benchmark in India's quick-commerce sector.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err="1"/>
              <a:t>Blinkit</a:t>
            </a:r>
            <a:r>
              <a:rPr lang="en-US" sz="1600" b="1" dirty="0"/>
              <a:t> primarily delivers groceries, fresh fruits, vegetables, meat, stationery, bakery items, personal care, baby care and pet care products, snacks, flowers, Ambulance etc</a:t>
            </a:r>
            <a:r>
              <a:rPr lang="en-US" sz="1600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📈 Market Leadership &amp; Performance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As of early 2025, </a:t>
            </a:r>
            <a:r>
              <a:rPr lang="en-US" sz="1600" b="1" dirty="0" err="1" smtClean="0"/>
              <a:t>Blinkit</a:t>
            </a:r>
            <a:r>
              <a:rPr lang="en-US" sz="1600" b="1" dirty="0" smtClean="0"/>
              <a:t> holds approximately 40% of India's quick commerce market by gross merchandise value (GMV), positioning it ahead of competitors like </a:t>
            </a:r>
            <a:r>
              <a:rPr lang="en-US" sz="1600" b="1" dirty="0" err="1" smtClean="0"/>
              <a:t>Swiggy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Instamart</a:t>
            </a:r>
            <a:r>
              <a:rPr lang="en-US" sz="1600" b="1" dirty="0" smtClean="0"/>
              <a:t> and </a:t>
            </a:r>
            <a:r>
              <a:rPr lang="en-US" sz="1600" b="1" dirty="0" err="1" smtClean="0"/>
              <a:t>Zepto</a:t>
            </a:r>
            <a:r>
              <a:rPr lang="en-US" sz="1600" b="1" dirty="0" smtClean="0"/>
              <a:t>. In the fourth quarter of FY25, </a:t>
            </a:r>
            <a:r>
              <a:rPr lang="en-US" sz="1600" b="1" dirty="0" err="1" smtClean="0"/>
              <a:t>Blinkit's</a:t>
            </a:r>
            <a:r>
              <a:rPr lang="en-US" sz="1600" b="1" dirty="0" smtClean="0"/>
              <a:t> revenue more than doubled year-on-year to ₹17.09 billion (approximately $203 million), and the number of operational stores increased to 1,301.</a:t>
            </a:r>
            <a:r>
              <a:rPr lang="en-US" sz="2000" b="1" dirty="0" smtClean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550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252844" cy="1325563"/>
          </a:xfrm>
          <a:solidFill>
            <a:srgbClr val="2F8717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757638"/>
            <a:ext cx="81005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Requirement Gathering / Business Requirements.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Data Walkthrough.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Data Connection.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Data Cleaning / Quality Check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DAX Calculation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Dashboard Lay Outing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Charts Development And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Dashboard / Report Development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 smtClean="0"/>
              <a:t>Insights Generation</a:t>
            </a:r>
          </a:p>
        </p:txBody>
      </p:sp>
      <p:sp>
        <p:nvSpPr>
          <p:cNvPr id="4" name="Flowchart: Document 2"/>
          <p:cNvSpPr/>
          <p:nvPr/>
        </p:nvSpPr>
        <p:spPr>
          <a:xfrm>
            <a:off x="9091044" y="0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2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8557726" cy="1594304"/>
          </a:xfrm>
          <a:solidFill>
            <a:srgbClr val="2F8717">
              <a:alpha val="80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091044" y="0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38199" y="2491273"/>
            <a:ext cx="81378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In a Power BI project, business requirements define the goals, expectations, and essential needs that the dashboard or report must fulfill to solve a specific business problem or provide actionable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KPI’s requirements –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Total Sales : The overall revenue generated from all items sold.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Average Sales : The average revenue per sale.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Number Of Items : The total count of different items sold.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Average Rating : The average customer rating for items sold.</a:t>
            </a:r>
          </a:p>
          <a:p>
            <a:endParaRPr lang="en-US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811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8380445" cy="1325563"/>
          </a:xfrm>
          <a:solidFill>
            <a:srgbClr val="2F8717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199" y="1819469"/>
            <a:ext cx="85297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/>
              <a:t>Chart’s </a:t>
            </a:r>
            <a:r>
              <a:rPr lang="en-US" sz="1600" b="1" dirty="0"/>
              <a:t>Requirements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Total Sales by Fat Content:</a:t>
            </a:r>
            <a:br>
              <a:rPr lang="en-US" sz="1600" b="1" dirty="0"/>
            </a:br>
            <a:r>
              <a:rPr lang="en-US" sz="1600" b="1" dirty="0"/>
              <a:t>Objective: Analyze the impact of fat content on total sales.</a:t>
            </a:r>
            <a:br>
              <a:rPr lang="en-US" sz="1600" b="1" dirty="0"/>
            </a:br>
            <a:r>
              <a:rPr lang="en-US" sz="1600" b="1" dirty="0"/>
              <a:t>Additional KPI Metrics: Assess how other KPIs (Average Sales, Number of Items, Average Rating) vary with fat content.</a:t>
            </a:r>
            <a:br>
              <a:rPr lang="en-US" sz="1600" b="1" dirty="0"/>
            </a:br>
            <a:r>
              <a:rPr lang="en-US" sz="1600" b="1" dirty="0"/>
              <a:t>Chart Type: Donut Chart.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Total Sales by Item Type:</a:t>
            </a:r>
            <a:br>
              <a:rPr lang="en-US" sz="1600" b="1" dirty="0"/>
            </a:br>
            <a:r>
              <a:rPr lang="en-US" sz="1600" b="1" dirty="0"/>
              <a:t>Objective: Identify the performance of different item types in terms of total sales.</a:t>
            </a:r>
            <a:br>
              <a:rPr lang="en-US" sz="1600" b="1" dirty="0"/>
            </a:br>
            <a:r>
              <a:rPr lang="en-US" sz="1600" b="1" dirty="0"/>
              <a:t>Additional KPI Metrics: Assess how other KPIs (Average Sales, Number of Items, Average Rating) vary with fat content.</a:t>
            </a:r>
            <a:br>
              <a:rPr lang="en-US" sz="1600" b="1" dirty="0"/>
            </a:br>
            <a:r>
              <a:rPr lang="en-US" sz="1600" b="1" dirty="0"/>
              <a:t>Chart Type: </a:t>
            </a:r>
            <a:r>
              <a:rPr lang="en-US" sz="1600" b="1" dirty="0" smtClean="0"/>
              <a:t>Clustered Bar </a:t>
            </a:r>
            <a:r>
              <a:rPr lang="en-US" sz="1600" b="1" dirty="0"/>
              <a:t>Chart.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Fat Content by Outlet for Total Sales:</a:t>
            </a:r>
            <a:br>
              <a:rPr lang="en-US" sz="1600" b="1" dirty="0"/>
            </a:br>
            <a:r>
              <a:rPr lang="en-US" sz="1600" b="1" dirty="0"/>
              <a:t>Objective: Compare total sales across different outlets segmented by fat content.</a:t>
            </a:r>
            <a:br>
              <a:rPr lang="en-US" sz="1600" b="1" dirty="0"/>
            </a:br>
            <a:r>
              <a:rPr lang="en-US" sz="1600" b="1" dirty="0"/>
              <a:t>Additional KPI Metrics: Assess how other KPIs (Average Sales, Number of Items, Average Rating) vary with fat content.</a:t>
            </a:r>
            <a:br>
              <a:rPr lang="en-US" sz="1600" b="1" dirty="0"/>
            </a:br>
            <a:r>
              <a:rPr lang="en-US" sz="1600" b="1" dirty="0"/>
              <a:t>Chart Type: Stacked Column Chart.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Total Sales by Outlet Establishment:</a:t>
            </a:r>
            <a:br>
              <a:rPr lang="en-US" sz="1600" b="1" dirty="0"/>
            </a:br>
            <a:r>
              <a:rPr lang="en-US" sz="1600" b="1" dirty="0"/>
              <a:t>Objective: Evaluate how the age or type of outlet establishment influences total sales.</a:t>
            </a:r>
            <a:br>
              <a:rPr lang="en-US" sz="1600" b="1" dirty="0"/>
            </a:br>
            <a:r>
              <a:rPr lang="en-US" sz="1600" b="1" dirty="0"/>
              <a:t>Chart Type: Line Chart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  <p:sp>
        <p:nvSpPr>
          <p:cNvPr id="4" name="Flowchart: Document 2"/>
          <p:cNvSpPr/>
          <p:nvPr/>
        </p:nvSpPr>
        <p:spPr>
          <a:xfrm>
            <a:off x="9091044" y="0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F8717">
              <a:alpha val="80000"/>
            </a:srgbClr>
          </a:solidFill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2183363"/>
            <a:ext cx="86603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5. Sales by Outlet Size: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Objective:</a:t>
            </a:r>
            <a:r>
              <a:rPr lang="en-US" dirty="0"/>
              <a:t> Analyze the correlation between outlet size and total sales.</a:t>
            </a:r>
            <a:br>
              <a:rPr lang="en-US" dirty="0"/>
            </a:br>
            <a:r>
              <a:rPr lang="en-US" b="1" dirty="0"/>
              <a:t>Chart Type:</a:t>
            </a:r>
            <a:r>
              <a:rPr lang="en-US" dirty="0"/>
              <a:t> Donut/ Pie Chart.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6. Sales by Outlet Location: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Objective:</a:t>
            </a:r>
            <a:r>
              <a:rPr lang="en-US" dirty="0"/>
              <a:t> Assess the geographic distribution of sales across different locations.</a:t>
            </a:r>
            <a:br>
              <a:rPr lang="en-US" dirty="0"/>
            </a:br>
            <a:r>
              <a:rPr lang="en-US" b="1" dirty="0"/>
              <a:t>Chart Type:</a:t>
            </a:r>
            <a:r>
              <a:rPr lang="en-US" dirty="0"/>
              <a:t> Funnel Map.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7. All Metrics by Outlet Type: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Objective:</a:t>
            </a:r>
            <a:r>
              <a:rPr lang="en-US" dirty="0"/>
              <a:t> Provide a comprehensive view of all key metrics (Total Sales, Average Sales, Number of Items, Average Rating) broken down by different outlet types.</a:t>
            </a:r>
            <a:br>
              <a:rPr lang="en-US" dirty="0"/>
            </a:br>
            <a:r>
              <a:rPr lang="en-US" b="1" dirty="0"/>
              <a:t>Chart Type:</a:t>
            </a:r>
            <a:r>
              <a:rPr lang="en-US" dirty="0"/>
              <a:t> Matrix Card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lowchart: Document 2"/>
          <p:cNvSpPr/>
          <p:nvPr/>
        </p:nvSpPr>
        <p:spPr>
          <a:xfrm>
            <a:off x="9091044" y="-27991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902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F8717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IN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091044" y="-27991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38200" y="2565919"/>
            <a:ext cx="8061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To create these KPI’s requirements first add 4 cards and then in all cards I drag and drop the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Before drop the values first we create the measure of total sales, no. of items, avg. sales, avg.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Then it is like -  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506" y="3809203"/>
            <a:ext cx="5934269" cy="284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2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F8717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Chart’s Requirements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091044" y="-46653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838200" y="2267340"/>
            <a:ext cx="7885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Now I create chart - </a:t>
            </a:r>
            <a:r>
              <a:rPr lang="en-US" b="1" dirty="0" smtClean="0"/>
              <a:t>total sales </a:t>
            </a:r>
            <a:r>
              <a:rPr lang="en-US" b="1" dirty="0"/>
              <a:t>by </a:t>
            </a:r>
            <a:r>
              <a:rPr lang="en-US" b="1" dirty="0" smtClean="0"/>
              <a:t>fat </a:t>
            </a:r>
            <a:r>
              <a:rPr lang="en-US" b="1" dirty="0"/>
              <a:t>c</a:t>
            </a:r>
            <a:r>
              <a:rPr lang="en-US" b="1" dirty="0" smtClean="0"/>
              <a:t>ontent, total sales by item type, fat content by outlet for total sales.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And create a </a:t>
            </a:r>
            <a:r>
              <a:rPr lang="en-US" b="1" dirty="0" err="1" smtClean="0"/>
              <a:t>matrics</a:t>
            </a:r>
            <a:r>
              <a:rPr lang="en-US" b="1" dirty="0" smtClean="0"/>
              <a:t> of all KPI’s so that all charts are easily filtered with a single click.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First chart is donut chart, second is clustered bar chart, last one is bar chart.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The chart look like this -  </a:t>
            </a:r>
            <a:endParaRPr lang="en-IN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314" y="3753169"/>
            <a:ext cx="4924784" cy="291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34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2F8717">
              <a:alpha val="80000"/>
            </a:srgbClr>
          </a:solidFill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Outlet Establishment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owchart: Document 2"/>
          <p:cNvSpPr/>
          <p:nvPr/>
        </p:nvSpPr>
        <p:spPr>
          <a:xfrm>
            <a:off x="9091044" y="-46653"/>
            <a:ext cx="3100956" cy="350124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28280"/>
              <a:gd name="connsiteX1" fmla="*/ 21600 w 21600"/>
              <a:gd name="connsiteY1" fmla="*/ 0 h 28280"/>
              <a:gd name="connsiteX2" fmla="*/ 21600 w 21600"/>
              <a:gd name="connsiteY2" fmla="*/ 17322 h 28280"/>
              <a:gd name="connsiteX3" fmla="*/ 55 w 21600"/>
              <a:gd name="connsiteY3" fmla="*/ 27645 h 28280"/>
              <a:gd name="connsiteX4" fmla="*/ 0 w 21600"/>
              <a:gd name="connsiteY4" fmla="*/ 0 h 28280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268"/>
              <a:gd name="connsiteX1" fmla="*/ 21600 w 21600"/>
              <a:gd name="connsiteY1" fmla="*/ 0 h 28268"/>
              <a:gd name="connsiteX2" fmla="*/ 16628 w 21600"/>
              <a:gd name="connsiteY2" fmla="*/ 17015 h 28268"/>
              <a:gd name="connsiteX3" fmla="*/ 55 w 21600"/>
              <a:gd name="connsiteY3" fmla="*/ 27645 h 28268"/>
              <a:gd name="connsiteX4" fmla="*/ 0 w 21600"/>
              <a:gd name="connsiteY4" fmla="*/ 0 h 28268"/>
              <a:gd name="connsiteX0" fmla="*/ 0 w 21600"/>
              <a:gd name="connsiteY0" fmla="*/ 0 h 28313"/>
              <a:gd name="connsiteX1" fmla="*/ 21600 w 21600"/>
              <a:gd name="connsiteY1" fmla="*/ 0 h 28313"/>
              <a:gd name="connsiteX2" fmla="*/ 19390 w 21600"/>
              <a:gd name="connsiteY2" fmla="*/ 18141 h 28313"/>
              <a:gd name="connsiteX3" fmla="*/ 55 w 21600"/>
              <a:gd name="connsiteY3" fmla="*/ 27645 h 28313"/>
              <a:gd name="connsiteX4" fmla="*/ 0 w 21600"/>
              <a:gd name="connsiteY4" fmla="*/ 0 h 28313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600"/>
              <a:gd name="connsiteY0" fmla="*/ 0 h 28435"/>
              <a:gd name="connsiteX1" fmla="*/ 21600 w 21600"/>
              <a:gd name="connsiteY1" fmla="*/ 0 h 28435"/>
              <a:gd name="connsiteX2" fmla="*/ 17231 w 21600"/>
              <a:gd name="connsiteY2" fmla="*/ 20584 h 28435"/>
              <a:gd name="connsiteX3" fmla="*/ 55 w 21600"/>
              <a:gd name="connsiteY3" fmla="*/ 27645 h 28435"/>
              <a:gd name="connsiteX4" fmla="*/ 0 w 21600"/>
              <a:gd name="connsiteY4" fmla="*/ 0 h 28435"/>
              <a:gd name="connsiteX0" fmla="*/ 0 w 21705"/>
              <a:gd name="connsiteY0" fmla="*/ 0 h 28417"/>
              <a:gd name="connsiteX1" fmla="*/ 21600 w 21705"/>
              <a:gd name="connsiteY1" fmla="*/ 0 h 28417"/>
              <a:gd name="connsiteX2" fmla="*/ 21463 w 21705"/>
              <a:gd name="connsiteY2" fmla="*/ 20279 h 28417"/>
              <a:gd name="connsiteX3" fmla="*/ 55 w 21705"/>
              <a:gd name="connsiteY3" fmla="*/ 27645 h 28417"/>
              <a:gd name="connsiteX4" fmla="*/ 0 w 21705"/>
              <a:gd name="connsiteY4" fmla="*/ 0 h 28417"/>
              <a:gd name="connsiteX0" fmla="*/ 0 w 21600"/>
              <a:gd name="connsiteY0" fmla="*/ 0 h 28417"/>
              <a:gd name="connsiteX1" fmla="*/ 21600 w 21600"/>
              <a:gd name="connsiteY1" fmla="*/ 0 h 28417"/>
              <a:gd name="connsiteX2" fmla="*/ 21463 w 21600"/>
              <a:gd name="connsiteY2" fmla="*/ 20279 h 28417"/>
              <a:gd name="connsiteX3" fmla="*/ 55 w 21600"/>
              <a:gd name="connsiteY3" fmla="*/ 27645 h 28417"/>
              <a:gd name="connsiteX4" fmla="*/ 0 w 21600"/>
              <a:gd name="connsiteY4" fmla="*/ 0 h 28417"/>
              <a:gd name="connsiteX0" fmla="*/ 0 w 21600"/>
              <a:gd name="connsiteY0" fmla="*/ 0 h 28422"/>
              <a:gd name="connsiteX1" fmla="*/ 21600 w 21600"/>
              <a:gd name="connsiteY1" fmla="*/ 0 h 28422"/>
              <a:gd name="connsiteX2" fmla="*/ 21254 w 21600"/>
              <a:gd name="connsiteY2" fmla="*/ 20355 h 28422"/>
              <a:gd name="connsiteX3" fmla="*/ 55 w 21600"/>
              <a:gd name="connsiteY3" fmla="*/ 27645 h 28422"/>
              <a:gd name="connsiteX4" fmla="*/ 0 w 21600"/>
              <a:gd name="connsiteY4" fmla="*/ 0 h 28422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3"/>
              <a:gd name="connsiteX1" fmla="*/ 21600 w 21600"/>
              <a:gd name="connsiteY1" fmla="*/ 0 h 28453"/>
              <a:gd name="connsiteX2" fmla="*/ 20766 w 21600"/>
              <a:gd name="connsiteY2" fmla="*/ 20889 h 28453"/>
              <a:gd name="connsiteX3" fmla="*/ 55 w 21600"/>
              <a:gd name="connsiteY3" fmla="*/ 27645 h 28453"/>
              <a:gd name="connsiteX4" fmla="*/ 0 w 21600"/>
              <a:gd name="connsiteY4" fmla="*/ 0 h 28453"/>
              <a:gd name="connsiteX0" fmla="*/ 0 w 21600"/>
              <a:gd name="connsiteY0" fmla="*/ 0 h 28458"/>
              <a:gd name="connsiteX1" fmla="*/ 21600 w 21600"/>
              <a:gd name="connsiteY1" fmla="*/ 0 h 28458"/>
              <a:gd name="connsiteX2" fmla="*/ 20766 w 21600"/>
              <a:gd name="connsiteY2" fmla="*/ 20965 h 28458"/>
              <a:gd name="connsiteX3" fmla="*/ 55 w 21600"/>
              <a:gd name="connsiteY3" fmla="*/ 27645 h 28458"/>
              <a:gd name="connsiteX4" fmla="*/ 0 w 21600"/>
              <a:gd name="connsiteY4" fmla="*/ 0 h 28458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531"/>
              <a:gd name="connsiteX1" fmla="*/ 21600 w 21600"/>
              <a:gd name="connsiteY1" fmla="*/ 0 h 28531"/>
              <a:gd name="connsiteX2" fmla="*/ 20766 w 21600"/>
              <a:gd name="connsiteY2" fmla="*/ 20965 h 28531"/>
              <a:gd name="connsiteX3" fmla="*/ 55 w 21600"/>
              <a:gd name="connsiteY3" fmla="*/ 27645 h 28531"/>
              <a:gd name="connsiteX4" fmla="*/ 0 w 21600"/>
              <a:gd name="connsiteY4" fmla="*/ 0 h 28531"/>
              <a:gd name="connsiteX0" fmla="*/ 0 w 21600"/>
              <a:gd name="connsiteY0" fmla="*/ 0 h 28388"/>
              <a:gd name="connsiteX1" fmla="*/ 21600 w 21600"/>
              <a:gd name="connsiteY1" fmla="*/ 0 h 28388"/>
              <a:gd name="connsiteX2" fmla="*/ 20766 w 21600"/>
              <a:gd name="connsiteY2" fmla="*/ 20965 h 28388"/>
              <a:gd name="connsiteX3" fmla="*/ 55 w 21600"/>
              <a:gd name="connsiteY3" fmla="*/ 27645 h 28388"/>
              <a:gd name="connsiteX4" fmla="*/ 0 w 21600"/>
              <a:gd name="connsiteY4" fmla="*/ 0 h 28388"/>
              <a:gd name="connsiteX0" fmla="*/ 0 w 22716"/>
              <a:gd name="connsiteY0" fmla="*/ 0 h 28388"/>
              <a:gd name="connsiteX1" fmla="*/ 22716 w 22716"/>
              <a:gd name="connsiteY1" fmla="*/ 153 h 28388"/>
              <a:gd name="connsiteX2" fmla="*/ 20766 w 22716"/>
              <a:gd name="connsiteY2" fmla="*/ 20965 h 28388"/>
              <a:gd name="connsiteX3" fmla="*/ 55 w 22716"/>
              <a:gd name="connsiteY3" fmla="*/ 27645 h 28388"/>
              <a:gd name="connsiteX4" fmla="*/ 0 w 22716"/>
              <a:gd name="connsiteY4" fmla="*/ 0 h 28388"/>
              <a:gd name="connsiteX0" fmla="*/ 0 w 22726"/>
              <a:gd name="connsiteY0" fmla="*/ 0 h 28388"/>
              <a:gd name="connsiteX1" fmla="*/ 22716 w 22726"/>
              <a:gd name="connsiteY1" fmla="*/ 153 h 28388"/>
              <a:gd name="connsiteX2" fmla="*/ 20766 w 22726"/>
              <a:gd name="connsiteY2" fmla="*/ 20965 h 28388"/>
              <a:gd name="connsiteX3" fmla="*/ 55 w 22726"/>
              <a:gd name="connsiteY3" fmla="*/ 27645 h 28388"/>
              <a:gd name="connsiteX4" fmla="*/ 0 w 22726"/>
              <a:gd name="connsiteY4" fmla="*/ 0 h 28388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54"/>
              <a:gd name="connsiteY0" fmla="*/ 0 h 28372"/>
              <a:gd name="connsiteX1" fmla="*/ 22716 w 22754"/>
              <a:gd name="connsiteY1" fmla="*/ 153 h 28372"/>
              <a:gd name="connsiteX2" fmla="*/ 20975 w 22754"/>
              <a:gd name="connsiteY2" fmla="*/ 20660 h 28372"/>
              <a:gd name="connsiteX3" fmla="*/ 55 w 22754"/>
              <a:gd name="connsiteY3" fmla="*/ 27645 h 28372"/>
              <a:gd name="connsiteX4" fmla="*/ 0 w 22754"/>
              <a:gd name="connsiteY4" fmla="*/ 0 h 28372"/>
              <a:gd name="connsiteX0" fmla="*/ 0 w 22716"/>
              <a:gd name="connsiteY0" fmla="*/ 0 h 28372"/>
              <a:gd name="connsiteX1" fmla="*/ 22716 w 22716"/>
              <a:gd name="connsiteY1" fmla="*/ 153 h 28372"/>
              <a:gd name="connsiteX2" fmla="*/ 20975 w 22716"/>
              <a:gd name="connsiteY2" fmla="*/ 20660 h 28372"/>
              <a:gd name="connsiteX3" fmla="*/ 55 w 22716"/>
              <a:gd name="connsiteY3" fmla="*/ 27645 h 28372"/>
              <a:gd name="connsiteX4" fmla="*/ 0 w 22716"/>
              <a:gd name="connsiteY4" fmla="*/ 0 h 28372"/>
              <a:gd name="connsiteX0" fmla="*/ 0 w 22942"/>
              <a:gd name="connsiteY0" fmla="*/ 0 h 28392"/>
              <a:gd name="connsiteX1" fmla="*/ 22716 w 22942"/>
              <a:gd name="connsiteY1" fmla="*/ 153 h 28392"/>
              <a:gd name="connsiteX2" fmla="*/ 22509 w 22942"/>
              <a:gd name="connsiteY2" fmla="*/ 21042 h 28392"/>
              <a:gd name="connsiteX3" fmla="*/ 55 w 22942"/>
              <a:gd name="connsiteY3" fmla="*/ 27645 h 28392"/>
              <a:gd name="connsiteX4" fmla="*/ 0 w 22942"/>
              <a:gd name="connsiteY4" fmla="*/ 0 h 28392"/>
              <a:gd name="connsiteX0" fmla="*/ 0 w 22717"/>
              <a:gd name="connsiteY0" fmla="*/ 0 h 28392"/>
              <a:gd name="connsiteX1" fmla="*/ 22716 w 22717"/>
              <a:gd name="connsiteY1" fmla="*/ 153 h 28392"/>
              <a:gd name="connsiteX2" fmla="*/ 22509 w 22717"/>
              <a:gd name="connsiteY2" fmla="*/ 21042 h 28392"/>
              <a:gd name="connsiteX3" fmla="*/ 55 w 22717"/>
              <a:gd name="connsiteY3" fmla="*/ 27645 h 28392"/>
              <a:gd name="connsiteX4" fmla="*/ 0 w 22717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509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392"/>
              <a:gd name="connsiteX1" fmla="*/ 22716 w 22716"/>
              <a:gd name="connsiteY1" fmla="*/ 153 h 28392"/>
              <a:gd name="connsiteX2" fmla="*/ 22438 w 22716"/>
              <a:gd name="connsiteY2" fmla="*/ 21042 h 28392"/>
              <a:gd name="connsiteX3" fmla="*/ 55 w 22716"/>
              <a:gd name="connsiteY3" fmla="*/ 27645 h 28392"/>
              <a:gd name="connsiteX4" fmla="*/ 0 w 22716"/>
              <a:gd name="connsiteY4" fmla="*/ 0 h 28392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  <a:gd name="connsiteX0" fmla="*/ 0 w 22716"/>
              <a:gd name="connsiteY0" fmla="*/ 0 h 28405"/>
              <a:gd name="connsiteX1" fmla="*/ 22716 w 22716"/>
              <a:gd name="connsiteY1" fmla="*/ 153 h 28405"/>
              <a:gd name="connsiteX2" fmla="*/ 22652 w 22716"/>
              <a:gd name="connsiteY2" fmla="*/ 21279 h 28405"/>
              <a:gd name="connsiteX3" fmla="*/ 55 w 22716"/>
              <a:gd name="connsiteY3" fmla="*/ 27645 h 28405"/>
              <a:gd name="connsiteX4" fmla="*/ 0 w 22716"/>
              <a:gd name="connsiteY4" fmla="*/ 0 h 2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6" h="28405">
                <a:moveTo>
                  <a:pt x="0" y="0"/>
                </a:moveTo>
                <a:lnTo>
                  <a:pt x="22716" y="153"/>
                </a:lnTo>
                <a:cubicBezTo>
                  <a:pt x="22662" y="7433"/>
                  <a:pt x="22639" y="17805"/>
                  <a:pt x="22652" y="21279"/>
                </a:cubicBezTo>
                <a:cubicBezTo>
                  <a:pt x="13037" y="19981"/>
                  <a:pt x="10855" y="31395"/>
                  <a:pt x="55" y="27645"/>
                </a:cubicBezTo>
                <a:cubicBezTo>
                  <a:pt x="37" y="18430"/>
                  <a:pt x="18" y="9215"/>
                  <a:pt x="0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rcRect/>
            <a:stretch>
              <a:fillRect l="-43941" r="-49897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838200" y="2102466"/>
            <a:ext cx="8081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Total sales by outlet establishment charts shows that how total sales goes by Establishment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I create a line chart for evaluate the trends.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/>
              <a:t>And it looks like this -  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537" y="3530164"/>
            <a:ext cx="5585277" cy="24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0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rgbClr val="00B050"/>
      </a:lt1>
      <a:dk2>
        <a:srgbClr val="44546A"/>
      </a:dk2>
      <a:lt2>
        <a:srgbClr val="E7E6E6"/>
      </a:lt2>
      <a:accent1>
        <a:srgbClr val="FFFF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FFFF00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1132</TotalTime>
  <Words>1041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POWERBI PROJECT</vt:lpstr>
      <vt:lpstr>PROJECT INTRODUCTION </vt:lpstr>
      <vt:lpstr>STEPS IN PROJECT</vt:lpstr>
      <vt:lpstr>BUSINESS REQUIREMENTS</vt:lpstr>
      <vt:lpstr>BUSINESS REQUIREMENTS</vt:lpstr>
      <vt:lpstr>BUSINESS REQUIREMENTS</vt:lpstr>
      <vt:lpstr>KPI’s Requirements</vt:lpstr>
      <vt:lpstr>Now Chart’s Requirements</vt:lpstr>
      <vt:lpstr>Total Sales By Outlet Establishment</vt:lpstr>
      <vt:lpstr>Sales By Outlet Size</vt:lpstr>
      <vt:lpstr>Sales By Outlet Location </vt:lpstr>
      <vt:lpstr>At Last All Metrics Add</vt:lpstr>
      <vt:lpstr>DASHBOARD</vt:lpstr>
      <vt:lpstr>THANK YOU FOR  WATCHING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PROJECT</dc:title>
  <dc:creator>Sumit Swain</dc:creator>
  <cp:lastModifiedBy>Sumit Swain</cp:lastModifiedBy>
  <cp:revision>32</cp:revision>
  <dcterms:created xsi:type="dcterms:W3CDTF">2025-05-08T02:53:23Z</dcterms:created>
  <dcterms:modified xsi:type="dcterms:W3CDTF">2025-05-17T10:17:41Z</dcterms:modified>
</cp:coreProperties>
</file>