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7"/>
  </p:notesMasterIdLst>
  <p:sldIdLst>
    <p:sldId id="256" r:id="rId2"/>
    <p:sldId id="259" r:id="rId3"/>
    <p:sldId id="262" r:id="rId4"/>
    <p:sldId id="263" r:id="rId5"/>
    <p:sldId id="261" r:id="rId6"/>
    <p:sldId id="264" r:id="rId7"/>
    <p:sldId id="265" r:id="rId8"/>
    <p:sldId id="267" r:id="rId9"/>
    <p:sldId id="266" r:id="rId10"/>
    <p:sldId id="268" r:id="rId11"/>
    <p:sldId id="270" r:id="rId12"/>
    <p:sldId id="275" r:id="rId13"/>
    <p:sldId id="271" r:id="rId14"/>
    <p:sldId id="27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Maity" userId="7e5af35fb6b27563" providerId="LiveId" clId="{DB83437C-0101-4BB3-BA71-0219B2AB283C}"/>
    <pc:docChg chg="undo redo custSel modSld">
      <pc:chgData name="Sumit Maity" userId="7e5af35fb6b27563" providerId="LiveId" clId="{DB83437C-0101-4BB3-BA71-0219B2AB283C}" dt="2022-05-03T16:23:30.835" v="402"/>
      <pc:docMkLst>
        <pc:docMk/>
      </pc:docMkLst>
      <pc:sldChg chg="addSp delSp modSp mod">
        <pc:chgData name="Sumit Maity" userId="7e5af35fb6b27563" providerId="LiveId" clId="{DB83437C-0101-4BB3-BA71-0219B2AB283C}" dt="2022-05-03T15:59:37.837" v="102" actId="14100"/>
        <pc:sldMkLst>
          <pc:docMk/>
          <pc:sldMk cId="2590918872" sldId="256"/>
        </pc:sldMkLst>
        <pc:spChg chg="mod">
          <ac:chgData name="Sumit Maity" userId="7e5af35fb6b27563" providerId="LiveId" clId="{DB83437C-0101-4BB3-BA71-0219B2AB283C}" dt="2022-05-03T15:50:30.401" v="72" actId="113"/>
          <ac:spMkLst>
            <pc:docMk/>
            <pc:sldMk cId="2590918872" sldId="256"/>
            <ac:spMk id="2" creationId="{29EDAE23-1CA5-E94B-876C-EE4784FFB19F}"/>
          </ac:spMkLst>
        </pc:spChg>
        <pc:spChg chg="mod">
          <ac:chgData name="Sumit Maity" userId="7e5af35fb6b27563" providerId="LiveId" clId="{DB83437C-0101-4BB3-BA71-0219B2AB283C}" dt="2022-05-03T15:51:43.243" v="91" actId="5793"/>
          <ac:spMkLst>
            <pc:docMk/>
            <pc:sldMk cId="2590918872" sldId="256"/>
            <ac:spMk id="3" creationId="{0A1EA54E-8AC2-4A43-9DF4-485750F5C76E}"/>
          </ac:spMkLst>
        </pc:spChg>
        <pc:picChg chg="add del mod">
          <ac:chgData name="Sumit Maity" userId="7e5af35fb6b27563" providerId="LiveId" clId="{DB83437C-0101-4BB3-BA71-0219B2AB283C}" dt="2022-05-03T15:55:47.251" v="95" actId="478"/>
          <ac:picMkLst>
            <pc:docMk/>
            <pc:sldMk cId="2590918872" sldId="256"/>
            <ac:picMk id="5" creationId="{D0F5CECD-AC27-4CE6-A1DF-825C6561FDFF}"/>
          </ac:picMkLst>
        </pc:picChg>
        <pc:picChg chg="add mod">
          <ac:chgData name="Sumit Maity" userId="7e5af35fb6b27563" providerId="LiveId" clId="{DB83437C-0101-4BB3-BA71-0219B2AB283C}" dt="2022-05-03T15:59:37.837" v="102" actId="14100"/>
          <ac:picMkLst>
            <pc:docMk/>
            <pc:sldMk cId="2590918872" sldId="256"/>
            <ac:picMk id="6" creationId="{01581F95-4F9A-4806-9AF4-12C739F5A6A9}"/>
          </ac:picMkLst>
        </pc:picChg>
        <pc:picChg chg="del">
          <ac:chgData name="Sumit Maity" userId="7e5af35fb6b27563" providerId="LiveId" clId="{DB83437C-0101-4BB3-BA71-0219B2AB283C}" dt="2022-05-03T15:52:11.095" v="92" actId="478"/>
          <ac:picMkLst>
            <pc:docMk/>
            <pc:sldMk cId="2590918872" sldId="256"/>
            <ac:picMk id="7" creationId="{00000000-0000-0000-0000-000000000000}"/>
          </ac:picMkLst>
        </pc:picChg>
      </pc:sldChg>
      <pc:sldChg chg="modSp mod">
        <pc:chgData name="Sumit Maity" userId="7e5af35fb6b27563" providerId="LiveId" clId="{DB83437C-0101-4BB3-BA71-0219B2AB283C}" dt="2022-05-03T16:06:52.435" v="295" actId="20577"/>
        <pc:sldMkLst>
          <pc:docMk/>
          <pc:sldMk cId="2590918872" sldId="258"/>
        </pc:sldMkLst>
        <pc:spChg chg="mod">
          <ac:chgData name="Sumit Maity" userId="7e5af35fb6b27563" providerId="LiveId" clId="{DB83437C-0101-4BB3-BA71-0219B2AB283C}" dt="2022-05-03T16:00:51.902" v="113" actId="207"/>
          <ac:spMkLst>
            <pc:docMk/>
            <pc:sldMk cId="2590918872" sldId="258"/>
            <ac:spMk id="9" creationId="{00000000-0000-0000-0000-000000000000}"/>
          </ac:spMkLst>
        </pc:spChg>
        <pc:graphicFrameChg chg="mod modGraphic">
          <ac:chgData name="Sumit Maity" userId="7e5af35fb6b27563" providerId="LiveId" clId="{DB83437C-0101-4BB3-BA71-0219B2AB283C}" dt="2022-05-03T16:06:52.435" v="295" actId="20577"/>
          <ac:graphicFrameMkLst>
            <pc:docMk/>
            <pc:sldMk cId="2590918872" sldId="258"/>
            <ac:graphicFrameMk id="6" creationId="{00000000-0000-0000-0000-000000000000}"/>
          </ac:graphicFrameMkLst>
        </pc:graphicFrameChg>
      </pc:sldChg>
      <pc:sldChg chg="modSp mod">
        <pc:chgData name="Sumit Maity" userId="7e5af35fb6b27563" providerId="LiveId" clId="{DB83437C-0101-4BB3-BA71-0219B2AB283C}" dt="2022-05-03T16:09:46.324" v="314" actId="255"/>
        <pc:sldMkLst>
          <pc:docMk/>
          <pc:sldMk cId="2590918872" sldId="259"/>
        </pc:sldMkLst>
        <pc:spChg chg="mod">
          <ac:chgData name="Sumit Maity" userId="7e5af35fb6b27563" providerId="LiveId" clId="{DB83437C-0101-4BB3-BA71-0219B2AB283C}" dt="2022-05-03T16:09:46.324" v="314" actId="255"/>
          <ac:spMkLst>
            <pc:docMk/>
            <pc:sldMk cId="2590918872" sldId="259"/>
            <ac:spMk id="3" creationId="{0A1EA54E-8AC2-4A43-9DF4-485750F5C76E}"/>
          </ac:spMkLst>
        </pc:spChg>
      </pc:sldChg>
      <pc:sldChg chg="modSp mod">
        <pc:chgData name="Sumit Maity" userId="7e5af35fb6b27563" providerId="LiveId" clId="{DB83437C-0101-4BB3-BA71-0219B2AB283C}" dt="2022-05-03T16:17:25.234" v="384" actId="20577"/>
        <pc:sldMkLst>
          <pc:docMk/>
          <pc:sldMk cId="2590918872" sldId="261"/>
        </pc:sldMkLst>
        <pc:spChg chg="mod">
          <ac:chgData name="Sumit Maity" userId="7e5af35fb6b27563" providerId="LiveId" clId="{DB83437C-0101-4BB3-BA71-0219B2AB283C}" dt="2022-05-03T16:17:25.234" v="384" actId="20577"/>
          <ac:spMkLst>
            <pc:docMk/>
            <pc:sldMk cId="2590918872" sldId="261"/>
            <ac:spMk id="3" creationId="{0A1EA54E-8AC2-4A43-9DF4-485750F5C76E}"/>
          </ac:spMkLst>
        </pc:spChg>
      </pc:sldChg>
      <pc:sldChg chg="modSp mod">
        <pc:chgData name="Sumit Maity" userId="7e5af35fb6b27563" providerId="LiveId" clId="{DB83437C-0101-4BB3-BA71-0219B2AB283C}" dt="2022-05-03T16:14:59.013" v="362" actId="207"/>
        <pc:sldMkLst>
          <pc:docMk/>
          <pc:sldMk cId="2590918872" sldId="262"/>
        </pc:sldMkLst>
        <pc:spChg chg="mod">
          <ac:chgData name="Sumit Maity" userId="7e5af35fb6b27563" providerId="LiveId" clId="{DB83437C-0101-4BB3-BA71-0219B2AB283C}" dt="2022-05-03T16:14:59.013" v="362" actId="207"/>
          <ac:spMkLst>
            <pc:docMk/>
            <pc:sldMk cId="2590918872" sldId="262"/>
            <ac:spMk id="4" creationId="{00000000-0000-0000-0000-000000000000}"/>
          </ac:spMkLst>
        </pc:spChg>
        <pc:spChg chg="mod">
          <ac:chgData name="Sumit Maity" userId="7e5af35fb6b27563" providerId="LiveId" clId="{DB83437C-0101-4BB3-BA71-0219B2AB283C}" dt="2022-05-03T16:13:24.490" v="343" actId="13822"/>
          <ac:spMkLst>
            <pc:docMk/>
            <pc:sldMk cId="2590918872" sldId="262"/>
            <ac:spMk id="5" creationId="{00000000-0000-0000-0000-000000000000}"/>
          </ac:spMkLst>
        </pc:spChg>
        <pc:spChg chg="mod">
          <ac:chgData name="Sumit Maity" userId="7e5af35fb6b27563" providerId="LiveId" clId="{DB83437C-0101-4BB3-BA71-0219B2AB283C}" dt="2022-05-03T16:14:14.999" v="356" actId="208"/>
          <ac:spMkLst>
            <pc:docMk/>
            <pc:sldMk cId="2590918872" sldId="262"/>
            <ac:spMk id="6" creationId="{00000000-0000-0000-0000-000000000000}"/>
          </ac:spMkLst>
        </pc:spChg>
        <pc:spChg chg="mod">
          <ac:chgData name="Sumit Maity" userId="7e5af35fb6b27563" providerId="LiveId" clId="{DB83437C-0101-4BB3-BA71-0219B2AB283C}" dt="2022-05-03T16:14:17.855" v="357" actId="208"/>
          <ac:spMkLst>
            <pc:docMk/>
            <pc:sldMk cId="2590918872" sldId="262"/>
            <ac:spMk id="7" creationId="{00000000-0000-0000-0000-000000000000}"/>
          </ac:spMkLst>
        </pc:spChg>
        <pc:spChg chg="mod">
          <ac:chgData name="Sumit Maity" userId="7e5af35fb6b27563" providerId="LiveId" clId="{DB83437C-0101-4BB3-BA71-0219B2AB283C}" dt="2022-05-03T16:14:12.238" v="355" actId="208"/>
          <ac:spMkLst>
            <pc:docMk/>
            <pc:sldMk cId="2590918872" sldId="262"/>
            <ac:spMk id="8" creationId="{00000000-0000-0000-0000-000000000000}"/>
          </ac:spMkLst>
        </pc:spChg>
        <pc:spChg chg="mod">
          <ac:chgData name="Sumit Maity" userId="7e5af35fb6b27563" providerId="LiveId" clId="{DB83437C-0101-4BB3-BA71-0219B2AB283C}" dt="2022-05-03T16:14:19.943" v="358" actId="208"/>
          <ac:spMkLst>
            <pc:docMk/>
            <pc:sldMk cId="2590918872" sldId="262"/>
            <ac:spMk id="9" creationId="{00000000-0000-0000-0000-000000000000}"/>
          </ac:spMkLst>
        </pc:spChg>
        <pc:spChg chg="mod">
          <ac:chgData name="Sumit Maity" userId="7e5af35fb6b27563" providerId="LiveId" clId="{DB83437C-0101-4BB3-BA71-0219B2AB283C}" dt="2022-05-03T16:13:17.432" v="342" actId="13822"/>
          <ac:spMkLst>
            <pc:docMk/>
            <pc:sldMk cId="2590918872" sldId="262"/>
            <ac:spMk id="10" creationId="{00000000-0000-0000-0000-000000000000}"/>
          </ac:spMkLst>
        </pc:spChg>
        <pc:spChg chg="mod">
          <ac:chgData name="Sumit Maity" userId="7e5af35fb6b27563" providerId="LiveId" clId="{DB83437C-0101-4BB3-BA71-0219B2AB283C}" dt="2022-05-03T16:13:55.659" v="349" actId="13822"/>
          <ac:spMkLst>
            <pc:docMk/>
            <pc:sldMk cId="2590918872" sldId="262"/>
            <ac:spMk id="11" creationId="{00000000-0000-0000-0000-000000000000}"/>
          </ac:spMkLst>
        </pc:spChg>
        <pc:spChg chg="mod">
          <ac:chgData name="Sumit Maity" userId="7e5af35fb6b27563" providerId="LiveId" clId="{DB83437C-0101-4BB3-BA71-0219B2AB283C}" dt="2022-05-03T16:13:39.098" v="345" actId="13822"/>
          <ac:spMkLst>
            <pc:docMk/>
            <pc:sldMk cId="2590918872" sldId="262"/>
            <ac:spMk id="12" creationId="{00000000-0000-0000-0000-000000000000}"/>
          </ac:spMkLst>
        </pc:spChg>
        <pc:spChg chg="mod">
          <ac:chgData name="Sumit Maity" userId="7e5af35fb6b27563" providerId="LiveId" clId="{DB83437C-0101-4BB3-BA71-0219B2AB283C}" dt="2022-05-03T16:13:47.330" v="347" actId="13822"/>
          <ac:spMkLst>
            <pc:docMk/>
            <pc:sldMk cId="2590918872" sldId="262"/>
            <ac:spMk id="13" creationId="{00000000-0000-0000-0000-000000000000}"/>
          </ac:spMkLst>
        </pc:spChg>
        <pc:spChg chg="mod">
          <ac:chgData name="Sumit Maity" userId="7e5af35fb6b27563" providerId="LiveId" clId="{DB83437C-0101-4BB3-BA71-0219B2AB283C}" dt="2022-05-03T16:14:03.839" v="352" actId="208"/>
          <ac:spMkLst>
            <pc:docMk/>
            <pc:sldMk cId="2590918872" sldId="262"/>
            <ac:spMk id="14" creationId="{00000000-0000-0000-0000-000000000000}"/>
          </ac:spMkLst>
        </pc:spChg>
        <pc:spChg chg="mod">
          <ac:chgData name="Sumit Maity" userId="7e5af35fb6b27563" providerId="LiveId" clId="{DB83437C-0101-4BB3-BA71-0219B2AB283C}" dt="2022-05-03T16:13:51.394" v="348" actId="13822"/>
          <ac:spMkLst>
            <pc:docMk/>
            <pc:sldMk cId="2590918872" sldId="262"/>
            <ac:spMk id="15" creationId="{00000000-0000-0000-0000-000000000000}"/>
          </ac:spMkLst>
        </pc:spChg>
        <pc:spChg chg="mod">
          <ac:chgData name="Sumit Maity" userId="7e5af35fb6b27563" providerId="LiveId" clId="{DB83437C-0101-4BB3-BA71-0219B2AB283C}" dt="2022-05-03T16:13:43.774" v="346" actId="13822"/>
          <ac:spMkLst>
            <pc:docMk/>
            <pc:sldMk cId="2590918872" sldId="262"/>
            <ac:spMk id="16" creationId="{00000000-0000-0000-0000-000000000000}"/>
          </ac:spMkLst>
        </pc:spChg>
        <pc:spChg chg="mod">
          <ac:chgData name="Sumit Maity" userId="7e5af35fb6b27563" providerId="LiveId" clId="{DB83437C-0101-4BB3-BA71-0219B2AB283C}" dt="2022-05-03T16:10:15.456" v="317" actId="207"/>
          <ac:spMkLst>
            <pc:docMk/>
            <pc:sldMk cId="2590918872" sldId="262"/>
            <ac:spMk id="18" creationId="{00000000-0000-0000-0000-000000000000}"/>
          </ac:spMkLst>
        </pc:spChg>
      </pc:sldChg>
      <pc:sldChg chg="modSp mod">
        <pc:chgData name="Sumit Maity" userId="7e5af35fb6b27563" providerId="LiveId" clId="{DB83437C-0101-4BB3-BA71-0219B2AB283C}" dt="2022-05-03T16:15:31.328" v="366" actId="207"/>
        <pc:sldMkLst>
          <pc:docMk/>
          <pc:sldMk cId="2590918872" sldId="263"/>
        </pc:sldMkLst>
        <pc:spChg chg="mod">
          <ac:chgData name="Sumit Maity" userId="7e5af35fb6b27563" providerId="LiveId" clId="{DB83437C-0101-4BB3-BA71-0219B2AB283C}" dt="2022-05-03T16:15:31.328" v="366" actId="207"/>
          <ac:spMkLst>
            <pc:docMk/>
            <pc:sldMk cId="2590918872" sldId="263"/>
            <ac:spMk id="1025" creationId="{00000000-0000-0000-0000-000000000000}"/>
          </ac:spMkLst>
        </pc:spChg>
      </pc:sldChg>
      <pc:sldChg chg="modSp mod">
        <pc:chgData name="Sumit Maity" userId="7e5af35fb6b27563" providerId="LiveId" clId="{DB83437C-0101-4BB3-BA71-0219B2AB283C}" dt="2022-05-03T16:18:59.372" v="393" actId="255"/>
        <pc:sldMkLst>
          <pc:docMk/>
          <pc:sldMk cId="2590918872" sldId="264"/>
        </pc:sldMkLst>
        <pc:spChg chg="mod">
          <ac:chgData name="Sumit Maity" userId="7e5af35fb6b27563" providerId="LiveId" clId="{DB83437C-0101-4BB3-BA71-0219B2AB283C}" dt="2022-05-03T16:18:26.247" v="389" actId="207"/>
          <ac:spMkLst>
            <pc:docMk/>
            <pc:sldMk cId="2590918872" sldId="264"/>
            <ac:spMk id="10241" creationId="{00000000-0000-0000-0000-000000000000}"/>
          </ac:spMkLst>
        </pc:spChg>
        <pc:graphicFrameChg chg="modGraphic">
          <ac:chgData name="Sumit Maity" userId="7e5af35fb6b27563" providerId="LiveId" clId="{DB83437C-0101-4BB3-BA71-0219B2AB283C}" dt="2022-05-03T16:18:59.372" v="393" actId="255"/>
          <ac:graphicFrameMkLst>
            <pc:docMk/>
            <pc:sldMk cId="2590918872" sldId="264"/>
            <ac:graphicFrameMk id="4" creationId="{00000000-0000-0000-0000-000000000000}"/>
          </ac:graphicFrameMkLst>
        </pc:graphicFrameChg>
      </pc:sldChg>
      <pc:sldChg chg="modSp mod modAnim">
        <pc:chgData name="Sumit Maity" userId="7e5af35fb6b27563" providerId="LiveId" clId="{DB83437C-0101-4BB3-BA71-0219B2AB283C}" dt="2022-05-03T16:23:30.835" v="402"/>
        <pc:sldMkLst>
          <pc:docMk/>
          <pc:sldMk cId="2590918872" sldId="265"/>
        </pc:sldMkLst>
        <pc:spChg chg="mod">
          <ac:chgData name="Sumit Maity" userId="7e5af35fb6b27563" providerId="LiveId" clId="{DB83437C-0101-4BB3-BA71-0219B2AB283C}" dt="2022-05-03T16:19:57.341" v="398" actId="255"/>
          <ac:spMkLst>
            <pc:docMk/>
            <pc:sldMk cId="2590918872" sldId="265"/>
            <ac:spMk id="3" creationId="{0A1EA54E-8AC2-4A43-9DF4-485750F5C76E}"/>
          </ac:spMkLst>
        </pc:spChg>
      </pc:sldChg>
    </pc:docChg>
  </pc:docChgLst>
  <pc:docChgLst>
    <pc:chgData name="919330477133" userId="c85e115d471e3ba7" providerId="LiveId" clId="{094E567B-A745-F348-9C90-7A25C06A5155}"/>
    <pc:docChg chg="custSel modSld addMainMaster delMainMaster">
      <pc:chgData name="919330477133" userId="c85e115d471e3ba7" providerId="LiveId" clId="{094E567B-A745-F348-9C90-7A25C06A5155}" dt="2019-11-14T13:03:45.479" v="15"/>
      <pc:docMkLst>
        <pc:docMk/>
      </pc:docMkLst>
      <pc:sldChg chg="mod setBg">
        <pc:chgData name="919330477133" userId="c85e115d471e3ba7" providerId="LiveId" clId="{094E567B-A745-F348-9C90-7A25C06A5155}" dt="2019-11-14T13:03:45.479" v="15"/>
        <pc:sldMkLst>
          <pc:docMk/>
          <pc:sldMk cId="2590918872"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888C99-989B-4B41-8842-0553440A719F}" type="datetimeFigureOut">
              <a:rPr lang="en-US" smtClean="0"/>
              <a:pPr/>
              <a:t>8/28/2022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2D87F-3EEF-4C11-A502-82D551394A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2D87F-3EEF-4C11-A502-82D551394AD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2D87F-3EEF-4C11-A502-82D551394AD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2D87F-3EEF-4C11-A502-82D551394AD3}"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2D87F-3EEF-4C11-A502-82D551394AD3}"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2D87F-3EEF-4C11-A502-82D551394AD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8/28/2022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3236817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009709714"/>
      </p:ext>
    </p:extLst>
  </p:cSld>
  <p:clrMap bg1="dk1" tx1="lt1" bg2="dk2" tx2="lt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motor%20driver.jp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code.pdf" TargetMode="External"/><Relationship Id="rId2" Type="http://schemas.openxmlformats.org/officeDocument/2006/relationships/hyperlink" Target="../back%20up.pptx"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arduino%20uno.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371600" y="0"/>
            <a:ext cx="10820400" cy="1981200"/>
          </a:xfrm>
        </p:spPr>
        <p:txBody>
          <a:bodyPr>
            <a:normAutofit/>
          </a:bodyPr>
          <a:lstStyle/>
          <a:p>
            <a:r>
              <a:rPr lang="en-US" sz="3000" dirty="0">
                <a:solidFill>
                  <a:srgbClr val="00FF00"/>
                </a:solidFill>
                <a:latin typeface="Imprint MT Shadow" panose="04020605060303030202" pitchFamily="82" charset="0"/>
              </a:rPr>
              <a:t>KALYANI GOVERNMENT ENGINEERING COLLEGE</a:t>
            </a:r>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209800" y="3657600"/>
            <a:ext cx="9705976" cy="2798762"/>
          </a:xfrm>
        </p:spPr>
        <p:txBody>
          <a:bodyPr>
            <a:normAutofit/>
          </a:bodyPr>
          <a:lstStyle/>
          <a:p>
            <a:r>
              <a:rPr lang="en-US" sz="2200" dirty="0">
                <a:solidFill>
                  <a:srgbClr val="00FF00"/>
                </a:solidFill>
                <a:latin typeface="Imprint MT Shadow" panose="04020605060303030202" pitchFamily="82" charset="0"/>
              </a:rPr>
              <a:t>PROJECT REPORT ON</a:t>
            </a:r>
          </a:p>
          <a:p>
            <a:r>
              <a:rPr lang="en-US" sz="2200" dirty="0">
                <a:solidFill>
                  <a:srgbClr val="00FF00"/>
                </a:solidFill>
                <a:latin typeface="Imprint MT Shadow" panose="04020605060303030202" pitchFamily="82" charset="0"/>
              </a:rPr>
              <a:t>Automatic Door Opener using Arduino and PIR Sensor</a:t>
            </a:r>
          </a:p>
          <a:p>
            <a:r>
              <a:rPr lang="en-US" sz="2200" dirty="0">
                <a:solidFill>
                  <a:srgbClr val="00FF00"/>
                </a:solidFill>
                <a:latin typeface="Imprint MT Shadow" panose="04020605060303030202" pitchFamily="82" charset="0"/>
              </a:rPr>
              <a:t>Guided by : SUBHASHIS MAITRA</a:t>
            </a:r>
          </a:p>
          <a:p>
            <a:r>
              <a:rPr lang="en-US" sz="2200" dirty="0">
                <a:solidFill>
                  <a:srgbClr val="00FF00"/>
                </a:solidFill>
                <a:latin typeface="Imprint MT Shadow" panose="04020605060303030202" pitchFamily="82" charset="0"/>
              </a:rPr>
              <a:t>PRESENTED BY… SUMIT MAITY</a:t>
            </a:r>
          </a:p>
          <a:p>
            <a:r>
              <a:rPr lang="en-US" sz="2200" dirty="0">
                <a:solidFill>
                  <a:srgbClr val="00FF00"/>
                </a:solidFill>
                <a:latin typeface="Imprint MT Shadow" panose="04020605060303030202" pitchFamily="82" charset="0"/>
              </a:rPr>
              <a:t>ece -3</a:t>
            </a:r>
            <a:r>
              <a:rPr lang="en-US" sz="2200" baseline="30000" dirty="0">
                <a:solidFill>
                  <a:srgbClr val="00FF00"/>
                </a:solidFill>
                <a:latin typeface="Imprint MT Shadow" panose="04020605060303030202" pitchFamily="82" charset="0"/>
              </a:rPr>
              <a:t>rd</a:t>
            </a:r>
            <a:r>
              <a:rPr lang="en-US" sz="2200" dirty="0">
                <a:solidFill>
                  <a:srgbClr val="00FF00"/>
                </a:solidFill>
                <a:latin typeface="Imprint MT Shadow" panose="04020605060303030202" pitchFamily="82" charset="0"/>
              </a:rPr>
              <a:t> year</a:t>
            </a:r>
          </a:p>
          <a:p>
            <a:endParaRPr lang="en-US" dirty="0"/>
          </a:p>
        </p:txBody>
      </p:sp>
      <p:pic>
        <p:nvPicPr>
          <p:cNvPr id="6" name="Picture 5">
            <a:extLst>
              <a:ext uri="{FF2B5EF4-FFF2-40B4-BE49-F238E27FC236}">
                <a16:creationId xmlns:a16="http://schemas.microsoft.com/office/drawing/2014/main" id="{01581F95-4F9A-4806-9AF4-12C739F5A6A9}"/>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Lst>
          </a:blip>
          <a:stretch>
            <a:fillRect/>
          </a:stretch>
        </p:blipFill>
        <p:spPr>
          <a:xfrm>
            <a:off x="5257800" y="1447801"/>
            <a:ext cx="2057400" cy="1994234"/>
          </a:xfrm>
          <a:prstGeom prst="rect">
            <a:avLst/>
          </a:prstGeom>
        </p:spPr>
      </p:pic>
    </p:spTree>
    <p:extLst>
      <p:ext uri="{BB962C8B-B14F-4D97-AF65-F5344CB8AC3E}">
        <p14:creationId xmlns:p14="http://schemas.microsoft.com/office/powerpoint/2010/main" val="259091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057400" y="381000"/>
            <a:ext cx="9858376" cy="6248400"/>
          </a:xfrm>
        </p:spPr>
        <p:txBody>
          <a:bodyPr>
            <a:normAutofit fontScale="92500"/>
          </a:bodyPr>
          <a:lstStyle/>
          <a:p>
            <a:pPr algn="ctr"/>
            <a:r>
              <a:rPr lang="en-US" sz="2800" dirty="0"/>
              <a:t> </a:t>
            </a:r>
            <a:r>
              <a:rPr lang="en-US" sz="4100" u="sng" dirty="0">
                <a:solidFill>
                  <a:srgbClr val="00FF00"/>
                </a:solidFill>
                <a:latin typeface="Imprint MT Shadow" panose="04020605060303030202" pitchFamily="82" charset="0"/>
                <a:hlinkClick r:id="rId2" action="ppaction://hlinkfile">
                  <a:extLst>
                    <a:ext uri="{A12FA001-AC4F-418D-AE19-62706E023703}">
                      <ahyp:hlinkClr xmlns:ahyp="http://schemas.microsoft.com/office/drawing/2018/hyperlinkcolor" val="tx"/>
                    </a:ext>
                  </a:extLst>
                </a:hlinkClick>
              </a:rPr>
              <a:t>L298N Motor Driver Module</a:t>
            </a:r>
            <a:endParaRPr lang="en-US" sz="4100" i="1" dirty="0">
              <a:solidFill>
                <a:srgbClr val="00FF00"/>
              </a:solidFill>
              <a:latin typeface="Imprint MT Shadow" panose="04020605060303030202" pitchFamily="82" charset="0"/>
            </a:endParaRPr>
          </a:p>
          <a:p>
            <a:r>
              <a:rPr lang="en-US" sz="2200" dirty="0">
                <a:solidFill>
                  <a:srgbClr val="00FF00"/>
                </a:solidFill>
                <a:latin typeface="Imprint MT Shadow" panose="04020605060303030202" pitchFamily="82" charset="0"/>
              </a:rPr>
              <a:t>Motor Driver is an important part of the project as it is responsible for driving the motor of the door (CD Tray Motor in this case). In this project, we have used the very common and very popular L298N Motor Driver Module. </a:t>
            </a:r>
          </a:p>
          <a:p>
            <a:r>
              <a:rPr lang="en-US" sz="2200" dirty="0">
                <a:solidFill>
                  <a:srgbClr val="00FF00"/>
                </a:solidFill>
                <a:latin typeface="Imprint MT Shadow" panose="04020605060303030202" pitchFamily="82" charset="0"/>
              </a:rPr>
              <a:t>• Input Voltage: 3.2V~40Vdc. Brief Data:</a:t>
            </a:r>
          </a:p>
          <a:p>
            <a:r>
              <a:rPr lang="en-US" sz="2200" dirty="0">
                <a:solidFill>
                  <a:srgbClr val="00FF00"/>
                </a:solidFill>
                <a:latin typeface="Imprint MT Shadow" panose="04020605060303030202" pitchFamily="82" charset="0"/>
              </a:rPr>
              <a:t>• Driver: L298N Dual H Bridge DC Motor Driver </a:t>
            </a:r>
          </a:p>
          <a:p>
            <a:r>
              <a:rPr lang="en-US" sz="2200" dirty="0">
                <a:solidFill>
                  <a:srgbClr val="00FF00"/>
                </a:solidFill>
                <a:latin typeface="Imprint MT Shadow" panose="04020605060303030202" pitchFamily="82" charset="0"/>
              </a:rPr>
              <a:t>• Power Supply: DC 5 V - 35 V</a:t>
            </a:r>
          </a:p>
          <a:p>
            <a:r>
              <a:rPr lang="en-US" sz="2200" dirty="0">
                <a:solidFill>
                  <a:srgbClr val="00FF00"/>
                </a:solidFill>
                <a:latin typeface="Imprint MT Shadow" panose="04020605060303030202" pitchFamily="82" charset="0"/>
              </a:rPr>
              <a:t>• Peak current: 2 Amp </a:t>
            </a:r>
          </a:p>
          <a:p>
            <a:r>
              <a:rPr lang="en-US" sz="2200" dirty="0">
                <a:solidFill>
                  <a:srgbClr val="00FF00"/>
                </a:solidFill>
                <a:latin typeface="Imprint MT Shadow" panose="04020605060303030202" pitchFamily="82" charset="0"/>
              </a:rPr>
              <a:t>• Operating current range: 0 ~ 36mA</a:t>
            </a:r>
          </a:p>
          <a:p>
            <a:r>
              <a:rPr lang="en-US" sz="2200" dirty="0">
                <a:solidFill>
                  <a:srgbClr val="00FF00"/>
                </a:solidFill>
                <a:latin typeface="Imprint MT Shadow" panose="04020605060303030202" pitchFamily="82" charset="0"/>
              </a:rPr>
              <a:t>• Maximum power consumption: 20W (when the temperature T = 75 ℃).</a:t>
            </a:r>
          </a:p>
          <a:p>
            <a:r>
              <a:rPr lang="en-US" sz="2200" dirty="0">
                <a:solidFill>
                  <a:srgbClr val="00FF00"/>
                </a:solidFill>
                <a:latin typeface="Imprint MT Shadow" panose="04020605060303030202" pitchFamily="82" charset="0"/>
              </a:rPr>
              <a:t>• On-board +5V regulated Output supply. </a:t>
            </a:r>
          </a:p>
          <a:p>
            <a:endParaRPr lang="en-US" dirty="0"/>
          </a:p>
        </p:txBody>
      </p:sp>
      <p:sp>
        <p:nvSpPr>
          <p:cNvPr id="16386" name="Rectangle 2"/>
          <p:cNvSpPr>
            <a:spLocks noChangeArrowheads="1"/>
          </p:cNvSpPr>
          <p:nvPr/>
        </p:nvSpPr>
        <p:spPr bwMode="auto">
          <a:xfrm>
            <a:off x="0" y="0"/>
            <a:ext cx="65" cy="400391"/>
          </a:xfrm>
          <a:prstGeom prst="rect">
            <a:avLst/>
          </a:prstGeom>
          <a:solidFill>
            <a:srgbClr val="FFFFFF"/>
          </a:solidFill>
          <a:ln w="9525">
            <a:noFill/>
            <a:miter lim="800000"/>
            <a:headEnd/>
            <a:tailEnd/>
          </a:ln>
          <a:effectLst/>
        </p:spPr>
        <p:txBody>
          <a:bodyPr vert="horz" wrap="none" lIns="0" tIns="0"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6385" name="Picture 6" descr="download.jpg"/>
          <p:cNvPicPr>
            <a:picLocks noChangeAspect="1" noChangeArrowheads="1"/>
          </p:cNvPicPr>
          <p:nvPr/>
        </p:nvPicPr>
        <p:blipFill>
          <a:blip r:embed="rId3"/>
          <a:srcRect/>
          <a:stretch>
            <a:fillRect/>
          </a:stretch>
        </p:blipFill>
        <p:spPr bwMode="auto">
          <a:xfrm>
            <a:off x="9380537" y="2743200"/>
            <a:ext cx="2735263" cy="2438400"/>
          </a:xfrm>
          <a:prstGeom prst="rect">
            <a:avLst/>
          </a:prstGeom>
          <a:noFill/>
        </p:spPr>
      </p:pic>
    </p:spTree>
    <p:extLst>
      <p:ext uri="{BB962C8B-B14F-4D97-AF65-F5344CB8AC3E}">
        <p14:creationId xmlns:p14="http://schemas.microsoft.com/office/powerpoint/2010/main" val="25909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wipe(down)">
                                      <p:cBhvr>
                                        <p:cTn id="7" dur="500"/>
                                        <p:tgtEl>
                                          <p:spTgt spid="1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1600200" y="838200"/>
            <a:ext cx="9525000" cy="5181600"/>
          </a:xfrm>
        </p:spPr>
        <p:txBody>
          <a:bodyPr>
            <a:normAutofit/>
          </a:bodyPr>
          <a:lstStyle/>
          <a:p>
            <a:pPr algn="ctr"/>
            <a:endParaRPr lang="en-US" sz="2800" dirty="0"/>
          </a:p>
          <a:p>
            <a:pPr algn="ctr"/>
            <a:endParaRPr lang="en-US" sz="2800" dirty="0"/>
          </a:p>
          <a:p>
            <a:pPr algn="ctr"/>
            <a:endParaRPr lang="en-US" sz="2800" dirty="0"/>
          </a:p>
          <a:p>
            <a:pPr algn="ctr"/>
            <a:r>
              <a:rPr lang="en-US" sz="3600" dirty="0">
                <a:solidFill>
                  <a:srgbClr val="00FF00"/>
                </a:solidFill>
                <a:latin typeface="Imprint MT Shadow" panose="04020605060303030202" pitchFamily="82" charset="0"/>
                <a:hlinkClick r:id="rId2" action="ppaction://hlinkpres?slideindex=1&amp;slidetitle=">
                  <a:extLst>
                    <a:ext uri="{A12FA001-AC4F-418D-AE19-62706E023703}">
                      <ahyp:hlinkClr xmlns:ahyp="http://schemas.microsoft.com/office/drawing/2018/hyperlinkcolor" val="tx"/>
                    </a:ext>
                  </a:extLst>
                </a:hlinkClick>
              </a:rPr>
              <a:t> </a:t>
            </a:r>
            <a:r>
              <a:rPr lang="en-US" sz="3600" u="sng" dirty="0">
                <a:solidFill>
                  <a:srgbClr val="00FF00"/>
                </a:solidFill>
                <a:latin typeface="Imprint MT Shadow" panose="04020605060303030202" pitchFamily="82" charset="0"/>
                <a:hlinkClick r:id="rId3" action="ppaction://hlinkfile"/>
              </a:rPr>
              <a:t>code</a:t>
            </a:r>
            <a:endParaRPr lang="en-US" sz="3600" dirty="0">
              <a:solidFill>
                <a:srgbClr val="00FF00"/>
              </a:solidFill>
              <a:latin typeface="Imprint MT Shadow" panose="04020605060303030202" pitchFamily="82" charset="0"/>
            </a:endParaRPr>
          </a:p>
          <a:p>
            <a:r>
              <a:rPr lang="en-US" sz="3400" dirty="0"/>
              <a:t>  </a:t>
            </a:r>
          </a:p>
          <a:p>
            <a:endParaRPr lang="en-US" dirty="0"/>
          </a:p>
        </p:txBody>
      </p:sp>
      <p:sp>
        <p:nvSpPr>
          <p:cNvPr id="16386" name="Rectangle 2"/>
          <p:cNvSpPr>
            <a:spLocks noChangeArrowheads="1"/>
          </p:cNvSpPr>
          <p:nvPr/>
        </p:nvSpPr>
        <p:spPr bwMode="auto">
          <a:xfrm>
            <a:off x="0" y="0"/>
            <a:ext cx="65" cy="400391"/>
          </a:xfrm>
          <a:prstGeom prst="rect">
            <a:avLst/>
          </a:prstGeom>
          <a:solidFill>
            <a:srgbClr val="FFFFFF"/>
          </a:solidFill>
          <a:ln w="9525">
            <a:noFill/>
            <a:miter lim="800000"/>
            <a:headEnd/>
            <a:tailEnd/>
          </a:ln>
          <a:effectLst/>
        </p:spPr>
        <p:txBody>
          <a:bodyPr vert="horz" wrap="none" lIns="0" tIns="0"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9091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133600" y="381000"/>
            <a:ext cx="9296400" cy="4724400"/>
          </a:xfrm>
        </p:spPr>
        <p:txBody>
          <a:bodyPr>
            <a:normAutofit fontScale="92500" lnSpcReduction="20000"/>
          </a:bodyPr>
          <a:lstStyle/>
          <a:p>
            <a:pPr algn="ctr"/>
            <a:r>
              <a:rPr lang="en-US" sz="3600" u="sng" dirty="0">
                <a:solidFill>
                  <a:srgbClr val="00FF00"/>
                </a:solidFill>
                <a:latin typeface="Imprint MT Shadow" panose="04020605060303030202" pitchFamily="82" charset="0"/>
              </a:rPr>
              <a:t>Application </a:t>
            </a:r>
          </a:p>
          <a:p>
            <a:pPr algn="ctr"/>
            <a:endParaRPr lang="en-US" sz="3600" u="sng" dirty="0">
              <a:solidFill>
                <a:srgbClr val="00FF00"/>
              </a:solidFill>
              <a:latin typeface="Imprint MT Shadow" panose="04020605060303030202" pitchFamily="82" charset="0"/>
            </a:endParaRPr>
          </a:p>
          <a:p>
            <a:pPr marL="342900" indent="-342900">
              <a:buFont typeface="Wingdings" panose="05000000000000000000" pitchFamily="2" charset="2"/>
              <a:buChar char="Ø"/>
            </a:pPr>
            <a:r>
              <a:rPr lang="en-US" sz="2400" dirty="0">
                <a:solidFill>
                  <a:srgbClr val="00FF00"/>
                </a:solidFill>
                <a:latin typeface="Imprint MT Shadow" panose="04020605060303030202" pitchFamily="82" charset="0"/>
              </a:rPr>
              <a:t>ARDUINO BASED AUTOMATIC DOOR OPENER SYSTEM IS A VERY USEFUL PROJECT AS IT ENABLE US TO UNDERSTAND THE CONCEPT OF SUCH AUTOMATIC DOOR OPENER SYSTEMS AND HOW THEY WORK.</a:t>
            </a:r>
          </a:p>
          <a:p>
            <a:pPr marL="342900" indent="-342900">
              <a:buFont typeface="Wingdings" panose="05000000000000000000" pitchFamily="2" charset="2"/>
              <a:buChar char="Ø"/>
            </a:pPr>
            <a:r>
              <a:rPr lang="en-US" sz="2400" dirty="0">
                <a:solidFill>
                  <a:srgbClr val="00FF00"/>
                </a:solidFill>
                <a:latin typeface="Imprint MT Shadow" panose="04020605060303030202" pitchFamily="82" charset="0"/>
              </a:rPr>
              <a:t>THESE SYSTEMS ARE ALREADY BEING USED IN MANY PLACES LIKE MALLS, THEATERS AND HOSPITALS.</a:t>
            </a:r>
          </a:p>
          <a:p>
            <a:pPr marL="342900" indent="-342900">
              <a:buFont typeface="Wingdings" panose="05000000000000000000" pitchFamily="2" charset="2"/>
              <a:buChar char="Ø"/>
            </a:pPr>
            <a:r>
              <a:rPr lang="en-US" sz="2400" dirty="0">
                <a:solidFill>
                  <a:srgbClr val="00FF00"/>
                </a:solidFill>
                <a:latin typeface="Imprint MT Shadow" panose="04020605060303030202" pitchFamily="82" charset="0"/>
              </a:rPr>
              <a:t>WE CAN IMPLEMENT THESE AT OUR HOME IN GARAGE DOOR OPENERS, TOILET COVER OPENERS, OFFICE DOOR ETC.</a:t>
            </a:r>
          </a:p>
          <a:p>
            <a:pPr algn="ctr"/>
            <a:endParaRPr lang="en-US" sz="4000" u="sng" dirty="0">
              <a:solidFill>
                <a:schemeClr val="tx1"/>
              </a:solidFill>
            </a:endParaRPr>
          </a:p>
        </p:txBody>
      </p:sp>
    </p:spTree>
    <p:extLst>
      <p:ext uri="{BB962C8B-B14F-4D97-AF65-F5344CB8AC3E}">
        <p14:creationId xmlns:p14="http://schemas.microsoft.com/office/powerpoint/2010/main" val="259091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286000" y="228600"/>
            <a:ext cx="9296400" cy="6172200"/>
          </a:xfrm>
        </p:spPr>
        <p:txBody>
          <a:bodyPr/>
          <a:lstStyle/>
          <a:p>
            <a:pPr algn="ctr"/>
            <a:r>
              <a:rPr lang="en-US" sz="2800" dirty="0"/>
              <a:t> </a:t>
            </a:r>
            <a:r>
              <a:rPr lang="en-US" sz="3200" u="sng" dirty="0">
                <a:solidFill>
                  <a:srgbClr val="00FF00"/>
                </a:solidFill>
                <a:latin typeface="Imprint MT Shadow" panose="04020605060303030202" pitchFamily="82" charset="0"/>
              </a:rPr>
              <a:t>FUTURE SCOPE</a:t>
            </a:r>
            <a:endParaRPr lang="en-US" sz="3200" dirty="0">
              <a:solidFill>
                <a:srgbClr val="00FF00"/>
              </a:solidFill>
              <a:latin typeface="Imprint MT Shadow" panose="04020605060303030202" pitchFamily="82" charset="0"/>
            </a:endParaRPr>
          </a:p>
          <a:p>
            <a:pPr lvl="0"/>
            <a:r>
              <a:rPr lang="en-US" sz="2400" dirty="0">
                <a:solidFill>
                  <a:srgbClr val="00FF00"/>
                </a:solidFill>
                <a:latin typeface="Imprint MT Shadow" panose="04020605060303030202" pitchFamily="82" charset="0"/>
              </a:rPr>
              <a:t>Along with this project we can use Face-detection through Camera for Automated Attendance System.</a:t>
            </a:r>
          </a:p>
          <a:p>
            <a:pPr lvl="0"/>
            <a:r>
              <a:rPr lang="en-US" sz="2400" dirty="0">
                <a:solidFill>
                  <a:srgbClr val="00FF00"/>
                </a:solidFill>
                <a:latin typeface="Imprint MT Shadow" panose="04020605060303030202" pitchFamily="82" charset="0"/>
              </a:rPr>
              <a:t>A better sensor is recommended to achieve new functionality. For instance, a suitable sensor such as radar sensor that could detect contraband good in any vehicle.</a:t>
            </a:r>
          </a:p>
          <a:p>
            <a:endParaRPr lang="en-US" dirty="0"/>
          </a:p>
        </p:txBody>
      </p:sp>
    </p:spTree>
    <p:extLst>
      <p:ext uri="{BB962C8B-B14F-4D97-AF65-F5344CB8AC3E}">
        <p14:creationId xmlns:p14="http://schemas.microsoft.com/office/powerpoint/2010/main" val="259091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286000" y="228600"/>
            <a:ext cx="9296400" cy="6172200"/>
          </a:xfrm>
        </p:spPr>
        <p:txBody>
          <a:bodyPr>
            <a:normAutofit/>
          </a:bodyPr>
          <a:lstStyle/>
          <a:p>
            <a:pPr algn="ctr"/>
            <a:r>
              <a:rPr lang="en-US" sz="2800" dirty="0"/>
              <a:t> </a:t>
            </a:r>
            <a:r>
              <a:rPr lang="en-US" sz="3200" u="sng" dirty="0">
                <a:solidFill>
                  <a:srgbClr val="00FF00"/>
                </a:solidFill>
                <a:latin typeface="Imprint MT Shadow" panose="04020605060303030202" pitchFamily="82" charset="0"/>
              </a:rPr>
              <a:t>CONCLUSION</a:t>
            </a:r>
            <a:endParaRPr lang="en-US" sz="3200" dirty="0">
              <a:solidFill>
                <a:srgbClr val="00FF00"/>
              </a:solidFill>
              <a:latin typeface="Imprint MT Shadow" panose="04020605060303030202" pitchFamily="82" charset="0"/>
            </a:endParaRPr>
          </a:p>
          <a:p>
            <a:pPr lvl="0"/>
            <a:r>
              <a:rPr lang="en-US" sz="2400" dirty="0">
                <a:solidFill>
                  <a:srgbClr val="00FF00"/>
                </a:solidFill>
                <a:latin typeface="Imprint MT Shadow" panose="04020605060303030202" pitchFamily="82" charset="0"/>
              </a:rPr>
              <a:t>Further this can be enhanced interfacing a counting arrangement for keeping of entry and exit of people at particular place.</a:t>
            </a:r>
          </a:p>
          <a:p>
            <a:pPr lvl="0"/>
            <a:r>
              <a:rPr lang="en-US" sz="2400" dirty="0">
                <a:solidFill>
                  <a:srgbClr val="00FF00"/>
                </a:solidFill>
                <a:latin typeface="Imprint MT Shadow" panose="04020605060303030202" pitchFamily="82" charset="0"/>
              </a:rPr>
              <a:t>This can be achieved by interfacing the system with an EEPROM (non-volatile memory) to avoid loss of stored data even if the power fails.</a:t>
            </a:r>
          </a:p>
          <a:p>
            <a:pPr lvl="0"/>
            <a:r>
              <a:rPr lang="en-US" sz="2400" dirty="0">
                <a:solidFill>
                  <a:srgbClr val="00FF00"/>
                </a:solidFill>
                <a:latin typeface="Imprint MT Shadow" panose="04020605060303030202" pitchFamily="82" charset="0"/>
              </a:rPr>
              <a:t>Movement Sensed Automatic Door Operating System is very useful.</a:t>
            </a:r>
          </a:p>
          <a:p>
            <a:endParaRPr lang="en-US" sz="2800" dirty="0"/>
          </a:p>
        </p:txBody>
      </p:sp>
    </p:spTree>
    <p:extLst>
      <p:ext uri="{BB962C8B-B14F-4D97-AF65-F5344CB8AC3E}">
        <p14:creationId xmlns:p14="http://schemas.microsoft.com/office/powerpoint/2010/main" val="259091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286000" y="228600"/>
            <a:ext cx="9296400" cy="6172200"/>
          </a:xfrm>
        </p:spPr>
        <p:txBody>
          <a:bodyPr>
            <a:normAutofit/>
          </a:bodyPr>
          <a:lstStyle/>
          <a:p>
            <a:pPr algn="ctr"/>
            <a:endParaRPr lang="en-US" sz="4000" u="sng" dirty="0">
              <a:solidFill>
                <a:schemeClr val="tx1"/>
              </a:solidFill>
            </a:endParaRPr>
          </a:p>
          <a:p>
            <a:pPr algn="ctr"/>
            <a:endParaRPr lang="en-US" sz="4000" u="sng" dirty="0">
              <a:solidFill>
                <a:schemeClr val="tx1"/>
              </a:solidFill>
            </a:endParaRPr>
          </a:p>
          <a:p>
            <a:pPr algn="ctr"/>
            <a:r>
              <a:rPr lang="en-US" sz="4000" u="sng" dirty="0"/>
              <a:t> </a:t>
            </a:r>
          </a:p>
          <a:p>
            <a:pPr algn="ctr"/>
            <a:endParaRPr lang="en-US" sz="4000" u="sng" dirty="0">
              <a:solidFill>
                <a:schemeClr val="tx1"/>
              </a:solidFill>
            </a:endParaRPr>
          </a:p>
        </p:txBody>
      </p:sp>
      <p:sp>
        <p:nvSpPr>
          <p:cNvPr id="4" name="Rectangle 3"/>
          <p:cNvSpPr/>
          <p:nvPr/>
        </p:nvSpPr>
        <p:spPr>
          <a:xfrm>
            <a:off x="1981200" y="2513410"/>
            <a:ext cx="94488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spc="50" dirty="0">
                <a:ln w="11430"/>
                <a:gradFill>
                  <a:gsLst>
                    <a:gs pos="25000">
                      <a:schemeClr val="accent2">
                        <a:satMod val="155000"/>
                      </a:schemeClr>
                    </a:gs>
                    <a:gs pos="100000">
                      <a:schemeClr val="accent2">
                        <a:shade val="45000"/>
                        <a:satMod val="165000"/>
                      </a:schemeClr>
                    </a:gs>
                  </a:gsLst>
                  <a:lin ang="5400000"/>
                </a:gradFill>
                <a:effectLst>
                  <a:glow rad="139700">
                    <a:schemeClr val="accent1">
                      <a:satMod val="175000"/>
                      <a:alpha val="40000"/>
                    </a:schemeClr>
                  </a:glow>
                  <a:outerShdw blurRad="76200" dist="50800" dir="5400000" algn="tl" rotWithShape="0">
                    <a:srgbClr val="000000">
                      <a:alpha val="65000"/>
                    </a:srgbClr>
                  </a:outerShdw>
                </a:effectLst>
              </a:rPr>
              <a:t>THANK YOU</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glow rad="139700">
                  <a:schemeClr val="accent1">
                    <a:satMod val="175000"/>
                    <a:alpha val="40000"/>
                  </a:schemeClr>
                </a:glow>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59091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1981200" y="304800"/>
            <a:ext cx="9934576" cy="6151562"/>
          </a:xfrm>
        </p:spPr>
        <p:txBody>
          <a:bodyPr/>
          <a:lstStyle/>
          <a:p>
            <a:pPr algn="ctr"/>
            <a:r>
              <a:rPr lang="en-US" sz="3200" u="sng" dirty="0">
                <a:solidFill>
                  <a:srgbClr val="00FF00"/>
                </a:solidFill>
                <a:latin typeface="Imprint MT Shadow" panose="04020605060303030202" pitchFamily="82" charset="0"/>
              </a:rPr>
              <a:t>INTRODUCTION</a:t>
            </a:r>
          </a:p>
          <a:p>
            <a:pPr algn="just"/>
            <a:r>
              <a:rPr lang="en-US" sz="2400" dirty="0">
                <a:solidFill>
                  <a:srgbClr val="00FF00"/>
                </a:solidFill>
                <a:latin typeface="Imprint MT Shadow" panose="04020605060303030202" pitchFamily="82" charset="0"/>
              </a:rPr>
              <a:t>A</a:t>
            </a:r>
            <a:r>
              <a:rPr lang="en-US" sz="2400" cap="none" dirty="0">
                <a:solidFill>
                  <a:srgbClr val="00FF00"/>
                </a:solidFill>
                <a:latin typeface="Imprint MT Shadow" panose="04020605060303030202" pitchFamily="82" charset="0"/>
              </a:rPr>
              <a:t>n automatic door opener system is a simple project based on </a:t>
            </a:r>
            <a:r>
              <a:rPr lang="en-US" sz="2400" dirty="0">
                <a:solidFill>
                  <a:srgbClr val="00FF00"/>
                </a:solidFill>
                <a:latin typeface="Imprint MT Shadow" panose="04020605060303030202" pitchFamily="82" charset="0"/>
              </a:rPr>
              <a:t>PIR </a:t>
            </a:r>
            <a:r>
              <a:rPr lang="en-US" sz="2400" cap="none" dirty="0">
                <a:solidFill>
                  <a:srgbClr val="00FF00"/>
                </a:solidFill>
                <a:latin typeface="Imprint MT Shadow" panose="04020605060303030202" pitchFamily="82" charset="0"/>
              </a:rPr>
              <a:t>sensor and </a:t>
            </a:r>
            <a:r>
              <a:rPr lang="en-US" sz="2400" dirty="0">
                <a:solidFill>
                  <a:srgbClr val="00FF00"/>
                </a:solidFill>
                <a:latin typeface="Imprint MT Shadow" panose="04020605060303030202" pitchFamily="82" charset="0"/>
              </a:rPr>
              <a:t>A</a:t>
            </a:r>
            <a:r>
              <a:rPr lang="en-US" sz="2400" cap="none" dirty="0">
                <a:solidFill>
                  <a:srgbClr val="00FF00"/>
                </a:solidFill>
                <a:latin typeface="Imprint MT Shadow" panose="04020605060303030202" pitchFamily="82" charset="0"/>
              </a:rPr>
              <a:t>rduino, which automatically opens and closes the door by detecting a person or object.</a:t>
            </a:r>
          </a:p>
          <a:p>
            <a:pPr algn="just"/>
            <a:endParaRPr lang="en-US" sz="2400" dirty="0">
              <a:solidFill>
                <a:srgbClr val="00FF00"/>
              </a:solidFill>
              <a:latin typeface="Imprint MT Shadow" panose="04020605060303030202" pitchFamily="82" charset="0"/>
            </a:endParaRPr>
          </a:p>
          <a:p>
            <a:pPr algn="just"/>
            <a:r>
              <a:rPr lang="en-US" sz="2400" dirty="0">
                <a:solidFill>
                  <a:srgbClr val="00FF00"/>
                </a:solidFill>
                <a:latin typeface="Imprint MT Shadow" panose="04020605060303030202" pitchFamily="82" charset="0"/>
              </a:rPr>
              <a:t>S</a:t>
            </a:r>
            <a:r>
              <a:rPr lang="en-US" sz="2400" cap="none" dirty="0">
                <a:solidFill>
                  <a:srgbClr val="00FF00"/>
                </a:solidFill>
                <a:latin typeface="Imprint MT Shadow" panose="04020605060303030202" pitchFamily="82" charset="0"/>
              </a:rPr>
              <a:t>o, in order to understand the potential of this concept, we have implemented a simple automatic door opener system using Arduino and PIR sensor. </a:t>
            </a:r>
          </a:p>
          <a:p>
            <a:endParaRPr lang="en-US" dirty="0"/>
          </a:p>
        </p:txBody>
      </p:sp>
    </p:spTree>
    <p:extLst>
      <p:ext uri="{BB962C8B-B14F-4D97-AF65-F5344CB8AC3E}">
        <p14:creationId xmlns:p14="http://schemas.microsoft.com/office/powerpoint/2010/main" val="259091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3716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514600" y="3124200"/>
            <a:ext cx="9477376" cy="3408362"/>
          </a:xfrm>
        </p:spPr>
        <p:txBody>
          <a:bodyPr/>
          <a:lstStyle/>
          <a:p>
            <a:pPr algn="ctr"/>
            <a:endParaRPr lang="en-US" sz="2800" dirty="0"/>
          </a:p>
          <a:p>
            <a:endParaRPr lang="en-US" dirty="0"/>
          </a:p>
        </p:txBody>
      </p:sp>
      <p:sp>
        <p:nvSpPr>
          <p:cNvPr id="4" name="Rectangle 3"/>
          <p:cNvSpPr/>
          <p:nvPr/>
        </p:nvSpPr>
        <p:spPr>
          <a:xfrm>
            <a:off x="1981200" y="1447800"/>
            <a:ext cx="2209800" cy="76200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POWER SUPPLY</a:t>
            </a:r>
          </a:p>
          <a:p>
            <a:pPr algn="ctr"/>
            <a:endParaRPr lang="en-US" dirty="0"/>
          </a:p>
        </p:txBody>
      </p:sp>
      <p:sp>
        <p:nvSpPr>
          <p:cNvPr id="5" name="Rectangle 4"/>
          <p:cNvSpPr/>
          <p:nvPr/>
        </p:nvSpPr>
        <p:spPr>
          <a:xfrm>
            <a:off x="9149795" y="5168458"/>
            <a:ext cx="2819400" cy="8937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GEAR ARRANGEMENT</a:t>
            </a:r>
          </a:p>
          <a:p>
            <a:pPr algn="ctr"/>
            <a:endParaRPr lang="en-US" dirty="0"/>
          </a:p>
        </p:txBody>
      </p:sp>
      <p:sp>
        <p:nvSpPr>
          <p:cNvPr id="6" name="Rectangle 5"/>
          <p:cNvSpPr/>
          <p:nvPr/>
        </p:nvSpPr>
        <p:spPr>
          <a:xfrm>
            <a:off x="9369654" y="1371600"/>
            <a:ext cx="2286000" cy="76200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PIR SENSOR</a:t>
            </a:r>
          </a:p>
          <a:p>
            <a:pPr algn="ctr"/>
            <a:endParaRPr lang="en-US" dirty="0"/>
          </a:p>
        </p:txBody>
      </p:sp>
      <p:sp>
        <p:nvSpPr>
          <p:cNvPr id="7" name="Rectangle 6"/>
          <p:cNvSpPr/>
          <p:nvPr/>
        </p:nvSpPr>
        <p:spPr>
          <a:xfrm>
            <a:off x="5368565" y="3249025"/>
            <a:ext cx="2667000" cy="99060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L298N MOTOR DRIVER MODULE</a:t>
            </a:r>
          </a:p>
          <a:p>
            <a:pPr algn="ctr"/>
            <a:endParaRPr lang="en-US" dirty="0"/>
          </a:p>
        </p:txBody>
      </p:sp>
      <p:sp>
        <p:nvSpPr>
          <p:cNvPr id="8" name="Rectangle 7"/>
          <p:cNvSpPr/>
          <p:nvPr/>
        </p:nvSpPr>
        <p:spPr>
          <a:xfrm>
            <a:off x="5437302" y="1424939"/>
            <a:ext cx="2514600" cy="76200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ARDUINO UNO</a:t>
            </a:r>
          </a:p>
          <a:p>
            <a:pPr algn="ctr"/>
            <a:endParaRPr lang="en-US" dirty="0"/>
          </a:p>
        </p:txBody>
      </p:sp>
      <p:sp>
        <p:nvSpPr>
          <p:cNvPr id="9" name="Rectangle 8"/>
          <p:cNvSpPr/>
          <p:nvPr/>
        </p:nvSpPr>
        <p:spPr>
          <a:xfrm>
            <a:off x="5432981" y="5300219"/>
            <a:ext cx="2209800" cy="762001"/>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DOOR</a:t>
            </a:r>
          </a:p>
        </p:txBody>
      </p:sp>
      <p:sp>
        <p:nvSpPr>
          <p:cNvPr id="10" name="Rectangle 9"/>
          <p:cNvSpPr/>
          <p:nvPr/>
        </p:nvSpPr>
        <p:spPr>
          <a:xfrm>
            <a:off x="9369654" y="3352800"/>
            <a:ext cx="22860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DC MOTOR</a:t>
            </a:r>
          </a:p>
          <a:p>
            <a:pPr algn="ctr"/>
            <a:endParaRPr lang="en-US" dirty="0"/>
          </a:p>
        </p:txBody>
      </p:sp>
      <p:sp>
        <p:nvSpPr>
          <p:cNvPr id="11" name="Right Arrow 10"/>
          <p:cNvSpPr/>
          <p:nvPr/>
        </p:nvSpPr>
        <p:spPr>
          <a:xfrm rot="10800000">
            <a:off x="7748588" y="5246722"/>
            <a:ext cx="1295400" cy="762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Right Arrow 11"/>
          <p:cNvSpPr/>
          <p:nvPr/>
        </p:nvSpPr>
        <p:spPr>
          <a:xfrm>
            <a:off x="4349292" y="1422975"/>
            <a:ext cx="914400" cy="762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Right Arrow 12"/>
          <p:cNvSpPr/>
          <p:nvPr/>
        </p:nvSpPr>
        <p:spPr>
          <a:xfrm rot="5400000">
            <a:off x="6324600" y="2360549"/>
            <a:ext cx="914400" cy="762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Right Arrow 13"/>
          <p:cNvSpPr/>
          <p:nvPr/>
        </p:nvSpPr>
        <p:spPr>
          <a:xfrm rot="5400000">
            <a:off x="10130034" y="4159004"/>
            <a:ext cx="914400" cy="762000"/>
          </a:xfrm>
          <a:prstGeom prst="rightArrow">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ight Arrow 14"/>
          <p:cNvSpPr/>
          <p:nvPr/>
        </p:nvSpPr>
        <p:spPr>
          <a:xfrm>
            <a:off x="8115693" y="3352800"/>
            <a:ext cx="1066800" cy="7620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Left-Right Arrow 15"/>
          <p:cNvSpPr/>
          <p:nvPr/>
        </p:nvSpPr>
        <p:spPr>
          <a:xfrm>
            <a:off x="8035565" y="1397524"/>
            <a:ext cx="1143000" cy="6858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4800600" y="228600"/>
            <a:ext cx="3962400" cy="584775"/>
          </a:xfrm>
          <a:prstGeom prst="rect">
            <a:avLst/>
          </a:prstGeom>
          <a:noFill/>
        </p:spPr>
        <p:txBody>
          <a:bodyPr wrap="square" rtlCol="0">
            <a:spAutoFit/>
          </a:bodyPr>
          <a:lstStyle/>
          <a:p>
            <a:pPr algn="ctr"/>
            <a:r>
              <a:rPr lang="en-US" sz="3200" u="sng" dirty="0">
                <a:solidFill>
                  <a:srgbClr val="00FF00"/>
                </a:solidFill>
                <a:latin typeface="Imprint MT Shadow" panose="04020605060303030202" pitchFamily="82" charset="0"/>
              </a:rPr>
              <a:t>BLOCK DIAGRAM</a:t>
            </a:r>
            <a:endParaRPr lang="en-US" sz="3200" dirty="0">
              <a:solidFill>
                <a:srgbClr val="00FF00"/>
              </a:solidFill>
              <a:latin typeface="Imprint MT Shadow" panose="04020605060303030202" pitchFamily="82" charset="0"/>
            </a:endParaRPr>
          </a:p>
        </p:txBody>
      </p:sp>
    </p:spTree>
    <p:extLst>
      <p:ext uri="{BB962C8B-B14F-4D97-AF65-F5344CB8AC3E}">
        <p14:creationId xmlns:p14="http://schemas.microsoft.com/office/powerpoint/2010/main" val="259091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514600" y="3124200"/>
            <a:ext cx="9477376" cy="3408362"/>
          </a:xfrm>
        </p:spPr>
        <p:txBody>
          <a:bodyPr/>
          <a:lstStyle/>
          <a:p>
            <a:pPr algn="ctr"/>
            <a:endParaRPr lang="en-US" sz="2800" dirty="0"/>
          </a:p>
          <a:p>
            <a:endParaRPr lang="en-US" dirty="0"/>
          </a:p>
        </p:txBody>
      </p:sp>
      <p:sp>
        <p:nvSpPr>
          <p:cNvPr id="1025" name="Rectangle 1"/>
          <p:cNvSpPr>
            <a:spLocks noChangeArrowheads="1"/>
          </p:cNvSpPr>
          <p:nvPr/>
        </p:nvSpPr>
        <p:spPr bwMode="auto">
          <a:xfrm>
            <a:off x="4354495" y="442555"/>
            <a:ext cx="430758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i="0" u="sng" strike="noStrike" cap="none" normalizeH="0" baseline="0" dirty="0">
                <a:ln>
                  <a:noFill/>
                </a:ln>
                <a:solidFill>
                  <a:srgbClr val="00FF00"/>
                </a:solidFill>
                <a:effectLst/>
                <a:latin typeface="Imprint MT Shadow" panose="04020605060303030202" pitchFamily="82" charset="0"/>
                <a:ea typeface="Calibri" pitchFamily="34" charset="0"/>
                <a:cs typeface="Times New Roman" pitchFamily="18" charset="0"/>
              </a:rPr>
              <a:t>CIRCUIT DIAGRAM</a:t>
            </a:r>
            <a:endParaRPr kumimoji="0" lang="en-US" sz="3200" i="0" u="none" strike="noStrike" cap="none" normalizeH="0" baseline="0" dirty="0">
              <a:ln>
                <a:noFill/>
              </a:ln>
              <a:solidFill>
                <a:srgbClr val="00FF00"/>
              </a:solidFill>
              <a:effectLst/>
              <a:latin typeface="Imprint MT Shadow" panose="04020605060303030202" pitchFamily="82" charset="0"/>
              <a:cs typeface="Arial" pitchFamily="34" charset="0"/>
            </a:endParaRPr>
          </a:p>
        </p:txBody>
      </p:sp>
      <p:pic>
        <p:nvPicPr>
          <p:cNvPr id="5" name="Picture 4" descr="Automatic Door Opener using Arduino and PIR Sensor Circuit Diagram"/>
          <p:cNvPicPr/>
          <p:nvPr/>
        </p:nvPicPr>
        <p:blipFill>
          <a:blip r:embed="rId2"/>
          <a:srcRect/>
          <a:stretch>
            <a:fillRect/>
          </a:stretch>
        </p:blipFill>
        <p:spPr bwMode="auto">
          <a:xfrm>
            <a:off x="1981200" y="1447800"/>
            <a:ext cx="9677400" cy="5029200"/>
          </a:xfrm>
          <a:prstGeom prst="rect">
            <a:avLst/>
          </a:prstGeom>
          <a:noFill/>
          <a:ln w="9525">
            <a:noFill/>
            <a:miter lim="800000"/>
            <a:headEnd/>
            <a:tailEnd/>
          </a:ln>
        </p:spPr>
      </p:pic>
    </p:spTree>
    <p:extLst>
      <p:ext uri="{BB962C8B-B14F-4D97-AF65-F5344CB8AC3E}">
        <p14:creationId xmlns:p14="http://schemas.microsoft.com/office/powerpoint/2010/main" val="25909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057400" y="381000"/>
            <a:ext cx="9858376" cy="6075362"/>
          </a:xfrm>
        </p:spPr>
        <p:txBody>
          <a:bodyPr>
            <a:normAutofit/>
          </a:bodyPr>
          <a:lstStyle/>
          <a:p>
            <a:pPr algn="ctr"/>
            <a:r>
              <a:rPr lang="en-US" sz="2800" dirty="0"/>
              <a:t> </a:t>
            </a:r>
            <a:r>
              <a:rPr lang="en-US" sz="3200" u="sng" dirty="0">
                <a:solidFill>
                  <a:srgbClr val="00FF00"/>
                </a:solidFill>
                <a:latin typeface="Imprint MT Shadow" panose="04020605060303030202" pitchFamily="82" charset="0"/>
              </a:rPr>
              <a:t>WORKING</a:t>
            </a:r>
            <a:r>
              <a:rPr lang="en-US" sz="3200" u="sng" dirty="0">
                <a:latin typeface="Imprint MT Shadow" panose="04020605060303030202" pitchFamily="82" charset="0"/>
              </a:rPr>
              <a:t> </a:t>
            </a:r>
            <a:r>
              <a:rPr lang="en-US" sz="3200" u="sng" dirty="0">
                <a:solidFill>
                  <a:srgbClr val="00FF00"/>
                </a:solidFill>
                <a:latin typeface="Imprint MT Shadow" panose="04020605060303030202" pitchFamily="82" charset="0"/>
              </a:rPr>
              <a:t>PRINCIPLE</a:t>
            </a:r>
            <a:endParaRPr lang="en-US" sz="3200" dirty="0">
              <a:solidFill>
                <a:srgbClr val="00FF00"/>
              </a:solidFill>
              <a:latin typeface="Imprint MT Shadow" panose="04020605060303030202" pitchFamily="82" charset="0"/>
            </a:endParaRPr>
          </a:p>
          <a:p>
            <a:r>
              <a:rPr lang="en-US" sz="2400" cap="none" dirty="0">
                <a:solidFill>
                  <a:srgbClr val="00FF00"/>
                </a:solidFill>
                <a:latin typeface="Imprint MT Shadow" panose="04020605060303030202" pitchFamily="82" charset="0"/>
              </a:rPr>
              <a:t>The working of the automatic door opener system using Arduino and PIR sensor is very simple. </a:t>
            </a:r>
          </a:p>
          <a:p>
            <a:r>
              <a:rPr lang="en-US" sz="2400" cap="none" dirty="0">
                <a:solidFill>
                  <a:srgbClr val="00FF00"/>
                </a:solidFill>
                <a:latin typeface="Imprint MT Shadow" panose="04020605060303030202" pitchFamily="82" charset="0"/>
              </a:rPr>
              <a:t>When the PIR sensor detects any motion of a person, its data out pin will become high. As this pin is connected to the Arduino, it will detect this HIGH signal and understands that there is person approaching the door.</a:t>
            </a:r>
          </a:p>
          <a:p>
            <a:r>
              <a:rPr lang="en-US" sz="2400" cap="none" dirty="0">
                <a:solidFill>
                  <a:srgbClr val="00FF00"/>
                </a:solidFill>
                <a:latin typeface="Imprint MT Shadow" panose="04020605060303030202" pitchFamily="82" charset="0"/>
              </a:rPr>
              <a:t>Arduino then immediately activates the L298N motor driver module to open the door. After some time (about 2 to 5 seconds), the </a:t>
            </a:r>
            <a:r>
              <a:rPr lang="en-US" sz="2400" cap="none" dirty="0" err="1">
                <a:solidFill>
                  <a:srgbClr val="00FF00"/>
                </a:solidFill>
                <a:latin typeface="Imprint MT Shadow" panose="04020605060303030202" pitchFamily="82" charset="0"/>
              </a:rPr>
              <a:t>arduino</a:t>
            </a:r>
            <a:r>
              <a:rPr lang="en-US" sz="2400" cap="none" dirty="0">
                <a:solidFill>
                  <a:srgbClr val="00FF00"/>
                </a:solidFill>
                <a:latin typeface="Imprint MT Shadow" panose="04020605060303030202" pitchFamily="82" charset="0"/>
              </a:rPr>
              <a:t> will once again activate the motor driver to close the door.</a:t>
            </a:r>
          </a:p>
        </p:txBody>
      </p:sp>
    </p:spTree>
    <p:extLst>
      <p:ext uri="{BB962C8B-B14F-4D97-AF65-F5344CB8AC3E}">
        <p14:creationId xmlns:p14="http://schemas.microsoft.com/office/powerpoint/2010/main" val="259091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2667000" y="1676400"/>
            <a:ext cx="10820400" cy="1905000"/>
          </a:xfrm>
        </p:spPr>
        <p:txBody>
          <a:bodyPr>
            <a:normAutofit/>
          </a:bodyPr>
          <a:lstStyle/>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619924"/>
              </p:ext>
            </p:extLst>
          </p:nvPr>
        </p:nvGraphicFramePr>
        <p:xfrm>
          <a:off x="2286000" y="1371600"/>
          <a:ext cx="9677400" cy="4673600"/>
        </p:xfrm>
        <a:graphic>
          <a:graphicData uri="http://schemas.openxmlformats.org/drawingml/2006/table">
            <a:tbl>
              <a:tblPr firstRow="1" bandRow="1">
                <a:tableStyleId>{BC89EF96-8CEA-46FF-86C4-4CE0E7609802}</a:tableStyleId>
              </a:tblPr>
              <a:tblGrid>
                <a:gridCol w="2419350">
                  <a:extLst>
                    <a:ext uri="{9D8B030D-6E8A-4147-A177-3AD203B41FA5}">
                      <a16:colId xmlns:a16="http://schemas.microsoft.com/office/drawing/2014/main" val="20000"/>
                    </a:ext>
                  </a:extLst>
                </a:gridCol>
                <a:gridCol w="24193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419350">
                  <a:extLst>
                    <a:ext uri="{9D8B030D-6E8A-4147-A177-3AD203B41FA5}">
                      <a16:colId xmlns:a16="http://schemas.microsoft.com/office/drawing/2014/main" val="20003"/>
                    </a:ext>
                  </a:extLst>
                </a:gridCol>
              </a:tblGrid>
              <a:tr h="584200">
                <a:tc>
                  <a:txBody>
                    <a:bodyPr/>
                    <a:lstStyle/>
                    <a:p>
                      <a:pPr marL="0" marR="0" algn="ctr">
                        <a:lnSpc>
                          <a:spcPct val="115000"/>
                        </a:lnSpc>
                        <a:spcBef>
                          <a:spcPts val="0"/>
                        </a:spcBef>
                        <a:spcAft>
                          <a:spcPts val="0"/>
                        </a:spcAft>
                      </a:pPr>
                      <a:r>
                        <a:rPr lang="en-US" sz="2000" b="1" dirty="0">
                          <a:solidFill>
                            <a:srgbClr val="00FF00"/>
                          </a:solidFill>
                          <a:latin typeface="Imprint MT Shadow" panose="04020605060303030202" pitchFamily="82" charset="0"/>
                        </a:rPr>
                        <a:t>SL. No.</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b="1" dirty="0">
                          <a:solidFill>
                            <a:srgbClr val="00FF00"/>
                          </a:solidFill>
                          <a:latin typeface="Imprint MT Shadow" panose="04020605060303030202" pitchFamily="82" charset="0"/>
                        </a:rPr>
                        <a:t>COMPONENTS</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b="1">
                          <a:solidFill>
                            <a:srgbClr val="00FF00"/>
                          </a:solidFill>
                          <a:latin typeface="Imprint MT Shadow" panose="04020605060303030202" pitchFamily="82" charset="0"/>
                        </a:rPr>
                        <a:t>SPECIFICATION</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b="1" dirty="0">
                          <a:solidFill>
                            <a:srgbClr val="00FF00"/>
                          </a:solidFill>
                          <a:latin typeface="Imprint MT Shadow" panose="04020605060303030202" pitchFamily="82" charset="0"/>
                          <a:ea typeface="Calibri"/>
                          <a:cs typeface="Times New Roman"/>
                        </a:rPr>
                        <a:t>QUANTITY</a:t>
                      </a:r>
                      <a:endParaRPr lang="en-US" sz="2000" dirty="0">
                        <a:solidFill>
                          <a:srgbClr val="00FF00"/>
                        </a:solidFill>
                        <a:latin typeface="Imprint MT Shadow" panose="04020605060303030202" pitchFamily="82" charset="0"/>
                        <a:ea typeface="Calibri"/>
                        <a:cs typeface="Times New Roman"/>
                      </a:endParaRPr>
                    </a:p>
                  </a:txBody>
                  <a:tcPr marL="68580" marR="68580" marT="0" marB="0"/>
                </a:tc>
                <a:extLst>
                  <a:ext uri="{0D108BD9-81ED-4DB2-BD59-A6C34878D82A}">
                    <a16:rowId xmlns:a16="http://schemas.microsoft.com/office/drawing/2014/main" val="10000"/>
                  </a:ext>
                </a:extLst>
              </a:tr>
              <a:tr h="584200">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1</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Arduino</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Uno</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ea typeface="Calibri"/>
                          <a:cs typeface="Times New Roman"/>
                        </a:rPr>
                        <a:t>1</a:t>
                      </a:r>
                    </a:p>
                  </a:txBody>
                  <a:tcPr marL="68580" marR="68580" marT="0" marB="0"/>
                </a:tc>
                <a:extLst>
                  <a:ext uri="{0D108BD9-81ED-4DB2-BD59-A6C34878D82A}">
                    <a16:rowId xmlns:a16="http://schemas.microsoft.com/office/drawing/2014/main" val="10001"/>
                  </a:ext>
                </a:extLst>
              </a:tr>
              <a:tr h="584200">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2</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PIR Sensor</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ea typeface="Calibri"/>
                          <a:cs typeface="Times New Roman"/>
                        </a:rPr>
                        <a:t>1</a:t>
                      </a:r>
                    </a:p>
                  </a:txBody>
                  <a:tcPr marL="68580" marR="68580" marT="0" marB="0"/>
                </a:tc>
                <a:extLst>
                  <a:ext uri="{0D108BD9-81ED-4DB2-BD59-A6C34878D82A}">
                    <a16:rowId xmlns:a16="http://schemas.microsoft.com/office/drawing/2014/main" val="10002"/>
                  </a:ext>
                </a:extLst>
              </a:tr>
              <a:tr h="584200">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3</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Motor Driver</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L298N</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ea typeface="Calibri"/>
                          <a:cs typeface="Times New Roman"/>
                        </a:rPr>
                        <a:t>1</a:t>
                      </a:r>
                    </a:p>
                  </a:txBody>
                  <a:tcPr marL="68580" marR="68580" marT="0" marB="0"/>
                </a:tc>
                <a:extLst>
                  <a:ext uri="{0D108BD9-81ED-4DB2-BD59-A6C34878D82A}">
                    <a16:rowId xmlns:a16="http://schemas.microsoft.com/office/drawing/2014/main" val="10003"/>
                  </a:ext>
                </a:extLst>
              </a:tr>
              <a:tr h="584200">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4</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DC Motor</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5v</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ea typeface="Calibri"/>
                          <a:cs typeface="Times New Roman"/>
                        </a:rPr>
                        <a:t>1</a:t>
                      </a:r>
                    </a:p>
                  </a:txBody>
                  <a:tcPr marL="68580" marR="68580" marT="0" marB="0"/>
                </a:tc>
                <a:extLst>
                  <a:ext uri="{0D108BD9-81ED-4DB2-BD59-A6C34878D82A}">
                    <a16:rowId xmlns:a16="http://schemas.microsoft.com/office/drawing/2014/main" val="10004"/>
                  </a:ext>
                </a:extLst>
              </a:tr>
              <a:tr h="584200">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5</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Bread Board</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17x5 cm</a:t>
                      </a:r>
                      <a:r>
                        <a:rPr lang="en-US" sz="2000" baseline="30000" dirty="0">
                          <a:solidFill>
                            <a:srgbClr val="00FF00"/>
                          </a:solidFill>
                          <a:latin typeface="Imprint MT Shadow" panose="04020605060303030202" pitchFamily="82" charset="0"/>
                        </a:rPr>
                        <a:t>2</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ea typeface="Calibri"/>
                          <a:cs typeface="Times New Roman"/>
                        </a:rPr>
                        <a:t>1</a:t>
                      </a:r>
                    </a:p>
                  </a:txBody>
                  <a:tcPr marL="68580" marR="68580" marT="0" marB="0"/>
                </a:tc>
                <a:extLst>
                  <a:ext uri="{0D108BD9-81ED-4DB2-BD59-A6C34878D82A}">
                    <a16:rowId xmlns:a16="http://schemas.microsoft.com/office/drawing/2014/main" val="10005"/>
                  </a:ext>
                </a:extLst>
              </a:tr>
              <a:tr h="584200">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6</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Connecting Wires</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Jumpers</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10</a:t>
                      </a:r>
                      <a:endParaRPr lang="en-US" sz="2000" dirty="0">
                        <a:solidFill>
                          <a:srgbClr val="00FF00"/>
                        </a:solidFill>
                        <a:latin typeface="Imprint MT Shadow" panose="04020605060303030202" pitchFamily="82" charset="0"/>
                        <a:ea typeface="Calibri"/>
                        <a:cs typeface="Times New Roman"/>
                      </a:endParaRPr>
                    </a:p>
                  </a:txBody>
                  <a:tcPr marL="68580" marR="68580" marT="0" marB="0"/>
                </a:tc>
                <a:extLst>
                  <a:ext uri="{0D108BD9-81ED-4DB2-BD59-A6C34878D82A}">
                    <a16:rowId xmlns:a16="http://schemas.microsoft.com/office/drawing/2014/main" val="10006"/>
                  </a:ext>
                </a:extLst>
              </a:tr>
              <a:tr h="584200">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7</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solidFill>
                            <a:srgbClr val="00FF00"/>
                          </a:solidFill>
                          <a:latin typeface="Imprint MT Shadow" panose="04020605060303030202" pitchFamily="82" charset="0"/>
                        </a:rPr>
                        <a:t>Power Supply</a:t>
                      </a:r>
                      <a:endParaRPr lang="en-US" sz="200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5v</a:t>
                      </a:r>
                      <a:endParaRPr lang="en-US" sz="2000" dirty="0">
                        <a:solidFill>
                          <a:srgbClr val="00FF00"/>
                        </a:solidFill>
                        <a:latin typeface="Imprint MT Shadow" panose="04020605060303030202" pitchFamily="82"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solidFill>
                            <a:srgbClr val="00FF00"/>
                          </a:solidFill>
                          <a:latin typeface="Imprint MT Shadow" panose="04020605060303030202" pitchFamily="82" charset="0"/>
                        </a:rPr>
                        <a:t>1</a:t>
                      </a:r>
                      <a:endParaRPr lang="en-US" sz="2000" dirty="0">
                        <a:solidFill>
                          <a:srgbClr val="00FF00"/>
                        </a:solidFill>
                        <a:latin typeface="Imprint MT Shadow" panose="04020605060303030202" pitchFamily="82" charset="0"/>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10241" name="Rectangle 1"/>
          <p:cNvSpPr>
            <a:spLocks noGrp="1" noChangeArrowheads="1"/>
          </p:cNvSpPr>
          <p:nvPr>
            <p:ph type="subTitle" idx="1"/>
          </p:nvPr>
        </p:nvSpPr>
        <p:spPr bwMode="auto">
          <a:xfrm>
            <a:off x="4449713" y="366355"/>
            <a:ext cx="59041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i="0" u="sng" strike="noStrike" cap="none" normalizeH="0" baseline="0" dirty="0">
                <a:ln>
                  <a:noFill/>
                </a:ln>
                <a:solidFill>
                  <a:srgbClr val="00FF00"/>
                </a:solidFill>
                <a:effectLst/>
                <a:latin typeface="Imprint MT Shadow" panose="04020605060303030202" pitchFamily="82" charset="0"/>
                <a:ea typeface="Calibri" pitchFamily="34" charset="0"/>
                <a:cs typeface="Times New Roman" pitchFamily="18" charset="0"/>
              </a:rPr>
              <a:t>COMPONENTS  REQUIRED</a:t>
            </a:r>
            <a:endParaRPr kumimoji="0" lang="en-US" sz="3200" i="0" u="none" strike="noStrike" cap="none" normalizeH="0" baseline="0" dirty="0">
              <a:ln>
                <a:noFill/>
              </a:ln>
              <a:solidFill>
                <a:srgbClr val="00FF00"/>
              </a:solidFill>
              <a:effectLst/>
              <a:latin typeface="Imprint MT Shadow" panose="04020605060303030202" pitchFamily="82" charset="0"/>
              <a:cs typeface="Arial" pitchFamily="34" charset="0"/>
            </a:endParaRPr>
          </a:p>
        </p:txBody>
      </p:sp>
    </p:spTree>
    <p:extLst>
      <p:ext uri="{BB962C8B-B14F-4D97-AF65-F5344CB8AC3E}">
        <p14:creationId xmlns:p14="http://schemas.microsoft.com/office/powerpoint/2010/main" val="259091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1828800" y="0"/>
            <a:ext cx="9858376" cy="4343400"/>
          </a:xfrm>
        </p:spPr>
        <p:txBody>
          <a:bodyPr/>
          <a:lstStyle/>
          <a:p>
            <a:pPr algn="ctr"/>
            <a:r>
              <a:rPr lang="en-US" sz="2800" dirty="0"/>
              <a:t> </a:t>
            </a:r>
          </a:p>
          <a:p>
            <a:pPr algn="ctr"/>
            <a:r>
              <a:rPr lang="en-US" sz="3200" b="1" u="sng" dirty="0">
                <a:solidFill>
                  <a:srgbClr val="00FF00"/>
                </a:solidFill>
                <a:latin typeface="Imprint MT Shadow" panose="04020605060303030202" pitchFamily="82" charset="0"/>
                <a:hlinkClick r:id="rId2" action="ppaction://hlinkfile">
                  <a:extLst>
                    <a:ext uri="{A12FA001-AC4F-418D-AE19-62706E023703}">
                      <ahyp:hlinkClr xmlns:ahyp="http://schemas.microsoft.com/office/drawing/2018/hyperlinkcolor" val="tx"/>
                    </a:ext>
                  </a:extLst>
                </a:hlinkClick>
              </a:rPr>
              <a:t>Arduino UNO</a:t>
            </a:r>
            <a:endParaRPr lang="en-US" sz="3200" b="1" i="1" dirty="0">
              <a:solidFill>
                <a:srgbClr val="00FF00"/>
              </a:solidFill>
              <a:latin typeface="Imprint MT Shadow" panose="04020605060303030202" pitchFamily="82" charset="0"/>
            </a:endParaRPr>
          </a:p>
          <a:p>
            <a:r>
              <a:rPr lang="en-US" dirty="0">
                <a:solidFill>
                  <a:srgbClr val="00FF00"/>
                </a:solidFill>
                <a:latin typeface="Imprint MT Shadow" panose="04020605060303030202" pitchFamily="82" charset="0"/>
              </a:rPr>
              <a:t>In this project, Arduino UNO acts as the main controlling part. It reads the data from the PIR Sensor and activates the L298N Motor Driver based on the data from the PIR Sensor.  </a:t>
            </a:r>
          </a:p>
          <a:p>
            <a:endParaRPr lang="en-US" dirty="0"/>
          </a:p>
        </p:txBody>
      </p:sp>
      <p:sp>
        <p:nvSpPr>
          <p:cNvPr id="13313" name="Rectangle 1"/>
          <p:cNvSpPr>
            <a:spLocks noChangeArrowheads="1"/>
          </p:cNvSpPr>
          <p:nvPr/>
        </p:nvSpPr>
        <p:spPr bwMode="auto">
          <a:xfrm>
            <a:off x="0" y="0"/>
            <a:ext cx="65" cy="292669"/>
          </a:xfrm>
          <a:prstGeom prst="rect">
            <a:avLst/>
          </a:prstGeom>
          <a:solidFill>
            <a:srgbClr val="FFFFFF"/>
          </a:solidFill>
          <a:ln w="9525">
            <a:noFill/>
            <a:miter lim="800000"/>
            <a:headEnd/>
            <a:tailEnd/>
          </a:ln>
          <a:effectLst/>
        </p:spPr>
        <p:txBody>
          <a:bodyPr vert="horz" wrap="none" lIns="0" tIns="0" rIns="0" bIns="12219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a:ln>
                <a:noFill/>
              </a:ln>
              <a:solidFill>
                <a:srgbClr val="4F81BD"/>
              </a:solidFill>
              <a:effectLst/>
              <a:latin typeface="Cambria" pitchFamily="18" charset="0"/>
              <a:ea typeface="Times New Roman" pitchFamily="18" charset="0"/>
              <a:cs typeface="Times New Roman" pitchFamily="18" charset="0"/>
            </a:endParaRPr>
          </a:p>
        </p:txBody>
      </p:sp>
      <p:pic>
        <p:nvPicPr>
          <p:cNvPr id="5" name="Picture 4" descr="Z0I41dq7Qaua._UX712_TTW__.jpg"/>
          <p:cNvPicPr/>
          <p:nvPr/>
        </p:nvPicPr>
        <p:blipFill>
          <a:blip r:embed="rId3"/>
          <a:stretch>
            <a:fillRect/>
          </a:stretch>
        </p:blipFill>
        <p:spPr>
          <a:xfrm>
            <a:off x="4114800" y="2743200"/>
            <a:ext cx="4191000" cy="3886200"/>
          </a:xfrm>
          <a:prstGeom prst="rect">
            <a:avLst/>
          </a:prstGeom>
        </p:spPr>
      </p:pic>
    </p:spTree>
    <p:extLst>
      <p:ext uri="{BB962C8B-B14F-4D97-AF65-F5344CB8AC3E}">
        <p14:creationId xmlns:p14="http://schemas.microsoft.com/office/powerpoint/2010/main" val="25909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057400" y="381000"/>
            <a:ext cx="9858376" cy="6075362"/>
          </a:xfrm>
        </p:spPr>
        <p:txBody>
          <a:bodyPr/>
          <a:lstStyle/>
          <a:p>
            <a:pPr algn="ctr"/>
            <a:r>
              <a:rPr lang="en-US" sz="2800" dirty="0"/>
              <a:t> </a:t>
            </a:r>
          </a:p>
          <a:p>
            <a:endParaRPr lang="en-US" dirty="0"/>
          </a:p>
        </p:txBody>
      </p:sp>
      <p:pic>
        <p:nvPicPr>
          <p:cNvPr id="5" name="Picture 4" descr="pir-sensor-500x500.png"/>
          <p:cNvPicPr/>
          <p:nvPr/>
        </p:nvPicPr>
        <p:blipFill>
          <a:blip r:embed="rId2"/>
          <a:stretch>
            <a:fillRect/>
          </a:stretch>
        </p:blipFill>
        <p:spPr>
          <a:xfrm>
            <a:off x="1981200" y="2362200"/>
            <a:ext cx="4267200" cy="3810000"/>
          </a:xfrm>
          <a:prstGeom prst="rect">
            <a:avLst/>
          </a:prstGeom>
        </p:spPr>
      </p:pic>
      <p:pic>
        <p:nvPicPr>
          <p:cNvPr id="6" name="Picture 5" descr="PIR-SensorModule.jpg"/>
          <p:cNvPicPr/>
          <p:nvPr/>
        </p:nvPicPr>
        <p:blipFill>
          <a:blip r:embed="rId3" cstate="print"/>
          <a:stretch>
            <a:fillRect/>
          </a:stretch>
        </p:blipFill>
        <p:spPr>
          <a:xfrm>
            <a:off x="6858000" y="2438400"/>
            <a:ext cx="4724400" cy="3581400"/>
          </a:xfrm>
          <a:prstGeom prst="rect">
            <a:avLst/>
          </a:prstGeom>
        </p:spPr>
      </p:pic>
      <p:sp>
        <p:nvSpPr>
          <p:cNvPr id="7" name="Rectangle 6"/>
          <p:cNvSpPr/>
          <p:nvPr/>
        </p:nvSpPr>
        <p:spPr>
          <a:xfrm>
            <a:off x="4800600" y="685800"/>
            <a:ext cx="3810000" cy="584775"/>
          </a:xfrm>
          <a:prstGeom prst="rect">
            <a:avLst/>
          </a:prstGeom>
        </p:spPr>
        <p:txBody>
          <a:bodyPr wrap="square">
            <a:spAutoFit/>
          </a:bodyPr>
          <a:lstStyle/>
          <a:p>
            <a:pPr algn="ctr"/>
            <a:r>
              <a:rPr lang="en-US" sz="3200" u="sng" dirty="0">
                <a:solidFill>
                  <a:srgbClr val="00FF00"/>
                </a:solidFill>
                <a:latin typeface="Imprint MT Shadow" panose="04020605060303030202" pitchFamily="82" charset="0"/>
              </a:rPr>
              <a:t>PIR sensor</a:t>
            </a:r>
            <a:endParaRPr lang="en-US" sz="3200" dirty="0">
              <a:solidFill>
                <a:srgbClr val="00FF00"/>
              </a:solidFill>
              <a:latin typeface="Imprint MT Shadow" panose="04020605060303030202" pitchFamily="82" charset="0"/>
            </a:endParaRPr>
          </a:p>
        </p:txBody>
      </p:sp>
    </p:spTree>
    <p:extLst>
      <p:ext uri="{BB962C8B-B14F-4D97-AF65-F5344CB8AC3E}">
        <p14:creationId xmlns:p14="http://schemas.microsoft.com/office/powerpoint/2010/main" val="25909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E23-1CA5-E94B-876C-EE4784FFB19F}"/>
              </a:ext>
            </a:extLst>
          </p:cNvPr>
          <p:cNvSpPr>
            <a:spLocks noGrp="1"/>
          </p:cNvSpPr>
          <p:nvPr>
            <p:ph type="ctrTitle"/>
          </p:nvPr>
        </p:nvSpPr>
        <p:spPr>
          <a:xfrm>
            <a:off x="1219200" y="0"/>
            <a:ext cx="10820400" cy="1905000"/>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0A1EA54E-8AC2-4A43-9DF4-485750F5C76E}"/>
              </a:ext>
            </a:extLst>
          </p:cNvPr>
          <p:cNvSpPr>
            <a:spLocks noGrp="1"/>
          </p:cNvSpPr>
          <p:nvPr>
            <p:ph type="subTitle" idx="1"/>
          </p:nvPr>
        </p:nvSpPr>
        <p:spPr>
          <a:xfrm>
            <a:off x="2057400" y="228600"/>
            <a:ext cx="9858376" cy="6380162"/>
          </a:xfrm>
        </p:spPr>
        <p:txBody>
          <a:bodyPr/>
          <a:lstStyle/>
          <a:p>
            <a:pPr algn="ctr"/>
            <a:r>
              <a:rPr lang="en-US" sz="3200" u="sng" dirty="0">
                <a:solidFill>
                  <a:srgbClr val="00FF00"/>
                </a:solidFill>
                <a:latin typeface="Imprint MT Shadow" panose="04020605060303030202" pitchFamily="82" charset="0"/>
              </a:rPr>
              <a:t>PIR sensor</a:t>
            </a:r>
            <a:r>
              <a:rPr lang="en-US" sz="3200" dirty="0">
                <a:solidFill>
                  <a:srgbClr val="00FF00"/>
                </a:solidFill>
                <a:latin typeface="Imprint MT Shadow" panose="04020605060303030202" pitchFamily="82" charset="0"/>
              </a:rPr>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75919912"/>
              </p:ext>
            </p:extLst>
          </p:nvPr>
        </p:nvGraphicFramePr>
        <p:xfrm>
          <a:off x="2438400" y="1371600"/>
          <a:ext cx="9372600" cy="4766734"/>
        </p:xfrm>
        <a:graphic>
          <a:graphicData uri="http://schemas.openxmlformats.org/drawingml/2006/table">
            <a:tbl>
              <a:tblPr firstRow="1" bandRow="1">
                <a:tableStyleId>{BC89EF96-8CEA-46FF-86C4-4CE0E7609802}</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567654">
                <a:tc>
                  <a:txBody>
                    <a:bodyPr/>
                    <a:lstStyle/>
                    <a:p>
                      <a:pPr marL="0" marR="0" algn="ctr"/>
                      <a:r>
                        <a:rPr lang="en-US" sz="2000" b="1" dirty="0">
                          <a:solidFill>
                            <a:srgbClr val="00FF00"/>
                          </a:solidFill>
                          <a:latin typeface="Imprint MT Shadow" panose="04020605060303030202" pitchFamily="82" charset="0"/>
                        </a:rPr>
                        <a:t>PIN NUMBER</a:t>
                      </a:r>
                      <a:endParaRPr lang="en-US" sz="2000" dirty="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PIN NAME</a:t>
                      </a:r>
                      <a:endParaRPr lang="en-US" sz="200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DESCRIPTION</a:t>
                      </a:r>
                      <a:endParaRPr lang="en-US" sz="2000">
                        <a:solidFill>
                          <a:srgbClr val="00FF00"/>
                        </a:solidFill>
                        <a:latin typeface="Imprint MT Shadow" panose="04020605060303030202" pitchFamily="82" charset="0"/>
                        <a:ea typeface="Times New Roman"/>
                      </a:endParaRPr>
                    </a:p>
                  </a:txBody>
                  <a:tcPr marL="68580" marR="68580" marT="0" marB="0"/>
                </a:tc>
                <a:extLst>
                  <a:ext uri="{0D108BD9-81ED-4DB2-BD59-A6C34878D82A}">
                    <a16:rowId xmlns:a16="http://schemas.microsoft.com/office/drawing/2014/main" val="10000"/>
                  </a:ext>
                </a:extLst>
              </a:tr>
              <a:tr h="1259724">
                <a:tc>
                  <a:txBody>
                    <a:bodyPr/>
                    <a:lstStyle/>
                    <a:p>
                      <a:pPr marL="0" marR="0" algn="ctr">
                        <a:spcBef>
                          <a:spcPts val="0"/>
                        </a:spcBef>
                        <a:spcAft>
                          <a:spcPts val="1560"/>
                        </a:spcAft>
                      </a:pPr>
                      <a:r>
                        <a:rPr lang="en-US" sz="2000" dirty="0">
                          <a:solidFill>
                            <a:srgbClr val="00FF00"/>
                          </a:solidFill>
                          <a:latin typeface="Imprint MT Shadow" panose="04020605060303030202" pitchFamily="82" charset="0"/>
                        </a:rPr>
                        <a:t>1</a:t>
                      </a:r>
                      <a:endParaRPr lang="en-US" sz="2000" dirty="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Vcc</a:t>
                      </a:r>
                      <a:endParaRPr lang="en-US" sz="200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Input voltage is +5V for typical applications. Can range from 4.5V- 12V</a:t>
                      </a:r>
                      <a:endParaRPr lang="en-US" sz="2000">
                        <a:solidFill>
                          <a:srgbClr val="00FF00"/>
                        </a:solidFill>
                        <a:latin typeface="Imprint MT Shadow" panose="04020605060303030202" pitchFamily="82" charset="0"/>
                        <a:ea typeface="Times New Roman"/>
                      </a:endParaRPr>
                    </a:p>
                  </a:txBody>
                  <a:tcPr marL="68580" marR="68580" marT="0" marB="0"/>
                </a:tc>
                <a:extLst>
                  <a:ext uri="{0D108BD9-81ED-4DB2-BD59-A6C34878D82A}">
                    <a16:rowId xmlns:a16="http://schemas.microsoft.com/office/drawing/2014/main" val="10001"/>
                  </a:ext>
                </a:extLst>
              </a:tr>
              <a:tr h="2099540">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2</a:t>
                      </a:r>
                      <a:endParaRPr lang="en-US" sz="200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dirty="0">
                          <a:solidFill>
                            <a:srgbClr val="00FF00"/>
                          </a:solidFill>
                          <a:latin typeface="Imprint MT Shadow" panose="04020605060303030202" pitchFamily="82" charset="0"/>
                        </a:rPr>
                        <a:t>High/Low Output</a:t>
                      </a:r>
                      <a:endParaRPr lang="en-US" sz="2000" dirty="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Digital pulse high (3.3V) when triggered (motion detected) digital low(0V) when idle(no motion detected</a:t>
                      </a:r>
                      <a:endParaRPr lang="en-US" sz="2000">
                        <a:solidFill>
                          <a:srgbClr val="00FF00"/>
                        </a:solidFill>
                        <a:latin typeface="Imprint MT Shadow" panose="04020605060303030202" pitchFamily="82" charset="0"/>
                        <a:ea typeface="Times New Roman"/>
                      </a:endParaRPr>
                    </a:p>
                  </a:txBody>
                  <a:tcPr marL="68580" marR="68580" marT="0" marB="0"/>
                </a:tc>
                <a:extLst>
                  <a:ext uri="{0D108BD9-81ED-4DB2-BD59-A6C34878D82A}">
                    <a16:rowId xmlns:a16="http://schemas.microsoft.com/office/drawing/2014/main" val="10002"/>
                  </a:ext>
                </a:extLst>
              </a:tr>
              <a:tr h="839816">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3</a:t>
                      </a:r>
                      <a:endParaRPr lang="en-US" sz="200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a:solidFill>
                            <a:srgbClr val="00FF00"/>
                          </a:solidFill>
                          <a:latin typeface="Imprint MT Shadow" panose="04020605060303030202" pitchFamily="82" charset="0"/>
                        </a:rPr>
                        <a:t>Gnd</a:t>
                      </a:r>
                      <a:endParaRPr lang="en-US" sz="2000">
                        <a:solidFill>
                          <a:srgbClr val="00FF00"/>
                        </a:solidFill>
                        <a:latin typeface="Imprint MT Shadow" panose="04020605060303030202" pitchFamily="82" charset="0"/>
                        <a:ea typeface="Times New Roman"/>
                      </a:endParaRPr>
                    </a:p>
                  </a:txBody>
                  <a:tcPr marL="68580" marR="68580" marT="0" marB="0"/>
                </a:tc>
                <a:tc>
                  <a:txBody>
                    <a:bodyPr/>
                    <a:lstStyle/>
                    <a:p>
                      <a:pPr marL="0" marR="0" algn="ctr">
                        <a:spcBef>
                          <a:spcPts val="0"/>
                        </a:spcBef>
                        <a:spcAft>
                          <a:spcPts val="1560"/>
                        </a:spcAft>
                      </a:pPr>
                      <a:r>
                        <a:rPr lang="en-US" sz="2000" dirty="0">
                          <a:solidFill>
                            <a:srgbClr val="00FF00"/>
                          </a:solidFill>
                          <a:latin typeface="Imprint MT Shadow" panose="04020605060303030202" pitchFamily="82" charset="0"/>
                        </a:rPr>
                        <a:t>Connected to ground of circuit</a:t>
                      </a:r>
                      <a:endParaRPr lang="en-US" sz="2000" dirty="0">
                        <a:solidFill>
                          <a:srgbClr val="00FF00"/>
                        </a:solidFill>
                        <a:latin typeface="Imprint MT Shadow" panose="04020605060303030202" pitchFamily="82" charset="0"/>
                        <a:ea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14338" name="Rectangle 2"/>
          <p:cNvSpPr>
            <a:spLocks noChangeArrowheads="1"/>
          </p:cNvSpPr>
          <p:nvPr/>
        </p:nvSpPr>
        <p:spPr bwMode="auto">
          <a:xfrm>
            <a:off x="0" y="0"/>
            <a:ext cx="65" cy="400391"/>
          </a:xfrm>
          <a:prstGeom prst="rect">
            <a:avLst/>
          </a:prstGeom>
          <a:solidFill>
            <a:srgbClr val="FFFFFF"/>
          </a:solidFill>
          <a:ln w="9525">
            <a:noFill/>
            <a:miter lim="800000"/>
            <a:headEnd/>
            <a:tailEnd/>
          </a:ln>
          <a:effectLst/>
        </p:spPr>
        <p:txBody>
          <a:bodyPr vert="horz" wrap="none" lIns="0" tIns="0"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90918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670</Words>
  <Application>Microsoft Office PowerPoint</Application>
  <PresentationFormat>Widescreen</PresentationFormat>
  <Paragraphs>122</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Imprint MT Shadow</vt:lpstr>
      <vt:lpstr>Tw Cen MT</vt:lpstr>
      <vt:lpstr>Wingdings</vt:lpstr>
      <vt:lpstr>Circuit</vt:lpstr>
      <vt:lpstr>KALYANI GOVERNMENT ENGINEERING COLLEGE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919330477133</dc:creator>
  <cp:lastModifiedBy>Sumit Maity</cp:lastModifiedBy>
  <cp:revision>57</cp:revision>
  <dcterms:created xsi:type="dcterms:W3CDTF">2019-11-14T12:45:01Z</dcterms:created>
  <dcterms:modified xsi:type="dcterms:W3CDTF">2022-08-28T08:58:43Z</dcterms:modified>
</cp:coreProperties>
</file>