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F00"/>
    <a:srgbClr val="34164A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[Book1]Sheet1!PivotTable1</c:name>
    <c:fmtId val="19"/>
  </c:pivotSource>
  <c:chart>
    <c:autoTitleDeleted val="1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489328636552024E-2"/>
          <c:y val="0.15421649227023684"/>
          <c:w val="0.90658084680204443"/>
          <c:h val="0.78275918676325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4"/>
                <c:pt idx="0">
                  <c:v>71.571428571428569</c:v>
                </c:pt>
                <c:pt idx="1">
                  <c:v>76.736842105263165</c:v>
                </c:pt>
                <c:pt idx="2">
                  <c:v>66.611111111111114</c:v>
                </c:pt>
                <c:pt idx="3">
                  <c:v>71.82352941176471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1-4E04-BCF4-8468EAA63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930499391"/>
        <c:axId val="930496479"/>
      </c:barChart>
      <c:catAx>
        <c:axId val="93049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96479"/>
        <c:crosses val="autoZero"/>
        <c:auto val="1"/>
        <c:lblAlgn val="ctr"/>
        <c:lblOffset val="100"/>
        <c:noMultiLvlLbl val="0"/>
      </c:catAx>
      <c:valAx>
        <c:axId val="9304964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9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21339282580327"/>
          <c:y val="8.0017782976397625E-2"/>
          <c:w val="0.61745362170102569"/>
          <c:h val="0.77799102533975117"/>
        </c:manualLayout>
      </c:layout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High Performer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70-4E7F-AC4A-22E0F7F57915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70-4E7F-AC4A-22E0F7F5791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A70-4E7F-AC4A-22E0F7F57915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A70-4E7F-AC4A-22E0F7F57915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A70-4E7F-AC4A-22E0F7F5791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A70-4E7F-AC4A-22E0F7F5791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A70-4E7F-AC4A-22E0F7F5791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A70-4E7F-AC4A-22E0F7F5791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A70-4E7F-AC4A-22E0F7F5791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A70-4E7F-AC4A-22E0F7F57915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Sheet2!$A$2:$A$6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70-4E7F-AC4A-22E0F7F5791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[Book1]Sheet3!PivotTable2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Sheet3!$E$1:$E$2</c:f>
              <c:strCache>
                <c:ptCount val="1"/>
                <c:pt idx="0">
                  <c:v>Bottom Performer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DB-4178-9D86-70F4AFB156F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DB-4178-9D86-70F4AFB156F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DB-4178-9D86-70F4AFB156F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DB-4178-9D86-70F4AFB156F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7DB-4178-9D86-70F4AFB156F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7DB-4178-9D86-70F4AFB156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7DB-4178-9D86-70F4AFB156F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7DB-4178-9D86-70F4AFB156F7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Sheet3!$D$3:$D$7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Sheet3!$E$3:$E$7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DB-4178-9D86-70F4AFB156F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Sheet1!$F$2:$F$4</c:f>
              <c:strCache>
                <c:ptCount val="3"/>
                <c:pt idx="0">
                  <c:v>Indore</c:v>
                </c:pt>
                <c:pt idx="1">
                  <c:v>Bhubaneshwar</c:v>
                </c:pt>
                <c:pt idx="2">
                  <c:v>Kolkatta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3480</c:v>
                </c:pt>
                <c:pt idx="1">
                  <c:v>3060</c:v>
                </c:pt>
                <c:pt idx="2">
                  <c:v>2220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D-4663-8E69-E090BC6DB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2972431"/>
        <c:axId val="792962863"/>
      </c:barChart>
      <c:catAx>
        <c:axId val="79297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962863"/>
        <c:crosses val="autoZero"/>
        <c:auto val="1"/>
        <c:lblAlgn val="ctr"/>
        <c:lblOffset val="100"/>
        <c:noMultiLvlLbl val="0"/>
      </c:catAx>
      <c:valAx>
        <c:axId val="79296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97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</a:t>
            </a:r>
            <a:r>
              <a:rPr lang="en-US" baseline="0" dirty="0"/>
              <a:t> 3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Sheet1!$I$2:$I$4</c:f>
              <c:strCache>
                <c:ptCount val="3"/>
                <c:pt idx="0">
                  <c:v>Coimatore</c:v>
                </c:pt>
                <c:pt idx="1">
                  <c:v>Guwahati</c:v>
                </c:pt>
                <c:pt idx="2">
                  <c:v>Gurgaon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600</c:v>
                </c:pt>
                <c:pt idx="1">
                  <c:v>600</c:v>
                </c:pt>
                <c:pt idx="2">
                  <c:v>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E-458F-A4FA-B85EB05C2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5502927"/>
        <c:axId val="785503759"/>
      </c:barChart>
      <c:catAx>
        <c:axId val="78550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503759"/>
        <c:crosses val="autoZero"/>
        <c:auto val="1"/>
        <c:lblAlgn val="ctr"/>
        <c:lblOffset val="100"/>
        <c:noMultiLvlLbl val="0"/>
      </c:catAx>
      <c:valAx>
        <c:axId val="78550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50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5955-C640-4D8A-A43C-7452A9E621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E2A7-84D7-44D5-9B24-2019900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61082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641361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8658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BARE INTERNATIONAL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CUSTROMER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709620"/>
            <a:ext cx="8246070" cy="305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www.bareinternational.in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96C6C-FC9F-42A0-89CA-5BC41BD43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" y="4554134"/>
            <a:ext cx="1910926" cy="5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044701"/>
            <a:ext cx="8246070" cy="91622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2"/>
                </a:solidFill>
                <a:effectLst/>
                <a:latin typeface="Söhne"/>
              </a:rPr>
              <a:t>Evaluation Score </a:t>
            </a:r>
            <a:br>
              <a:rPr lang="en-IN" b="0" i="0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IN" dirty="0">
                <a:solidFill>
                  <a:schemeClr val="tx2"/>
                </a:solidFill>
                <a:effectLst/>
                <a:latin typeface="Söhne"/>
              </a:rPr>
              <a:t>By Zone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6" y="2137871"/>
            <a:ext cx="4581150" cy="287715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The graph showcases the average evaluation scores by zone.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It highlights the mean performance level across different geographical regions.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The zones include East, North, South, and West, with respective average scores of 71.6, 76.7, 66.6, and 71.8.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Insights: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lower score in the South zone indicates areas for targeted improvement.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E06258-E7A8-4A60-AD19-91C8F3E37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13463"/>
              </p:ext>
            </p:extLst>
          </p:nvPr>
        </p:nvGraphicFramePr>
        <p:xfrm>
          <a:off x="5030113" y="1960930"/>
          <a:ext cx="3817627" cy="287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9"/>
            <a:ext cx="8246070" cy="7877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  <a:latin typeface="Söhne"/>
              </a:rPr>
              <a:t>Z</a:t>
            </a:r>
            <a:r>
              <a:rPr lang="en-IN" dirty="0">
                <a:solidFill>
                  <a:schemeClr val="tx2"/>
                </a:solidFill>
                <a:effectLst/>
                <a:latin typeface="Söhne"/>
              </a:rPr>
              <a:t>one Wise</a:t>
            </a:r>
            <a:br>
              <a:rPr lang="en-IN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IN" dirty="0">
                <a:solidFill>
                  <a:schemeClr val="tx2"/>
                </a:solidFill>
                <a:effectLst/>
                <a:latin typeface="Söhne"/>
              </a:rPr>
              <a:t>High-Performers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324958"/>
            <a:ext cx="4886559" cy="287715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North zone: 40%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East zone: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South zone: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West zone: 20%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Insight: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North zone has the highest proportion of high performers, followed by relatively equal distributions in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East, South, and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West zones.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4529BC4-6A29-42AB-883E-589A111D2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490495"/>
              </p:ext>
            </p:extLst>
          </p:nvPr>
        </p:nvGraphicFramePr>
        <p:xfrm>
          <a:off x="5030114" y="2113634"/>
          <a:ext cx="3970330" cy="287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52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9"/>
            <a:ext cx="8246070" cy="7877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  <a:latin typeface="Söhne"/>
              </a:rPr>
              <a:t>Z</a:t>
            </a:r>
            <a:r>
              <a:rPr lang="en-IN" dirty="0">
                <a:solidFill>
                  <a:schemeClr val="tx2"/>
                </a:solidFill>
                <a:effectLst/>
                <a:latin typeface="Söhne"/>
              </a:rPr>
              <a:t>one Wise</a:t>
            </a:r>
            <a:br>
              <a:rPr lang="en-IN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IN" dirty="0">
                <a:solidFill>
                  <a:schemeClr val="tx2"/>
                </a:solidFill>
                <a:effectLst/>
                <a:latin typeface="Söhne"/>
              </a:rPr>
              <a:t>Bottom-Performers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324958"/>
            <a:ext cx="5039264" cy="287715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North zone: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East zone: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South zone: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West zone: 3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Insight: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The South and West zones have the highest number of bottom performers, each with 3 individuals, while the North and East zones have 1 bottom performer each.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066743-D31E-4231-B594-308EE889B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889944"/>
              </p:ext>
            </p:extLst>
          </p:nvPr>
        </p:nvGraphicFramePr>
        <p:xfrm>
          <a:off x="5640934" y="2113635"/>
          <a:ext cx="30541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22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128470"/>
            <a:ext cx="6413610" cy="610820"/>
          </a:xfrm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solidFill>
                  <a:schemeClr val="tx2"/>
                </a:solidFill>
                <a:effectLst/>
                <a:highlight>
                  <a:srgbClr val="C0C0C0"/>
                </a:highlight>
                <a:latin typeface="Söhne"/>
              </a:rPr>
              <a:t>Average Time Spent in Stores by Top and Bottom Cities</a:t>
            </a:r>
            <a:endParaRPr lang="en-US" sz="2000" dirty="0">
              <a:solidFill>
                <a:schemeClr val="tx2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48E25-5FD7-4863-8EFF-D333D94D0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05479"/>
              </p:ext>
            </p:extLst>
          </p:nvPr>
        </p:nvGraphicFramePr>
        <p:xfrm>
          <a:off x="2586834" y="891996"/>
          <a:ext cx="3054101" cy="15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301AC8-51CF-43F7-8322-D45852986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433169"/>
              </p:ext>
            </p:extLst>
          </p:nvPr>
        </p:nvGraphicFramePr>
        <p:xfrm>
          <a:off x="5946345" y="891996"/>
          <a:ext cx="3147762" cy="152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3CEC9F-B3F0-403E-9DEC-3C2A834F8ACA}"/>
              </a:ext>
            </a:extLst>
          </p:cNvPr>
          <p:cNvSpPr txBox="1"/>
          <p:nvPr/>
        </p:nvSpPr>
        <p:spPr>
          <a:xfrm>
            <a:off x="2511680" y="2419045"/>
            <a:ext cx="64136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2000" b="1" i="0" dirty="0">
                <a:effectLst/>
                <a:latin typeface="Söhne"/>
              </a:rPr>
              <a:t>Insight:</a:t>
            </a: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data reflects the average time spent by customers in stores across various cities.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Indore tops the list with the highest average time spent of 3480 seconds.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Coimbatore and Guwahati tie for the lowest average time spent with 600 seconds each.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Gurgaon falls in the bottom 3 with an average time of 1080 seconds.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CACCE-886E-45B1-A9D0-5723F7A43A69}"/>
              </a:ext>
            </a:extLst>
          </p:cNvPr>
          <p:cNvSpPr txBox="1"/>
          <p:nvPr/>
        </p:nvSpPr>
        <p:spPr>
          <a:xfrm>
            <a:off x="296260" y="1197405"/>
            <a:ext cx="85514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dirty="0">
                <a:solidFill>
                  <a:schemeClr val="tx2"/>
                </a:solidFill>
                <a:effectLst/>
                <a:latin typeface="Söhne"/>
              </a:rPr>
              <a:t>                                                                    Actionable Insights</a:t>
            </a:r>
          </a:p>
          <a:p>
            <a:pPr algn="r"/>
            <a:endParaRPr lang="en-US" sz="28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Targeted Marketing Campaigns: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Utilize the data to tailor marketing campaigns specific to each city's consumer behavior. Highlight offerings or promotions that resonate with the identified preferences and interests.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Store Experience Optimization: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Implement strategies to enhance the store experience based on the observed differences in average time spent. This may include adjusting store layouts, improving signage, or offering personalized services.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Customer Engagement Initiatives: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Develop initiatives to increase customer engagement, particularly in cities with lower average time spent. This could involve loyalty programs, interactive displays, or experiential events to encourage longer dwell times.</a:t>
            </a:r>
          </a:p>
        </p:txBody>
      </p:sp>
    </p:spTree>
    <p:extLst>
      <p:ext uri="{BB962C8B-B14F-4D97-AF65-F5344CB8AC3E}">
        <p14:creationId xmlns:p14="http://schemas.microsoft.com/office/powerpoint/2010/main" val="26210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364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Office Theme</vt:lpstr>
      <vt:lpstr>BARE INTERNATIONAL CUSTROMER ANALYSIS</vt:lpstr>
      <vt:lpstr>Evaluation Score  By Zone</vt:lpstr>
      <vt:lpstr>Zone Wise High-Performers</vt:lpstr>
      <vt:lpstr>Zone Wise Bottom-Performers</vt:lpstr>
      <vt:lpstr>Average Time Spent in Stores by Top and Bottom Cities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sumit masih</cp:lastModifiedBy>
  <cp:revision>188</cp:revision>
  <dcterms:created xsi:type="dcterms:W3CDTF">2013-08-21T19:17:07Z</dcterms:created>
  <dcterms:modified xsi:type="dcterms:W3CDTF">2024-02-20T17:24:29Z</dcterms:modified>
</cp:coreProperties>
</file>