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57" r:id="rId6"/>
    <p:sldId id="262" r:id="rId7"/>
    <p:sldId id="271" r:id="rId8"/>
    <p:sldId id="265" r:id="rId9"/>
    <p:sldId id="266" r:id="rId10"/>
    <p:sldId id="267" r:id="rId11"/>
    <p:sldId id="264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A96AE-626E-4EB8-806E-7EC18003694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A570-400B-4746-BA72-7D90D78E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Decision Support Systems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C0733-396D-4229-B93C-1EB90AAE19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95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0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1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1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9D4F-798A-489A-AFFA-2F3AA7A150F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C34310-8BCD-4ACB-B1AF-0A24E2DC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" TargetMode="External"/><Relationship Id="rId3" Type="http://schemas.openxmlformats.org/officeDocument/2006/relationships/hyperlink" Target="http://cran.r-project.org/" TargetMode="External"/><Relationship Id="rId7" Type="http://schemas.openxmlformats.org/officeDocument/2006/relationships/hyperlink" Target="https://www.kaggle.com/" TargetMode="External"/><Relationship Id="rId12" Type="http://schemas.openxmlformats.org/officeDocument/2006/relationships/hyperlink" Target="http://www-bcf.usc.edu/~gareth/ISL/" TargetMode="External"/><Relationship Id="rId2" Type="http://schemas.openxmlformats.org/officeDocument/2006/relationships/hyperlink" Target="http://scikit-learn.org/dev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chive.ics.uci.edu/ml/" TargetMode="External"/><Relationship Id="rId11" Type="http://schemas.openxmlformats.org/officeDocument/2006/relationships/hyperlink" Target="http://statweb.stanford.edu/~tibs/ElemStatLearn/" TargetMode="External"/><Relationship Id="rId5" Type="http://schemas.openxmlformats.org/officeDocument/2006/relationships/hyperlink" Target="http://www.mlpack.org/" TargetMode="External"/><Relationship Id="rId10" Type="http://schemas.openxmlformats.org/officeDocument/2006/relationships/hyperlink" Target="https://www.udacity.com/" TargetMode="External"/><Relationship Id="rId4" Type="http://schemas.openxmlformats.org/officeDocument/2006/relationships/hyperlink" Target="http://www.cs.waikato.ac.nz/ml/weka/index.html" TargetMode="External"/><Relationship Id="rId9" Type="http://schemas.openxmlformats.org/officeDocument/2006/relationships/hyperlink" Target="https://www.coursera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welcome.ipynb" TargetMode="External"/><Relationship Id="rId2" Type="http://schemas.openxmlformats.org/officeDocument/2006/relationships/hyperlink" Target="https://github.com/SumitraMukherjee/DataSci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loanreview.mit.edu/projects/analytics-talent-divid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NIST_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Sumitra Mukherjee</a:t>
            </a:r>
          </a:p>
          <a:p>
            <a:r>
              <a:rPr lang="en-US" dirty="0"/>
              <a:t>sumitra@nova.edu</a:t>
            </a:r>
          </a:p>
        </p:txBody>
      </p:sp>
    </p:spTree>
    <p:extLst>
      <p:ext uri="{BB962C8B-B14F-4D97-AF65-F5344CB8AC3E}">
        <p14:creationId xmlns:p14="http://schemas.microsoft.com/office/powerpoint/2010/main" val="336363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641028" y="2059026"/>
                <a:ext cx="4313864" cy="37776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use the training examples to estimate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that captures the relationship between the inputs and the output.</a:t>
                </a:r>
              </a:p>
              <a:p>
                <a:r>
                  <a:rPr lang="en-US" dirty="0"/>
                  <a:t>Our goal is to come up with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that can predict the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accurately given new inputs.</a:t>
                </a:r>
              </a:p>
              <a:p>
                <a:r>
                  <a:rPr lang="en-US" dirty="0"/>
                  <a:t>When the output variable is continuous, the prediction problem is called a </a:t>
                </a:r>
                <a:r>
                  <a:rPr lang="en-US" b="1" i="1" dirty="0"/>
                  <a:t>regression</a:t>
                </a:r>
                <a:r>
                  <a:rPr lang="en-US" dirty="0"/>
                  <a:t> problem.</a:t>
                </a:r>
              </a:p>
              <a:p>
                <a:r>
                  <a:rPr lang="en-US" dirty="0"/>
                  <a:t>When the output variable is categorical, the prediction problem is called a </a:t>
                </a:r>
                <a:r>
                  <a:rPr lang="en-US" b="1" i="1" dirty="0"/>
                  <a:t>classification</a:t>
                </a:r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641028" y="2059026"/>
                <a:ext cx="4313864" cy="3777622"/>
              </a:xfrm>
              <a:blipFill>
                <a:blip r:embed="rId2"/>
                <a:stretch>
                  <a:fillRect l="-706" t="-1292" r="-1836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766750" y="2059026"/>
            <a:ext cx="5288666" cy="2253673"/>
            <a:chOff x="766750" y="2059026"/>
            <a:chExt cx="5288666" cy="2253673"/>
          </a:xfrm>
        </p:grpSpPr>
        <p:grpSp>
          <p:nvGrpSpPr>
            <p:cNvPr id="28" name="Group 27"/>
            <p:cNvGrpSpPr/>
            <p:nvPr/>
          </p:nvGrpSpPr>
          <p:grpSpPr>
            <a:xfrm>
              <a:off x="766750" y="2059026"/>
              <a:ext cx="5287784" cy="2253673"/>
              <a:chOff x="1368661" y="2336800"/>
              <a:chExt cx="5287784" cy="225367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7091" y="2336800"/>
                <a:ext cx="2561506" cy="2253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>
                <a:off x="2382982" y="2697018"/>
                <a:ext cx="4341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041236" y="2438400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236" y="2438400"/>
                    <a:ext cx="46076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2382981" y="3089564"/>
                <a:ext cx="4341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035914" y="2872571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5914" y="2872571"/>
                    <a:ext cx="466089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>
                <a:off x="2390082" y="4270813"/>
                <a:ext cx="4341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043015" y="4053820"/>
                    <a:ext cx="476156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3015" y="4053820"/>
                    <a:ext cx="476156" cy="39074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/>
              <p:cNvSpPr txBox="1"/>
              <p:nvPr/>
            </p:nvSpPr>
            <p:spPr>
              <a:xfrm>
                <a:off x="2527229" y="3259143"/>
                <a:ext cx="205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766989" y="3278190"/>
                <a:ext cx="1572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variables</a:t>
                </a:r>
              </a:p>
            </p:txBody>
          </p:sp>
          <p:sp>
            <p:nvSpPr>
              <p:cNvPr id="17" name="Left Brace 16"/>
              <p:cNvSpPr/>
              <p:nvPr/>
            </p:nvSpPr>
            <p:spPr>
              <a:xfrm>
                <a:off x="1822299" y="2503056"/>
                <a:ext cx="252695" cy="19415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378597" y="3537111"/>
                <a:ext cx="1122245" cy="1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322938" y="3167779"/>
                    <a:ext cx="13335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Observed: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938" y="3167779"/>
                    <a:ext cx="1333507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653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866769" y="2419310"/>
                    <a:ext cx="2462149" cy="9644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Unknown function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dirty="0"/>
                      <a:t>:</a:t>
                    </a:r>
                  </a:p>
                  <a:p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a14:m>
                    <a:endPara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dirty="0">
                        <a:ea typeface="Cambria Math" panose="02040503050406030204" pitchFamily="18" charset="0"/>
                      </a:rPr>
                      <a:t>where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dirty="0"/>
                      <a:t> is random error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769" y="2419310"/>
                    <a:ext cx="2462149" cy="96449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33" t="-3145" r="-1241" b="-88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192443" y="3345116"/>
                  <a:ext cx="2462149" cy="7030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Estimated function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r>
                    <a:rPr lang="en-US" dirty="0"/>
                    <a:t>:</a:t>
                  </a:r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443" y="3345116"/>
                  <a:ext cx="2462149" cy="7030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228" t="-4348" b="-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726141" y="3259337"/>
                  <a:ext cx="1329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Predicted: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41" y="3259337"/>
                  <a:ext cx="132927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70" t="-10000" r="-2110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220388" y="4806553"/>
            <a:ext cx="46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should be based on </a:t>
            </a:r>
            <a:r>
              <a:rPr lang="en-US" b="1" i="1" dirty="0"/>
              <a:t>test</a:t>
            </a:r>
            <a:r>
              <a:rPr lang="en-US" dirty="0"/>
              <a:t> samples that  were not used for training.</a:t>
            </a:r>
          </a:p>
        </p:txBody>
      </p:sp>
    </p:spTree>
    <p:extLst>
      <p:ext uri="{BB962C8B-B14F-4D97-AF65-F5344CB8AC3E}">
        <p14:creationId xmlns:p14="http://schemas.microsoft.com/office/powerpoint/2010/main" val="4148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supervised learning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K</a:t>
            </a:r>
            <a:r>
              <a:rPr lang="en-US" dirty="0"/>
              <a:t> Nearest Neighbors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Classification and Regression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 Vector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Naïve Bayes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2888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8906" y="1579355"/>
            <a:ext cx="9258457" cy="4663296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dirty="0"/>
              <a:t>Open source software: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Python: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err="1"/>
              <a:t>scikit</a:t>
            </a:r>
            <a:r>
              <a:rPr lang="en-US" sz="1800" dirty="0"/>
              <a:t>-learn: </a:t>
            </a:r>
            <a:r>
              <a:rPr lang="en-US" sz="1800" dirty="0">
                <a:hlinkClick r:id="rId2"/>
              </a:rPr>
              <a:t>http://scikit-learn.org/dev/index.html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err="1"/>
              <a:t>Tensorflow</a:t>
            </a:r>
            <a:r>
              <a:rPr lang="en-US" sz="1800" dirty="0"/>
              <a:t>: https://www.tensorflow.org/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R: </a:t>
            </a:r>
            <a:r>
              <a:rPr lang="en-US" dirty="0">
                <a:hlinkClick r:id="rId3"/>
              </a:rPr>
              <a:t>http://cran.r-project.org/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Java: Weka: </a:t>
            </a:r>
            <a:r>
              <a:rPr lang="en-US" dirty="0">
                <a:hlinkClick r:id="rId4"/>
              </a:rPr>
              <a:t>http://www.cs.waikato.ac.nz/ml/weka/index.html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C++: MLPACK: </a:t>
            </a:r>
            <a:r>
              <a:rPr lang="en-US" dirty="0">
                <a:hlinkClick r:id="rId5"/>
              </a:rPr>
              <a:t>http://www.mlpack.org/</a:t>
            </a:r>
            <a:endParaRPr lang="en-US" dirty="0"/>
          </a:p>
          <a:p>
            <a:r>
              <a:rPr lang="en-US" dirty="0"/>
              <a:t>Proprietary software: SAS, SPSS, MATLAB</a:t>
            </a:r>
          </a:p>
          <a:p>
            <a:r>
              <a:rPr lang="en-US" dirty="0"/>
              <a:t>Data repositories: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UC Irvine Machine Learning Repository: </a:t>
            </a:r>
            <a:r>
              <a:rPr lang="en-US" dirty="0">
                <a:hlinkClick r:id="rId6"/>
              </a:rPr>
              <a:t>http://archive.ics.uci.edu/ml/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kaggle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https://www.kaggle.com/</a:t>
            </a:r>
            <a:endParaRPr lang="en-US" dirty="0"/>
          </a:p>
          <a:p>
            <a:r>
              <a:rPr lang="en-US" dirty="0"/>
              <a:t>Free courses: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EdX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https://www.edx.org/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Coursera: </a:t>
            </a:r>
            <a:r>
              <a:rPr lang="en-US" dirty="0">
                <a:hlinkClick r:id="rId9"/>
              </a:rPr>
              <a:t>https://www.coursera.org/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Udacity</a:t>
            </a:r>
            <a:r>
              <a:rPr lang="en-US" dirty="0"/>
              <a:t>: </a:t>
            </a:r>
            <a:r>
              <a:rPr lang="en-US" dirty="0">
                <a:hlinkClick r:id="rId10"/>
              </a:rPr>
              <a:t>https://www.udacity.com/</a:t>
            </a:r>
            <a:r>
              <a:rPr lang="en-US" dirty="0"/>
              <a:t> </a:t>
            </a:r>
          </a:p>
          <a:p>
            <a:r>
              <a:rPr lang="en-US" dirty="0"/>
              <a:t>Books: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Elements of Statistical Learning: </a:t>
            </a:r>
            <a:r>
              <a:rPr lang="en-US" dirty="0">
                <a:hlinkClick r:id="rId11"/>
              </a:rPr>
              <a:t>http://statweb.stanford.edu/~tibs/ElemStatLearn/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Introduction to Statistical Learning: </a:t>
            </a:r>
            <a:r>
              <a:rPr lang="en-US" dirty="0">
                <a:hlinkClick r:id="rId12"/>
              </a:rPr>
              <a:t>http://www-bcf.usc.edu/~gareth/ISL/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6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folder on your computer and download into it all the files from my GitHub folder:</a:t>
            </a:r>
          </a:p>
          <a:p>
            <a:pPr lvl="1"/>
            <a:r>
              <a:rPr lang="en-US" sz="1800" dirty="0">
                <a:hlinkClick r:id="rId2"/>
              </a:rPr>
              <a:t>https://github.com/SumitraMukherjee/DataScience</a:t>
            </a:r>
            <a:endParaRPr lang="en-US" sz="1800" dirty="0"/>
          </a:p>
          <a:p>
            <a:r>
              <a:rPr lang="en-US" sz="2000" dirty="0"/>
              <a:t>Open your browser and visit to </a:t>
            </a:r>
            <a:r>
              <a:rPr lang="en-US" sz="2000" b="1" i="1" dirty="0"/>
              <a:t>Google Colaboratory</a:t>
            </a:r>
            <a:r>
              <a:rPr lang="en-US" sz="2000" dirty="0"/>
              <a:t>:</a:t>
            </a:r>
          </a:p>
          <a:p>
            <a:pPr lvl="1"/>
            <a:r>
              <a:rPr lang="en-US" sz="1800" dirty="0">
                <a:hlinkClick r:id="rId3"/>
              </a:rPr>
              <a:t>https://colab.research.google.com/notebooks/welcome.ipynb</a:t>
            </a:r>
            <a:endParaRPr lang="en-US" sz="1800" dirty="0"/>
          </a:p>
          <a:p>
            <a:r>
              <a:rPr lang="en-US" sz="2000" dirty="0"/>
              <a:t>Sign in with your google </a:t>
            </a:r>
            <a:r>
              <a:rPr lang="en-US" sz="2000" i="1" dirty="0" err="1"/>
              <a:t>userid</a:t>
            </a:r>
            <a:r>
              <a:rPr lang="en-US" sz="2000" dirty="0"/>
              <a:t> and </a:t>
            </a:r>
            <a:r>
              <a:rPr lang="en-US" sz="2000" i="1" dirty="0"/>
              <a:t>password</a:t>
            </a:r>
          </a:p>
          <a:p>
            <a:r>
              <a:rPr lang="en-US" sz="2000" i="1" dirty="0"/>
              <a:t>Follow my instructions and let me know any time you need help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data scientist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scientists use data and models to help make good decisions and gain insights into problem domains.</a:t>
            </a:r>
          </a:p>
          <a:p>
            <a:r>
              <a:rPr lang="en-US" dirty="0"/>
              <a:t>Example of application areas:</a:t>
            </a:r>
          </a:p>
          <a:p>
            <a:pPr lvl="1"/>
            <a:r>
              <a:rPr lang="en-US" dirty="0"/>
              <a:t>Product development and improvement</a:t>
            </a:r>
          </a:p>
          <a:p>
            <a:pPr lvl="2"/>
            <a:r>
              <a:rPr lang="en-US" dirty="0"/>
              <a:t>Autonomous vehicles, automated translation.</a:t>
            </a:r>
          </a:p>
          <a:p>
            <a:pPr lvl="1"/>
            <a:r>
              <a:rPr lang="en-US" dirty="0"/>
              <a:t>Customer retention and customer base expansion</a:t>
            </a:r>
          </a:p>
          <a:p>
            <a:pPr lvl="2"/>
            <a:r>
              <a:rPr lang="en-US" dirty="0"/>
              <a:t>Sentiment analysis, smart ad placement. </a:t>
            </a:r>
          </a:p>
          <a:p>
            <a:pPr lvl="1"/>
            <a:r>
              <a:rPr lang="en-US" dirty="0"/>
              <a:t>Business process improvement:</a:t>
            </a:r>
          </a:p>
          <a:p>
            <a:pPr lvl="2"/>
            <a:r>
              <a:rPr lang="en-US" dirty="0"/>
              <a:t>Scheduling, routing,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6973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 Problem</a:t>
            </a:r>
          </a:p>
        </p:txBody>
      </p: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1633386" y="2071397"/>
            <a:ext cx="9703307" cy="2719541"/>
            <a:chOff x="689042" y="1944391"/>
            <a:chExt cx="9548696" cy="1756977"/>
          </a:xfrm>
        </p:grpSpPr>
        <p:sp>
          <p:nvSpPr>
            <p:cNvPr id="8201" name="TextBox 8"/>
            <p:cNvSpPr txBox="1">
              <a:spLocks noChangeArrowheads="1"/>
            </p:cNvSpPr>
            <p:nvPr/>
          </p:nvSpPr>
          <p:spPr bwMode="auto">
            <a:xfrm>
              <a:off x="4203777" y="1944391"/>
              <a:ext cx="3114105" cy="1650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Models: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Statistics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Machine learning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Data mining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Operations research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Management science</a:t>
              </a:r>
            </a:p>
            <a:p>
              <a:r>
                <a:rPr lang="en-US" sz="2000" dirty="0"/>
                <a:t> 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701820" y="3044223"/>
              <a:ext cx="2816157" cy="6571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Data: Controllable inputs</a:t>
              </a:r>
            </a:p>
            <a:p>
              <a:r>
                <a:rPr lang="en-US" sz="2000" dirty="0"/>
                <a:t>(Decision Variables)</a:t>
              </a: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689042" y="1970376"/>
              <a:ext cx="2828936" cy="9428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Data: Uncontrollable inputs</a:t>
              </a:r>
            </a:p>
            <a:p>
              <a:r>
                <a:rPr lang="en-US" sz="2000" dirty="0"/>
                <a:t>(Environmental Factors)</a:t>
              </a: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8089164" y="2388047"/>
              <a:ext cx="2148574" cy="6561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Outputs</a:t>
              </a:r>
            </a:p>
            <a:p>
              <a:pPr algn="ctr"/>
              <a:r>
                <a:rPr lang="en-US" sz="2000" dirty="0"/>
                <a:t>(Projected results)</a:t>
              </a:r>
            </a:p>
          </p:txBody>
        </p:sp>
        <p:cxnSp>
          <p:nvCxnSpPr>
            <p:cNvPr id="8206" name="Straight Arrow Connector 15"/>
            <p:cNvCxnSpPr>
              <a:cxnSpLocks noChangeShapeType="1"/>
            </p:cNvCxnSpPr>
            <p:nvPr/>
          </p:nvCxnSpPr>
          <p:spPr bwMode="auto">
            <a:xfrm>
              <a:off x="3517977" y="2361487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207" name="Straight Arrow Connector 19"/>
            <p:cNvCxnSpPr>
              <a:cxnSpLocks noChangeShapeType="1"/>
              <a:endCxn id="8204" idx="1"/>
            </p:cNvCxnSpPr>
            <p:nvPr/>
          </p:nvCxnSpPr>
          <p:spPr bwMode="auto">
            <a:xfrm>
              <a:off x="7317882" y="2716135"/>
              <a:ext cx="771283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4524142" y="4191144"/>
            <a:ext cx="680888" cy="171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87228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Mathematics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Computing</a:t>
            </a:r>
          </a:p>
          <a:p>
            <a:r>
              <a:rPr lang="en-US" dirty="0"/>
              <a:t>Ability to locate and use the abundance of free resources available.</a:t>
            </a:r>
          </a:p>
        </p:txBody>
      </p:sp>
    </p:spTree>
    <p:extLst>
      <p:ext uri="{BB962C8B-B14F-4D97-AF65-F5344CB8AC3E}">
        <p14:creationId xmlns:p14="http://schemas.microsoft.com/office/powerpoint/2010/main" val="15585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number of well-paying jobs.</a:t>
            </a:r>
          </a:p>
          <a:p>
            <a:r>
              <a:rPr lang="en-US" dirty="0"/>
              <a:t>Interesting work, if you enjoy mathematics, statistics, and computing.</a:t>
            </a:r>
          </a:p>
          <a:p>
            <a:r>
              <a:rPr lang="en-US" dirty="0"/>
              <a:t>Related fields: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Business intelligence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S. </a:t>
            </a:r>
            <a:r>
              <a:rPr lang="en-US" sz="2000" dirty="0" err="1"/>
              <a:t>Ransbotham</a:t>
            </a:r>
            <a:r>
              <a:rPr lang="en-US" sz="2000" dirty="0"/>
              <a:t>, D. Kiron and P.K. Prentice, “The Talent Dividend: Analytics talent is driving competitive advantage at data-oriented companies,” </a:t>
            </a:r>
            <a:r>
              <a:rPr lang="en-US" sz="2000" i="1" dirty="0"/>
              <a:t>MIT Sloan Management Review</a:t>
            </a:r>
            <a:r>
              <a:rPr lang="en-US" sz="2000" dirty="0"/>
              <a:t>, April 2015 (</a:t>
            </a:r>
            <a:r>
              <a:rPr lang="en-US" sz="2000" dirty="0">
                <a:hlinkClick r:id="rId2"/>
              </a:rPr>
              <a:t>http://sloanreview.mit.edu/projects/analytics-talent-dividend/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92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4569" y="1971070"/>
            <a:ext cx="142339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431" y="2869919"/>
            <a:ext cx="2572138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Predictive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8292" y="2869919"/>
            <a:ext cx="276077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Prescriptive analytics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4288500" y="2371180"/>
            <a:ext cx="1997764" cy="498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286264" y="2371180"/>
            <a:ext cx="2382417" cy="49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329" y="4049150"/>
            <a:ext cx="2630149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Supervised learning</a:t>
            </a:r>
          </a:p>
        </p:txBody>
      </p: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 flipH="1">
            <a:off x="2762404" y="3270029"/>
            <a:ext cx="1526096" cy="779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4815" y="4049150"/>
            <a:ext cx="3597422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Unsupervised learning</a:t>
            </a:r>
          </a:p>
        </p:txBody>
      </p:sp>
      <p:cxnSp>
        <p:nvCxnSpPr>
          <p:cNvPr id="19" name="Straight Arrow Connector 18"/>
          <p:cNvCxnSpPr>
            <a:stCxn id="5" idx="2"/>
            <a:endCxn id="18" idx="0"/>
          </p:cNvCxnSpPr>
          <p:nvPr/>
        </p:nvCxnSpPr>
        <p:spPr>
          <a:xfrm>
            <a:off x="4288500" y="3270029"/>
            <a:ext cx="2245026" cy="77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2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we are going to do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Briefly discuss some fundamental concepts in machine learning</a:t>
            </a:r>
          </a:p>
          <a:p>
            <a:r>
              <a:rPr lang="en-US" dirty="0"/>
              <a:t>Develop and test models to </a:t>
            </a:r>
            <a:r>
              <a:rPr lang="en-US" b="1" dirty="0"/>
              <a:t>predict hand written digits</a:t>
            </a:r>
            <a:r>
              <a:rPr lang="en-US" dirty="0"/>
              <a:t> using the MNIST data set: </a:t>
            </a:r>
            <a:r>
              <a:rPr lang="en-US" dirty="0">
                <a:hlinkClick r:id="rId2"/>
              </a:rPr>
              <a:t>https://en.wikipedia.org/wiki/MNIST_database</a:t>
            </a:r>
            <a:endParaRPr lang="en-US" dirty="0"/>
          </a:p>
          <a:p>
            <a:r>
              <a:rPr lang="en-US" dirty="0"/>
              <a:t>Develop and test a simple app to </a:t>
            </a:r>
            <a:r>
              <a:rPr lang="en-US" b="1" dirty="0"/>
              <a:t>predict the polarity (</a:t>
            </a:r>
            <a:r>
              <a:rPr lang="en-US" b="1" i="1" dirty="0"/>
              <a:t>positive</a:t>
            </a:r>
            <a:r>
              <a:rPr lang="en-US" b="1" dirty="0"/>
              <a:t> or </a:t>
            </a:r>
            <a:r>
              <a:rPr lang="en-US" b="1" i="1" dirty="0"/>
              <a:t>negative</a:t>
            </a:r>
            <a:r>
              <a:rPr lang="en-US" b="1" dirty="0"/>
              <a:t>) of sentiments expressed in any language</a:t>
            </a:r>
            <a:r>
              <a:rPr lang="en-US" dirty="0"/>
              <a:t> using pre-trained models. </a:t>
            </a:r>
          </a:p>
          <a:p>
            <a:r>
              <a:rPr lang="en-US" dirty="0"/>
              <a:t>Develop these applications using </a:t>
            </a:r>
            <a:r>
              <a:rPr lang="en-US" b="1" i="1" dirty="0"/>
              <a:t>Python</a:t>
            </a:r>
            <a:r>
              <a:rPr lang="en-US" i="1" dirty="0"/>
              <a:t> </a:t>
            </a:r>
            <a:r>
              <a:rPr lang="en-US" dirty="0"/>
              <a:t>in a </a:t>
            </a:r>
            <a:r>
              <a:rPr lang="en-US" b="1" i="1" dirty="0" err="1"/>
              <a:t>Jupyter</a:t>
            </a:r>
            <a:r>
              <a:rPr lang="en-US" b="1" i="1" dirty="0"/>
              <a:t> notebook</a:t>
            </a:r>
            <a:r>
              <a:rPr lang="en-US" dirty="0"/>
              <a:t> </a:t>
            </a:r>
            <a:r>
              <a:rPr lang="en-US" dirty="0" err="1"/>
              <a:t>envirorment</a:t>
            </a:r>
            <a:r>
              <a:rPr lang="en-US" dirty="0"/>
              <a:t>: </a:t>
            </a:r>
            <a:r>
              <a:rPr lang="en-US" b="1" i="1" dirty="0"/>
              <a:t>Google Colaboratory</a:t>
            </a:r>
          </a:p>
          <a:p>
            <a:r>
              <a:rPr lang="en-US" dirty="0"/>
              <a:t>In the process we are going to see how we can use available resources to accomplish tasks 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2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  <a:br>
              <a:rPr lang="en-US" dirty="0"/>
            </a:br>
            <a:r>
              <a:rPr lang="en-US" dirty="0"/>
              <a:t>Predict output based on inputs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74131" y="1838036"/>
          <a:ext cx="917056" cy="4355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obs.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217.4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189.5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230.8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337.8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337.1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355.2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392.1</a:t>
                      </a:r>
                    </a:p>
                  </a:txBody>
                  <a:tcPr marL="9525" marR="9525" marT="9525" marB="0" anchor="b">
                    <a:solidFill>
                      <a:srgbClr val="FF0000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204.3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235.5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242.5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272.4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283.8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279.7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335.8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342.0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356.8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388.2</a:t>
                      </a:r>
                    </a:p>
                  </a:txBody>
                  <a:tcPr marL="9525" marR="9525" marT="9525" marB="0" anchor="b">
                    <a:solidFill>
                      <a:srgbClr val="0070C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8800"/>
                <a:ext cx="5471160" cy="435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/>
                  <a:t>We can use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training</a:t>
                </a:r>
                <a:r>
                  <a:rPr lang="en-US" sz="2400" dirty="0"/>
                  <a:t> examples (shown 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 to </a:t>
                </a:r>
                <a:r>
                  <a:rPr lang="en-US" sz="2400" i="1" dirty="0"/>
                  <a:t>learn</a:t>
                </a:r>
                <a:r>
                  <a:rPr lang="en-US" sz="2400" dirty="0"/>
                  <a:t> the relationship between input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output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Our goal is to use the learned relationship to accurately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for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test</a:t>
                </a:r>
                <a:r>
                  <a:rPr lang="en-US" sz="2400" dirty="0"/>
                  <a:t> examples (shown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One possible approach:</a:t>
                </a:r>
              </a:p>
              <a:p>
                <a:pPr lvl="1"/>
                <a:r>
                  <a:rPr lang="en-US" sz="2000" dirty="0"/>
                  <a:t>Hypothesize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a linear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Estimate the intercept and slope for a line that </a:t>
                </a:r>
                <a:r>
                  <a:rPr lang="en-US" sz="2000" i="1" dirty="0"/>
                  <a:t>best</a:t>
                </a:r>
                <a:r>
                  <a:rPr lang="en-US" sz="2000" dirty="0"/>
                  <a:t> fits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training</a:t>
                </a:r>
                <a:r>
                  <a:rPr lang="en-US" sz="2000" dirty="0"/>
                  <a:t> examples.</a:t>
                </a:r>
              </a:p>
              <a:p>
                <a:pPr lvl="1"/>
                <a:r>
                  <a:rPr lang="en-US" sz="2000" dirty="0"/>
                  <a:t>Use the estimated line to predict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given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test</a:t>
                </a:r>
                <a:r>
                  <a:rPr lang="en-US" sz="2000" dirty="0"/>
                  <a:t> examples.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8800"/>
                <a:ext cx="5471160" cy="4351337"/>
              </a:xfrm>
              <a:blipFill>
                <a:blip r:embed="rId2"/>
                <a:stretch>
                  <a:fillRect l="-1115" t="-1401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845127" y="1985818"/>
            <a:ext cx="217055" cy="278938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270531" y="3195842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examples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0350" y="5293003"/>
            <a:ext cx="149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examples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808181" y="4775198"/>
            <a:ext cx="254001" cy="1404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04" y="1828800"/>
            <a:ext cx="4036423" cy="40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Caution!!! Overfitting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8756" y="1691322"/>
            <a:ext cx="4495505" cy="4488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74837" y="1940767"/>
                <a:ext cx="5262154" cy="20523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>
                    <a:latin typeface="+mj-lt"/>
                  </a:rPr>
                  <a:t>Alternatively, we can hypothesize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atin typeface="+mj-lt"/>
                  </a:rPr>
                  <a:t> is a more complicated function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and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use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estimate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d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+mj-lt"/>
                      </a:rPr>
                      <m:t> 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curve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to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predict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values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for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in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test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examples</m:t>
                    </m:r>
                    <m:r>
                      <m:rPr>
                        <m:nor/>
                      </m:rPr>
                      <a:rPr lang="en-US" sz="2000" dirty="0">
                        <a:latin typeface="+mj-lt"/>
                      </a:rPr>
                      <m:t>.</m:t>
                    </m:r>
                  </m:oMath>
                </a14:m>
                <a:r>
                  <a:rPr lang="en-US" sz="2000" dirty="0">
                    <a:latin typeface="+mj-lt"/>
                  </a:rPr>
                  <a:t> Notice that although this (more complex) function fits the training examples very well, the straight line does a better job with the test examples.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74837" y="1940767"/>
                <a:ext cx="5262154" cy="2052393"/>
              </a:xfrm>
              <a:blipFill>
                <a:blip r:embed="rId3"/>
                <a:stretch>
                  <a:fillRect l="-579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04" y="4177826"/>
            <a:ext cx="3483692" cy="191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4652" y="3808494"/>
            <a:ext cx="148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9786573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459</TotalTime>
  <Words>993</Words>
  <Application>Microsoft Office PowerPoint</Application>
  <PresentationFormat>Widescreen</PresentationFormat>
  <Paragraphs>217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Data Science</vt:lpstr>
      <vt:lpstr>What does a data scientist do?</vt:lpstr>
      <vt:lpstr>Modeling a Problem</vt:lpstr>
      <vt:lpstr>Skills required</vt:lpstr>
      <vt:lpstr>Career Prospects</vt:lpstr>
      <vt:lpstr>Our focus today</vt:lpstr>
      <vt:lpstr>Here’s what we are going to do today:</vt:lpstr>
      <vt:lpstr>Supervised Learning: Predict output based on inputs</vt:lpstr>
      <vt:lpstr>Caution!!! Overfitting</vt:lpstr>
      <vt:lpstr>Supervised Learning</vt:lpstr>
      <vt:lpstr>Common supervised learning methods:</vt:lpstr>
      <vt:lpstr>Resources</vt:lpstr>
      <vt:lpstr>Getting started: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</dc:creator>
  <cp:lastModifiedBy>S</cp:lastModifiedBy>
  <cp:revision>28</cp:revision>
  <dcterms:created xsi:type="dcterms:W3CDTF">2017-06-12T14:35:41Z</dcterms:created>
  <dcterms:modified xsi:type="dcterms:W3CDTF">2019-06-05T16:59:57Z</dcterms:modified>
</cp:coreProperties>
</file>