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68" r:id="rId3"/>
    <p:sldId id="257" r:id="rId4"/>
    <p:sldId id="258" r:id="rId5"/>
    <p:sldId id="259" r:id="rId6"/>
    <p:sldId id="260" r:id="rId7"/>
    <p:sldId id="262" r:id="rId8"/>
    <p:sldId id="263" r:id="rId9"/>
    <p:sldId id="264" r:id="rId10"/>
    <p:sldId id="265" r:id="rId11"/>
    <p:sldId id="266" r:id="rId12"/>
    <p:sldId id="26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F9768-302D-4825-B537-281599764F83}"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6E4A2-B1EA-4C5F-B217-BD40B24BD3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0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F9768-302D-4825-B537-281599764F83}"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142988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F9768-302D-4825-B537-281599764F83}"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156223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F9768-302D-4825-B537-281599764F83}"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9053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F9768-302D-4825-B537-281599764F83}"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6E4A2-B1EA-4C5F-B217-BD40B24BD3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2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F9768-302D-4825-B537-281599764F83}"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147533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F9768-302D-4825-B537-281599764F83}"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394158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F9768-302D-4825-B537-281599764F83}"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170526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0F9768-302D-4825-B537-281599764F83}" type="datetimeFigureOut">
              <a:rPr lang="en-IN" smtClean="0"/>
              <a:t>08-08-2024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120724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0F9768-302D-4825-B537-281599764F83}" type="datetimeFigureOut">
              <a:rPr lang="en-IN" smtClean="0"/>
              <a:t>08-08-2024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66E4A2-B1EA-4C5F-B217-BD40B24BD3F3}" type="slidenum">
              <a:rPr lang="en-IN" smtClean="0"/>
              <a:t>‹#›</a:t>
            </a:fld>
            <a:endParaRPr lang="en-IN"/>
          </a:p>
        </p:txBody>
      </p:sp>
    </p:spTree>
    <p:extLst>
      <p:ext uri="{BB962C8B-B14F-4D97-AF65-F5344CB8AC3E}">
        <p14:creationId xmlns:p14="http://schemas.microsoft.com/office/powerpoint/2010/main" val="350641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F9768-302D-4825-B537-281599764F83}"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66E4A2-B1EA-4C5F-B217-BD40B24BD3F3}" type="slidenum">
              <a:rPr lang="en-IN" smtClean="0"/>
              <a:t>‹#›</a:t>
            </a:fld>
            <a:endParaRPr lang="en-IN"/>
          </a:p>
        </p:txBody>
      </p:sp>
    </p:spTree>
    <p:extLst>
      <p:ext uri="{BB962C8B-B14F-4D97-AF65-F5344CB8AC3E}">
        <p14:creationId xmlns:p14="http://schemas.microsoft.com/office/powerpoint/2010/main" val="374939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0F9768-302D-4825-B537-281599764F83}" type="datetimeFigureOut">
              <a:rPr lang="en-IN" smtClean="0"/>
              <a:t>08-08-2024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66E4A2-B1EA-4C5F-B217-BD40B24BD3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07453"/>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8590-F5B0-4ACD-9C56-55AE827BF9C5}"/>
              </a:ext>
            </a:extLst>
          </p:cNvPr>
          <p:cNvSpPr>
            <a:spLocks noGrp="1"/>
          </p:cNvSpPr>
          <p:nvPr>
            <p:ph type="ctrTitle"/>
          </p:nvPr>
        </p:nvSpPr>
        <p:spPr>
          <a:xfrm>
            <a:off x="1931542" y="285901"/>
            <a:ext cx="8890570" cy="966876"/>
          </a:xfrm>
        </p:spPr>
        <p:txBody>
          <a:bodyPr>
            <a:normAutofit/>
          </a:bodyPr>
          <a:lstStyle/>
          <a:p>
            <a:r>
              <a:rPr lang="en-IN" sz="5400" b="1" dirty="0">
                <a:highlight>
                  <a:srgbClr val="808000"/>
                </a:highlight>
                <a:latin typeface="Arial" panose="020B0604020202020204" pitchFamily="34" charset="0"/>
                <a:cs typeface="Arial" panose="020B0604020202020204" pitchFamily="34" charset="0"/>
              </a:rPr>
              <a:t>Consumer</a:t>
            </a:r>
            <a:r>
              <a:rPr lang="en-IN" sz="5400" dirty="0">
                <a:highlight>
                  <a:srgbClr val="808000"/>
                </a:highlight>
                <a:latin typeface="Arial" panose="020B0604020202020204" pitchFamily="34" charset="0"/>
                <a:cs typeface="Arial" panose="020B0604020202020204" pitchFamily="34" charset="0"/>
              </a:rPr>
              <a:t> </a:t>
            </a:r>
            <a:r>
              <a:rPr lang="en-IN" sz="5400" b="1" dirty="0">
                <a:highlight>
                  <a:srgbClr val="808000"/>
                </a:highlight>
                <a:latin typeface="Arial" panose="020B0604020202020204" pitchFamily="34" charset="0"/>
                <a:cs typeface="Arial" panose="020B0604020202020204" pitchFamily="34" charset="0"/>
              </a:rPr>
              <a:t>Goods Analysis</a:t>
            </a:r>
          </a:p>
        </p:txBody>
      </p:sp>
      <p:sp>
        <p:nvSpPr>
          <p:cNvPr id="3" name="Subtitle 2">
            <a:extLst>
              <a:ext uri="{FF2B5EF4-FFF2-40B4-BE49-F238E27FC236}">
                <a16:creationId xmlns:a16="http://schemas.microsoft.com/office/drawing/2014/main" id="{27841B01-C4DF-4B7B-88B3-740793F54A6C}"/>
              </a:ext>
            </a:extLst>
          </p:cNvPr>
          <p:cNvSpPr>
            <a:spLocks noGrp="1"/>
          </p:cNvSpPr>
          <p:nvPr>
            <p:ph type="subTitle" idx="1"/>
          </p:nvPr>
        </p:nvSpPr>
        <p:spPr>
          <a:xfrm>
            <a:off x="7931651" y="4987184"/>
            <a:ext cx="3335674" cy="390418"/>
          </a:xfrm>
        </p:spPr>
        <p:txBody>
          <a:bodyPr>
            <a:normAutofit fontScale="92500" lnSpcReduction="10000"/>
          </a:bodyPr>
          <a:lstStyle/>
          <a:p>
            <a:r>
              <a:rPr lang="en-IN" dirty="0"/>
              <a:t> By Sumitra </a:t>
            </a:r>
            <a:r>
              <a:rPr lang="en-IN" dirty="0" err="1"/>
              <a:t>Adhya</a:t>
            </a:r>
            <a:endParaRPr lang="en-IN" dirty="0"/>
          </a:p>
        </p:txBody>
      </p:sp>
      <p:pic>
        <p:nvPicPr>
          <p:cNvPr id="4" name="Content Placeholder 10">
            <a:extLst>
              <a:ext uri="{FF2B5EF4-FFF2-40B4-BE49-F238E27FC236}">
                <a16:creationId xmlns:a16="http://schemas.microsoft.com/office/drawing/2014/main" id="{07FEB3E3-533B-475D-AB83-53F6E168808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12352" y="1675606"/>
            <a:ext cx="3508375" cy="3506787"/>
          </a:xfrm>
        </p:spPr>
      </p:pic>
      <p:sp>
        <p:nvSpPr>
          <p:cNvPr id="5" name="Subtitle 2">
            <a:extLst>
              <a:ext uri="{FF2B5EF4-FFF2-40B4-BE49-F238E27FC236}">
                <a16:creationId xmlns:a16="http://schemas.microsoft.com/office/drawing/2014/main" id="{611DDFBC-D7C2-4FD1-91E9-9D120D700C1B}"/>
              </a:ext>
            </a:extLst>
          </p:cNvPr>
          <p:cNvSpPr txBox="1">
            <a:spLocks/>
          </p:cNvSpPr>
          <p:nvPr/>
        </p:nvSpPr>
        <p:spPr>
          <a:xfrm>
            <a:off x="5952413" y="2249923"/>
            <a:ext cx="5462427" cy="17056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accent4">
                    <a:lumMod val="50000"/>
                  </a:schemeClr>
                </a:solidFill>
              </a:rPr>
              <a:t>Insights of sales pattern</a:t>
            </a:r>
          </a:p>
          <a:p>
            <a:r>
              <a:rPr lang="en-IN" b="1" dirty="0">
                <a:solidFill>
                  <a:schemeClr val="accent4">
                    <a:lumMod val="50000"/>
                  </a:schemeClr>
                </a:solidFill>
              </a:rPr>
              <a:t> Product variations</a:t>
            </a:r>
          </a:p>
          <a:p>
            <a:r>
              <a:rPr lang="en-IN" b="1" dirty="0">
                <a:solidFill>
                  <a:schemeClr val="accent4">
                    <a:lumMod val="50000"/>
                  </a:schemeClr>
                </a:solidFill>
              </a:rPr>
              <a:t>Quarterly report Analysis </a:t>
            </a:r>
          </a:p>
          <a:p>
            <a:r>
              <a:rPr lang="en-IN" b="1" dirty="0">
                <a:solidFill>
                  <a:schemeClr val="accent4">
                    <a:lumMod val="50000"/>
                  </a:schemeClr>
                </a:solidFill>
              </a:rPr>
              <a:t>Product Performance</a:t>
            </a:r>
          </a:p>
        </p:txBody>
      </p:sp>
    </p:spTree>
    <p:extLst>
      <p:ext uri="{BB962C8B-B14F-4D97-AF65-F5344CB8AC3E}">
        <p14:creationId xmlns:p14="http://schemas.microsoft.com/office/powerpoint/2010/main" val="412061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AB39F4-E73F-44E7-B5A4-73207A8FA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658" y="2214707"/>
            <a:ext cx="6475092" cy="2843733"/>
          </a:xfrm>
        </p:spPr>
      </p:pic>
      <p:sp>
        <p:nvSpPr>
          <p:cNvPr id="6" name="Title 1">
            <a:extLst>
              <a:ext uri="{FF2B5EF4-FFF2-40B4-BE49-F238E27FC236}">
                <a16:creationId xmlns:a16="http://schemas.microsoft.com/office/drawing/2014/main" id="{C1E6859B-3F0F-4B8D-805D-F60B04059B32}"/>
              </a:ext>
            </a:extLst>
          </p:cNvPr>
          <p:cNvSpPr>
            <a:spLocks noGrp="1"/>
          </p:cNvSpPr>
          <p:nvPr>
            <p:ph type="title"/>
          </p:nvPr>
        </p:nvSpPr>
        <p:spPr>
          <a:xfrm>
            <a:off x="1096963" y="287338"/>
            <a:ext cx="10058400" cy="698981"/>
          </a:xfrm>
        </p:spPr>
        <p:txBody>
          <a:bodyPr>
            <a:noAutofit/>
          </a:bodyPr>
          <a:lstStyle/>
          <a:p>
            <a:pPr algn="l"/>
            <a:r>
              <a:rPr lang="en-US" sz="2400" dirty="0">
                <a:solidFill>
                  <a:schemeClr val="tx1">
                    <a:lumMod val="95000"/>
                    <a:lumOff val="5000"/>
                  </a:schemeClr>
                </a:solidFill>
              </a:rPr>
              <a:t>Q8.In which quarter of 2020, got the maximum </a:t>
            </a:r>
            <a:r>
              <a:rPr lang="en-US" sz="2400" dirty="0" err="1">
                <a:solidFill>
                  <a:schemeClr val="tx1">
                    <a:lumMod val="95000"/>
                    <a:lumOff val="5000"/>
                  </a:schemeClr>
                </a:solidFill>
              </a:rPr>
              <a:t>total_sold_quantity</a:t>
            </a:r>
            <a:r>
              <a:rPr lang="en-US" sz="2400" dirty="0">
                <a:solidFill>
                  <a:schemeClr val="tx1">
                    <a:lumMod val="95000"/>
                    <a:lumOff val="5000"/>
                  </a:schemeClr>
                </a:solidFill>
              </a:rPr>
              <a:t>? The final output contains these fields sorted by the </a:t>
            </a:r>
            <a:r>
              <a:rPr lang="en-US" sz="2400" dirty="0" err="1">
                <a:solidFill>
                  <a:schemeClr val="tx1">
                    <a:lumMod val="95000"/>
                    <a:lumOff val="5000"/>
                  </a:schemeClr>
                </a:solidFill>
              </a:rPr>
              <a:t>total_sold_quantity</a:t>
            </a:r>
            <a:r>
              <a:rPr lang="en-US" sz="2400" dirty="0">
                <a:solidFill>
                  <a:schemeClr val="tx1">
                    <a:lumMod val="95000"/>
                    <a:lumOff val="5000"/>
                  </a:schemeClr>
                </a:solidFill>
              </a:rPr>
              <a:t>, </a:t>
            </a:r>
            <a:endParaRPr lang="en-IN" sz="2400" dirty="0">
              <a:solidFill>
                <a:schemeClr val="tx1">
                  <a:lumMod val="95000"/>
                  <a:lumOff val="5000"/>
                </a:schemeClr>
              </a:solidFill>
            </a:endParaRPr>
          </a:p>
        </p:txBody>
      </p:sp>
      <p:pic>
        <p:nvPicPr>
          <p:cNvPr id="7" name="Content Placeholder 3">
            <a:extLst>
              <a:ext uri="{FF2B5EF4-FFF2-40B4-BE49-F238E27FC236}">
                <a16:creationId xmlns:a16="http://schemas.microsoft.com/office/drawing/2014/main" id="{B0F424C0-1C21-4954-9E7A-73C022086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816" y="1995066"/>
            <a:ext cx="4739442" cy="3283013"/>
          </a:xfrm>
          <a:prstGeom prst="rect">
            <a:avLst/>
          </a:prstGeom>
        </p:spPr>
      </p:pic>
    </p:spTree>
    <p:extLst>
      <p:ext uri="{BB962C8B-B14F-4D97-AF65-F5344CB8AC3E}">
        <p14:creationId xmlns:p14="http://schemas.microsoft.com/office/powerpoint/2010/main" val="292837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015CF2-8D4B-464B-A5BC-CD3D9E1BE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366" y="2092842"/>
            <a:ext cx="6231899" cy="3399977"/>
          </a:xfrm>
        </p:spPr>
      </p:pic>
      <p:sp>
        <p:nvSpPr>
          <p:cNvPr id="6" name="Title 1">
            <a:extLst>
              <a:ext uri="{FF2B5EF4-FFF2-40B4-BE49-F238E27FC236}">
                <a16:creationId xmlns:a16="http://schemas.microsoft.com/office/drawing/2014/main" id="{9900BE62-F0E1-4C7D-9B39-1831BF8581FD}"/>
              </a:ext>
            </a:extLst>
          </p:cNvPr>
          <p:cNvSpPr>
            <a:spLocks noGrp="1"/>
          </p:cNvSpPr>
          <p:nvPr>
            <p:ph type="title"/>
          </p:nvPr>
        </p:nvSpPr>
        <p:spPr>
          <a:xfrm>
            <a:off x="1096963" y="287339"/>
            <a:ext cx="10058400" cy="914738"/>
          </a:xfrm>
        </p:spPr>
        <p:txBody>
          <a:bodyPr>
            <a:normAutofit/>
          </a:bodyPr>
          <a:lstStyle/>
          <a:p>
            <a:pPr algn="l"/>
            <a:r>
              <a:rPr lang="en-US" sz="2400" dirty="0">
                <a:solidFill>
                  <a:schemeClr val="tx1">
                    <a:lumMod val="95000"/>
                    <a:lumOff val="5000"/>
                  </a:schemeClr>
                </a:solidFill>
              </a:rPr>
              <a:t>Q9.Which channel helped to bring more gross sales in the fiscal year 2021 and the percentage of contribution? </a:t>
            </a:r>
            <a:endParaRPr lang="en-IN" sz="2400" dirty="0">
              <a:solidFill>
                <a:schemeClr val="tx1">
                  <a:lumMod val="95000"/>
                  <a:lumOff val="5000"/>
                </a:schemeClr>
              </a:solidFill>
            </a:endParaRPr>
          </a:p>
        </p:txBody>
      </p:sp>
      <p:pic>
        <p:nvPicPr>
          <p:cNvPr id="7" name="Content Placeholder 3">
            <a:extLst>
              <a:ext uri="{FF2B5EF4-FFF2-40B4-BE49-F238E27FC236}">
                <a16:creationId xmlns:a16="http://schemas.microsoft.com/office/drawing/2014/main" id="{862B08BF-D304-4199-8B57-DF7BD2B4B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735" y="2216047"/>
            <a:ext cx="4521199" cy="3153569"/>
          </a:xfrm>
          <a:prstGeom prst="rect">
            <a:avLst/>
          </a:prstGeom>
        </p:spPr>
      </p:pic>
    </p:spTree>
    <p:extLst>
      <p:ext uri="{BB962C8B-B14F-4D97-AF65-F5344CB8AC3E}">
        <p14:creationId xmlns:p14="http://schemas.microsoft.com/office/powerpoint/2010/main" val="105385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E4A840-69BA-4088-8B4B-E0DBFEE17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676" y="1758730"/>
            <a:ext cx="4863781" cy="2439988"/>
          </a:xfrm>
        </p:spPr>
      </p:pic>
      <p:sp>
        <p:nvSpPr>
          <p:cNvPr id="6" name="Title 1">
            <a:extLst>
              <a:ext uri="{FF2B5EF4-FFF2-40B4-BE49-F238E27FC236}">
                <a16:creationId xmlns:a16="http://schemas.microsoft.com/office/drawing/2014/main" id="{7F8DCEFD-6D80-4521-9FC0-29A789C70FC3}"/>
              </a:ext>
            </a:extLst>
          </p:cNvPr>
          <p:cNvSpPr>
            <a:spLocks noGrp="1"/>
          </p:cNvSpPr>
          <p:nvPr>
            <p:ph type="title"/>
          </p:nvPr>
        </p:nvSpPr>
        <p:spPr>
          <a:xfrm>
            <a:off x="1096963" y="287339"/>
            <a:ext cx="10058400" cy="883916"/>
          </a:xfrm>
        </p:spPr>
        <p:txBody>
          <a:bodyPr>
            <a:normAutofit/>
          </a:bodyPr>
          <a:lstStyle/>
          <a:p>
            <a:pPr algn="l"/>
            <a:r>
              <a:rPr lang="en-US" sz="2400" dirty="0">
                <a:solidFill>
                  <a:schemeClr val="tx1">
                    <a:lumMod val="95000"/>
                    <a:lumOff val="5000"/>
                  </a:schemeClr>
                </a:solidFill>
              </a:rPr>
              <a:t>Q10. Get the Top 3 products in each division that have a high </a:t>
            </a:r>
            <a:r>
              <a:rPr lang="en-US" sz="2400" dirty="0" err="1">
                <a:solidFill>
                  <a:schemeClr val="tx1">
                    <a:lumMod val="95000"/>
                    <a:lumOff val="5000"/>
                  </a:schemeClr>
                </a:solidFill>
              </a:rPr>
              <a:t>total_sold_quantity</a:t>
            </a:r>
            <a:r>
              <a:rPr lang="en-US" sz="2400" dirty="0">
                <a:solidFill>
                  <a:schemeClr val="tx1">
                    <a:lumMod val="95000"/>
                    <a:lumOff val="5000"/>
                  </a:schemeClr>
                </a:solidFill>
              </a:rPr>
              <a:t> in the </a:t>
            </a:r>
            <a:r>
              <a:rPr lang="en-US" sz="2400" dirty="0" err="1">
                <a:solidFill>
                  <a:schemeClr val="tx1">
                    <a:lumMod val="95000"/>
                    <a:lumOff val="5000"/>
                  </a:schemeClr>
                </a:solidFill>
              </a:rPr>
              <a:t>fiscal_year</a:t>
            </a:r>
            <a:r>
              <a:rPr lang="en-US" sz="2400" dirty="0">
                <a:solidFill>
                  <a:schemeClr val="tx1">
                    <a:lumMod val="95000"/>
                    <a:lumOff val="5000"/>
                  </a:schemeClr>
                </a:solidFill>
              </a:rPr>
              <a:t> 2021? </a:t>
            </a:r>
            <a:endParaRPr lang="en-IN" sz="2400" dirty="0">
              <a:solidFill>
                <a:schemeClr val="tx1">
                  <a:lumMod val="95000"/>
                  <a:lumOff val="5000"/>
                </a:schemeClr>
              </a:solidFill>
            </a:endParaRPr>
          </a:p>
        </p:txBody>
      </p:sp>
      <p:pic>
        <p:nvPicPr>
          <p:cNvPr id="7" name="Picture 6">
            <a:extLst>
              <a:ext uri="{FF2B5EF4-FFF2-40B4-BE49-F238E27FC236}">
                <a16:creationId xmlns:a16="http://schemas.microsoft.com/office/drawing/2014/main" id="{3D80740F-C20C-4E0E-8C19-8C069C937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560" y="1758730"/>
            <a:ext cx="5096739" cy="3140617"/>
          </a:xfrm>
          <a:prstGeom prst="rect">
            <a:avLst/>
          </a:prstGeom>
        </p:spPr>
      </p:pic>
      <p:pic>
        <p:nvPicPr>
          <p:cNvPr id="8" name="Content Placeholder 3">
            <a:extLst>
              <a:ext uri="{FF2B5EF4-FFF2-40B4-BE49-F238E27FC236}">
                <a16:creationId xmlns:a16="http://schemas.microsoft.com/office/drawing/2014/main" id="{A829BA72-9069-448A-BD0C-DADD568D0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963" y="4485563"/>
            <a:ext cx="3239558" cy="1836208"/>
          </a:xfrm>
          <a:prstGeom prst="rect">
            <a:avLst/>
          </a:prstGeom>
        </p:spPr>
      </p:pic>
      <p:pic>
        <p:nvPicPr>
          <p:cNvPr id="9" name="Picture 8">
            <a:extLst>
              <a:ext uri="{FF2B5EF4-FFF2-40B4-BE49-F238E27FC236}">
                <a16:creationId xmlns:a16="http://schemas.microsoft.com/office/drawing/2014/main" id="{C3B8701D-A5C7-4F73-BE46-41AEE6B40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7841" y="4480271"/>
            <a:ext cx="4785783" cy="1841500"/>
          </a:xfrm>
          <a:prstGeom prst="rect">
            <a:avLst/>
          </a:prstGeom>
        </p:spPr>
      </p:pic>
    </p:spTree>
    <p:extLst>
      <p:ext uri="{BB962C8B-B14F-4D97-AF65-F5344CB8AC3E}">
        <p14:creationId xmlns:p14="http://schemas.microsoft.com/office/powerpoint/2010/main" val="247717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01BC-1FE4-4EB4-9BA9-C092A088CE77}"/>
              </a:ext>
            </a:extLst>
          </p:cNvPr>
          <p:cNvSpPr>
            <a:spLocks noGrp="1"/>
          </p:cNvSpPr>
          <p:nvPr>
            <p:ph type="title"/>
          </p:nvPr>
        </p:nvSpPr>
        <p:spPr>
          <a:xfrm>
            <a:off x="1066800" y="513172"/>
            <a:ext cx="10058400" cy="833280"/>
          </a:xfrm>
        </p:spPr>
        <p:txBody>
          <a:bodyPr/>
          <a:lstStyle/>
          <a:p>
            <a:r>
              <a:rPr lang="en-IN" b="1" dirty="0"/>
              <a:t>Summary</a:t>
            </a:r>
          </a:p>
        </p:txBody>
      </p:sp>
      <p:pic>
        <p:nvPicPr>
          <p:cNvPr id="15" name="Content Placeholder 14">
            <a:extLst>
              <a:ext uri="{FF2B5EF4-FFF2-40B4-BE49-F238E27FC236}">
                <a16:creationId xmlns:a16="http://schemas.microsoft.com/office/drawing/2014/main" id="{F7B03818-5CE2-4E58-8E74-ADD331150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8126" y="4419939"/>
            <a:ext cx="1695628" cy="1695628"/>
          </a:xfrm>
        </p:spPr>
      </p:pic>
      <p:sp>
        <p:nvSpPr>
          <p:cNvPr id="16" name="Title 1">
            <a:extLst>
              <a:ext uri="{FF2B5EF4-FFF2-40B4-BE49-F238E27FC236}">
                <a16:creationId xmlns:a16="http://schemas.microsoft.com/office/drawing/2014/main" id="{BD48515A-4E3D-4171-823B-AA5D257889B8}"/>
              </a:ext>
            </a:extLst>
          </p:cNvPr>
          <p:cNvSpPr txBox="1">
            <a:spLocks/>
          </p:cNvSpPr>
          <p:nvPr/>
        </p:nvSpPr>
        <p:spPr>
          <a:xfrm>
            <a:off x="994539" y="1993186"/>
            <a:ext cx="9546747" cy="393500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Arial" panose="020B0604020202020204" pitchFamily="34" charset="0"/>
              <a:buChar char="•"/>
            </a:pPr>
            <a:r>
              <a:rPr lang="en-IN" sz="2100" b="1" dirty="0"/>
              <a:t>Major sales going through retail stores.</a:t>
            </a:r>
          </a:p>
          <a:p>
            <a:pPr marL="685800" indent="-685800">
              <a:buFont typeface="Arial" panose="020B0604020202020204" pitchFamily="34" charset="0"/>
              <a:buChar char="•"/>
            </a:pPr>
            <a:endParaRPr lang="en-IN" sz="2100" b="1" dirty="0"/>
          </a:p>
          <a:p>
            <a:pPr marL="685800" indent="-685800">
              <a:buFont typeface="Arial" panose="020B0604020202020204" pitchFamily="34" charset="0"/>
              <a:buChar char="•"/>
            </a:pPr>
            <a:r>
              <a:rPr lang="en-IN" sz="2100" b="1" dirty="0"/>
              <a:t>Q1 and Q2 is the most sellable quarter. Festive season and holidays can be the most obvious reason.</a:t>
            </a:r>
          </a:p>
          <a:p>
            <a:pPr marL="685800" indent="-685800">
              <a:buFont typeface="Arial" panose="020B0604020202020204" pitchFamily="34" charset="0"/>
              <a:buChar char="•"/>
            </a:pPr>
            <a:endParaRPr lang="en-IN" sz="2100" b="1" dirty="0"/>
          </a:p>
          <a:p>
            <a:pPr marL="685800" indent="-685800">
              <a:buFont typeface="Arial" panose="020B0604020202020204" pitchFamily="34" charset="0"/>
              <a:buChar char="•"/>
            </a:pPr>
            <a:r>
              <a:rPr lang="en-IN" sz="2100" b="1" dirty="0"/>
              <a:t>Substantial growth has been observed between sales from year 2020 and 2021. COVID could be one reason why sales growth is low in 2020. 2021 December had  been the top selling month  in the year.</a:t>
            </a:r>
          </a:p>
          <a:p>
            <a:r>
              <a:rPr lang="en-IN" sz="2100" b="1" dirty="0"/>
              <a:t> </a:t>
            </a:r>
          </a:p>
          <a:p>
            <a:pPr marL="685800" indent="-685800">
              <a:buFont typeface="Arial" panose="020B0604020202020204" pitchFamily="34" charset="0"/>
              <a:buChar char="•"/>
            </a:pPr>
            <a:endParaRPr lang="en-IN" b="1" dirty="0"/>
          </a:p>
          <a:p>
            <a:r>
              <a:rPr lang="en-IN" b="1" dirty="0"/>
              <a:t> </a:t>
            </a:r>
          </a:p>
        </p:txBody>
      </p:sp>
    </p:spTree>
    <p:extLst>
      <p:ext uri="{BB962C8B-B14F-4D97-AF65-F5344CB8AC3E}">
        <p14:creationId xmlns:p14="http://schemas.microsoft.com/office/powerpoint/2010/main" val="156521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DE09-1DF6-4B71-90A4-DDA51518C877}"/>
              </a:ext>
            </a:extLst>
          </p:cNvPr>
          <p:cNvSpPr>
            <a:spLocks noGrp="1"/>
          </p:cNvSpPr>
          <p:nvPr>
            <p:ph type="title"/>
          </p:nvPr>
        </p:nvSpPr>
        <p:spPr>
          <a:xfrm>
            <a:off x="1097280" y="308225"/>
            <a:ext cx="10058400" cy="874331"/>
          </a:xfrm>
        </p:spPr>
        <p:txBody>
          <a:bodyPr/>
          <a:lstStyle/>
          <a:p>
            <a:r>
              <a:rPr lang="en-IN" b="1" dirty="0">
                <a:solidFill>
                  <a:schemeClr val="tx1">
                    <a:lumMod val="95000"/>
                    <a:lumOff val="5000"/>
                  </a:schemeClr>
                </a:solidFill>
                <a:highlight>
                  <a:srgbClr val="808000"/>
                </a:highlight>
              </a:rPr>
              <a:t>Problem Statement:</a:t>
            </a:r>
          </a:p>
        </p:txBody>
      </p:sp>
      <p:sp>
        <p:nvSpPr>
          <p:cNvPr id="3" name="Content Placeholder 2">
            <a:extLst>
              <a:ext uri="{FF2B5EF4-FFF2-40B4-BE49-F238E27FC236}">
                <a16:creationId xmlns:a16="http://schemas.microsoft.com/office/drawing/2014/main" id="{91E7F2AE-A057-4F45-B0ED-8211558D5FF0}"/>
              </a:ext>
            </a:extLst>
          </p:cNvPr>
          <p:cNvSpPr>
            <a:spLocks noGrp="1"/>
          </p:cNvSpPr>
          <p:nvPr>
            <p:ph idx="1"/>
          </p:nvPr>
        </p:nvSpPr>
        <p:spPr/>
        <p:txBody>
          <a:bodyPr/>
          <a:lstStyle/>
          <a:p>
            <a:r>
              <a:rPr lang="en-US" dirty="0" err="1"/>
              <a:t>Atliq</a:t>
            </a:r>
            <a:r>
              <a:rPr lang="en-US" dirty="0"/>
              <a:t> </a:t>
            </a:r>
            <a:r>
              <a:rPr lang="en-US" dirty="0" err="1"/>
              <a:t>Hardwares</a:t>
            </a:r>
            <a:r>
              <a:rPr lang="en-US" dirty="0"/>
              <a:t> (imaginary company) is one of the leading computer hardware producers in India and well expanded in other countries too.</a:t>
            </a:r>
          </a:p>
          <a:p>
            <a:endParaRPr lang="en-US" dirty="0"/>
          </a:p>
          <a:p>
            <a:r>
              <a:rPr lang="en-US" dirty="0">
                <a:solidFill>
                  <a:srgbClr val="131022"/>
                </a:solidFill>
                <a:latin typeface="manrope"/>
              </a:rPr>
              <a:t>T</a:t>
            </a:r>
            <a:r>
              <a:rPr lang="en-US" b="0" i="0" dirty="0">
                <a:solidFill>
                  <a:srgbClr val="131022"/>
                </a:solidFill>
                <a:effectLst/>
                <a:latin typeface="manrope"/>
              </a:rPr>
              <a:t>he management noticed that, they do not get enough insights to make quick and smart data-informed decisions to expand their business effectively.</a:t>
            </a:r>
          </a:p>
          <a:p>
            <a:endParaRPr lang="en-US" b="0" i="0" dirty="0">
              <a:solidFill>
                <a:srgbClr val="131022"/>
              </a:solidFill>
              <a:effectLst/>
              <a:latin typeface="manrope"/>
            </a:endParaRPr>
          </a:p>
          <a:p>
            <a:r>
              <a:rPr lang="en-US" dirty="0">
                <a:solidFill>
                  <a:srgbClr val="131022"/>
                </a:solidFill>
                <a:latin typeface="manrope"/>
              </a:rPr>
              <a:t>So, to understand the business better and see the future growth of company they want to get detailed insights that can help them to understand the potential of future business opportunities. </a:t>
            </a:r>
          </a:p>
          <a:p>
            <a:r>
              <a:rPr lang="en-US" b="0" i="0" dirty="0">
                <a:solidFill>
                  <a:srgbClr val="131022"/>
                </a:solidFill>
                <a:effectLst/>
                <a:latin typeface="manrope"/>
              </a:rPr>
              <a:t>Let’s dive into the world of data to understand different products, their performance, variations, and much more.</a:t>
            </a:r>
          </a:p>
          <a:p>
            <a:endParaRPr lang="en-US" b="0" i="0" dirty="0">
              <a:solidFill>
                <a:srgbClr val="131022"/>
              </a:solidFill>
              <a:effectLst/>
              <a:latin typeface="manrope"/>
            </a:endParaRPr>
          </a:p>
          <a:p>
            <a:endParaRPr lang="en-IN" dirty="0"/>
          </a:p>
        </p:txBody>
      </p:sp>
    </p:spTree>
    <p:extLst>
      <p:ext uri="{BB962C8B-B14F-4D97-AF65-F5344CB8AC3E}">
        <p14:creationId xmlns:p14="http://schemas.microsoft.com/office/powerpoint/2010/main" val="388778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07D6-5768-41D4-880B-D24B68F15DC2}"/>
              </a:ext>
            </a:extLst>
          </p:cNvPr>
          <p:cNvSpPr>
            <a:spLocks noGrp="1"/>
          </p:cNvSpPr>
          <p:nvPr>
            <p:ph type="title"/>
          </p:nvPr>
        </p:nvSpPr>
        <p:spPr>
          <a:xfrm>
            <a:off x="1097280" y="286604"/>
            <a:ext cx="9875520" cy="823006"/>
          </a:xfrm>
        </p:spPr>
        <p:txBody>
          <a:bodyPr>
            <a:normAutofit/>
          </a:bodyPr>
          <a:lstStyle/>
          <a:p>
            <a:r>
              <a:rPr lang="en-US" sz="2400" dirty="0">
                <a:solidFill>
                  <a:schemeClr val="tx1">
                    <a:lumMod val="95000"/>
                    <a:lumOff val="5000"/>
                  </a:schemeClr>
                </a:solidFill>
              </a:rPr>
              <a:t>Q1.Provide the list of markets , in which customer "</a:t>
            </a:r>
            <a:r>
              <a:rPr lang="en-US" sz="2400" dirty="0" err="1">
                <a:solidFill>
                  <a:schemeClr val="tx1">
                    <a:lumMod val="95000"/>
                    <a:lumOff val="5000"/>
                  </a:schemeClr>
                </a:solidFill>
              </a:rPr>
              <a:t>Atliq</a:t>
            </a:r>
            <a:r>
              <a:rPr lang="en-US" sz="2400" dirty="0">
                <a:solidFill>
                  <a:schemeClr val="tx1">
                    <a:lumMod val="95000"/>
                    <a:lumOff val="5000"/>
                  </a:schemeClr>
                </a:solidFill>
              </a:rPr>
              <a:t> Exclusive" operates its business in the APAC region.</a:t>
            </a:r>
            <a:endParaRPr lang="en-IN" sz="2400"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B0D5BEEB-6063-409B-8F40-A9A50D02E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312" y="2262680"/>
            <a:ext cx="5904936" cy="2679933"/>
          </a:xfrm>
        </p:spPr>
      </p:pic>
      <p:graphicFrame>
        <p:nvGraphicFramePr>
          <p:cNvPr id="6" name="Table 5">
            <a:extLst>
              <a:ext uri="{FF2B5EF4-FFF2-40B4-BE49-F238E27FC236}">
                <a16:creationId xmlns:a16="http://schemas.microsoft.com/office/drawing/2014/main" id="{B8CBF876-BEE5-478B-B5DD-DD40B57DE3E1}"/>
              </a:ext>
            </a:extLst>
          </p:cNvPr>
          <p:cNvGraphicFramePr>
            <a:graphicFrameLocks noGrp="1"/>
          </p:cNvGraphicFramePr>
          <p:nvPr>
            <p:extLst>
              <p:ext uri="{D42A27DB-BD31-4B8C-83A1-F6EECF244321}">
                <p14:modId xmlns:p14="http://schemas.microsoft.com/office/powerpoint/2010/main" val="580177650"/>
              </p:ext>
            </p:extLst>
          </p:nvPr>
        </p:nvGraphicFramePr>
        <p:xfrm>
          <a:off x="8255981" y="2642079"/>
          <a:ext cx="1607209" cy="1921134"/>
        </p:xfrm>
        <a:graphic>
          <a:graphicData uri="http://schemas.openxmlformats.org/drawingml/2006/table">
            <a:tbl>
              <a:tblPr/>
              <a:tblGrid>
                <a:gridCol w="1607209">
                  <a:extLst>
                    <a:ext uri="{9D8B030D-6E8A-4147-A177-3AD203B41FA5}">
                      <a16:colId xmlns:a16="http://schemas.microsoft.com/office/drawing/2014/main" val="2566267934"/>
                    </a:ext>
                  </a:extLst>
                </a:gridCol>
              </a:tblGrid>
              <a:tr h="0">
                <a:tc>
                  <a:txBody>
                    <a:bodyPr/>
                    <a:lstStyle/>
                    <a:p>
                      <a:pPr algn="ctr" fontAlgn="b"/>
                      <a:r>
                        <a:rPr lang="en-IN" sz="1100" b="0" i="0" u="none" strike="noStrike" dirty="0">
                          <a:solidFill>
                            <a:srgbClr val="000000"/>
                          </a:solidFill>
                          <a:effectLst/>
                          <a:latin typeface="Calibri" panose="020F0502020204030204" pitchFamily="34" charset="0"/>
                        </a:rPr>
                        <a:t>Market</a:t>
                      </a:r>
                    </a:p>
                  </a:txBody>
                  <a:tcPr marL="6350" marR="6350" marT="6350" marB="0" anchor="b">
                    <a:lnL>
                      <a:noFill/>
                    </a:lnL>
                    <a:lnR>
                      <a:noFill/>
                    </a:lnR>
                    <a:lnT>
                      <a:noFill/>
                    </a:lnT>
                    <a:lnB w="6350" cap="flat" cmpd="sng" algn="ctr">
                      <a:solidFill>
                        <a:srgbClr val="3F3F3F"/>
                      </a:solidFill>
                      <a:prstDash val="solid"/>
                      <a:round/>
                      <a:headEnd type="none" w="med" len="med"/>
                      <a:tailEnd type="none" w="med" len="med"/>
                    </a:lnB>
                    <a:solidFill>
                      <a:srgbClr val="4472C4"/>
                    </a:solidFill>
                  </a:tcPr>
                </a:tc>
                <a:extLst>
                  <a:ext uri="{0D108BD9-81ED-4DB2-BD59-A6C34878D82A}">
                    <a16:rowId xmlns:a16="http://schemas.microsoft.com/office/drawing/2014/main" val="1937599578"/>
                  </a:ext>
                </a:extLst>
              </a:tr>
              <a:tr h="218393">
                <a:tc>
                  <a:txBody>
                    <a:bodyPr/>
                    <a:lstStyle/>
                    <a:p>
                      <a:pPr algn="ctr" fontAlgn="t"/>
                      <a:r>
                        <a:rPr lang="en-IN" sz="1100" b="1" i="0" u="none" strike="noStrike">
                          <a:solidFill>
                            <a:srgbClr val="3F3F3F"/>
                          </a:solidFill>
                          <a:effectLst/>
                          <a:latin typeface="Calibri" panose="020F0502020204030204" pitchFamily="34" charset="0"/>
                        </a:rPr>
                        <a:t>India</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597962120"/>
                  </a:ext>
                </a:extLst>
              </a:tr>
              <a:tr h="218393">
                <a:tc>
                  <a:txBody>
                    <a:bodyPr/>
                    <a:lstStyle/>
                    <a:p>
                      <a:pPr algn="ctr" fontAlgn="t"/>
                      <a:r>
                        <a:rPr lang="en-IN" sz="1100" b="1" i="0" u="none" strike="noStrike">
                          <a:solidFill>
                            <a:srgbClr val="3F3F3F"/>
                          </a:solidFill>
                          <a:effectLst/>
                          <a:latin typeface="Calibri" panose="020F0502020204030204" pitchFamily="34" charset="0"/>
                        </a:rPr>
                        <a:t>Indonesia</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756852633"/>
                  </a:ext>
                </a:extLst>
              </a:tr>
              <a:tr h="218393">
                <a:tc>
                  <a:txBody>
                    <a:bodyPr/>
                    <a:lstStyle/>
                    <a:p>
                      <a:pPr algn="ctr" fontAlgn="t"/>
                      <a:r>
                        <a:rPr lang="en-IN" sz="1100" b="1" i="0" u="none" strike="noStrike" dirty="0">
                          <a:solidFill>
                            <a:srgbClr val="3F3F3F"/>
                          </a:solidFill>
                          <a:effectLst/>
                          <a:latin typeface="Calibri" panose="020F0502020204030204" pitchFamily="34" charset="0"/>
                        </a:rPr>
                        <a:t>Japan</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515190801"/>
                  </a:ext>
                </a:extLst>
              </a:tr>
              <a:tr h="218393">
                <a:tc>
                  <a:txBody>
                    <a:bodyPr/>
                    <a:lstStyle/>
                    <a:p>
                      <a:pPr algn="ctr" fontAlgn="t"/>
                      <a:r>
                        <a:rPr lang="en-IN" sz="1100" b="1" i="0" u="none" strike="noStrike">
                          <a:solidFill>
                            <a:srgbClr val="3F3F3F"/>
                          </a:solidFill>
                          <a:effectLst/>
                          <a:latin typeface="Calibri" panose="020F0502020204030204" pitchFamily="34" charset="0"/>
                        </a:rPr>
                        <a:t>Philiphines</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640070236"/>
                  </a:ext>
                </a:extLst>
              </a:tr>
              <a:tr h="218393">
                <a:tc>
                  <a:txBody>
                    <a:bodyPr/>
                    <a:lstStyle/>
                    <a:p>
                      <a:pPr algn="ctr" fontAlgn="t"/>
                      <a:r>
                        <a:rPr lang="en-IN" sz="1100" b="1" i="0" u="none" strike="noStrike">
                          <a:solidFill>
                            <a:srgbClr val="3F3F3F"/>
                          </a:solidFill>
                          <a:effectLst/>
                          <a:latin typeface="Calibri" panose="020F0502020204030204" pitchFamily="34" charset="0"/>
                        </a:rPr>
                        <a:t>South Korea</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863072137"/>
                  </a:ext>
                </a:extLst>
              </a:tr>
              <a:tr h="218393">
                <a:tc>
                  <a:txBody>
                    <a:bodyPr/>
                    <a:lstStyle/>
                    <a:p>
                      <a:pPr algn="ctr" fontAlgn="t"/>
                      <a:r>
                        <a:rPr lang="en-IN" sz="1100" b="1" i="0" u="none" strike="noStrike">
                          <a:solidFill>
                            <a:srgbClr val="3F3F3F"/>
                          </a:solidFill>
                          <a:effectLst/>
                          <a:latin typeface="Calibri" panose="020F0502020204030204" pitchFamily="34" charset="0"/>
                        </a:rPr>
                        <a:t>Australia</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890385576"/>
                  </a:ext>
                </a:extLst>
              </a:tr>
              <a:tr h="218393">
                <a:tc>
                  <a:txBody>
                    <a:bodyPr/>
                    <a:lstStyle/>
                    <a:p>
                      <a:pPr algn="ctr" fontAlgn="t"/>
                      <a:r>
                        <a:rPr lang="en-IN" sz="1100" b="1" i="0" u="none" strike="noStrike">
                          <a:solidFill>
                            <a:srgbClr val="3F3F3F"/>
                          </a:solidFill>
                          <a:effectLst/>
                          <a:latin typeface="Calibri" panose="020F0502020204030204" pitchFamily="34" charset="0"/>
                        </a:rPr>
                        <a:t>Newzealand</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254070890"/>
                  </a:ext>
                </a:extLst>
              </a:tr>
              <a:tr h="218393">
                <a:tc>
                  <a:txBody>
                    <a:bodyPr/>
                    <a:lstStyle/>
                    <a:p>
                      <a:pPr algn="ctr" fontAlgn="t"/>
                      <a:r>
                        <a:rPr lang="en-IN" sz="1100" b="1" i="0" u="none" strike="noStrike" dirty="0">
                          <a:solidFill>
                            <a:srgbClr val="3F3F3F"/>
                          </a:solidFill>
                          <a:effectLst/>
                          <a:latin typeface="Calibri" panose="020F0502020204030204" pitchFamily="34" charset="0"/>
                        </a:rPr>
                        <a:t>Bangladesh</a:t>
                      </a:r>
                    </a:p>
                  </a:txBody>
                  <a:tcPr marL="6350" marR="6350" marT="6350" marB="0">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162041297"/>
                  </a:ext>
                </a:extLst>
              </a:tr>
            </a:tbl>
          </a:graphicData>
        </a:graphic>
      </p:graphicFrame>
    </p:spTree>
    <p:extLst>
      <p:ext uri="{BB962C8B-B14F-4D97-AF65-F5344CB8AC3E}">
        <p14:creationId xmlns:p14="http://schemas.microsoft.com/office/powerpoint/2010/main" val="21452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452D-0229-441C-A020-3B349528C35A}"/>
              </a:ext>
            </a:extLst>
          </p:cNvPr>
          <p:cNvSpPr>
            <a:spLocks noGrp="1"/>
          </p:cNvSpPr>
          <p:nvPr>
            <p:ph type="title"/>
          </p:nvPr>
        </p:nvSpPr>
        <p:spPr>
          <a:xfrm>
            <a:off x="1097280" y="286603"/>
            <a:ext cx="10058400" cy="576425"/>
          </a:xfrm>
        </p:spPr>
        <p:txBody>
          <a:bodyPr>
            <a:normAutofit fontScale="90000"/>
          </a:bodyPr>
          <a:lstStyle/>
          <a:p>
            <a:br>
              <a:rPr lang="en-IN" sz="1800" b="0" i="0" u="none" strike="noStrike" baseline="0" dirty="0">
                <a:solidFill>
                  <a:srgbClr val="000000"/>
                </a:solidFill>
                <a:latin typeface="Arial" panose="020B0604020202020204" pitchFamily="34" charset="0"/>
              </a:rPr>
            </a:br>
            <a:br>
              <a:rPr lang="en-IN" sz="1800" b="0" i="0" u="none" strike="noStrike" baseline="0" dirty="0">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E48C2BBE-6C2C-4899-97E7-6142DB298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739" y="1934957"/>
            <a:ext cx="5915997" cy="3543168"/>
          </a:xfrm>
        </p:spPr>
      </p:pic>
      <p:sp>
        <p:nvSpPr>
          <p:cNvPr id="6" name="Title 1">
            <a:extLst>
              <a:ext uri="{FF2B5EF4-FFF2-40B4-BE49-F238E27FC236}">
                <a16:creationId xmlns:a16="http://schemas.microsoft.com/office/drawing/2014/main" id="{D21E1B8A-0323-4B0C-8CE4-8809855DDE12}"/>
              </a:ext>
            </a:extLst>
          </p:cNvPr>
          <p:cNvSpPr txBox="1">
            <a:spLocks/>
          </p:cNvSpPr>
          <p:nvPr/>
        </p:nvSpPr>
        <p:spPr>
          <a:xfrm>
            <a:off x="1097280" y="286604"/>
            <a:ext cx="9875520" cy="57642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solidFill>
                  <a:schemeClr val="tx1">
                    <a:lumMod val="95000"/>
                    <a:lumOff val="5000"/>
                  </a:schemeClr>
                </a:solidFill>
              </a:rPr>
              <a:t>Q2.What is the percentage of unique product increase in 2021 vs. 2020? </a:t>
            </a:r>
            <a:endParaRPr lang="en-IN" sz="2400" dirty="0">
              <a:solidFill>
                <a:schemeClr val="tx1">
                  <a:lumMod val="95000"/>
                  <a:lumOff val="5000"/>
                </a:schemeClr>
              </a:solidFill>
            </a:endParaRPr>
          </a:p>
        </p:txBody>
      </p:sp>
      <p:pic>
        <p:nvPicPr>
          <p:cNvPr id="7" name="Content Placeholder 3">
            <a:extLst>
              <a:ext uri="{FF2B5EF4-FFF2-40B4-BE49-F238E27FC236}">
                <a16:creationId xmlns:a16="http://schemas.microsoft.com/office/drawing/2014/main" id="{C46D75DE-E7E5-4C4C-984A-079A80C65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874" y="1934957"/>
            <a:ext cx="4750806" cy="3543168"/>
          </a:xfrm>
          <a:prstGeom prst="rect">
            <a:avLst/>
          </a:prstGeom>
        </p:spPr>
      </p:pic>
    </p:spTree>
    <p:extLst>
      <p:ext uri="{BB962C8B-B14F-4D97-AF65-F5344CB8AC3E}">
        <p14:creationId xmlns:p14="http://schemas.microsoft.com/office/powerpoint/2010/main" val="199331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2A49A3-83CD-4204-9CAC-442BA013D4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84" y="2359846"/>
            <a:ext cx="5519595" cy="2492159"/>
          </a:xfrm>
        </p:spPr>
      </p:pic>
      <p:sp>
        <p:nvSpPr>
          <p:cNvPr id="6" name="Title 1">
            <a:extLst>
              <a:ext uri="{FF2B5EF4-FFF2-40B4-BE49-F238E27FC236}">
                <a16:creationId xmlns:a16="http://schemas.microsoft.com/office/drawing/2014/main" id="{92621E14-F545-42D2-A5A1-EC20EB7C06BC}"/>
              </a:ext>
            </a:extLst>
          </p:cNvPr>
          <p:cNvSpPr>
            <a:spLocks noGrp="1"/>
          </p:cNvSpPr>
          <p:nvPr>
            <p:ph type="title"/>
          </p:nvPr>
        </p:nvSpPr>
        <p:spPr>
          <a:xfrm>
            <a:off x="1096963" y="287338"/>
            <a:ext cx="10058400" cy="740043"/>
          </a:xfrm>
        </p:spPr>
        <p:txBody>
          <a:bodyPr>
            <a:normAutofit/>
          </a:bodyPr>
          <a:lstStyle/>
          <a:p>
            <a:pPr algn="l"/>
            <a:r>
              <a:rPr lang="en-US" sz="2400" dirty="0">
                <a:solidFill>
                  <a:schemeClr val="tx1">
                    <a:lumMod val="95000"/>
                    <a:lumOff val="5000"/>
                  </a:schemeClr>
                </a:solidFill>
              </a:rPr>
              <a:t>Q3.</a:t>
            </a:r>
            <a:r>
              <a:rPr lang="en-US" sz="1800" b="0" i="0" u="none" strike="noStrike" baseline="0" dirty="0">
                <a:latin typeface="Arial" panose="020B0604020202020204" pitchFamily="34" charset="0"/>
              </a:rPr>
              <a:t> </a:t>
            </a:r>
            <a:r>
              <a:rPr lang="en-US" sz="2400" dirty="0">
                <a:solidFill>
                  <a:schemeClr val="tx1">
                    <a:lumMod val="95000"/>
                    <a:lumOff val="5000"/>
                  </a:schemeClr>
                </a:solidFill>
              </a:rPr>
              <a:t>Provide a report with all the unique product counts for each segment and sort them in descending order of product counts. </a:t>
            </a:r>
            <a:endParaRPr lang="en-IN" sz="2400" dirty="0">
              <a:solidFill>
                <a:schemeClr val="tx1">
                  <a:lumMod val="95000"/>
                  <a:lumOff val="5000"/>
                </a:schemeClr>
              </a:solidFill>
            </a:endParaRPr>
          </a:p>
        </p:txBody>
      </p:sp>
      <p:pic>
        <p:nvPicPr>
          <p:cNvPr id="9" name="Picture 8">
            <a:extLst>
              <a:ext uri="{FF2B5EF4-FFF2-40B4-BE49-F238E27FC236}">
                <a16:creationId xmlns:a16="http://schemas.microsoft.com/office/drawing/2014/main" id="{4043B54D-21D4-42CE-973A-CB612F74A651}"/>
              </a:ext>
            </a:extLst>
          </p:cNvPr>
          <p:cNvPicPr>
            <a:picLocks noChangeAspect="1"/>
          </p:cNvPicPr>
          <p:nvPr/>
        </p:nvPicPr>
        <p:blipFill>
          <a:blip r:embed="rId3"/>
          <a:stretch>
            <a:fillRect/>
          </a:stretch>
        </p:blipFill>
        <p:spPr>
          <a:xfrm>
            <a:off x="7153080" y="2359846"/>
            <a:ext cx="4251235" cy="2513864"/>
          </a:xfrm>
          <a:prstGeom prst="rect">
            <a:avLst/>
          </a:prstGeom>
        </p:spPr>
      </p:pic>
    </p:spTree>
    <p:extLst>
      <p:ext uri="{BB962C8B-B14F-4D97-AF65-F5344CB8AC3E}">
        <p14:creationId xmlns:p14="http://schemas.microsoft.com/office/powerpoint/2010/main" val="113569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8227A6-9268-4E29-8FAD-C37943DBE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708" y="1866812"/>
            <a:ext cx="4742292" cy="4022725"/>
          </a:xfrm>
        </p:spPr>
      </p:pic>
      <p:sp>
        <p:nvSpPr>
          <p:cNvPr id="6" name="Title 1">
            <a:extLst>
              <a:ext uri="{FF2B5EF4-FFF2-40B4-BE49-F238E27FC236}">
                <a16:creationId xmlns:a16="http://schemas.microsoft.com/office/drawing/2014/main" id="{FACB7471-58E5-4AEF-857D-A0F41352BC3B}"/>
              </a:ext>
            </a:extLst>
          </p:cNvPr>
          <p:cNvSpPr>
            <a:spLocks noGrp="1"/>
          </p:cNvSpPr>
          <p:nvPr>
            <p:ph type="title"/>
          </p:nvPr>
        </p:nvSpPr>
        <p:spPr>
          <a:xfrm>
            <a:off x="1096963" y="287339"/>
            <a:ext cx="10058400" cy="701674"/>
          </a:xfrm>
        </p:spPr>
        <p:txBody>
          <a:bodyPr>
            <a:normAutofit fontScale="90000"/>
          </a:bodyPr>
          <a:lstStyle/>
          <a:p>
            <a:pPr algn="l"/>
            <a:r>
              <a:rPr lang="en-US" sz="2400" dirty="0">
                <a:solidFill>
                  <a:schemeClr val="tx1">
                    <a:lumMod val="95000"/>
                    <a:lumOff val="5000"/>
                  </a:schemeClr>
                </a:solidFill>
              </a:rPr>
              <a:t>Q4.</a:t>
            </a:r>
            <a:r>
              <a:rPr lang="en-US" sz="1800" b="0" i="0" u="none" strike="noStrike" baseline="0" dirty="0">
                <a:latin typeface="Arial" panose="020B0604020202020204" pitchFamily="34" charset="0"/>
              </a:rPr>
              <a:t> </a:t>
            </a:r>
            <a:r>
              <a:rPr lang="en-US" sz="2400" dirty="0">
                <a:solidFill>
                  <a:schemeClr val="tx1">
                    <a:lumMod val="95000"/>
                    <a:lumOff val="5000"/>
                  </a:schemeClr>
                </a:solidFill>
              </a:rPr>
              <a:t>Follow-up: Which segment had the most increase in unique products in 2021 vs 2020? </a:t>
            </a:r>
            <a:endParaRPr lang="en-IN" sz="2400" dirty="0">
              <a:solidFill>
                <a:schemeClr val="tx1">
                  <a:lumMod val="95000"/>
                  <a:lumOff val="5000"/>
                </a:schemeClr>
              </a:solidFill>
            </a:endParaRPr>
          </a:p>
        </p:txBody>
      </p:sp>
      <p:pic>
        <p:nvPicPr>
          <p:cNvPr id="7" name="Content Placeholder 3">
            <a:extLst>
              <a:ext uri="{FF2B5EF4-FFF2-40B4-BE49-F238E27FC236}">
                <a16:creationId xmlns:a16="http://schemas.microsoft.com/office/drawing/2014/main" id="{827B1A2F-27D2-4E61-AA1F-806884794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028" y="2180252"/>
            <a:ext cx="4821626" cy="3049294"/>
          </a:xfrm>
          <a:prstGeom prst="rect">
            <a:avLst/>
          </a:prstGeom>
        </p:spPr>
      </p:pic>
    </p:spTree>
    <p:extLst>
      <p:ext uri="{BB962C8B-B14F-4D97-AF65-F5344CB8AC3E}">
        <p14:creationId xmlns:p14="http://schemas.microsoft.com/office/powerpoint/2010/main" val="349809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3C6F67-B2A3-44CD-8338-D17B44B91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672" y="1866811"/>
            <a:ext cx="6158685" cy="4022725"/>
          </a:xfrm>
        </p:spPr>
      </p:pic>
      <p:sp>
        <p:nvSpPr>
          <p:cNvPr id="6" name="Title 1">
            <a:extLst>
              <a:ext uri="{FF2B5EF4-FFF2-40B4-BE49-F238E27FC236}">
                <a16:creationId xmlns:a16="http://schemas.microsoft.com/office/drawing/2014/main" id="{9767ECA0-DBD8-428B-BEF5-E1B249D98E3E}"/>
              </a:ext>
            </a:extLst>
          </p:cNvPr>
          <p:cNvSpPr>
            <a:spLocks noGrp="1"/>
          </p:cNvSpPr>
          <p:nvPr>
            <p:ph type="title"/>
          </p:nvPr>
        </p:nvSpPr>
        <p:spPr>
          <a:xfrm>
            <a:off x="1096963" y="287338"/>
            <a:ext cx="10058400" cy="565417"/>
          </a:xfrm>
        </p:spPr>
        <p:txBody>
          <a:bodyPr>
            <a:normAutofit/>
          </a:bodyPr>
          <a:lstStyle/>
          <a:p>
            <a:pPr algn="l"/>
            <a:r>
              <a:rPr lang="en-US" sz="2400" dirty="0">
                <a:solidFill>
                  <a:schemeClr val="tx1">
                    <a:lumMod val="95000"/>
                    <a:lumOff val="5000"/>
                  </a:schemeClr>
                </a:solidFill>
              </a:rPr>
              <a:t>Q5. Get the products that have the highest and lowest manufacturing costs. </a:t>
            </a:r>
            <a:endParaRPr lang="en-IN" sz="2400" dirty="0">
              <a:solidFill>
                <a:schemeClr val="tx1">
                  <a:lumMod val="95000"/>
                  <a:lumOff val="5000"/>
                </a:schemeClr>
              </a:solidFill>
            </a:endParaRPr>
          </a:p>
        </p:txBody>
      </p:sp>
      <p:pic>
        <p:nvPicPr>
          <p:cNvPr id="7" name="Content Placeholder 3">
            <a:extLst>
              <a:ext uri="{FF2B5EF4-FFF2-40B4-BE49-F238E27FC236}">
                <a16:creationId xmlns:a16="http://schemas.microsoft.com/office/drawing/2014/main" id="{9C9B8129-E429-42F2-A433-03272FDED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388" y="2659866"/>
            <a:ext cx="3874119" cy="2288510"/>
          </a:xfrm>
          <a:prstGeom prst="rect">
            <a:avLst/>
          </a:prstGeom>
        </p:spPr>
      </p:pic>
    </p:spTree>
    <p:extLst>
      <p:ext uri="{BB962C8B-B14F-4D97-AF65-F5344CB8AC3E}">
        <p14:creationId xmlns:p14="http://schemas.microsoft.com/office/powerpoint/2010/main" val="177272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6E74BE-9A4F-4872-BA5B-F70545D32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4" y="2020924"/>
            <a:ext cx="6177140" cy="3259993"/>
          </a:xfrm>
        </p:spPr>
      </p:pic>
      <p:sp>
        <p:nvSpPr>
          <p:cNvPr id="6" name="Title 1">
            <a:extLst>
              <a:ext uri="{FF2B5EF4-FFF2-40B4-BE49-F238E27FC236}">
                <a16:creationId xmlns:a16="http://schemas.microsoft.com/office/drawing/2014/main" id="{D327488C-25B3-4C07-9269-9B705CC39427}"/>
              </a:ext>
            </a:extLst>
          </p:cNvPr>
          <p:cNvSpPr>
            <a:spLocks noGrp="1"/>
          </p:cNvSpPr>
          <p:nvPr>
            <p:ph type="title"/>
          </p:nvPr>
        </p:nvSpPr>
        <p:spPr>
          <a:xfrm>
            <a:off x="1096963" y="287339"/>
            <a:ext cx="10058400" cy="701674"/>
          </a:xfrm>
        </p:spPr>
        <p:txBody>
          <a:bodyPr>
            <a:noAutofit/>
          </a:bodyPr>
          <a:lstStyle/>
          <a:p>
            <a:r>
              <a:rPr lang="en-US" sz="2400" dirty="0">
                <a:solidFill>
                  <a:schemeClr val="tx1">
                    <a:lumMod val="95000"/>
                    <a:lumOff val="5000"/>
                  </a:schemeClr>
                </a:solidFill>
              </a:rPr>
              <a:t>Q6.Generate a report which contains the top 5 customers who received an average high </a:t>
            </a:r>
            <a:r>
              <a:rPr lang="en-US" sz="2400" dirty="0" err="1">
                <a:solidFill>
                  <a:schemeClr val="tx1">
                    <a:lumMod val="95000"/>
                    <a:lumOff val="5000"/>
                  </a:schemeClr>
                </a:solidFill>
              </a:rPr>
              <a:t>pre_invoice_discount_pct</a:t>
            </a:r>
            <a:r>
              <a:rPr lang="en-US" sz="2400" dirty="0">
                <a:solidFill>
                  <a:schemeClr val="tx1">
                    <a:lumMod val="95000"/>
                    <a:lumOff val="5000"/>
                  </a:schemeClr>
                </a:solidFill>
              </a:rPr>
              <a:t> for the fiscal year 2021 and in the Indian market. </a:t>
            </a:r>
            <a:endParaRPr lang="en-IN" sz="2400" dirty="0">
              <a:solidFill>
                <a:schemeClr val="tx1">
                  <a:lumMod val="95000"/>
                  <a:lumOff val="5000"/>
                </a:schemeClr>
              </a:solidFill>
            </a:endParaRPr>
          </a:p>
        </p:txBody>
      </p:sp>
      <p:pic>
        <p:nvPicPr>
          <p:cNvPr id="7" name="Content Placeholder 3">
            <a:extLst>
              <a:ext uri="{FF2B5EF4-FFF2-40B4-BE49-F238E27FC236}">
                <a16:creationId xmlns:a16="http://schemas.microsoft.com/office/drawing/2014/main" id="{37C23322-14CC-4832-8A47-A8EA56E2C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477" y="2743607"/>
            <a:ext cx="3824015" cy="1993900"/>
          </a:xfrm>
          <a:prstGeom prst="rect">
            <a:avLst/>
          </a:prstGeom>
        </p:spPr>
      </p:pic>
    </p:spTree>
    <p:extLst>
      <p:ext uri="{BB962C8B-B14F-4D97-AF65-F5344CB8AC3E}">
        <p14:creationId xmlns:p14="http://schemas.microsoft.com/office/powerpoint/2010/main" val="143016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784A6D-1DDE-48E0-BEEE-88017A553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617" y="2318874"/>
            <a:ext cx="5826504" cy="2814949"/>
          </a:xfrm>
        </p:spPr>
      </p:pic>
      <p:sp>
        <p:nvSpPr>
          <p:cNvPr id="6" name="Title 1">
            <a:extLst>
              <a:ext uri="{FF2B5EF4-FFF2-40B4-BE49-F238E27FC236}">
                <a16:creationId xmlns:a16="http://schemas.microsoft.com/office/drawing/2014/main" id="{25649BAA-6CE4-4DE0-BC64-226F6BCC3C66}"/>
              </a:ext>
            </a:extLst>
          </p:cNvPr>
          <p:cNvSpPr>
            <a:spLocks noGrp="1"/>
          </p:cNvSpPr>
          <p:nvPr>
            <p:ph type="title"/>
          </p:nvPr>
        </p:nvSpPr>
        <p:spPr>
          <a:xfrm>
            <a:off x="1096963" y="287339"/>
            <a:ext cx="10058400" cy="914738"/>
          </a:xfrm>
        </p:spPr>
        <p:txBody>
          <a:bodyPr>
            <a:normAutofit/>
          </a:bodyPr>
          <a:lstStyle/>
          <a:p>
            <a:pPr algn="l"/>
            <a:r>
              <a:rPr lang="en-US" sz="2400" dirty="0">
                <a:solidFill>
                  <a:schemeClr val="tx1">
                    <a:lumMod val="95000"/>
                    <a:lumOff val="5000"/>
                  </a:schemeClr>
                </a:solidFill>
              </a:rPr>
              <a:t>Q7.Get the complete report of the Gross sales amount for the customer “</a:t>
            </a:r>
            <a:r>
              <a:rPr lang="en-US" sz="2400" dirty="0" err="1">
                <a:solidFill>
                  <a:schemeClr val="tx1">
                    <a:lumMod val="95000"/>
                    <a:lumOff val="5000"/>
                  </a:schemeClr>
                </a:solidFill>
              </a:rPr>
              <a:t>Atliq</a:t>
            </a:r>
            <a:r>
              <a:rPr lang="en-US" sz="2400" dirty="0">
                <a:solidFill>
                  <a:schemeClr val="tx1">
                    <a:lumMod val="95000"/>
                    <a:lumOff val="5000"/>
                  </a:schemeClr>
                </a:solidFill>
              </a:rPr>
              <a:t> Exclusive” for each month . </a:t>
            </a:r>
            <a:endParaRPr lang="en-IN" sz="2400" dirty="0">
              <a:solidFill>
                <a:schemeClr val="tx1">
                  <a:lumMod val="95000"/>
                  <a:lumOff val="5000"/>
                </a:schemeClr>
              </a:solidFill>
            </a:endParaRPr>
          </a:p>
        </p:txBody>
      </p:sp>
      <p:pic>
        <p:nvPicPr>
          <p:cNvPr id="7" name="Content Placeholder 5">
            <a:extLst>
              <a:ext uri="{FF2B5EF4-FFF2-40B4-BE49-F238E27FC236}">
                <a16:creationId xmlns:a16="http://schemas.microsoft.com/office/drawing/2014/main" id="{3C750962-4617-45A5-A6D0-58F523EEC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106" y="2053108"/>
            <a:ext cx="5329478" cy="3080715"/>
          </a:xfrm>
          <a:prstGeom prst="rect">
            <a:avLst/>
          </a:prstGeom>
        </p:spPr>
      </p:pic>
    </p:spTree>
    <p:extLst>
      <p:ext uri="{BB962C8B-B14F-4D97-AF65-F5344CB8AC3E}">
        <p14:creationId xmlns:p14="http://schemas.microsoft.com/office/powerpoint/2010/main" val="24021713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248</TotalTime>
  <Words>434</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manrope</vt:lpstr>
      <vt:lpstr>Retrospect</vt:lpstr>
      <vt:lpstr>Consumer Goods Analysis</vt:lpstr>
      <vt:lpstr>Problem Statement:</vt:lpstr>
      <vt:lpstr>Q1.Provide the list of markets , in which customer "Atliq Exclusive" operates its business in the APAC region.</vt:lpstr>
      <vt:lpstr>  </vt:lpstr>
      <vt:lpstr>Q3. Provide a report with all the unique product counts for each segment and sort them in descending order of product counts. </vt:lpstr>
      <vt:lpstr>Q4. Follow-up: Which segment had the most increase in unique products in 2021 vs 2020? </vt:lpstr>
      <vt:lpstr>Q5. Get the products that have the highest and lowest manufacturing costs. </vt:lpstr>
      <vt:lpstr>Q6.Generate a report which contains the top 5 customers who received an average high pre_invoice_discount_pct for the fiscal year 2021 and in the Indian market. </vt:lpstr>
      <vt:lpstr>Q7.Get the complete report of the Gross sales amount for the customer “Atliq Exclusive” for each month . </vt:lpstr>
      <vt:lpstr>Q8.In which quarter of 2020, got the maximum total_sold_quantity? The final output contains these fields sorted by the total_sold_quantity, </vt:lpstr>
      <vt:lpstr>Q9.Which channel helped to bring more gross sales in the fiscal year 2021 and the percentage of contribution? </vt:lpstr>
      <vt:lpstr>Q10. Get the Top 3 products in each division that have a high total_sold_quantity in the fiscal_year 2021?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DEBOPAM BHATTACHARYYA</dc:creator>
  <cp:lastModifiedBy>DEBOPAM BHATTACHARYYA</cp:lastModifiedBy>
  <cp:revision>18</cp:revision>
  <dcterms:created xsi:type="dcterms:W3CDTF">2024-08-08T14:12:28Z</dcterms:created>
  <dcterms:modified xsi:type="dcterms:W3CDTF">2024-08-08T18:21:46Z</dcterms:modified>
</cp:coreProperties>
</file>