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5" r:id="rId6"/>
    <p:sldId id="261" r:id="rId7"/>
    <p:sldId id="262" r:id="rId8"/>
    <p:sldId id="264"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0" autoAdjust="0"/>
    <p:restoredTop sz="94660"/>
  </p:normalViewPr>
  <p:slideViewPr>
    <p:cSldViewPr snapToGrid="0">
      <p:cViewPr varScale="1">
        <p:scale>
          <a:sx n="105" d="100"/>
          <a:sy n="105"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5CB5DD-4D5D-4839-9A70-09825CD6594C}"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E5556-4EBD-4E5A-9564-B62CB23DD593}"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6304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E5CB5DD-4D5D-4839-9A70-09825CD6594C}" type="datetimeFigureOut">
              <a:rPr lang="en-IN" smtClean="0"/>
              <a:t>11-06-2024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8E5556-4EBD-4E5A-9564-B62CB23DD593}" type="slidenum">
              <a:rPr lang="en-IN" smtClean="0"/>
              <a:t>‹#›</a:t>
            </a:fld>
            <a:endParaRPr lang="en-IN"/>
          </a:p>
        </p:txBody>
      </p:sp>
    </p:spTree>
    <p:extLst>
      <p:ext uri="{BB962C8B-B14F-4D97-AF65-F5344CB8AC3E}">
        <p14:creationId xmlns:p14="http://schemas.microsoft.com/office/powerpoint/2010/main" val="2113804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CB5DD-4D5D-4839-9A70-09825CD6594C}"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E5556-4EBD-4E5A-9564-B62CB23DD593}" type="slidenum">
              <a:rPr lang="en-IN" smtClean="0"/>
              <a:t>‹#›</a:t>
            </a:fld>
            <a:endParaRPr lang="en-IN"/>
          </a:p>
        </p:txBody>
      </p:sp>
    </p:spTree>
    <p:extLst>
      <p:ext uri="{BB962C8B-B14F-4D97-AF65-F5344CB8AC3E}">
        <p14:creationId xmlns:p14="http://schemas.microsoft.com/office/powerpoint/2010/main" val="2740450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CB5DD-4D5D-4839-9A70-09825CD6594C}"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E5556-4EBD-4E5A-9564-B62CB23DD593}"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87369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CB5DD-4D5D-4839-9A70-09825CD6594C}"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E5556-4EBD-4E5A-9564-B62CB23DD593}" type="slidenum">
              <a:rPr lang="en-IN" smtClean="0"/>
              <a:t>‹#›</a:t>
            </a:fld>
            <a:endParaRPr lang="en-IN"/>
          </a:p>
        </p:txBody>
      </p:sp>
    </p:spTree>
    <p:extLst>
      <p:ext uri="{BB962C8B-B14F-4D97-AF65-F5344CB8AC3E}">
        <p14:creationId xmlns:p14="http://schemas.microsoft.com/office/powerpoint/2010/main" val="1968823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CB5DD-4D5D-4839-9A70-09825CD6594C}"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E5556-4EBD-4E5A-9564-B62CB23DD593}"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52666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CB5DD-4D5D-4839-9A70-09825CD6594C}"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E5556-4EBD-4E5A-9564-B62CB23DD593}" type="slidenum">
              <a:rPr lang="en-IN" smtClean="0"/>
              <a:t>‹#›</a:t>
            </a:fld>
            <a:endParaRPr lang="en-IN"/>
          </a:p>
        </p:txBody>
      </p:sp>
    </p:spTree>
    <p:extLst>
      <p:ext uri="{BB962C8B-B14F-4D97-AF65-F5344CB8AC3E}">
        <p14:creationId xmlns:p14="http://schemas.microsoft.com/office/powerpoint/2010/main" val="2881514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5CB5DD-4D5D-4839-9A70-09825CD6594C}"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E5556-4EBD-4E5A-9564-B62CB23DD593}" type="slidenum">
              <a:rPr lang="en-IN" smtClean="0"/>
              <a:t>‹#›</a:t>
            </a:fld>
            <a:endParaRPr lang="en-IN"/>
          </a:p>
        </p:txBody>
      </p:sp>
    </p:spTree>
    <p:extLst>
      <p:ext uri="{BB962C8B-B14F-4D97-AF65-F5344CB8AC3E}">
        <p14:creationId xmlns:p14="http://schemas.microsoft.com/office/powerpoint/2010/main" val="1183005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5CB5DD-4D5D-4839-9A70-09825CD6594C}"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E5556-4EBD-4E5A-9564-B62CB23DD593}" type="slidenum">
              <a:rPr lang="en-IN" smtClean="0"/>
              <a:t>‹#›</a:t>
            </a:fld>
            <a:endParaRPr lang="en-IN"/>
          </a:p>
        </p:txBody>
      </p:sp>
    </p:spTree>
    <p:extLst>
      <p:ext uri="{BB962C8B-B14F-4D97-AF65-F5344CB8AC3E}">
        <p14:creationId xmlns:p14="http://schemas.microsoft.com/office/powerpoint/2010/main" val="649415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E5CB5DD-4D5D-4839-9A70-09825CD6594C}"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E5556-4EBD-4E5A-9564-B62CB23DD593}" type="slidenum">
              <a:rPr lang="en-IN" smtClean="0"/>
              <a:t>‹#›</a:t>
            </a:fld>
            <a:endParaRPr lang="en-IN"/>
          </a:p>
        </p:txBody>
      </p:sp>
    </p:spTree>
    <p:extLst>
      <p:ext uri="{BB962C8B-B14F-4D97-AF65-F5344CB8AC3E}">
        <p14:creationId xmlns:p14="http://schemas.microsoft.com/office/powerpoint/2010/main" val="367352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5CB5DD-4D5D-4839-9A70-09825CD6594C}"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E5556-4EBD-4E5A-9564-B62CB23DD593}" type="slidenum">
              <a:rPr lang="en-IN" smtClean="0"/>
              <a:t>‹#›</a:t>
            </a:fld>
            <a:endParaRPr lang="en-IN"/>
          </a:p>
        </p:txBody>
      </p:sp>
    </p:spTree>
    <p:extLst>
      <p:ext uri="{BB962C8B-B14F-4D97-AF65-F5344CB8AC3E}">
        <p14:creationId xmlns:p14="http://schemas.microsoft.com/office/powerpoint/2010/main" val="119057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CB5DD-4D5D-4839-9A70-09825CD6594C}"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E5556-4EBD-4E5A-9564-B62CB23DD593}" type="slidenum">
              <a:rPr lang="en-IN" smtClean="0"/>
              <a:t>‹#›</a:t>
            </a:fld>
            <a:endParaRPr lang="en-IN"/>
          </a:p>
        </p:txBody>
      </p:sp>
    </p:spTree>
    <p:extLst>
      <p:ext uri="{BB962C8B-B14F-4D97-AF65-F5344CB8AC3E}">
        <p14:creationId xmlns:p14="http://schemas.microsoft.com/office/powerpoint/2010/main" val="176264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5CB5DD-4D5D-4839-9A70-09825CD6594C}"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8E5556-4EBD-4E5A-9564-B62CB23DD593}" type="slidenum">
              <a:rPr lang="en-IN" smtClean="0"/>
              <a:t>‹#›</a:t>
            </a:fld>
            <a:endParaRPr lang="en-IN"/>
          </a:p>
        </p:txBody>
      </p:sp>
    </p:spTree>
    <p:extLst>
      <p:ext uri="{BB962C8B-B14F-4D97-AF65-F5344CB8AC3E}">
        <p14:creationId xmlns:p14="http://schemas.microsoft.com/office/powerpoint/2010/main" val="4054220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5CB5DD-4D5D-4839-9A70-09825CD6594C}" type="datetimeFigureOut">
              <a:rPr lang="en-IN" smtClean="0"/>
              <a:t>11-06-2024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8E5556-4EBD-4E5A-9564-B62CB23DD593}" type="slidenum">
              <a:rPr lang="en-IN" smtClean="0"/>
              <a:t>‹#›</a:t>
            </a:fld>
            <a:endParaRPr lang="en-IN"/>
          </a:p>
        </p:txBody>
      </p:sp>
    </p:spTree>
    <p:extLst>
      <p:ext uri="{BB962C8B-B14F-4D97-AF65-F5344CB8AC3E}">
        <p14:creationId xmlns:p14="http://schemas.microsoft.com/office/powerpoint/2010/main" val="1637790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5CB5DD-4D5D-4839-9A70-09825CD6594C}" type="datetimeFigureOut">
              <a:rPr lang="en-IN" smtClean="0"/>
              <a:t>11-06-2024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8E5556-4EBD-4E5A-9564-B62CB23DD593}" type="slidenum">
              <a:rPr lang="en-IN" smtClean="0"/>
              <a:t>‹#›</a:t>
            </a:fld>
            <a:endParaRPr lang="en-IN"/>
          </a:p>
        </p:txBody>
      </p:sp>
    </p:spTree>
    <p:extLst>
      <p:ext uri="{BB962C8B-B14F-4D97-AF65-F5344CB8AC3E}">
        <p14:creationId xmlns:p14="http://schemas.microsoft.com/office/powerpoint/2010/main" val="112609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5CB5DD-4D5D-4839-9A70-09825CD6594C}" type="datetimeFigureOut">
              <a:rPr lang="en-IN" smtClean="0"/>
              <a:t>11-06-2024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8E5556-4EBD-4E5A-9564-B62CB23DD593}" type="slidenum">
              <a:rPr lang="en-IN" smtClean="0"/>
              <a:t>‹#›</a:t>
            </a:fld>
            <a:endParaRPr lang="en-IN"/>
          </a:p>
        </p:txBody>
      </p:sp>
    </p:spTree>
    <p:extLst>
      <p:ext uri="{BB962C8B-B14F-4D97-AF65-F5344CB8AC3E}">
        <p14:creationId xmlns:p14="http://schemas.microsoft.com/office/powerpoint/2010/main" val="376279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5CB5DD-4D5D-4839-9A70-09825CD6594C}"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8E5556-4EBD-4E5A-9564-B62CB23DD593}" type="slidenum">
              <a:rPr lang="en-IN" smtClean="0"/>
              <a:t>‹#›</a:t>
            </a:fld>
            <a:endParaRPr lang="en-IN"/>
          </a:p>
        </p:txBody>
      </p:sp>
    </p:spTree>
    <p:extLst>
      <p:ext uri="{BB962C8B-B14F-4D97-AF65-F5344CB8AC3E}">
        <p14:creationId xmlns:p14="http://schemas.microsoft.com/office/powerpoint/2010/main" val="4132703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5CB5DD-4D5D-4839-9A70-09825CD6594C}"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8E5556-4EBD-4E5A-9564-B62CB23DD593}" type="slidenum">
              <a:rPr lang="en-IN" smtClean="0"/>
              <a:t>‹#›</a:t>
            </a:fld>
            <a:endParaRPr lang="en-IN"/>
          </a:p>
        </p:txBody>
      </p:sp>
    </p:spTree>
    <p:extLst>
      <p:ext uri="{BB962C8B-B14F-4D97-AF65-F5344CB8AC3E}">
        <p14:creationId xmlns:p14="http://schemas.microsoft.com/office/powerpoint/2010/main" val="59228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E5CB5DD-4D5D-4839-9A70-09825CD6594C}" type="datetimeFigureOut">
              <a:rPr lang="en-IN" smtClean="0"/>
              <a:t>11-06-2024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D8E5556-4EBD-4E5A-9564-B62CB23DD593}" type="slidenum">
              <a:rPr lang="en-IN" smtClean="0"/>
              <a:t>‹#›</a:t>
            </a:fld>
            <a:endParaRPr lang="en-IN"/>
          </a:p>
        </p:txBody>
      </p:sp>
    </p:spTree>
    <p:extLst>
      <p:ext uri="{BB962C8B-B14F-4D97-AF65-F5344CB8AC3E}">
        <p14:creationId xmlns:p14="http://schemas.microsoft.com/office/powerpoint/2010/main" val="421704499"/>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FEDE572-51AA-3A86-4204-AED9F424D13A}"/>
              </a:ext>
            </a:extLst>
          </p:cNvPr>
          <p:cNvSpPr>
            <a:spLocks noGrp="1"/>
          </p:cNvSpPr>
          <p:nvPr>
            <p:ph type="title"/>
          </p:nvPr>
        </p:nvSpPr>
        <p:spPr>
          <a:xfrm>
            <a:off x="1154954" y="557535"/>
            <a:ext cx="4026645" cy="3264187"/>
          </a:xfrm>
        </p:spPr>
        <p:txBody>
          <a:bodyPr>
            <a:normAutofit/>
          </a:bodyPr>
          <a:lstStyle/>
          <a:p>
            <a:r>
              <a:rPr lang="en-US" sz="4000" dirty="0">
                <a:solidFill>
                  <a:schemeClr val="bg1">
                    <a:lumMod val="95000"/>
                    <a:lumOff val="5000"/>
                  </a:schemeClr>
                </a:solidFill>
              </a:rPr>
              <a:t>Building a Quiz Application with Java and Swing</a:t>
            </a:r>
            <a:endParaRPr lang="en-IN" sz="4000" dirty="0">
              <a:solidFill>
                <a:schemeClr val="bg1">
                  <a:lumMod val="95000"/>
                  <a:lumOff val="5000"/>
                </a:schemeClr>
              </a:solidFill>
            </a:endParaRPr>
          </a:p>
        </p:txBody>
      </p:sp>
      <p:sp>
        <p:nvSpPr>
          <p:cNvPr id="14" name="Text Placeholder 13">
            <a:extLst>
              <a:ext uri="{FF2B5EF4-FFF2-40B4-BE49-F238E27FC236}">
                <a16:creationId xmlns:a16="http://schemas.microsoft.com/office/drawing/2014/main" id="{2B0A429D-0430-E696-3886-95DC438F1054}"/>
              </a:ext>
            </a:extLst>
          </p:cNvPr>
          <p:cNvSpPr>
            <a:spLocks noGrp="1"/>
          </p:cNvSpPr>
          <p:nvPr>
            <p:ph type="body" sz="half" idx="2"/>
          </p:nvPr>
        </p:nvSpPr>
        <p:spPr>
          <a:xfrm>
            <a:off x="1154954" y="4571999"/>
            <a:ext cx="3859212" cy="1359877"/>
          </a:xfrm>
        </p:spPr>
        <p:txBody>
          <a:bodyPr>
            <a:normAutofit fontScale="92500" lnSpcReduction="20000"/>
          </a:bodyPr>
          <a:lstStyle/>
          <a:p>
            <a:r>
              <a:rPr lang="en-US" dirty="0">
                <a:solidFill>
                  <a:schemeClr val="bg1">
                    <a:lumMod val="95000"/>
                    <a:lumOff val="5000"/>
                  </a:schemeClr>
                </a:solidFill>
              </a:rPr>
              <a:t>Project members-</a:t>
            </a:r>
          </a:p>
          <a:p>
            <a:r>
              <a:rPr lang="en-US" dirty="0">
                <a:solidFill>
                  <a:schemeClr val="bg1">
                    <a:lumMod val="95000"/>
                    <a:lumOff val="5000"/>
                  </a:schemeClr>
                </a:solidFill>
              </a:rPr>
              <a:t>SUMIT SINGH RANA</a:t>
            </a:r>
          </a:p>
          <a:p>
            <a:r>
              <a:rPr lang="en-US" dirty="0">
                <a:solidFill>
                  <a:schemeClr val="bg1">
                    <a:lumMod val="95000"/>
                    <a:lumOff val="5000"/>
                  </a:schemeClr>
                </a:solidFill>
              </a:rPr>
              <a:t>ABHISHEK RANA</a:t>
            </a:r>
          </a:p>
          <a:p>
            <a:r>
              <a:rPr lang="en-US" dirty="0">
                <a:solidFill>
                  <a:schemeClr val="bg1">
                    <a:lumMod val="95000"/>
                    <a:lumOff val="5000"/>
                  </a:schemeClr>
                </a:solidFill>
              </a:rPr>
              <a:t>VAIBHAV CHAUHAN</a:t>
            </a:r>
            <a:endParaRPr lang="en-IN" dirty="0">
              <a:solidFill>
                <a:schemeClr val="bg1">
                  <a:lumMod val="95000"/>
                  <a:lumOff val="5000"/>
                </a:schemeClr>
              </a:solidFill>
            </a:endParaRPr>
          </a:p>
        </p:txBody>
      </p:sp>
      <p:pic>
        <p:nvPicPr>
          <p:cNvPr id="35" name="Picture 34">
            <a:extLst>
              <a:ext uri="{FF2B5EF4-FFF2-40B4-BE49-F238E27FC236}">
                <a16:creationId xmlns:a16="http://schemas.microsoft.com/office/drawing/2014/main" id="{29113F61-DE91-410E-8E59-F012EAB2D930}"/>
              </a:ext>
            </a:extLst>
          </p:cNvPr>
          <p:cNvPicPr>
            <a:picLocks noChangeAspect="1"/>
          </p:cNvPicPr>
          <p:nvPr/>
        </p:nvPicPr>
        <p:blipFill>
          <a:blip r:embed="rId2"/>
          <a:stretch>
            <a:fillRect/>
          </a:stretch>
        </p:blipFill>
        <p:spPr>
          <a:xfrm>
            <a:off x="6111050" y="557535"/>
            <a:ext cx="4925995" cy="50455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29850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E44E-7F08-CA18-AACF-F078CFAC0DE3}"/>
              </a:ext>
            </a:extLst>
          </p:cNvPr>
          <p:cNvSpPr>
            <a:spLocks noGrp="1"/>
          </p:cNvSpPr>
          <p:nvPr>
            <p:ph type="title"/>
          </p:nvPr>
        </p:nvSpPr>
        <p:spPr>
          <a:xfrm>
            <a:off x="468924" y="340469"/>
            <a:ext cx="9601196" cy="603114"/>
          </a:xfrm>
        </p:spPr>
        <p:txBody>
          <a:bodyPr>
            <a:normAutofit fontScale="90000"/>
          </a:bodyPr>
          <a:lstStyle/>
          <a:p>
            <a:r>
              <a:rPr lang="en-IN" dirty="0">
                <a:solidFill>
                  <a:schemeClr val="bg1">
                    <a:lumMod val="95000"/>
                    <a:lumOff val="5000"/>
                  </a:schemeClr>
                </a:solidFill>
              </a:rPr>
              <a:t>Conclusion</a:t>
            </a:r>
          </a:p>
        </p:txBody>
      </p:sp>
      <p:sp>
        <p:nvSpPr>
          <p:cNvPr id="3" name="Content Placeholder 2">
            <a:extLst>
              <a:ext uri="{FF2B5EF4-FFF2-40B4-BE49-F238E27FC236}">
                <a16:creationId xmlns:a16="http://schemas.microsoft.com/office/drawing/2014/main" id="{CDBF1C31-2EBB-8187-9CF2-6092C7984DA3}"/>
              </a:ext>
            </a:extLst>
          </p:cNvPr>
          <p:cNvSpPr>
            <a:spLocks noGrp="1"/>
          </p:cNvSpPr>
          <p:nvPr>
            <p:ph idx="1"/>
          </p:nvPr>
        </p:nvSpPr>
        <p:spPr>
          <a:xfrm>
            <a:off x="468924" y="1186775"/>
            <a:ext cx="11218984" cy="5214026"/>
          </a:xfrm>
        </p:spPr>
        <p:txBody>
          <a:bodyPr>
            <a:normAutofit/>
          </a:bodyPr>
          <a:lstStyle/>
          <a:p>
            <a:pPr marL="0" indent="0">
              <a:buNone/>
            </a:pPr>
            <a:r>
              <a:rPr lang="en-US" dirty="0">
                <a:solidFill>
                  <a:schemeClr val="bg1">
                    <a:lumMod val="95000"/>
                    <a:lumOff val="5000"/>
                  </a:schemeClr>
                </a:solidFill>
                <a:latin typeface="Arial" panose="020B0604020202020204" pitchFamily="34" charset="0"/>
                <a:cs typeface="Arial" panose="020B0604020202020204" pitchFamily="34" charset="0"/>
              </a:rPr>
              <a:t>In this presentation, we've walked through the development of a quiz application using Java and Swing. By combining Java's backend functionality with Swing's graphical user interface components, we've created an engaging and interactive learning tool.  </a:t>
            </a:r>
          </a:p>
          <a:p>
            <a:pPr marL="0" indent="0">
              <a:buNone/>
            </a:pPr>
            <a:r>
              <a:rPr lang="en-US" dirty="0">
                <a:solidFill>
                  <a:schemeClr val="bg1">
                    <a:lumMod val="95000"/>
                    <a:lumOff val="5000"/>
                  </a:schemeClr>
                </a:solidFill>
                <a:latin typeface="Arial" panose="020B0604020202020204" pitchFamily="34" charset="0"/>
                <a:cs typeface="Arial" panose="020B0604020202020204" pitchFamily="34" charset="0"/>
              </a:rPr>
              <a:t>Throughout the demonstration, we've highlighted how the GUI seamlessly interacts with the Quiz and Controller classes, enabling users to navigate through questions, provide answers, and receive immediate feedback. </a:t>
            </a:r>
          </a:p>
          <a:p>
            <a:pPr marL="0" indent="0">
              <a:buNone/>
            </a:pPr>
            <a:r>
              <a:rPr lang="en-US" dirty="0">
                <a:solidFill>
                  <a:schemeClr val="bg1">
                    <a:lumMod val="95000"/>
                    <a:lumOff val="5000"/>
                  </a:schemeClr>
                </a:solidFill>
                <a:latin typeface="Arial" panose="020B0604020202020204" pitchFamily="34" charset="0"/>
                <a:cs typeface="Arial" panose="020B0604020202020204" pitchFamily="34" charset="0"/>
              </a:rPr>
              <a:t>This integration ensures a smooth and enjoyable user experience, fostering active participation and knowledge retention.  Beyond its educational value, this quiz application demonstrates the versatility of Java and Swing for creating desktop applications. </a:t>
            </a:r>
          </a:p>
          <a:p>
            <a:pPr marL="0" indent="0">
              <a:buNone/>
            </a:pPr>
            <a:r>
              <a:rPr lang="en-US" dirty="0">
                <a:solidFill>
                  <a:schemeClr val="bg1">
                    <a:lumMod val="95000"/>
                    <a:lumOff val="5000"/>
                  </a:schemeClr>
                </a:solidFill>
                <a:latin typeface="Arial" panose="020B0604020202020204" pitchFamily="34" charset="0"/>
                <a:cs typeface="Arial" panose="020B0604020202020204" pitchFamily="34" charset="0"/>
              </a:rPr>
              <a:t>Its modular design allows for easy customization to fit various subjects, difficulty levels, and learning objectives. Furthermore, it can be adapted for training, assessments, or recreational purposes, showcasing the broad range of applications these technologies offer. </a:t>
            </a:r>
          </a:p>
          <a:p>
            <a:pPr marL="0" indent="0">
              <a:buNone/>
            </a:pPr>
            <a:r>
              <a:rPr lang="en-US" dirty="0">
                <a:solidFill>
                  <a:schemeClr val="bg1">
                    <a:lumMod val="95000"/>
                    <a:lumOff val="5000"/>
                  </a:schemeClr>
                </a:solidFill>
                <a:latin typeface="Arial" panose="020B0604020202020204" pitchFamily="34" charset="0"/>
                <a:cs typeface="Arial" panose="020B0604020202020204" pitchFamily="34" charset="0"/>
              </a:rPr>
              <a:t> As we conclude, we encourage further exploration and experimentation with Java and Swing to unleash the full potential of desktop application development. Thank you for joining us on this journey, and we look forward to seeing the innovative applications you create.</a:t>
            </a:r>
            <a:endParaRPr lang="en-IN"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950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B3721C-3F43-7FF5-93FB-93507A7AB604}"/>
              </a:ext>
            </a:extLst>
          </p:cNvPr>
          <p:cNvSpPr>
            <a:spLocks noGrp="1"/>
          </p:cNvSpPr>
          <p:nvPr>
            <p:ph type="title"/>
          </p:nvPr>
        </p:nvSpPr>
        <p:spPr>
          <a:xfrm>
            <a:off x="1154954" y="691316"/>
            <a:ext cx="8761413" cy="706964"/>
          </a:xfrm>
        </p:spPr>
        <p:txBody>
          <a:bodyPr>
            <a:normAutofit fontScale="90000"/>
          </a:bodyPr>
          <a:lstStyle/>
          <a:p>
            <a:r>
              <a:rPr lang="en-US" sz="4400" dirty="0">
                <a:solidFill>
                  <a:schemeClr val="bg1">
                    <a:lumMod val="95000"/>
                    <a:lumOff val="5000"/>
                  </a:schemeClr>
                </a:solidFill>
                <a:latin typeface="Aptos" panose="020B0004020202020204" pitchFamily="34" charset="0"/>
              </a:rPr>
              <a:t>Introduction</a:t>
            </a:r>
            <a:endParaRPr lang="en-IN" sz="4400" dirty="0">
              <a:solidFill>
                <a:schemeClr val="bg1">
                  <a:lumMod val="95000"/>
                  <a:lumOff val="5000"/>
                </a:schemeClr>
              </a:solidFill>
              <a:latin typeface="Aptos" panose="020B0004020202020204" pitchFamily="34" charset="0"/>
            </a:endParaRPr>
          </a:p>
        </p:txBody>
      </p:sp>
      <p:sp>
        <p:nvSpPr>
          <p:cNvPr id="5" name="Content Placeholder 4">
            <a:extLst>
              <a:ext uri="{FF2B5EF4-FFF2-40B4-BE49-F238E27FC236}">
                <a16:creationId xmlns:a16="http://schemas.microsoft.com/office/drawing/2014/main" id="{6D723F19-E80F-D0AB-0A40-0E1B68A26925}"/>
              </a:ext>
            </a:extLst>
          </p:cNvPr>
          <p:cNvSpPr>
            <a:spLocks noGrp="1"/>
          </p:cNvSpPr>
          <p:nvPr>
            <p:ph idx="1"/>
          </p:nvPr>
        </p:nvSpPr>
        <p:spPr>
          <a:xfrm>
            <a:off x="1018767" y="1419586"/>
            <a:ext cx="10304229" cy="4747098"/>
          </a:xfrm>
        </p:spPr>
        <p:txBody>
          <a:bodyPr>
            <a:normAutofit lnSpcReduction="10000"/>
          </a:bodyPr>
          <a:lstStyle/>
          <a:p>
            <a:pPr>
              <a:buFont typeface="+mj-lt"/>
              <a:buAutoNum type="arabicPeriod"/>
            </a:pPr>
            <a:r>
              <a:rPr lang="en-US" b="1" dirty="0">
                <a:solidFill>
                  <a:schemeClr val="bg1">
                    <a:lumMod val="95000"/>
                    <a:lumOff val="5000"/>
                  </a:schemeClr>
                </a:solidFill>
              </a:rPr>
              <a:t>Designing the User Interface</a:t>
            </a:r>
            <a:r>
              <a:rPr lang="en-US" dirty="0">
                <a:solidFill>
                  <a:schemeClr val="bg1">
                    <a:lumMod val="95000"/>
                    <a:lumOff val="5000"/>
                  </a:schemeClr>
                </a:solidFill>
              </a:rPr>
              <a:t>: We'll design the layout of our quiz application using Swing components such as labels, buttons, and radio buttons.</a:t>
            </a:r>
          </a:p>
          <a:p>
            <a:pPr>
              <a:buFont typeface="+mj-lt"/>
              <a:buAutoNum type="arabicPeriod"/>
            </a:pPr>
            <a:r>
              <a:rPr lang="en-US" b="1" dirty="0">
                <a:solidFill>
                  <a:schemeClr val="bg1">
                    <a:lumMod val="95000"/>
                    <a:lumOff val="5000"/>
                  </a:schemeClr>
                </a:solidFill>
              </a:rPr>
              <a:t>Implementing the Quiz Logic</a:t>
            </a:r>
            <a:r>
              <a:rPr lang="en-US" dirty="0">
                <a:solidFill>
                  <a:schemeClr val="bg1">
                    <a:lumMod val="95000"/>
                    <a:lumOff val="5000"/>
                  </a:schemeClr>
                </a:solidFill>
              </a:rPr>
              <a:t>: We'll create the logic to load questions from a data source (such as a text file or a database), display them to the user, and handle user input for selecting answers.</a:t>
            </a:r>
          </a:p>
          <a:p>
            <a:pPr>
              <a:buFont typeface="+mj-lt"/>
              <a:buAutoNum type="arabicPeriod"/>
            </a:pPr>
            <a:r>
              <a:rPr lang="en-US" b="1" dirty="0">
                <a:solidFill>
                  <a:schemeClr val="bg1">
                    <a:lumMod val="95000"/>
                    <a:lumOff val="5000"/>
                  </a:schemeClr>
                </a:solidFill>
              </a:rPr>
              <a:t>Scoring and Feedback</a:t>
            </a:r>
            <a:r>
              <a:rPr lang="en-US" dirty="0">
                <a:solidFill>
                  <a:schemeClr val="bg1">
                    <a:lumMod val="95000"/>
                    <a:lumOff val="5000"/>
                  </a:schemeClr>
                </a:solidFill>
              </a:rPr>
              <a:t>: We'll implement scoring logic to calculate the user's score based on their answers and provide feedback on their performance, such as displaying the correct answers and the user's score.</a:t>
            </a:r>
          </a:p>
          <a:p>
            <a:pPr>
              <a:buFont typeface="+mj-lt"/>
              <a:buAutoNum type="arabicPeriod"/>
            </a:pPr>
            <a:r>
              <a:rPr lang="en-US" b="1" dirty="0">
                <a:solidFill>
                  <a:schemeClr val="bg1">
                    <a:lumMod val="95000"/>
                    <a:lumOff val="5000"/>
                  </a:schemeClr>
                </a:solidFill>
              </a:rPr>
              <a:t>Adding Features</a:t>
            </a:r>
            <a:r>
              <a:rPr lang="en-US" dirty="0">
                <a:solidFill>
                  <a:schemeClr val="bg1">
                    <a:lumMod val="95000"/>
                    <a:lumOff val="5000"/>
                  </a:schemeClr>
                </a:solidFill>
              </a:rPr>
              <a:t>: Depending on the complexity of the application, we can add features such as a timer, difficulty levels, or the ability to save and load quiz progress.</a:t>
            </a:r>
          </a:p>
          <a:p>
            <a:pPr>
              <a:buFont typeface="+mj-lt"/>
              <a:buAutoNum type="arabicPeriod"/>
            </a:pPr>
            <a:r>
              <a:rPr lang="en-US" b="1" dirty="0">
                <a:solidFill>
                  <a:schemeClr val="bg1">
                    <a:lumMod val="95000"/>
                    <a:lumOff val="5000"/>
                  </a:schemeClr>
                </a:solidFill>
              </a:rPr>
              <a:t>Testing and Refinement</a:t>
            </a:r>
            <a:r>
              <a:rPr lang="en-US" dirty="0">
                <a:solidFill>
                  <a:schemeClr val="bg1">
                    <a:lumMod val="95000"/>
                    <a:lumOff val="5000"/>
                  </a:schemeClr>
                </a:solidFill>
              </a:rPr>
              <a:t>: Finally, we'll test the application thoroughly to identify and fix any bugs or usability issues. We'll also refine the user interface and functionality based on feedback.</a:t>
            </a:r>
          </a:p>
        </p:txBody>
      </p:sp>
    </p:spTree>
    <p:extLst>
      <p:ext uri="{BB962C8B-B14F-4D97-AF65-F5344CB8AC3E}">
        <p14:creationId xmlns:p14="http://schemas.microsoft.com/office/powerpoint/2010/main" val="305269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890E-D6D6-C6A2-5E49-737928B59F17}"/>
              </a:ext>
            </a:extLst>
          </p:cNvPr>
          <p:cNvSpPr>
            <a:spLocks noGrp="1"/>
          </p:cNvSpPr>
          <p:nvPr>
            <p:ph type="title"/>
          </p:nvPr>
        </p:nvSpPr>
        <p:spPr>
          <a:xfrm>
            <a:off x="750276" y="243192"/>
            <a:ext cx="5027953" cy="661480"/>
          </a:xfrm>
        </p:spPr>
        <p:txBody>
          <a:bodyPr/>
          <a:lstStyle/>
          <a:p>
            <a:r>
              <a:rPr lang="en-US" sz="2800" b="1" dirty="0">
                <a:solidFill>
                  <a:schemeClr val="bg1">
                    <a:lumMod val="95000"/>
                    <a:lumOff val="5000"/>
                  </a:schemeClr>
                </a:solidFill>
                <a:latin typeface="Aptos" panose="020B0004020202020204" pitchFamily="34" charset="0"/>
                <a:cs typeface="Arial" panose="020B0604020202020204" pitchFamily="34" charset="0"/>
              </a:rPr>
              <a:t>OBJECTIVE OF THE PROJECT</a:t>
            </a:r>
            <a:endParaRPr lang="en-IN" sz="2800" b="1" dirty="0">
              <a:solidFill>
                <a:schemeClr val="bg1">
                  <a:lumMod val="95000"/>
                  <a:lumOff val="5000"/>
                </a:schemeClr>
              </a:solidFill>
              <a:latin typeface="Aptos" panose="020B00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F62D1906-F832-D8AD-3704-40B4CC60F040}"/>
              </a:ext>
            </a:extLst>
          </p:cNvPr>
          <p:cNvSpPr>
            <a:spLocks noGrp="1"/>
          </p:cNvSpPr>
          <p:nvPr>
            <p:ph type="body" sz="half" idx="2"/>
          </p:nvPr>
        </p:nvSpPr>
        <p:spPr>
          <a:xfrm>
            <a:off x="535021" y="1342417"/>
            <a:ext cx="5560979" cy="4682463"/>
          </a:xfrm>
        </p:spPr>
        <p:txBody>
          <a:bodyPr>
            <a:noAutofit/>
          </a:bodyPr>
          <a:lstStyle/>
          <a:p>
            <a:r>
              <a:rPr lang="en-US" sz="1200" dirty="0">
                <a:solidFill>
                  <a:schemeClr val="bg1">
                    <a:lumMod val="95000"/>
                    <a:lumOff val="5000"/>
                  </a:schemeClr>
                </a:solidFill>
              </a:rPr>
              <a:t>The objective of the quiz application using Swing and Java is to:</a:t>
            </a:r>
          </a:p>
          <a:p>
            <a:pPr>
              <a:buFont typeface="+mj-lt"/>
              <a:buAutoNum type="arabicPeriod"/>
            </a:pPr>
            <a:r>
              <a:rPr lang="en-US" sz="1200" b="1" dirty="0">
                <a:solidFill>
                  <a:schemeClr val="bg1">
                    <a:lumMod val="95000"/>
                    <a:lumOff val="5000"/>
                  </a:schemeClr>
                </a:solidFill>
              </a:rPr>
              <a:t>Create an Interactive User Interface</a:t>
            </a:r>
            <a:r>
              <a:rPr lang="en-US" sz="1200" dirty="0">
                <a:solidFill>
                  <a:schemeClr val="bg1">
                    <a:lumMod val="95000"/>
                    <a:lumOff val="5000"/>
                  </a:schemeClr>
                </a:solidFill>
              </a:rPr>
              <a:t>:</a:t>
            </a:r>
          </a:p>
          <a:p>
            <a:pPr marL="742950" lvl="1" indent="-285750">
              <a:buFont typeface="+mj-lt"/>
              <a:buAutoNum type="arabicPeriod"/>
            </a:pPr>
            <a:r>
              <a:rPr lang="en-US" dirty="0">
                <a:solidFill>
                  <a:schemeClr val="bg1">
                    <a:lumMod val="95000"/>
                    <a:lumOff val="5000"/>
                  </a:schemeClr>
                </a:solidFill>
              </a:rPr>
              <a:t>Leverage Swing components (</a:t>
            </a:r>
            <a:r>
              <a:rPr lang="en-US" dirty="0" err="1">
                <a:solidFill>
                  <a:schemeClr val="bg1">
                    <a:lumMod val="95000"/>
                    <a:lumOff val="5000"/>
                  </a:schemeClr>
                </a:solidFill>
              </a:rPr>
              <a:t>JFrame</a:t>
            </a:r>
            <a:r>
              <a:rPr lang="en-US" dirty="0">
                <a:solidFill>
                  <a:schemeClr val="bg1">
                    <a:lumMod val="95000"/>
                    <a:lumOff val="5000"/>
                  </a:schemeClr>
                </a:solidFill>
              </a:rPr>
              <a:t>, </a:t>
            </a:r>
            <a:r>
              <a:rPr lang="en-US" dirty="0" err="1">
                <a:solidFill>
                  <a:schemeClr val="bg1">
                    <a:lumMod val="95000"/>
                    <a:lumOff val="5000"/>
                  </a:schemeClr>
                </a:solidFill>
              </a:rPr>
              <a:t>JPanel</a:t>
            </a:r>
            <a:r>
              <a:rPr lang="en-US" dirty="0">
                <a:solidFill>
                  <a:schemeClr val="bg1">
                    <a:lumMod val="95000"/>
                    <a:lumOff val="5000"/>
                  </a:schemeClr>
                </a:solidFill>
              </a:rPr>
              <a:t>, </a:t>
            </a:r>
            <a:r>
              <a:rPr lang="en-US" dirty="0" err="1">
                <a:solidFill>
                  <a:schemeClr val="bg1">
                    <a:lumMod val="95000"/>
                    <a:lumOff val="5000"/>
                  </a:schemeClr>
                </a:solidFill>
              </a:rPr>
              <a:t>JLabel</a:t>
            </a:r>
            <a:r>
              <a:rPr lang="en-US" dirty="0">
                <a:solidFill>
                  <a:schemeClr val="bg1">
                    <a:lumMod val="95000"/>
                    <a:lumOff val="5000"/>
                  </a:schemeClr>
                </a:solidFill>
              </a:rPr>
              <a:t>, </a:t>
            </a:r>
            <a:r>
              <a:rPr lang="en-US" dirty="0" err="1">
                <a:solidFill>
                  <a:schemeClr val="bg1">
                    <a:lumMod val="95000"/>
                    <a:lumOff val="5000"/>
                  </a:schemeClr>
                </a:solidFill>
              </a:rPr>
              <a:t>JButton</a:t>
            </a:r>
            <a:r>
              <a:rPr lang="en-US" dirty="0">
                <a:solidFill>
                  <a:schemeClr val="bg1">
                    <a:lumMod val="95000"/>
                    <a:lumOff val="5000"/>
                  </a:schemeClr>
                </a:solidFill>
              </a:rPr>
              <a:t>, </a:t>
            </a:r>
            <a:r>
              <a:rPr lang="en-US" dirty="0" err="1">
                <a:solidFill>
                  <a:schemeClr val="bg1">
                    <a:lumMod val="95000"/>
                    <a:lumOff val="5000"/>
                  </a:schemeClr>
                </a:solidFill>
              </a:rPr>
              <a:t>JRadioButton</a:t>
            </a:r>
            <a:r>
              <a:rPr lang="en-US" dirty="0">
                <a:solidFill>
                  <a:schemeClr val="bg1">
                    <a:lumMod val="95000"/>
                    <a:lumOff val="5000"/>
                  </a:schemeClr>
                </a:solidFill>
              </a:rPr>
              <a:t>) to build a responsive and user-friendly interface.</a:t>
            </a:r>
          </a:p>
          <a:p>
            <a:pPr>
              <a:buFont typeface="+mj-lt"/>
              <a:buAutoNum type="arabicPeriod"/>
            </a:pPr>
            <a:r>
              <a:rPr lang="en-US" sz="1200" b="1" dirty="0">
                <a:solidFill>
                  <a:schemeClr val="bg1">
                    <a:lumMod val="95000"/>
                    <a:lumOff val="5000"/>
                  </a:schemeClr>
                </a:solidFill>
              </a:rPr>
              <a:t>Manage Quiz Logic</a:t>
            </a:r>
            <a:r>
              <a:rPr lang="en-US" sz="1200" dirty="0">
                <a:solidFill>
                  <a:schemeClr val="bg1">
                    <a:lumMod val="95000"/>
                    <a:lumOff val="5000"/>
                  </a:schemeClr>
                </a:solidFill>
              </a:rPr>
              <a:t>:</a:t>
            </a:r>
          </a:p>
          <a:p>
            <a:pPr marL="742950" lvl="1" indent="-285750">
              <a:buFont typeface="+mj-lt"/>
              <a:buAutoNum type="arabicPeriod"/>
            </a:pPr>
            <a:r>
              <a:rPr lang="en-US" dirty="0">
                <a:solidFill>
                  <a:schemeClr val="bg1">
                    <a:lumMod val="95000"/>
                    <a:lumOff val="5000"/>
                  </a:schemeClr>
                </a:solidFill>
              </a:rPr>
              <a:t>Implement classes to represent questions, track quiz progress, and manage scoring.</a:t>
            </a:r>
          </a:p>
          <a:p>
            <a:pPr>
              <a:buFont typeface="+mj-lt"/>
              <a:buAutoNum type="arabicPeriod"/>
            </a:pPr>
            <a:r>
              <a:rPr lang="en-US" sz="1200" b="1" dirty="0">
                <a:solidFill>
                  <a:schemeClr val="bg1">
                    <a:lumMod val="95000"/>
                    <a:lumOff val="5000"/>
                  </a:schemeClr>
                </a:solidFill>
              </a:rPr>
              <a:t>Handle User Interactions</a:t>
            </a:r>
            <a:r>
              <a:rPr lang="en-US" sz="1200" dirty="0">
                <a:solidFill>
                  <a:schemeClr val="bg1">
                    <a:lumMod val="95000"/>
                    <a:lumOff val="5000"/>
                  </a:schemeClr>
                </a:solidFill>
              </a:rPr>
              <a:t>:</a:t>
            </a:r>
          </a:p>
          <a:p>
            <a:pPr marL="742950" lvl="1" indent="-285750">
              <a:buFont typeface="+mj-lt"/>
              <a:buAutoNum type="arabicPeriod"/>
            </a:pPr>
            <a:r>
              <a:rPr lang="en-US" dirty="0">
                <a:solidFill>
                  <a:schemeClr val="bg1">
                    <a:lumMod val="95000"/>
                    <a:lumOff val="5000"/>
                  </a:schemeClr>
                </a:solidFill>
              </a:rPr>
              <a:t>Capture and process user inputs using event listeners to provide real-time feedback and update the quiz state dynamically.</a:t>
            </a:r>
          </a:p>
          <a:p>
            <a:pPr>
              <a:buFont typeface="+mj-lt"/>
              <a:buAutoNum type="arabicPeriod"/>
            </a:pPr>
            <a:r>
              <a:rPr lang="en-US" sz="1200" b="1" dirty="0">
                <a:solidFill>
                  <a:schemeClr val="bg1">
                    <a:lumMod val="95000"/>
                    <a:lumOff val="5000"/>
                  </a:schemeClr>
                </a:solidFill>
              </a:rPr>
              <a:t>Enhance Learning and Engagement</a:t>
            </a:r>
            <a:r>
              <a:rPr lang="en-US" sz="1200" dirty="0">
                <a:solidFill>
                  <a:schemeClr val="bg1">
                    <a:lumMod val="95000"/>
                    <a:lumOff val="5000"/>
                  </a:schemeClr>
                </a:solidFill>
              </a:rPr>
              <a:t>:</a:t>
            </a:r>
          </a:p>
          <a:p>
            <a:pPr marL="742950" lvl="1" indent="-285750">
              <a:buFont typeface="+mj-lt"/>
              <a:buAutoNum type="arabicPeriod"/>
            </a:pPr>
            <a:r>
              <a:rPr lang="en-US" dirty="0">
                <a:solidFill>
                  <a:schemeClr val="bg1">
                    <a:lumMod val="95000"/>
                    <a:lumOff val="5000"/>
                  </a:schemeClr>
                </a:solidFill>
              </a:rPr>
              <a:t>Provide an engaging platform for users to test their knowledge and receive immediate feedback, enhancing the learning experience.</a:t>
            </a:r>
          </a:p>
        </p:txBody>
      </p:sp>
      <p:pic>
        <p:nvPicPr>
          <p:cNvPr id="17" name="Content Placeholder 16">
            <a:extLst>
              <a:ext uri="{FF2B5EF4-FFF2-40B4-BE49-F238E27FC236}">
                <a16:creationId xmlns:a16="http://schemas.microsoft.com/office/drawing/2014/main" id="{3B5B53F4-0891-95B0-4A47-A77B5304A7F4}"/>
              </a:ext>
            </a:extLst>
          </p:cNvPr>
          <p:cNvPicPr>
            <a:picLocks noGrp="1" noChangeAspect="1"/>
          </p:cNvPicPr>
          <p:nvPr>
            <p:ph idx="1"/>
          </p:nvPr>
        </p:nvPicPr>
        <p:blipFill>
          <a:blip r:embed="rId2"/>
          <a:stretch>
            <a:fillRect/>
          </a:stretch>
        </p:blipFill>
        <p:spPr>
          <a:xfrm>
            <a:off x="6624873" y="53342"/>
            <a:ext cx="4149860" cy="448445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65835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2B379-DF1C-65A7-6842-66C7217204A6}"/>
              </a:ext>
            </a:extLst>
          </p:cNvPr>
          <p:cNvSpPr>
            <a:spLocks noGrp="1"/>
          </p:cNvSpPr>
          <p:nvPr>
            <p:ph type="title"/>
          </p:nvPr>
        </p:nvSpPr>
        <p:spPr>
          <a:xfrm>
            <a:off x="559869" y="-163876"/>
            <a:ext cx="8534400" cy="1507067"/>
          </a:xfrm>
        </p:spPr>
        <p:txBody>
          <a:bodyPr/>
          <a:lstStyle/>
          <a:p>
            <a:r>
              <a:rPr lang="en-US" dirty="0">
                <a:solidFill>
                  <a:schemeClr val="bg1">
                    <a:lumMod val="95000"/>
                    <a:lumOff val="5000"/>
                  </a:schemeClr>
                </a:solidFill>
              </a:rPr>
              <a:t>COMPONENTS</a:t>
            </a:r>
            <a:endParaRPr lang="en-IN"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B714A72B-4CD2-6FB5-CAF6-B61704853264}"/>
              </a:ext>
            </a:extLst>
          </p:cNvPr>
          <p:cNvSpPr>
            <a:spLocks noGrp="1"/>
          </p:cNvSpPr>
          <p:nvPr>
            <p:ph idx="1"/>
          </p:nvPr>
        </p:nvSpPr>
        <p:spPr>
          <a:xfrm>
            <a:off x="559869" y="1199745"/>
            <a:ext cx="10445262" cy="4894441"/>
          </a:xfrm>
        </p:spPr>
        <p:txBody>
          <a:bodyPr>
            <a:normAutofit fontScale="92500" lnSpcReduction="20000"/>
          </a:bodyPr>
          <a:lstStyle/>
          <a:p>
            <a:r>
              <a:rPr lang="en-US" sz="2000" b="1" dirty="0">
                <a:solidFill>
                  <a:schemeClr val="bg1">
                    <a:lumMod val="95000"/>
                    <a:lumOff val="5000"/>
                  </a:schemeClr>
                </a:solidFill>
              </a:rPr>
              <a:t>Question Class</a:t>
            </a:r>
          </a:p>
          <a:p>
            <a:pPr>
              <a:buFont typeface="Arial" panose="020B0604020202020204" pitchFamily="34" charset="0"/>
              <a:buChar char="•"/>
            </a:pPr>
            <a:r>
              <a:rPr lang="en-US" sz="1900" dirty="0">
                <a:solidFill>
                  <a:schemeClr val="bg1">
                    <a:lumMod val="95000"/>
                    <a:lumOff val="5000"/>
                  </a:schemeClr>
                </a:solidFill>
                <a:latin typeface="ui-sans-serif"/>
              </a:rPr>
              <a:t>Represents an individual quiz question.</a:t>
            </a:r>
          </a:p>
          <a:p>
            <a:pPr>
              <a:buFont typeface="Arial" panose="020B0604020202020204" pitchFamily="34" charset="0"/>
              <a:buChar char="•"/>
            </a:pPr>
            <a:r>
              <a:rPr lang="en-US" sz="1900" dirty="0">
                <a:solidFill>
                  <a:schemeClr val="bg1">
                    <a:lumMod val="95000"/>
                    <a:lumOff val="5000"/>
                  </a:schemeClr>
                </a:solidFill>
                <a:latin typeface="ui-sans-serif"/>
              </a:rPr>
              <a:t>Stores question text, options, and the correct answer index</a:t>
            </a:r>
            <a:r>
              <a:rPr lang="en-US" sz="1600" b="1" dirty="0">
                <a:solidFill>
                  <a:schemeClr val="bg1">
                    <a:lumMod val="95000"/>
                    <a:lumOff val="5000"/>
                  </a:schemeClr>
                </a:solidFill>
              </a:rPr>
              <a:t>.</a:t>
            </a:r>
          </a:p>
          <a:p>
            <a:r>
              <a:rPr lang="en-IN" dirty="0">
                <a:solidFill>
                  <a:schemeClr val="bg1">
                    <a:lumMod val="95000"/>
                    <a:lumOff val="5000"/>
                  </a:schemeClr>
                </a:solidFill>
              </a:rPr>
              <a:t> </a:t>
            </a:r>
            <a:r>
              <a:rPr lang="en-US" sz="2000" b="1" dirty="0">
                <a:solidFill>
                  <a:schemeClr val="bg1">
                    <a:lumMod val="95000"/>
                    <a:lumOff val="5000"/>
                  </a:schemeClr>
                </a:solidFill>
                <a:latin typeface="ui-sans-serif"/>
              </a:rPr>
              <a:t>Quiz Class</a:t>
            </a:r>
          </a:p>
          <a:p>
            <a:pPr>
              <a:buFont typeface="Arial" panose="020B0604020202020204" pitchFamily="34" charset="0"/>
              <a:buChar char="•"/>
            </a:pPr>
            <a:r>
              <a:rPr lang="en-US" dirty="0">
                <a:solidFill>
                  <a:schemeClr val="bg1">
                    <a:lumMod val="95000"/>
                    <a:lumOff val="5000"/>
                  </a:schemeClr>
                </a:solidFill>
                <a:latin typeface="ui-sans-serif"/>
              </a:rPr>
              <a:t>Manages a collection of Question objects.</a:t>
            </a:r>
          </a:p>
          <a:p>
            <a:pPr>
              <a:buFont typeface="Arial" panose="020B0604020202020204" pitchFamily="34" charset="0"/>
              <a:buChar char="•"/>
            </a:pPr>
            <a:r>
              <a:rPr lang="en-US" dirty="0">
                <a:solidFill>
                  <a:schemeClr val="bg1">
                    <a:lumMod val="95000"/>
                    <a:lumOff val="5000"/>
                  </a:schemeClr>
                </a:solidFill>
                <a:latin typeface="ui-sans-serif"/>
              </a:rPr>
              <a:t>Keeps track of the current question index.</a:t>
            </a:r>
          </a:p>
          <a:p>
            <a:r>
              <a:rPr lang="en-US" sz="2000" b="1" dirty="0">
                <a:solidFill>
                  <a:schemeClr val="bg1">
                    <a:lumMod val="95000"/>
                    <a:lumOff val="5000"/>
                  </a:schemeClr>
                </a:solidFill>
                <a:latin typeface="ui-sans-serif"/>
              </a:rPr>
              <a:t>GUI Using Swing</a:t>
            </a:r>
          </a:p>
          <a:p>
            <a:pPr>
              <a:buFont typeface="Arial" panose="020B0604020202020204" pitchFamily="34" charset="0"/>
              <a:buChar char="•"/>
            </a:pPr>
            <a:r>
              <a:rPr lang="en-US" b="1" dirty="0">
                <a:solidFill>
                  <a:schemeClr val="bg1">
                    <a:lumMod val="95000"/>
                    <a:lumOff val="5000"/>
                  </a:schemeClr>
                </a:solidFill>
                <a:latin typeface="ui-sans-serif"/>
              </a:rPr>
              <a:t>Main Frame</a:t>
            </a:r>
            <a:r>
              <a:rPr lang="en-US" dirty="0">
                <a:solidFill>
                  <a:schemeClr val="bg1">
                    <a:lumMod val="95000"/>
                    <a:lumOff val="5000"/>
                  </a:schemeClr>
                </a:solidFill>
                <a:latin typeface="ui-sans-serif"/>
              </a:rPr>
              <a:t>: The main window of the application.</a:t>
            </a:r>
          </a:p>
          <a:p>
            <a:pPr>
              <a:buFont typeface="Arial" panose="020B0604020202020204" pitchFamily="34" charset="0"/>
              <a:buChar char="•"/>
            </a:pPr>
            <a:r>
              <a:rPr lang="en-US" b="1" dirty="0">
                <a:solidFill>
                  <a:schemeClr val="bg1">
                    <a:lumMod val="95000"/>
                    <a:lumOff val="5000"/>
                  </a:schemeClr>
                </a:solidFill>
                <a:latin typeface="ui-sans-serif"/>
              </a:rPr>
              <a:t>Question Panel</a:t>
            </a:r>
            <a:r>
              <a:rPr lang="en-US" dirty="0">
                <a:solidFill>
                  <a:schemeClr val="bg1">
                    <a:lumMod val="95000"/>
                    <a:lumOff val="5000"/>
                  </a:schemeClr>
                </a:solidFill>
                <a:latin typeface="ui-sans-serif"/>
              </a:rPr>
              <a:t>: Displays the current question and options using J Label, J radio Button, and Button Group.</a:t>
            </a:r>
          </a:p>
          <a:p>
            <a:r>
              <a:rPr lang="en-US" sz="2200" b="1" dirty="0">
                <a:solidFill>
                  <a:schemeClr val="bg1">
                    <a:lumMod val="95000"/>
                    <a:lumOff val="5000"/>
                  </a:schemeClr>
                </a:solidFill>
                <a:latin typeface="ui-sans-serif"/>
              </a:rPr>
              <a:t>Controller Class</a:t>
            </a:r>
          </a:p>
          <a:p>
            <a:pPr>
              <a:buFont typeface="Arial" panose="020B0604020202020204" pitchFamily="34" charset="0"/>
              <a:buChar char="•"/>
            </a:pPr>
            <a:r>
              <a:rPr lang="en-US" dirty="0">
                <a:solidFill>
                  <a:schemeClr val="bg1">
                    <a:lumMod val="95000"/>
                    <a:lumOff val="5000"/>
                  </a:schemeClr>
                </a:solidFill>
                <a:latin typeface="ui-sans-serif"/>
              </a:rPr>
              <a:t>Manages the interaction between the Quiz model and the Main Frame view.</a:t>
            </a:r>
          </a:p>
          <a:p>
            <a:pPr>
              <a:buFont typeface="Arial" panose="020B0604020202020204" pitchFamily="34" charset="0"/>
              <a:buChar char="•"/>
            </a:pPr>
            <a:r>
              <a:rPr lang="en-US" dirty="0">
                <a:solidFill>
                  <a:schemeClr val="bg1">
                    <a:lumMod val="95000"/>
                    <a:lumOff val="5000"/>
                  </a:schemeClr>
                </a:solidFill>
                <a:latin typeface="ui-sans-serif"/>
              </a:rPr>
              <a:t>Handles user input and controls the quiz flow.</a:t>
            </a:r>
          </a:p>
          <a:p>
            <a:pPr>
              <a:buFont typeface="Wingdings" panose="05000000000000000000" pitchFamily="2" charset="2"/>
              <a:buChar char="Ø"/>
            </a:pPr>
            <a:endParaRPr lang="en-US" b="1" dirty="0">
              <a:solidFill>
                <a:schemeClr val="bg1">
                  <a:lumMod val="95000"/>
                  <a:lumOff val="5000"/>
                </a:schemeClr>
              </a:solidFill>
              <a:latin typeface="ui-sans-serif"/>
            </a:endParaRPr>
          </a:p>
        </p:txBody>
      </p:sp>
      <p:sp>
        <p:nvSpPr>
          <p:cNvPr id="7" name="Rectangle 2">
            <a:extLst>
              <a:ext uri="{FF2B5EF4-FFF2-40B4-BE49-F238E27FC236}">
                <a16:creationId xmlns:a16="http://schemas.microsoft.com/office/drawing/2014/main" id="{3027F835-369C-248B-288A-C57CCF91124F}"/>
              </a:ext>
            </a:extLst>
          </p:cNvPr>
          <p:cNvSpPr>
            <a:spLocks noChangeArrowheads="1"/>
          </p:cNvSpPr>
          <p:nvPr/>
        </p:nvSpPr>
        <p:spPr bwMode="auto">
          <a:xfrm>
            <a:off x="-234462" y="1435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7F7B4EEB-C8E1-5A05-9195-C265FB71E313}"/>
              </a:ext>
            </a:extLst>
          </p:cNvPr>
          <p:cNvSpPr>
            <a:spLocks noChangeArrowheads="1"/>
          </p:cNvSpPr>
          <p:nvPr/>
        </p:nvSpPr>
        <p:spPr bwMode="auto">
          <a:xfrm>
            <a:off x="-82062" y="2959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A41DE724-AF76-CB96-8711-4C0D4CE14BCD}"/>
              </a:ext>
            </a:extLst>
          </p:cNvPr>
          <p:cNvSpPr>
            <a:spLocks noChangeArrowheads="1"/>
          </p:cNvSpPr>
          <p:nvPr/>
        </p:nvSpPr>
        <p:spPr bwMode="auto">
          <a:xfrm>
            <a:off x="70338" y="4483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CBE2C0AF-6F47-2E51-57AE-45760F058841}"/>
              </a:ext>
            </a:extLst>
          </p:cNvPr>
          <p:cNvSpPr>
            <a:spLocks noChangeArrowheads="1"/>
          </p:cNvSpPr>
          <p:nvPr/>
        </p:nvSpPr>
        <p:spPr bwMode="auto">
          <a:xfrm>
            <a:off x="222738" y="6007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442019F5-2CBB-576C-5C76-BB2A1162D4E6}"/>
              </a:ext>
            </a:extLst>
          </p:cNvPr>
          <p:cNvSpPr>
            <a:spLocks noChangeArrowheads="1"/>
          </p:cNvSpPr>
          <p:nvPr/>
        </p:nvSpPr>
        <p:spPr bwMode="auto">
          <a:xfrm>
            <a:off x="375138" y="7531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6CD124D-974B-D21A-4863-2BFB7A692ADE}"/>
              </a:ext>
            </a:extLst>
          </p:cNvPr>
          <p:cNvSpPr>
            <a:spLocks noChangeArrowheads="1"/>
          </p:cNvSpPr>
          <p:nvPr/>
        </p:nvSpPr>
        <p:spPr bwMode="auto">
          <a:xfrm>
            <a:off x="527538" y="9055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C934E94A-061F-BA82-750A-D2F56BA81756}"/>
              </a:ext>
            </a:extLst>
          </p:cNvPr>
          <p:cNvSpPr>
            <a:spLocks noChangeArrowheads="1"/>
          </p:cNvSpPr>
          <p:nvPr/>
        </p:nvSpPr>
        <p:spPr bwMode="auto">
          <a:xfrm>
            <a:off x="679938" y="10579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91D1B562-04CE-5670-3E4E-0FA713172779}"/>
              </a:ext>
            </a:extLst>
          </p:cNvPr>
          <p:cNvSpPr>
            <a:spLocks noChangeArrowheads="1"/>
          </p:cNvSpPr>
          <p:nvPr/>
        </p:nvSpPr>
        <p:spPr bwMode="auto">
          <a:xfrm>
            <a:off x="832338" y="12103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AF90F5A1-8F2F-8F9F-8146-E3F3A41C9884}"/>
              </a:ext>
            </a:extLst>
          </p:cNvPr>
          <p:cNvSpPr>
            <a:spLocks noChangeArrowheads="1"/>
          </p:cNvSpPr>
          <p:nvPr/>
        </p:nvSpPr>
        <p:spPr bwMode="auto">
          <a:xfrm>
            <a:off x="984738" y="13627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EB452AAD-EFC5-6673-BD79-9C06892B09CC}"/>
              </a:ext>
            </a:extLst>
          </p:cNvPr>
          <p:cNvSpPr>
            <a:spLocks noChangeArrowheads="1"/>
          </p:cNvSpPr>
          <p:nvPr/>
        </p:nvSpPr>
        <p:spPr bwMode="auto">
          <a:xfrm>
            <a:off x="1137138" y="15151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2">
            <a:extLst>
              <a:ext uri="{FF2B5EF4-FFF2-40B4-BE49-F238E27FC236}">
                <a16:creationId xmlns:a16="http://schemas.microsoft.com/office/drawing/2014/main" id="{E7A1174C-053A-6451-D8F1-024F6E30969E}"/>
              </a:ext>
            </a:extLst>
          </p:cNvPr>
          <p:cNvSpPr>
            <a:spLocks noChangeArrowheads="1"/>
          </p:cNvSpPr>
          <p:nvPr/>
        </p:nvSpPr>
        <p:spPr bwMode="auto">
          <a:xfrm>
            <a:off x="1289538" y="16675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77F7B706-3820-1143-2B92-D6D1CFC7808F}"/>
              </a:ext>
            </a:extLst>
          </p:cNvPr>
          <p:cNvSpPr>
            <a:spLocks noChangeArrowheads="1"/>
          </p:cNvSpPr>
          <p:nvPr/>
        </p:nvSpPr>
        <p:spPr bwMode="auto">
          <a:xfrm>
            <a:off x="1441938" y="18199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2">
            <a:extLst>
              <a:ext uri="{FF2B5EF4-FFF2-40B4-BE49-F238E27FC236}">
                <a16:creationId xmlns:a16="http://schemas.microsoft.com/office/drawing/2014/main" id="{72C04069-3D82-0EC3-55CE-847883C56229}"/>
              </a:ext>
            </a:extLst>
          </p:cNvPr>
          <p:cNvSpPr>
            <a:spLocks noChangeArrowheads="1"/>
          </p:cNvSpPr>
          <p:nvPr/>
        </p:nvSpPr>
        <p:spPr bwMode="auto">
          <a:xfrm>
            <a:off x="1594338" y="19723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2">
            <a:extLst>
              <a:ext uri="{FF2B5EF4-FFF2-40B4-BE49-F238E27FC236}">
                <a16:creationId xmlns:a16="http://schemas.microsoft.com/office/drawing/2014/main" id="{23D75C45-DE59-9DA4-8BE4-78FAFE34603F}"/>
              </a:ext>
            </a:extLst>
          </p:cNvPr>
          <p:cNvSpPr>
            <a:spLocks noChangeArrowheads="1"/>
          </p:cNvSpPr>
          <p:nvPr/>
        </p:nvSpPr>
        <p:spPr bwMode="auto">
          <a:xfrm>
            <a:off x="1746738" y="21247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44B0205C-5998-63E0-DE77-5537490AE4CD}"/>
              </a:ext>
            </a:extLst>
          </p:cNvPr>
          <p:cNvSpPr>
            <a:spLocks noChangeArrowheads="1"/>
          </p:cNvSpPr>
          <p:nvPr/>
        </p:nvSpPr>
        <p:spPr bwMode="auto">
          <a:xfrm>
            <a:off x="1899138" y="22771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2">
            <a:extLst>
              <a:ext uri="{FF2B5EF4-FFF2-40B4-BE49-F238E27FC236}">
                <a16:creationId xmlns:a16="http://schemas.microsoft.com/office/drawing/2014/main" id="{803B1654-5C06-D719-64CE-1D65705703E4}"/>
              </a:ext>
            </a:extLst>
          </p:cNvPr>
          <p:cNvSpPr>
            <a:spLocks noChangeArrowheads="1"/>
          </p:cNvSpPr>
          <p:nvPr/>
        </p:nvSpPr>
        <p:spPr bwMode="auto">
          <a:xfrm>
            <a:off x="2051538" y="24295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2">
            <a:extLst>
              <a:ext uri="{FF2B5EF4-FFF2-40B4-BE49-F238E27FC236}">
                <a16:creationId xmlns:a16="http://schemas.microsoft.com/office/drawing/2014/main" id="{8CE91CC9-40A2-5B32-C00A-05170011E1D3}"/>
              </a:ext>
            </a:extLst>
          </p:cNvPr>
          <p:cNvSpPr>
            <a:spLocks noChangeArrowheads="1"/>
          </p:cNvSpPr>
          <p:nvPr/>
        </p:nvSpPr>
        <p:spPr bwMode="auto">
          <a:xfrm>
            <a:off x="2203938" y="25819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2">
            <a:extLst>
              <a:ext uri="{FF2B5EF4-FFF2-40B4-BE49-F238E27FC236}">
                <a16:creationId xmlns:a16="http://schemas.microsoft.com/office/drawing/2014/main" id="{CFA33528-EE97-00CC-7792-7F2050BBD945}"/>
              </a:ext>
            </a:extLst>
          </p:cNvPr>
          <p:cNvSpPr>
            <a:spLocks noChangeArrowheads="1"/>
          </p:cNvSpPr>
          <p:nvPr/>
        </p:nvSpPr>
        <p:spPr bwMode="auto">
          <a:xfrm>
            <a:off x="2356338" y="27343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543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2FD5A-F73F-C9E8-C235-4EB121151CE2}"/>
              </a:ext>
            </a:extLst>
          </p:cNvPr>
          <p:cNvSpPr>
            <a:spLocks noGrp="1"/>
          </p:cNvSpPr>
          <p:nvPr>
            <p:ph type="title"/>
          </p:nvPr>
        </p:nvSpPr>
        <p:spPr>
          <a:xfrm>
            <a:off x="538295" y="0"/>
            <a:ext cx="8534400" cy="1507067"/>
          </a:xfrm>
        </p:spPr>
        <p:txBody>
          <a:bodyPr/>
          <a:lstStyle/>
          <a:p>
            <a:r>
              <a:rPr kumimoji="0" lang="en-US" altLang="en-US" sz="3600" b="0" i="0" u="none" strike="noStrike" cap="none" normalizeH="0" baseline="0" dirty="0">
                <a:ln>
                  <a:noFill/>
                </a:ln>
                <a:solidFill>
                  <a:schemeClr val="bg1">
                    <a:lumMod val="95000"/>
                    <a:lumOff val="5000"/>
                  </a:schemeClr>
                </a:solidFill>
                <a:effectLst/>
                <a:latin typeface="Arial" panose="020B0604020202020204" pitchFamily="34" charset="0"/>
                <a:cs typeface="Arial" panose="020B0604020202020204" pitchFamily="34" charset="0"/>
              </a:rPr>
              <a:t>QUESTION CLASS</a:t>
            </a:r>
            <a:endParaRPr lang="en-IN"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A374B969-7B6C-79F5-FF86-122F969F8603}"/>
              </a:ext>
            </a:extLst>
          </p:cNvPr>
          <p:cNvSpPr>
            <a:spLocks noGrp="1"/>
          </p:cNvSpPr>
          <p:nvPr>
            <p:ph idx="1"/>
          </p:nvPr>
        </p:nvSpPr>
        <p:spPr>
          <a:xfrm>
            <a:off x="616118" y="1318097"/>
            <a:ext cx="8534400" cy="3615267"/>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bg1">
                    <a:lumMod val="95000"/>
                    <a:lumOff val="5000"/>
                  </a:schemeClr>
                </a:solidFill>
                <a:effectLst/>
                <a:latin typeface="Arial" panose="020B0604020202020204" pitchFamily="34" charset="0"/>
                <a:cs typeface="Arial" panose="020B0604020202020204" pitchFamily="34" charset="0"/>
              </a:rPr>
              <a:t>Fields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bg1">
                    <a:lumMod val="95000"/>
                    <a:lumOff val="5000"/>
                  </a:schemeClr>
                </a:solidFill>
                <a:effectLst/>
                <a:latin typeface="Arial" panose="020B0604020202020204" pitchFamily="34" charset="0"/>
                <a:cs typeface="Arial" panose="020B0604020202020204" pitchFamily="34" charset="0"/>
              </a:rPr>
              <a:t>questionText</a:t>
            </a: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cs typeface="Arial" panose="020B0604020202020204" pitchFamily="34" charset="0"/>
              </a:rPr>
              <a:t>: A </a:t>
            </a:r>
            <a:r>
              <a:rPr kumimoji="0" lang="en-US" altLang="en-US" b="0" i="0" u="none" strike="noStrike" cap="none" normalizeH="0" baseline="0" dirty="0">
                <a:ln>
                  <a:noFill/>
                </a:ln>
                <a:solidFill>
                  <a:schemeClr val="bg1">
                    <a:lumMod val="95000"/>
                    <a:lumOff val="5000"/>
                  </a:schemeClr>
                </a:solidFill>
                <a:effectLst/>
                <a:latin typeface="Arial" panose="020B0604020202020204" pitchFamily="34" charset="0"/>
                <a:cs typeface="Arial" panose="020B0604020202020204" pitchFamily="34" charset="0"/>
              </a:rPr>
              <a:t>String that holds the text of the question</a:t>
            </a:r>
            <a:r>
              <a:rPr kumimoji="0" lang="en-US" altLang="en-US" sz="800" b="0" i="0" u="none" strike="noStrike" cap="none" normalizeH="0" baseline="0" dirty="0">
                <a:ln>
                  <a:noFill/>
                </a:ln>
                <a:solidFill>
                  <a:schemeClr val="bg1">
                    <a:lumMod val="95000"/>
                    <a:lumOff val="5000"/>
                  </a:schemeClr>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bg1">
                    <a:lumMod val="95000"/>
                    <a:lumOff val="5000"/>
                  </a:schemeClr>
                </a:solidFill>
                <a:effectLst/>
                <a:latin typeface="Arial" panose="020B0604020202020204" pitchFamily="34" charset="0"/>
                <a:cs typeface="Arial" panose="020B0604020202020204" pitchFamily="34" charset="0"/>
              </a:rPr>
              <a:t>Example</a:t>
            </a: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cs typeface="Arial" panose="020B0604020202020204" pitchFamily="34" charset="0"/>
              </a:rPr>
              <a:t>: "What is the capital of France?“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lumMod val="95000"/>
                    <a:lumOff val="5000"/>
                  </a:schemeClr>
                </a:solidFill>
                <a:effectLst/>
                <a:latin typeface="Arial" panose="020B0604020202020204" pitchFamily="34" charset="0"/>
                <a:cs typeface="Arial" panose="020B0604020202020204" pitchFamily="34" charset="0"/>
              </a:rPr>
              <a:t>options</a:t>
            </a: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cs typeface="Arial" panose="020B0604020202020204" pitchFamily="34" charset="0"/>
              </a:rPr>
              <a:t>: An array of </a:t>
            </a:r>
            <a:r>
              <a:rPr kumimoji="0" lang="en-US" altLang="en-US" b="0" i="0" u="none" strike="noStrike" cap="none" normalizeH="0" baseline="0" dirty="0">
                <a:ln>
                  <a:noFill/>
                </a:ln>
                <a:solidFill>
                  <a:schemeClr val="bg1">
                    <a:lumMod val="95000"/>
                    <a:lumOff val="5000"/>
                  </a:schemeClr>
                </a:solidFill>
                <a:effectLst/>
                <a:latin typeface="Arial" panose="020B0604020202020204" pitchFamily="34" charset="0"/>
                <a:cs typeface="Arial" panose="020B0604020202020204" pitchFamily="34" charset="0"/>
              </a:rPr>
              <a:t>String containing the possible answer choices.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bg1">
                    <a:lumMod val="95000"/>
                    <a:lumOff val="5000"/>
                  </a:schemeClr>
                </a:solidFill>
                <a:effectLst/>
                <a:latin typeface="Arial" panose="020B0604020202020204" pitchFamily="34" charset="0"/>
                <a:cs typeface="Arial" panose="020B0604020202020204" pitchFamily="34" charset="0"/>
              </a:rPr>
              <a:t>Example</a:t>
            </a: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cs typeface="Arial" panose="020B0604020202020204" pitchFamily="34" charset="0"/>
              </a:rPr>
              <a:t>: {"Paris", "London", "Berlin", "Madrid"}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bg1">
                    <a:lumMod val="95000"/>
                    <a:lumOff val="5000"/>
                  </a:schemeClr>
                </a:solidFill>
                <a:effectLst/>
                <a:latin typeface="Arial" panose="020B0604020202020204" pitchFamily="34" charset="0"/>
                <a:cs typeface="Arial" panose="020B0604020202020204" pitchFamily="34" charset="0"/>
              </a:rPr>
              <a:t>correctOptionIndex</a:t>
            </a: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cs typeface="Arial" panose="020B0604020202020204" pitchFamily="34" charset="0"/>
              </a:rPr>
              <a:t>: An </a:t>
            </a:r>
            <a:r>
              <a:rPr kumimoji="0" lang="en-US" altLang="en-US" b="0" i="0" u="none" strike="noStrike" cap="none" normalizeH="0" baseline="0" dirty="0">
                <a:ln>
                  <a:noFill/>
                </a:ln>
                <a:solidFill>
                  <a:schemeClr val="bg1">
                    <a:lumMod val="95000"/>
                    <a:lumOff val="5000"/>
                  </a:schemeClr>
                </a:solidFill>
                <a:effectLst/>
                <a:latin typeface="Arial" panose="020B0604020202020204" pitchFamily="34" charset="0"/>
                <a:cs typeface="Arial" panose="020B0604020202020204" pitchFamily="34" charset="0"/>
              </a:rPr>
              <a:t>int representing the index of the correct answer in the options array.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bg1">
                    <a:lumMod val="95000"/>
                    <a:lumOff val="5000"/>
                  </a:schemeClr>
                </a:solidFill>
                <a:effectLst/>
                <a:latin typeface="Arial" panose="020B0604020202020204" pitchFamily="34" charset="0"/>
                <a:cs typeface="Arial" panose="020B0604020202020204" pitchFamily="34" charset="0"/>
              </a:rPr>
              <a:t>Example</a:t>
            </a: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cs typeface="Arial" panose="020B0604020202020204" pitchFamily="34" charset="0"/>
              </a:rPr>
              <a:t>: 0 (indicating "Paris" is the correct answer)</a:t>
            </a:r>
          </a:p>
          <a:p>
            <a:pPr marL="0" indent="0">
              <a:buNone/>
            </a:pPr>
            <a:endParaRPr lang="en-IN" dirty="0">
              <a:solidFill>
                <a:schemeClr val="bg1">
                  <a:lumMod val="95000"/>
                  <a:lumOff val="5000"/>
                </a:schemeClr>
              </a:solidFill>
            </a:endParaRPr>
          </a:p>
        </p:txBody>
      </p:sp>
    </p:spTree>
    <p:extLst>
      <p:ext uri="{BB962C8B-B14F-4D97-AF65-F5344CB8AC3E}">
        <p14:creationId xmlns:p14="http://schemas.microsoft.com/office/powerpoint/2010/main" val="2901005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643D-9B96-0DF5-6DFA-59BF3ED23F80}"/>
              </a:ext>
            </a:extLst>
          </p:cNvPr>
          <p:cNvSpPr>
            <a:spLocks noGrp="1"/>
          </p:cNvSpPr>
          <p:nvPr>
            <p:ph type="title"/>
          </p:nvPr>
        </p:nvSpPr>
        <p:spPr>
          <a:xfrm>
            <a:off x="785303" y="382481"/>
            <a:ext cx="8831816" cy="1372986"/>
          </a:xfrm>
        </p:spPr>
        <p:txBody>
          <a:bodyPr/>
          <a:lstStyle/>
          <a:p>
            <a:r>
              <a:rPr lang="en-IN" dirty="0">
                <a:solidFill>
                  <a:schemeClr val="bg1">
                    <a:lumMod val="95000"/>
                    <a:lumOff val="5000"/>
                  </a:schemeClr>
                </a:solidFill>
              </a:rPr>
              <a:t>QUIZ CLASS</a:t>
            </a:r>
          </a:p>
        </p:txBody>
      </p:sp>
      <p:sp>
        <p:nvSpPr>
          <p:cNvPr id="4" name="Rectangle 1">
            <a:extLst>
              <a:ext uri="{FF2B5EF4-FFF2-40B4-BE49-F238E27FC236}">
                <a16:creationId xmlns:a16="http://schemas.microsoft.com/office/drawing/2014/main" id="{29A7436D-28C9-89C0-9577-171D7763CAED}"/>
              </a:ext>
            </a:extLst>
          </p:cNvPr>
          <p:cNvSpPr>
            <a:spLocks noGrp="1" noChangeArrowheads="1"/>
          </p:cNvSpPr>
          <p:nvPr>
            <p:ph type="body" sz="half" idx="2"/>
          </p:nvPr>
        </p:nvSpPr>
        <p:spPr bwMode="auto">
          <a:xfrm>
            <a:off x="668571" y="1859339"/>
            <a:ext cx="1119736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The </a:t>
            </a:r>
            <a:r>
              <a:rPr kumimoji="0" lang="en-US" altLang="en-US" sz="2000" b="0" i="0" u="none" strike="noStrike" cap="none" normalizeH="0" baseline="0" dirty="0">
                <a:ln>
                  <a:noFill/>
                </a:ln>
                <a:solidFill>
                  <a:schemeClr val="bg1">
                    <a:lumMod val="95000"/>
                    <a:lumOff val="5000"/>
                  </a:schemeClr>
                </a:solidFill>
                <a:effectLst/>
                <a:latin typeface="Arial Unicode MS"/>
              </a:rPr>
              <a:t>Quiz</a:t>
            </a:r>
            <a:r>
              <a:rPr kumimoji="0" lang="en-US" altLang="en-US" sz="2000" b="0" i="0" u="none" strike="noStrike" cap="none" normalizeH="0" baseline="0" dirty="0">
                <a:ln>
                  <a:noFill/>
                </a:ln>
                <a:solidFill>
                  <a:schemeClr val="bg1">
                    <a:lumMod val="95000"/>
                    <a:lumOff val="5000"/>
                  </a:schemeClr>
                </a:solidFill>
                <a:effectLst/>
              </a:rPr>
              <a:t> class is a core component that manages the flow of the quiz. It holds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lumMod val="95000"/>
                    <a:lumOff val="5000"/>
                  </a:schemeClr>
                </a:solidFill>
                <a:effectLst/>
              </a:rPr>
              <a:t> list of questions, tracks the current question index, and maintains the score.</a:t>
            </a:r>
            <a:endParaRPr kumimoji="0" lang="en-US" altLang="en-US" sz="2000" b="1"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lumMod val="95000"/>
                    <a:lumOff val="5000"/>
                  </a:schemeClr>
                </a:solidFill>
                <a:effectLst/>
                <a:latin typeface="Arial" panose="020B0604020202020204" pitchFamily="34" charset="0"/>
              </a:rPr>
              <a:t>Fields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lumMod val="95000"/>
                    <a:lumOff val="5000"/>
                  </a:schemeClr>
                </a:solidFill>
                <a:effectLst/>
                <a:latin typeface="Arial" panose="020B0604020202020204" pitchFamily="34" charset="0"/>
              </a:rPr>
              <a:t>questions</a:t>
            </a:r>
            <a:r>
              <a:rPr kumimoji="0" lang="en-US" altLang="en-US" sz="2000" b="0" i="0" u="none" strike="noStrike" cap="none" normalizeH="0" baseline="0" dirty="0">
                <a:ln>
                  <a:noFill/>
                </a:ln>
                <a:solidFill>
                  <a:schemeClr val="bg1">
                    <a:lumMod val="95000"/>
                    <a:lumOff val="5000"/>
                  </a:schemeClr>
                </a:solidFill>
                <a:effectLst/>
                <a:latin typeface="Arial" panose="020B0604020202020204" pitchFamily="34" charset="0"/>
              </a:rPr>
              <a:t>: A </a:t>
            </a:r>
            <a:r>
              <a:rPr kumimoji="0" lang="en-US" altLang="en-US" sz="2000" b="0" i="0" u="none" strike="noStrike" cap="none" normalizeH="0" baseline="0" dirty="0">
                <a:ln>
                  <a:noFill/>
                </a:ln>
                <a:solidFill>
                  <a:schemeClr val="bg1">
                    <a:lumMod val="95000"/>
                    <a:lumOff val="5000"/>
                  </a:schemeClr>
                </a:solidFill>
                <a:effectLst/>
                <a:latin typeface="Arial Unicode MS"/>
              </a:rPr>
              <a:t>List&lt;Question&gt;</a:t>
            </a:r>
            <a:r>
              <a:rPr kumimoji="0" lang="en-US" altLang="en-US" sz="2000" b="0" i="0" u="none" strike="noStrike" cap="none" normalizeH="0" baseline="0" dirty="0">
                <a:ln>
                  <a:noFill/>
                </a:ln>
                <a:solidFill>
                  <a:schemeClr val="bg1">
                    <a:lumMod val="95000"/>
                    <a:lumOff val="5000"/>
                  </a:schemeClr>
                </a:solidFill>
                <a:effectLst/>
              </a:rPr>
              <a:t> that stores all the quiz questions.</a:t>
            </a:r>
            <a:endParaRPr kumimoji="0" lang="en-US" altLang="en-US" sz="2000" b="0" i="0" u="none" strike="noStrike" cap="none" normalizeH="0" baseline="0" dirty="0">
              <a:ln>
                <a:noFill/>
              </a:ln>
              <a:solidFill>
                <a:schemeClr val="bg1">
                  <a:lumMod val="95000"/>
                  <a:lumOff val="5000"/>
                </a:schemeClr>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bg1">
                    <a:lumMod val="95000"/>
                    <a:lumOff val="5000"/>
                  </a:schemeClr>
                </a:solidFill>
                <a:effectLst/>
                <a:latin typeface="Arial" panose="020B0604020202020204" pitchFamily="34" charset="0"/>
              </a:rPr>
              <a:t>Example</a:t>
            </a:r>
            <a:r>
              <a:rPr kumimoji="0" lang="en-US" altLang="en-US" sz="2000" b="0" i="0" u="none" strike="noStrike" cap="none" normalizeH="0" baseline="0" dirty="0">
                <a:ln>
                  <a:noFill/>
                </a:ln>
                <a:solidFill>
                  <a:schemeClr val="bg1">
                    <a:lumMod val="95000"/>
                    <a:lumOff val="5000"/>
                  </a:schemeClr>
                </a:solidFill>
                <a:effectLst/>
                <a:latin typeface="Arial" panose="020B0604020202020204" pitchFamily="34" charset="0"/>
              </a:rPr>
              <a:t>: </a:t>
            </a:r>
            <a:r>
              <a:rPr kumimoji="0" lang="en-US" altLang="en-US" sz="2000" b="0" i="0" u="none" strike="noStrike" cap="none" normalizeH="0" baseline="0" dirty="0">
                <a:ln>
                  <a:noFill/>
                </a:ln>
                <a:solidFill>
                  <a:schemeClr val="bg1">
                    <a:lumMod val="95000"/>
                    <a:lumOff val="5000"/>
                  </a:schemeClr>
                </a:solidFill>
                <a:effectLst/>
                <a:latin typeface="Arial Unicode MS"/>
              </a:rPr>
              <a:t>List&lt;Question&gt; questions</a:t>
            </a:r>
            <a:endParaRPr kumimoji="0" lang="en-US" altLang="en-US" sz="2000" b="0" i="0" u="none" strike="noStrike" cap="none" normalizeH="0" baseline="0" dirty="0">
              <a:ln>
                <a:noFill/>
              </a:ln>
              <a:solidFill>
                <a:schemeClr val="bg1">
                  <a:lumMod val="95000"/>
                  <a:lumOff val="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lumMod val="95000"/>
                    <a:lumOff val="5000"/>
                  </a:schemeClr>
                </a:solidFill>
                <a:effectLst/>
                <a:latin typeface="Arial" panose="020B0604020202020204" pitchFamily="34" charset="0"/>
              </a:rPr>
              <a:t>Current Question Index</a:t>
            </a: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 An </a:t>
            </a:r>
            <a:r>
              <a:rPr kumimoji="0" lang="en-US" altLang="en-US" sz="2000" b="0" i="0" u="none" strike="noStrike" cap="none" normalizeH="0" baseline="0" dirty="0">
                <a:ln>
                  <a:noFill/>
                </a:ln>
                <a:solidFill>
                  <a:schemeClr val="bg1">
                    <a:lumMod val="95000"/>
                    <a:lumOff val="5000"/>
                  </a:schemeClr>
                </a:solidFill>
                <a:effectLst/>
                <a:latin typeface="Arial Unicode MS"/>
              </a:rPr>
              <a:t>int</a:t>
            </a:r>
            <a:r>
              <a:rPr kumimoji="0" lang="en-US" altLang="en-US" sz="2000" b="0" i="0" u="none" strike="noStrike" cap="none" normalizeH="0" baseline="0" dirty="0">
                <a:ln>
                  <a:noFill/>
                </a:ln>
                <a:solidFill>
                  <a:schemeClr val="bg1">
                    <a:lumMod val="95000"/>
                    <a:lumOff val="5000"/>
                  </a:schemeClr>
                </a:solidFill>
                <a:effectLst/>
              </a:rPr>
              <a:t> that tracks the index of the current question being displayed.</a:t>
            </a:r>
            <a:endParaRPr kumimoji="0" lang="en-US" altLang="en-US" sz="2000" b="0" i="0" u="none" strike="noStrike" cap="none" normalizeH="0" baseline="0" dirty="0">
              <a:ln>
                <a:noFill/>
              </a:ln>
              <a:solidFill>
                <a:schemeClr val="bg1">
                  <a:lumMod val="95000"/>
                  <a:lumOff val="5000"/>
                </a:schemeClr>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bg1">
                    <a:lumMod val="95000"/>
                    <a:lumOff val="5000"/>
                  </a:schemeClr>
                </a:solidFill>
                <a:effectLst/>
                <a:latin typeface="Arial" panose="020B0604020202020204" pitchFamily="34" charset="0"/>
              </a:rPr>
              <a:t>Example</a:t>
            </a:r>
            <a:r>
              <a:rPr kumimoji="0" lang="en-US" altLang="en-US" sz="2000" b="0" i="0" u="none" strike="noStrike" cap="none" normalizeH="0" baseline="0" dirty="0">
                <a:ln>
                  <a:noFill/>
                </a:ln>
                <a:solidFill>
                  <a:schemeClr val="bg1">
                    <a:lumMod val="95000"/>
                    <a:lumOff val="5000"/>
                  </a:schemeClr>
                </a:solidFill>
                <a:effectLst/>
                <a:latin typeface="Arial" panose="020B0604020202020204" pitchFamily="34" charset="0"/>
              </a:rPr>
              <a:t>: </a:t>
            </a:r>
            <a:r>
              <a:rPr kumimoji="0" lang="en-US" altLang="en-US" sz="2000" b="0" i="0" u="none" strike="noStrike" cap="none" normalizeH="0" baseline="0" dirty="0">
                <a:ln>
                  <a:noFill/>
                </a:ln>
                <a:solidFill>
                  <a:schemeClr val="bg1">
                    <a:lumMod val="95000"/>
                    <a:lumOff val="5000"/>
                  </a:schemeClr>
                </a:solidFill>
                <a:effectLst/>
                <a:latin typeface="Arial Unicode MS"/>
              </a:rPr>
              <a:t>int </a:t>
            </a:r>
            <a:r>
              <a:rPr kumimoji="0" lang="en-US" altLang="en-US" sz="2000" b="0" i="0" u="none" strike="noStrike" cap="none" normalizeH="0" baseline="0" dirty="0" err="1">
                <a:ln>
                  <a:noFill/>
                </a:ln>
                <a:solidFill>
                  <a:schemeClr val="bg1">
                    <a:lumMod val="95000"/>
                    <a:lumOff val="5000"/>
                  </a:schemeClr>
                </a:solidFill>
                <a:effectLst/>
                <a:latin typeface="Arial Unicode MS"/>
              </a:rPr>
              <a:t>currentQuestionIndex</a:t>
            </a:r>
            <a:endParaRPr kumimoji="0" lang="en-US" altLang="en-US" sz="2000" b="0" i="0" u="none" strike="noStrike" cap="none" normalizeH="0" baseline="0" dirty="0">
              <a:ln>
                <a:noFill/>
              </a:ln>
              <a:solidFill>
                <a:schemeClr val="bg1">
                  <a:lumMod val="95000"/>
                  <a:lumOff val="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lumMod val="95000"/>
                    <a:lumOff val="5000"/>
                  </a:schemeClr>
                </a:solidFill>
                <a:effectLst/>
                <a:latin typeface="Arial" panose="020B0604020202020204" pitchFamily="34" charset="0"/>
              </a:rPr>
              <a:t>score</a:t>
            </a: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 </a:t>
            </a:r>
            <a:r>
              <a:rPr kumimoji="0" lang="en-US" altLang="en-US" sz="2000" b="0" i="0" u="none" strike="noStrike" cap="none" normalizeH="0" baseline="0" dirty="0">
                <a:ln>
                  <a:noFill/>
                </a:ln>
                <a:solidFill>
                  <a:schemeClr val="bg1">
                    <a:lumMod val="95000"/>
                    <a:lumOff val="5000"/>
                  </a:schemeClr>
                </a:solidFill>
                <a:effectLst/>
                <a:latin typeface="Arial" panose="020B0604020202020204" pitchFamily="34" charset="0"/>
              </a:rPr>
              <a:t>An </a:t>
            </a:r>
            <a:r>
              <a:rPr kumimoji="0" lang="en-US" altLang="en-US" sz="2000" b="0" i="0" u="none" strike="noStrike" cap="none" normalizeH="0" baseline="0" dirty="0">
                <a:ln>
                  <a:noFill/>
                </a:ln>
                <a:solidFill>
                  <a:schemeClr val="bg1">
                    <a:lumMod val="95000"/>
                    <a:lumOff val="5000"/>
                  </a:schemeClr>
                </a:solidFill>
                <a:effectLst/>
                <a:latin typeface="Arial Unicode MS"/>
              </a:rPr>
              <a:t>int</a:t>
            </a:r>
            <a:r>
              <a:rPr kumimoji="0" lang="en-US" altLang="en-US" sz="2000" b="0" i="0" u="none" strike="noStrike" cap="none" normalizeH="0" baseline="0" dirty="0">
                <a:ln>
                  <a:noFill/>
                </a:ln>
                <a:solidFill>
                  <a:schemeClr val="bg1">
                    <a:lumMod val="95000"/>
                    <a:lumOff val="5000"/>
                  </a:schemeClr>
                </a:solidFill>
                <a:effectLst/>
              </a:rPr>
              <a:t> that keeps track of the user's score.</a:t>
            </a:r>
            <a:endParaRPr kumimoji="0" lang="en-US" altLang="en-US" sz="2000" b="0" i="0" u="none" strike="noStrike" cap="none" normalizeH="0" baseline="0" dirty="0">
              <a:ln>
                <a:noFill/>
              </a:ln>
              <a:solidFill>
                <a:schemeClr val="bg1">
                  <a:lumMod val="95000"/>
                  <a:lumOff val="5000"/>
                </a:schemeClr>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bg1">
                    <a:lumMod val="95000"/>
                    <a:lumOff val="5000"/>
                  </a:schemeClr>
                </a:solidFill>
                <a:effectLst/>
                <a:latin typeface="Arial" panose="020B0604020202020204" pitchFamily="34" charset="0"/>
              </a:rPr>
              <a:t>Example</a:t>
            </a:r>
            <a:r>
              <a:rPr kumimoji="0" lang="en-US" altLang="en-US" sz="2000" b="0" i="0" u="none" strike="noStrike" cap="none" normalizeH="0" baseline="0" dirty="0">
                <a:ln>
                  <a:noFill/>
                </a:ln>
                <a:solidFill>
                  <a:schemeClr val="bg1">
                    <a:lumMod val="95000"/>
                    <a:lumOff val="5000"/>
                  </a:schemeClr>
                </a:solidFill>
                <a:effectLst/>
                <a:latin typeface="Arial" panose="020B0604020202020204" pitchFamily="34" charset="0"/>
              </a:rPr>
              <a:t>: </a:t>
            </a:r>
            <a:r>
              <a:rPr kumimoji="0" lang="en-US" altLang="en-US" sz="2000" b="0" i="0" u="none" strike="noStrike" cap="none" normalizeH="0" baseline="0" dirty="0">
                <a:ln>
                  <a:noFill/>
                </a:ln>
                <a:solidFill>
                  <a:schemeClr val="bg1">
                    <a:lumMod val="95000"/>
                    <a:lumOff val="5000"/>
                  </a:schemeClr>
                </a:solidFill>
                <a:effectLst/>
                <a:latin typeface="Arial Unicode MS"/>
              </a:rPr>
              <a:t>int score</a:t>
            </a:r>
            <a:endParaRPr kumimoji="0" lang="en-US" altLang="en-US" sz="2000" b="0" i="0" u="none" strike="noStrike" cap="none" normalizeH="0" baseline="0" dirty="0">
              <a:ln>
                <a:noFill/>
              </a:ln>
              <a:solidFill>
                <a:schemeClr val="bg1">
                  <a:lumMod val="95000"/>
                  <a:lumOff val="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endParaRPr>
          </a:p>
        </p:txBody>
      </p:sp>
    </p:spTree>
    <p:extLst>
      <p:ext uri="{BB962C8B-B14F-4D97-AF65-F5344CB8AC3E}">
        <p14:creationId xmlns:p14="http://schemas.microsoft.com/office/powerpoint/2010/main" val="2870783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D126C-4125-0469-BD29-AD36435D7C69}"/>
              </a:ext>
            </a:extLst>
          </p:cNvPr>
          <p:cNvSpPr>
            <a:spLocks noGrp="1"/>
          </p:cNvSpPr>
          <p:nvPr>
            <p:ph type="title"/>
          </p:nvPr>
        </p:nvSpPr>
        <p:spPr>
          <a:xfrm>
            <a:off x="691598" y="187928"/>
            <a:ext cx="8831816" cy="1372986"/>
          </a:xfrm>
        </p:spPr>
        <p:txBody>
          <a:bodyPr/>
          <a:lstStyle/>
          <a:p>
            <a:r>
              <a:rPr lang="en-IN" dirty="0">
                <a:solidFill>
                  <a:schemeClr val="bg1">
                    <a:lumMod val="95000"/>
                    <a:lumOff val="5000"/>
                  </a:schemeClr>
                </a:solidFill>
              </a:rPr>
              <a:t>SWING COMPONENTS</a:t>
            </a:r>
          </a:p>
        </p:txBody>
      </p:sp>
      <p:sp>
        <p:nvSpPr>
          <p:cNvPr id="4" name="Rectangle 1">
            <a:extLst>
              <a:ext uri="{FF2B5EF4-FFF2-40B4-BE49-F238E27FC236}">
                <a16:creationId xmlns:a16="http://schemas.microsoft.com/office/drawing/2014/main" id="{8B948730-C30F-4EE8-23E0-328BF7EA12DF}"/>
              </a:ext>
            </a:extLst>
          </p:cNvPr>
          <p:cNvSpPr>
            <a:spLocks noGrp="1" noChangeArrowheads="1"/>
          </p:cNvSpPr>
          <p:nvPr>
            <p:ph type="body" sz="half" idx="2"/>
          </p:nvPr>
        </p:nvSpPr>
        <p:spPr bwMode="auto">
          <a:xfrm>
            <a:off x="804758" y="1342940"/>
            <a:ext cx="9448195" cy="497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solidFill>
                  <a:schemeClr val="bg1">
                    <a:lumMod val="95000"/>
                    <a:lumOff val="5000"/>
                  </a:schemeClr>
                </a:solidFill>
              </a:rPr>
              <a:t>Key Swing Components</a:t>
            </a:r>
          </a:p>
          <a:p>
            <a:pPr>
              <a:buFont typeface="Arial" panose="020B0604020202020204" pitchFamily="34" charset="0"/>
              <a:buChar char="•"/>
            </a:pPr>
            <a:r>
              <a:rPr lang="en-US" b="1" dirty="0" err="1">
                <a:solidFill>
                  <a:schemeClr val="bg1">
                    <a:lumMod val="95000"/>
                    <a:lumOff val="5000"/>
                  </a:schemeClr>
                </a:solidFill>
              </a:rPr>
              <a:t>JFrame</a:t>
            </a:r>
            <a:endParaRPr lang="en-US" dirty="0">
              <a:solidFill>
                <a:schemeClr val="bg1">
                  <a:lumMod val="95000"/>
                  <a:lumOff val="5000"/>
                </a:schemeClr>
              </a:solidFill>
            </a:endParaRPr>
          </a:p>
          <a:p>
            <a:pPr lvl="1"/>
            <a:r>
              <a:rPr lang="en-US" b="1" dirty="0">
                <a:solidFill>
                  <a:schemeClr val="bg1">
                    <a:lumMod val="95000"/>
                    <a:lumOff val="5000"/>
                  </a:schemeClr>
                </a:solidFill>
              </a:rPr>
              <a:t>Purpose</a:t>
            </a:r>
            <a:r>
              <a:rPr lang="en-US" dirty="0">
                <a:solidFill>
                  <a:schemeClr val="bg1">
                    <a:lumMod val="95000"/>
                    <a:lumOff val="5000"/>
                  </a:schemeClr>
                </a:solidFill>
              </a:rPr>
              <a:t>: Main application window, the container for all other components.</a:t>
            </a:r>
          </a:p>
          <a:p>
            <a:pPr>
              <a:buFont typeface="Arial" panose="020B0604020202020204" pitchFamily="34" charset="0"/>
              <a:buChar char="•"/>
            </a:pPr>
            <a:r>
              <a:rPr lang="en-US" b="1" dirty="0" err="1">
                <a:solidFill>
                  <a:schemeClr val="bg1">
                    <a:lumMod val="95000"/>
                    <a:lumOff val="5000"/>
                  </a:schemeClr>
                </a:solidFill>
              </a:rPr>
              <a:t>JPanel</a:t>
            </a:r>
            <a:endParaRPr lang="en-US" dirty="0">
              <a:solidFill>
                <a:schemeClr val="bg1">
                  <a:lumMod val="95000"/>
                  <a:lumOff val="5000"/>
                </a:schemeClr>
              </a:solidFill>
            </a:endParaRPr>
          </a:p>
          <a:p>
            <a:pPr lvl="1"/>
            <a:r>
              <a:rPr lang="en-US" b="1" dirty="0">
                <a:solidFill>
                  <a:schemeClr val="bg1">
                    <a:lumMod val="95000"/>
                    <a:lumOff val="5000"/>
                  </a:schemeClr>
                </a:solidFill>
              </a:rPr>
              <a:t>Purpose</a:t>
            </a:r>
            <a:r>
              <a:rPr lang="en-US" dirty="0">
                <a:solidFill>
                  <a:schemeClr val="bg1">
                    <a:lumMod val="95000"/>
                    <a:lumOff val="5000"/>
                  </a:schemeClr>
                </a:solidFill>
              </a:rPr>
              <a:t>: Container to organize components within the </a:t>
            </a:r>
            <a:r>
              <a:rPr lang="en-US" dirty="0" err="1">
                <a:solidFill>
                  <a:schemeClr val="bg1">
                    <a:lumMod val="95000"/>
                    <a:lumOff val="5000"/>
                  </a:schemeClr>
                </a:solidFill>
              </a:rPr>
              <a:t>JFrame</a:t>
            </a:r>
            <a:r>
              <a:rPr lang="en-US" dirty="0">
                <a:solidFill>
                  <a:schemeClr val="bg1">
                    <a:lumMod val="95000"/>
                    <a:lumOff val="5000"/>
                  </a:schemeClr>
                </a:solidFill>
              </a:rPr>
              <a:t>.</a:t>
            </a:r>
          </a:p>
          <a:p>
            <a:pPr>
              <a:buFont typeface="Arial" panose="020B0604020202020204" pitchFamily="34" charset="0"/>
              <a:buChar char="•"/>
            </a:pPr>
            <a:r>
              <a:rPr lang="en-US" b="1" dirty="0" err="1">
                <a:solidFill>
                  <a:schemeClr val="bg1">
                    <a:lumMod val="95000"/>
                    <a:lumOff val="5000"/>
                  </a:schemeClr>
                </a:solidFill>
              </a:rPr>
              <a:t>JLabel</a:t>
            </a:r>
            <a:endParaRPr lang="en-US" dirty="0">
              <a:solidFill>
                <a:schemeClr val="bg1">
                  <a:lumMod val="95000"/>
                  <a:lumOff val="5000"/>
                </a:schemeClr>
              </a:solidFill>
            </a:endParaRPr>
          </a:p>
          <a:p>
            <a:pPr lvl="1"/>
            <a:r>
              <a:rPr lang="en-US" b="1" dirty="0">
                <a:solidFill>
                  <a:schemeClr val="bg1">
                    <a:lumMod val="95000"/>
                    <a:lumOff val="5000"/>
                  </a:schemeClr>
                </a:solidFill>
              </a:rPr>
              <a:t>Purpose</a:t>
            </a:r>
            <a:r>
              <a:rPr lang="en-US" dirty="0">
                <a:solidFill>
                  <a:schemeClr val="bg1">
                    <a:lumMod val="95000"/>
                    <a:lumOff val="5000"/>
                  </a:schemeClr>
                </a:solidFill>
              </a:rPr>
              <a:t>: Displays text, such as the quiz question.</a:t>
            </a:r>
          </a:p>
          <a:p>
            <a:pPr>
              <a:buFont typeface="Arial" panose="020B0604020202020204" pitchFamily="34" charset="0"/>
              <a:buChar char="•"/>
            </a:pPr>
            <a:r>
              <a:rPr lang="en-US" b="1" dirty="0" err="1">
                <a:solidFill>
                  <a:schemeClr val="bg1">
                    <a:lumMod val="95000"/>
                    <a:lumOff val="5000"/>
                  </a:schemeClr>
                </a:solidFill>
              </a:rPr>
              <a:t>JButton</a:t>
            </a:r>
            <a:endParaRPr lang="en-US" dirty="0">
              <a:solidFill>
                <a:schemeClr val="bg1">
                  <a:lumMod val="95000"/>
                  <a:lumOff val="5000"/>
                </a:schemeClr>
              </a:solidFill>
            </a:endParaRPr>
          </a:p>
          <a:p>
            <a:pPr lvl="1"/>
            <a:r>
              <a:rPr lang="en-US" b="1" dirty="0">
                <a:solidFill>
                  <a:schemeClr val="bg1">
                    <a:lumMod val="95000"/>
                    <a:lumOff val="5000"/>
                  </a:schemeClr>
                </a:solidFill>
              </a:rPr>
              <a:t>Purpose</a:t>
            </a:r>
            <a:r>
              <a:rPr lang="en-US" dirty="0">
                <a:solidFill>
                  <a:schemeClr val="bg1">
                    <a:lumMod val="95000"/>
                    <a:lumOff val="5000"/>
                  </a:schemeClr>
                </a:solidFill>
              </a:rPr>
              <a:t>: Clickable button for actions like submitting answers.</a:t>
            </a:r>
          </a:p>
          <a:p>
            <a:pPr>
              <a:buFont typeface="Arial" panose="020B0604020202020204" pitchFamily="34" charset="0"/>
              <a:buChar char="•"/>
            </a:pPr>
            <a:r>
              <a:rPr lang="en-US" b="1" dirty="0" err="1">
                <a:solidFill>
                  <a:schemeClr val="bg1">
                    <a:lumMod val="95000"/>
                    <a:lumOff val="5000"/>
                  </a:schemeClr>
                </a:solidFill>
              </a:rPr>
              <a:t>JRadioButton</a:t>
            </a:r>
            <a:endParaRPr lang="en-US" dirty="0">
              <a:solidFill>
                <a:schemeClr val="bg1">
                  <a:lumMod val="95000"/>
                  <a:lumOff val="5000"/>
                </a:schemeClr>
              </a:solidFill>
            </a:endParaRPr>
          </a:p>
          <a:p>
            <a:pPr lvl="1"/>
            <a:r>
              <a:rPr lang="en-US" b="1" dirty="0">
                <a:solidFill>
                  <a:schemeClr val="bg1">
                    <a:lumMod val="95000"/>
                    <a:lumOff val="5000"/>
                  </a:schemeClr>
                </a:solidFill>
              </a:rPr>
              <a:t>Purpose</a:t>
            </a:r>
            <a:r>
              <a:rPr lang="en-US" dirty="0">
                <a:solidFill>
                  <a:schemeClr val="bg1">
                    <a:lumMod val="95000"/>
                    <a:lumOff val="5000"/>
                  </a:schemeClr>
                </a:solidFill>
              </a:rPr>
              <a:t>: Represents a selectable option for multiple-choice answers.</a:t>
            </a:r>
          </a:p>
          <a:p>
            <a:pPr>
              <a:buFont typeface="Arial" panose="020B0604020202020204" pitchFamily="34" charset="0"/>
              <a:buChar char="•"/>
            </a:pPr>
            <a:r>
              <a:rPr lang="en-US" b="1" dirty="0" err="1">
                <a:solidFill>
                  <a:schemeClr val="bg1">
                    <a:lumMod val="95000"/>
                    <a:lumOff val="5000"/>
                  </a:schemeClr>
                </a:solidFill>
              </a:rPr>
              <a:t>ButtonGroup</a:t>
            </a:r>
            <a:endParaRPr lang="en-US" dirty="0">
              <a:solidFill>
                <a:schemeClr val="bg1">
                  <a:lumMod val="95000"/>
                  <a:lumOff val="5000"/>
                </a:schemeClr>
              </a:solidFill>
            </a:endParaRPr>
          </a:p>
          <a:p>
            <a:pPr lvl="1"/>
            <a:r>
              <a:rPr lang="en-US" b="1" dirty="0">
                <a:solidFill>
                  <a:schemeClr val="bg1">
                    <a:lumMod val="95000"/>
                    <a:lumOff val="5000"/>
                  </a:schemeClr>
                </a:solidFill>
              </a:rPr>
              <a:t>Purpose</a:t>
            </a:r>
            <a:r>
              <a:rPr lang="en-US" dirty="0">
                <a:solidFill>
                  <a:schemeClr val="bg1">
                    <a:lumMod val="95000"/>
                    <a:lumOff val="5000"/>
                  </a:schemeClr>
                </a:solidFill>
              </a:rPr>
              <a:t>: Groups </a:t>
            </a:r>
            <a:r>
              <a:rPr lang="en-US" dirty="0" err="1">
                <a:solidFill>
                  <a:schemeClr val="bg1">
                    <a:lumMod val="95000"/>
                    <a:lumOff val="5000"/>
                  </a:schemeClr>
                </a:solidFill>
              </a:rPr>
              <a:t>JRadioButtons</a:t>
            </a:r>
            <a:r>
              <a:rPr lang="en-US" dirty="0">
                <a:solidFill>
                  <a:schemeClr val="bg1">
                    <a:lumMod val="95000"/>
                    <a:lumOff val="5000"/>
                  </a:schemeClr>
                </a:solidFill>
              </a:rPr>
              <a:t> to ensure only one option is selected at a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endParaRPr>
          </a:p>
        </p:txBody>
      </p:sp>
    </p:spTree>
    <p:extLst>
      <p:ext uri="{BB962C8B-B14F-4D97-AF65-F5344CB8AC3E}">
        <p14:creationId xmlns:p14="http://schemas.microsoft.com/office/powerpoint/2010/main" val="4157656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EB9C-D8FC-E2CC-6650-E074E1C8723E}"/>
              </a:ext>
            </a:extLst>
          </p:cNvPr>
          <p:cNvSpPr>
            <a:spLocks noGrp="1"/>
          </p:cNvSpPr>
          <p:nvPr>
            <p:ph type="title"/>
          </p:nvPr>
        </p:nvSpPr>
        <p:spPr>
          <a:xfrm>
            <a:off x="418896" y="301917"/>
            <a:ext cx="8534400" cy="1507067"/>
          </a:xfrm>
        </p:spPr>
        <p:txBody>
          <a:bodyPr/>
          <a:lstStyle/>
          <a:p>
            <a:r>
              <a:rPr lang="en-IN" dirty="0">
                <a:solidFill>
                  <a:schemeClr val="bg1">
                    <a:lumMod val="95000"/>
                    <a:lumOff val="5000"/>
                  </a:schemeClr>
                </a:solidFill>
              </a:rPr>
              <a:t>Displaying Questions and Options</a:t>
            </a:r>
          </a:p>
        </p:txBody>
      </p:sp>
      <p:sp>
        <p:nvSpPr>
          <p:cNvPr id="4" name="Rectangle 1">
            <a:extLst>
              <a:ext uri="{FF2B5EF4-FFF2-40B4-BE49-F238E27FC236}">
                <a16:creationId xmlns:a16="http://schemas.microsoft.com/office/drawing/2014/main" id="{55E82933-D3D2-DDE2-35FB-367A12F9471E}"/>
              </a:ext>
            </a:extLst>
          </p:cNvPr>
          <p:cNvSpPr>
            <a:spLocks noGrp="1" noChangeArrowheads="1"/>
          </p:cNvSpPr>
          <p:nvPr>
            <p:ph idx="1"/>
          </p:nvPr>
        </p:nvSpPr>
        <p:spPr bwMode="auto">
          <a:xfrm>
            <a:off x="418896" y="1854060"/>
            <a:ext cx="10493707"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bg1">
                    <a:lumMod val="95000"/>
                    <a:lumOff val="5000"/>
                  </a:schemeClr>
                </a:solidFill>
                <a:effectLst/>
                <a:latin typeface="Arial" panose="020B0604020202020204" pitchFamily="34" charset="0"/>
              </a:rPr>
              <a:t>Initialize Components</a:t>
            </a: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bg1">
                    <a:lumMod val="95000"/>
                    <a:lumOff val="5000"/>
                  </a:schemeClr>
                </a:solidFill>
                <a:effectLst/>
                <a:latin typeface="Arial" panose="020B0604020202020204" pitchFamily="34" charset="0"/>
              </a:rPr>
              <a:t>JLabel</a:t>
            </a: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 Displays the question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bg1">
                    <a:lumMod val="95000"/>
                    <a:lumOff val="5000"/>
                  </a:schemeClr>
                </a:solidFill>
                <a:effectLst/>
                <a:latin typeface="Arial" panose="020B0604020202020204" pitchFamily="34" charset="0"/>
              </a:rPr>
              <a:t>JRadioButton</a:t>
            </a: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 Represents answer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bg1">
                    <a:lumMod val="95000"/>
                    <a:lumOff val="5000"/>
                  </a:schemeClr>
                </a:solidFill>
                <a:effectLst/>
                <a:latin typeface="Arial" panose="020B0604020202020204" pitchFamily="34" charset="0"/>
              </a:rPr>
              <a:t>ButtonGroup</a:t>
            </a: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 Ensures only one option can be selected at a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bg1">
                    <a:lumMod val="95000"/>
                    <a:lumOff val="5000"/>
                  </a:schemeClr>
                </a:solidFill>
                <a:effectLst/>
                <a:latin typeface="Arial" panose="020B0604020202020204" pitchFamily="34" charset="0"/>
              </a:rPr>
              <a:t>JButton</a:t>
            </a: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 Used for submitting answers.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lumMod val="95000"/>
                    <a:lumOff val="5000"/>
                  </a:schemeClr>
                </a:solidFill>
                <a:effectLst/>
                <a:latin typeface="Arial" panose="020B0604020202020204" pitchFamily="34" charset="0"/>
              </a:rPr>
              <a:t>Arrange Components</a:t>
            </a: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Use </a:t>
            </a:r>
            <a:r>
              <a:rPr kumimoji="0" lang="en-US" altLang="en-US" sz="1800" b="1" i="0" u="none" strike="noStrike" cap="none" normalizeH="0" baseline="0" dirty="0" err="1">
                <a:ln>
                  <a:noFill/>
                </a:ln>
                <a:solidFill>
                  <a:schemeClr val="bg1">
                    <a:lumMod val="95000"/>
                    <a:lumOff val="5000"/>
                  </a:schemeClr>
                </a:solidFill>
                <a:effectLst/>
                <a:latin typeface="Arial" panose="020B0604020202020204" pitchFamily="34" charset="0"/>
              </a:rPr>
              <a:t>JPanel</a:t>
            </a: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 with layout managers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Add the question label at the top, option buttons in the center, and submit button at the bottom.</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lumMod val="95000"/>
                    <a:lumOff val="5000"/>
                  </a:schemeClr>
                </a:solidFill>
                <a:effectLst/>
                <a:latin typeface="Arial" panose="020B0604020202020204" pitchFamily="34" charset="0"/>
              </a:rPr>
              <a:t>Handling User Interactions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lumMod val="95000"/>
                    <a:lumOff val="5000"/>
                  </a:schemeClr>
                </a:solidFill>
                <a:effectLst/>
                <a:latin typeface="Arial" panose="020B0604020202020204" pitchFamily="34" charset="0"/>
              </a:rPr>
              <a:t>Event Listeners</a:t>
            </a: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 Attach listeners to buttons to handle user actions, such as submitting an answer.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bg1">
                    <a:lumMod val="95000"/>
                    <a:lumOff val="5000"/>
                  </a:schemeClr>
                </a:solidFill>
                <a:effectLst/>
                <a:latin typeface="Arial" panose="020B0604020202020204" pitchFamily="34" charset="0"/>
              </a:rPr>
              <a:t>Example</a:t>
            </a: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 Use </a:t>
            </a:r>
            <a:r>
              <a:rPr kumimoji="0" lang="en-US" altLang="en-US" b="0" i="0" u="none" strike="noStrike" cap="none" normalizeH="0" baseline="0" dirty="0">
                <a:ln>
                  <a:noFill/>
                </a:ln>
                <a:solidFill>
                  <a:schemeClr val="bg1">
                    <a:lumMod val="95000"/>
                    <a:lumOff val="5000"/>
                  </a:schemeClr>
                </a:solidFill>
                <a:effectLst/>
                <a:latin typeface="Arial Unicode MS"/>
              </a:rPr>
              <a:t>ActionListener</a:t>
            </a:r>
            <a:r>
              <a:rPr kumimoji="0" lang="en-US" altLang="en-US" b="0" i="0" u="none" strike="noStrike" cap="none" normalizeH="0" baseline="0" dirty="0">
                <a:ln>
                  <a:noFill/>
                </a:ln>
                <a:solidFill>
                  <a:schemeClr val="bg1">
                    <a:lumMod val="95000"/>
                    <a:lumOff val="5000"/>
                  </a:schemeClr>
                </a:solidFill>
                <a:effectLst/>
              </a:rPr>
              <a:t> for the submit button to capture and process user input.</a:t>
            </a:r>
            <a:endParaRPr kumimoji="0" lang="en-US" altLang="en-US"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endParaRPr>
          </a:p>
        </p:txBody>
      </p:sp>
    </p:spTree>
    <p:extLst>
      <p:ext uri="{BB962C8B-B14F-4D97-AF65-F5344CB8AC3E}">
        <p14:creationId xmlns:p14="http://schemas.microsoft.com/office/powerpoint/2010/main" val="317503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C663-21F5-9132-587B-D51DA6419E6D}"/>
              </a:ext>
            </a:extLst>
          </p:cNvPr>
          <p:cNvSpPr>
            <a:spLocks noGrp="1"/>
          </p:cNvSpPr>
          <p:nvPr>
            <p:ph type="title"/>
          </p:nvPr>
        </p:nvSpPr>
        <p:spPr>
          <a:xfrm>
            <a:off x="257323" y="109885"/>
            <a:ext cx="8534400" cy="1507067"/>
          </a:xfrm>
        </p:spPr>
        <p:txBody>
          <a:bodyPr>
            <a:normAutofit/>
          </a:bodyPr>
          <a:lstStyle/>
          <a:p>
            <a:r>
              <a:rPr lang="en-IN" dirty="0">
                <a:solidFill>
                  <a:schemeClr val="bg1">
                    <a:lumMod val="95000"/>
                    <a:lumOff val="5000"/>
                  </a:schemeClr>
                </a:solidFill>
              </a:rPr>
              <a:t>GUI Interaction with the quiz and controller classes</a:t>
            </a:r>
          </a:p>
        </p:txBody>
      </p:sp>
      <p:sp>
        <p:nvSpPr>
          <p:cNvPr id="4" name="Rectangle 1">
            <a:extLst>
              <a:ext uri="{FF2B5EF4-FFF2-40B4-BE49-F238E27FC236}">
                <a16:creationId xmlns:a16="http://schemas.microsoft.com/office/drawing/2014/main" id="{F4DE237C-D245-C920-0900-6E02CB50AD00}"/>
              </a:ext>
            </a:extLst>
          </p:cNvPr>
          <p:cNvSpPr>
            <a:spLocks noGrp="1" noChangeArrowheads="1"/>
          </p:cNvSpPr>
          <p:nvPr>
            <p:ph idx="1"/>
          </p:nvPr>
        </p:nvSpPr>
        <p:spPr bwMode="auto">
          <a:xfrm>
            <a:off x="257323" y="1509231"/>
            <a:ext cx="11934677"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bg1">
                    <a:lumMod val="95000"/>
                    <a:lumOff val="5000"/>
                  </a:schemeClr>
                </a:solidFill>
                <a:effectLst/>
                <a:latin typeface="Arial" panose="020B0604020202020204" pitchFamily="34" charset="0"/>
              </a:rPr>
              <a:t>Overview of Interaction</a:t>
            </a:r>
            <a:r>
              <a:rPr kumimoji="0" lang="en-US" altLang="en-US" b="0" i="0" u="none" strike="noStrike" cap="none" normalizeH="0" baseline="0" dirty="0">
                <a:ln>
                  <a:noFill/>
                </a:ln>
                <a:solidFill>
                  <a:schemeClr val="bg1">
                    <a:lumMod val="95000"/>
                    <a:lumOff val="5000"/>
                  </a:schemeClr>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The GUI interacts with the Quiz and Controller classes to facilitate user engagement and quiz progression.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bg1">
                    <a:lumMod val="95000"/>
                    <a:lumOff val="5000"/>
                  </a:schemeClr>
                </a:solidFill>
                <a:effectLst/>
                <a:latin typeface="Arial" panose="020B0604020202020204" pitchFamily="34" charset="0"/>
              </a:rPr>
              <a:t>User Input Handling</a:t>
            </a:r>
            <a:r>
              <a:rPr kumimoji="0" lang="en-US" altLang="en-US" b="0" i="0" u="none" strike="noStrike" cap="none" normalizeH="0" baseline="0" dirty="0">
                <a:ln>
                  <a:noFill/>
                </a:ln>
                <a:solidFill>
                  <a:schemeClr val="bg1">
                    <a:lumMod val="95000"/>
                    <a:lumOff val="5000"/>
                  </a:schemeClr>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When a user interacts with the GUI (e.g., clicks a button representing an option), the Controller class captures</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 the event.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bg1">
                    <a:lumMod val="95000"/>
                    <a:lumOff val="5000"/>
                  </a:schemeClr>
                </a:solidFill>
                <a:effectLst/>
                <a:latin typeface="Arial" panose="020B0604020202020204" pitchFamily="34" charset="0"/>
              </a:rPr>
              <a:t>Updating the GUI</a:t>
            </a:r>
            <a:r>
              <a:rPr kumimoji="0" lang="en-US" altLang="en-US" b="0" i="0" u="none" strike="noStrike" cap="none" normalizeH="0" baseline="0" dirty="0">
                <a:ln>
                  <a:noFill/>
                </a:ln>
                <a:solidFill>
                  <a:schemeClr val="bg1">
                    <a:lumMod val="95000"/>
                    <a:lumOff val="5000"/>
                  </a:schemeClr>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Upon receiving input from the user, the Controller class updates the GUI accordingly.</a:t>
            </a:r>
          </a:p>
          <a:p>
            <a:pPr marL="0" marR="0" lvl="0" indent="0" algn="l" defTabSz="914400" rtl="0" eaLnBrk="0" fontAlgn="base" latinLnBrk="0" hangingPunct="0">
              <a:lnSpc>
                <a:spcPct val="100000"/>
              </a:lnSpc>
              <a:spcBef>
                <a:spcPct val="0"/>
              </a:spcBef>
              <a:spcAft>
                <a:spcPct val="0"/>
              </a:spcAft>
              <a:buClrTx/>
              <a:buSzTx/>
              <a:buNone/>
              <a:tabLst/>
            </a:pPr>
            <a:r>
              <a:rPr lang="en-US" altLang="en-US" b="1" dirty="0">
                <a:solidFill>
                  <a:schemeClr val="bg1">
                    <a:lumMod val="95000"/>
                    <a:lumOff val="5000"/>
                  </a:schemeClr>
                </a:solidFill>
                <a:latin typeface="Arial" panose="020B0604020202020204" pitchFamily="34" charset="0"/>
              </a:rPr>
              <a:t>4.</a:t>
            </a:r>
            <a:r>
              <a:rPr kumimoji="0" lang="en-US" altLang="en-US" b="1" i="0" u="none" strike="noStrike" cap="none" normalizeH="0" baseline="0" dirty="0">
                <a:ln>
                  <a:noFill/>
                </a:ln>
                <a:solidFill>
                  <a:schemeClr val="bg1">
                    <a:lumMod val="95000"/>
                    <a:lumOff val="5000"/>
                  </a:schemeClr>
                </a:solidFill>
                <a:effectLst/>
                <a:latin typeface="Arial" panose="020B0604020202020204" pitchFamily="34" charset="0"/>
              </a:rPr>
              <a:t>Flow Diagram</a:t>
            </a:r>
            <a:r>
              <a:rPr kumimoji="0" lang="en-US" altLang="en-US" b="0" i="0" u="none" strike="noStrike" cap="none" normalizeH="0" baseline="0" dirty="0">
                <a:ln>
                  <a:noFill/>
                </a:ln>
                <a:solidFill>
                  <a:schemeClr val="bg1">
                    <a:lumMod val="95000"/>
                    <a:lumOff val="5000"/>
                  </a:schemeClr>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Visual representation of the interaction flow between the GUI, Controller, and Quiz classes.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Clarifies the sequence of events from user input to GUI update.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bg1">
                    <a:lumMod val="95000"/>
                    <a:lumOff val="5000"/>
                  </a:schemeClr>
                </a:solidFill>
                <a:effectLst/>
                <a:latin typeface="Arial" panose="020B0604020202020204" pitchFamily="34" charset="0"/>
              </a:rPr>
              <a:t>5.Code Snippet</a:t>
            </a:r>
            <a:r>
              <a:rPr kumimoji="0" lang="en-US" altLang="en-US" b="0" i="0" u="none" strike="noStrike" cap="none" normalizeH="0" baseline="0" dirty="0">
                <a:ln>
                  <a:noFill/>
                </a:ln>
                <a:solidFill>
                  <a:schemeClr val="bg1">
                    <a:lumMod val="95000"/>
                    <a:lumOff val="5000"/>
                  </a:schemeClr>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Highlight a relevant section of code demonstrating how the GUI interacts with the Controller and Quiz classes.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Emphasize the communication mechanisms used, such as method calls or event handling.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lumMod val="95000"/>
                  <a:lumOff val="5000"/>
                </a:schemeClr>
              </a:solidFill>
              <a:effectLst/>
              <a:latin typeface="Arial" panose="020B0604020202020204" pitchFamily="34" charset="0"/>
            </a:endParaRPr>
          </a:p>
        </p:txBody>
      </p:sp>
    </p:spTree>
    <p:extLst>
      <p:ext uri="{BB962C8B-B14F-4D97-AF65-F5344CB8AC3E}">
        <p14:creationId xmlns:p14="http://schemas.microsoft.com/office/powerpoint/2010/main" val="53561344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2218</TotalTime>
  <Words>1102</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Arial</vt:lpstr>
      <vt:lpstr>Arial Unicode MS</vt:lpstr>
      <vt:lpstr>Century Gothic</vt:lpstr>
      <vt:lpstr>ui-sans-serif</vt:lpstr>
      <vt:lpstr>Wingdings</vt:lpstr>
      <vt:lpstr>Wingdings 3</vt:lpstr>
      <vt:lpstr>Slice</vt:lpstr>
      <vt:lpstr>Building a Quiz Application with Java and Swing</vt:lpstr>
      <vt:lpstr>Introduction</vt:lpstr>
      <vt:lpstr>OBJECTIVE OF THE PROJECT</vt:lpstr>
      <vt:lpstr>COMPONENTS</vt:lpstr>
      <vt:lpstr>QUESTION CLASS</vt:lpstr>
      <vt:lpstr>QUIZ CLASS</vt:lpstr>
      <vt:lpstr>SWING COMPONENTS</vt:lpstr>
      <vt:lpstr>Displaying Questions and Options</vt:lpstr>
      <vt:lpstr>GUI Interaction with the quiz and controller classes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rana</dc:creator>
  <cp:lastModifiedBy>abhishek rana</cp:lastModifiedBy>
  <cp:revision>2</cp:revision>
  <dcterms:created xsi:type="dcterms:W3CDTF">2024-06-09T15:31:54Z</dcterms:created>
  <dcterms:modified xsi:type="dcterms:W3CDTF">2024-06-11T04:53:50Z</dcterms:modified>
</cp:coreProperties>
</file>