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 id="2147483957" r:id="rId6"/>
  </p:sldMasterIdLst>
  <p:notesMasterIdLst>
    <p:notesMasterId r:id="rId8"/>
  </p:notesMasterIdLst>
  <p:handoutMasterIdLst>
    <p:handoutMasterId r:id="rId9"/>
  </p:handoutMasterIdLst>
  <p:sldIdLst>
    <p:sldId id="1049" r:id="rId7"/>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client id="{28E11DC1-5425-8AE7-08B8-096411A8FB85}" v="31" dt="2022-09-22T11:38:38.687"/>
    <p1510:client id="{4B6BF5DA-BCE8-4143-9996-D41692D0CF9B}" v="775" dt="2022-09-21T18:57:42.900"/>
    <p1510:client id="{FCB4DBDE-9ED7-7546-9B2B-A9A53FF450ED}" v="610" dt="2022-09-21T12:56:14.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8" d="100"/>
          <a:sy n="68" d="100"/>
        </p:scale>
        <p:origin x="780" y="5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oleObject" Target="../embeddings/oleObject15.bin"/><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ags" Target="../tags/tag3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sumit.a.srivastava@capgemini.com" TargetMode="External"/><Relationship Id="rId7" Type="http://schemas.openxmlformats.org/officeDocument/2006/relationships/hyperlink" Target="https://drive.google.com/file/d/1MycVcB7jUKEs8tr7hEBGp0qJP2t7ekf7/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umitsr04/CarWash-Sumit" TargetMode="External"/><Relationship Id="rId10" Type="http://schemas.openxmlformats.org/officeDocument/2006/relationships/image" Target="../media/image17.png"/><Relationship Id="rId4" Type="http://schemas.openxmlformats.org/officeDocument/2006/relationships/image" Target="../media/image14.jpeg"/><Relationship Id="rId9" Type="http://schemas.openxmlformats.org/officeDocument/2006/relationships/hyperlink" Target="http://www.linkedin.com/in/sumit-srivastava-6791001b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66169"/>
            <a:ext cx="4008437" cy="3621087"/>
          </a:xfrm>
        </p:spPr>
        <p:txBody>
          <a:bodyPr vert="horz" lIns="0" tIns="0" rIns="0" bIns="0" rtlCol="0" anchor="t">
            <a:noAutofit/>
          </a:bodyPr>
          <a:lstStyle/>
          <a:p>
            <a:pPr marL="171450" indent="-171450">
              <a:lnSpc>
                <a:spcPct val="114000"/>
              </a:lnSpc>
              <a:buChar char="•"/>
            </a:pPr>
            <a:r>
              <a:rPr lang="en-US" altLang="en-US" sz="1200" b="1" dirty="0">
                <a:ea typeface="Verdana"/>
              </a:rPr>
              <a:t>On Demand Car Wash System</a:t>
            </a:r>
          </a:p>
          <a:p>
            <a:pPr marL="171450" indent="-171450">
              <a:lnSpc>
                <a:spcPct val="113999"/>
              </a:lnSpc>
              <a:buChar char="•"/>
            </a:pPr>
            <a:r>
              <a:rPr lang="en-IN" altLang="en-US" sz="1100" dirty="0"/>
              <a:t>Completed end to end case study of On Demand Car Wash System Application along with JWT Authentication, Swagger and Payment Implementation using Paytm Gateway,</a:t>
            </a:r>
            <a:r>
              <a:rPr lang="en-US" altLang="en-US" sz="1100" dirty="0"/>
              <a:t>UI with ReactJS used for user interface.</a:t>
            </a:r>
            <a:endParaRPr lang="en-US" altLang="nl-NL" b="1" dirty="0"/>
          </a:p>
          <a:p>
            <a:pPr marL="171450" indent="-171450">
              <a:lnSpc>
                <a:spcPct val="113999"/>
              </a:lnSpc>
              <a:buChar char="•"/>
            </a:pPr>
            <a:r>
              <a:rPr lang="en-IN" altLang="nl-NL" sz="1200" b="1" dirty="0">
                <a:ea typeface="Verdana"/>
              </a:rPr>
              <a:t>Completed the course of "PCAP: Programming Essentials in Python" at Cisco Networking Academy</a:t>
            </a:r>
            <a:r>
              <a:rPr lang="en-IN" altLang="nl-NL" b="1" dirty="0">
                <a:ea typeface="Verdana"/>
              </a:rPr>
              <a:t> </a:t>
            </a:r>
            <a:endParaRPr lang="en-IN" altLang="nl-NL" dirty="0">
              <a:ea typeface="Verdana"/>
            </a:endParaRPr>
          </a:p>
          <a:p>
            <a:pPr marL="171450" indent="-171450">
              <a:lnSpc>
                <a:spcPct val="113999"/>
              </a:lnSpc>
              <a:buChar char="•"/>
            </a:pPr>
            <a:r>
              <a:rPr lang="en-IN" altLang="nl-NL" sz="1200" b="1" dirty="0">
                <a:ea typeface="Verdana"/>
              </a:rPr>
              <a:t>Completed "Programming For Everybody – Getting Started With Python" and "Python Data Structures" courses at Coursera</a:t>
            </a:r>
          </a:p>
          <a:p>
            <a:pPr eaLnBrk="1" hangingPunct="1">
              <a:lnSpc>
                <a:spcPct val="114000"/>
              </a:lnSpc>
            </a:pPr>
            <a:endParaRPr lang="en-IN" altLang="en-US" dirty="0"/>
          </a:p>
          <a:p>
            <a:pPr eaLnBrk="1" hangingPunct="1">
              <a:lnSpc>
                <a:spcPct val="114000"/>
              </a:lnSpc>
            </a:pPr>
            <a:endParaRPr lang="en-IN" altLang="en-US"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ea typeface="Verdana"/>
            </a:endParaRPr>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vert="horz" lIns="0" tIns="0" rIns="0" bIns="0" rtlCol="0" anchor="t">
            <a:noAutofit/>
          </a:bodyPr>
          <a:lstStyle/>
          <a:p>
            <a:pPr fontAlgn="base">
              <a:spcBef>
                <a:spcPct val="0"/>
              </a:spcBef>
            </a:pPr>
            <a:r>
              <a:rPr lang="nl-NL" altLang="nl-NL" dirty="0" err="1"/>
              <a:t>Analyst</a:t>
            </a:r>
            <a:r>
              <a:rPr lang="nl-NL" altLang="nl-NL" dirty="0"/>
              <a:t> / 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64192"/>
            <a:ext cx="2374900" cy="295275"/>
          </a:xfrm>
        </p:spPr>
        <p:txBody>
          <a:bodyPr vert="horz" lIns="0" tIns="0" rIns="0" bIns="0" rtlCol="0" anchor="t">
            <a:noAutofit/>
          </a:bodyPr>
          <a:lstStyle/>
          <a:p>
            <a:pPr eaLnBrk="1" hangingPunct="1"/>
            <a:r>
              <a:rPr lang="nl-NL" altLang="nl-NL" dirty="0">
                <a:ea typeface="Verdana"/>
              </a:rPr>
              <a:t>Mumbai</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668536" y="1567745"/>
            <a:ext cx="2528535" cy="184327"/>
          </a:xfrm>
        </p:spPr>
        <p:txBody>
          <a:bodyPr vert="horz" lIns="0" tIns="0" rIns="0" bIns="0" rtlCol="0" anchor="t">
            <a:noAutofit/>
          </a:bodyPr>
          <a:lstStyle/>
          <a:p>
            <a:r>
              <a:rPr lang="nl-NL" altLang="nl-NL" dirty="0">
                <a:ea typeface="Verdana"/>
                <a:hlinkClick r:id="rId3"/>
              </a:rPr>
              <a:t>sumit.a.srivastava@capgemini.com</a:t>
            </a:r>
            <a:endParaRPr lang="nl-NL" altLang="nl-NL" dirty="0" err="1"/>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658483" y="1840619"/>
            <a:ext cx="2382837" cy="330200"/>
          </a:xfrm>
        </p:spPr>
        <p:txBody>
          <a:bodyPr vert="horz" lIns="0" tIns="0" rIns="0" bIns="0" rtlCol="0" anchor="t">
            <a:noAutofit/>
          </a:bodyPr>
          <a:lstStyle/>
          <a:p>
            <a:pPr eaLnBrk="1" hangingPunct="1"/>
            <a:r>
              <a:rPr lang="nl-NL" altLang="nl-NL" dirty="0"/>
              <a:t>+91 7860373692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vert="horz" lIns="0" tIns="0" rIns="0" bIns="0" rtlCol="0" anchor="t">
            <a:noAutofit/>
          </a:bodyPr>
          <a:lstStyle/>
          <a:p>
            <a:endParaRPr lang="en-US" altLang="en-US" sz="1200" b="1" dirty="0">
              <a:ea typeface="Verdana"/>
            </a:endParaRPr>
          </a:p>
          <a:p>
            <a:pPr>
              <a:lnSpc>
                <a:spcPct val="113999"/>
              </a:lnSpc>
            </a:pPr>
            <a:r>
              <a:rPr lang="en-US" altLang="en-US" sz="1200" b="1" dirty="0">
                <a:ea typeface="Verdana"/>
              </a:rPr>
              <a:t>Full Stack Developer</a:t>
            </a:r>
            <a:endParaRPr lang="en-US" altLang="en-US" sz="1050" dirty="0">
              <a:ea typeface="Verdana"/>
            </a:endParaRPr>
          </a:p>
          <a:p>
            <a:pPr marL="171450" indent="-171450">
              <a:lnSpc>
                <a:spcPct val="113999"/>
              </a:lnSpc>
              <a:buChar char="•"/>
            </a:pPr>
            <a:r>
              <a:rPr lang="en-US" altLang="en-US" sz="1100" dirty="0">
                <a:ea typeface="Verdana"/>
              </a:rPr>
              <a:t>Hands on experience in creating </a:t>
            </a:r>
            <a:r>
              <a:rPr lang="en-US" altLang="en-US" sz="1100" b="1" dirty="0">
                <a:ea typeface="Verdana"/>
              </a:rPr>
              <a:t>microservices </a:t>
            </a:r>
            <a:r>
              <a:rPr lang="en-US" altLang="en-US" sz="1100" dirty="0">
                <a:ea typeface="Verdana"/>
              </a:rPr>
              <a:t>with </a:t>
            </a:r>
            <a:r>
              <a:rPr lang="en-US" altLang="en-US" sz="1100" b="1" dirty="0" err="1">
                <a:ea typeface="Verdana"/>
              </a:rPr>
              <a:t>Springboot</a:t>
            </a:r>
            <a:r>
              <a:rPr lang="en-US" altLang="en-US" sz="1100" b="1" dirty="0">
                <a:ea typeface="Verdana"/>
              </a:rPr>
              <a:t>, Spring security, Spring Cloud API Gateway </a:t>
            </a:r>
            <a:r>
              <a:rPr lang="en-US" altLang="en-US" sz="1100" dirty="0">
                <a:ea typeface="Verdana"/>
              </a:rPr>
              <a:t>and</a:t>
            </a:r>
            <a:r>
              <a:rPr lang="en-US" altLang="en-US" sz="1100" b="1" dirty="0">
                <a:ea typeface="Verdana"/>
              </a:rPr>
              <a:t> Eureka Server.</a:t>
            </a:r>
          </a:p>
          <a:p>
            <a:pPr marL="171450" indent="-171450">
              <a:lnSpc>
                <a:spcPct val="113999"/>
              </a:lnSpc>
              <a:buChar char="•"/>
            </a:pPr>
            <a:r>
              <a:rPr lang="en-US" altLang="en-US" sz="1100" dirty="0">
                <a:ea typeface="Verdana"/>
              </a:rPr>
              <a:t>Hands on experience in implementing </a:t>
            </a:r>
            <a:r>
              <a:rPr lang="en-US" altLang="en-US" sz="1100" b="1" dirty="0">
                <a:ea typeface="Verdana"/>
              </a:rPr>
              <a:t>Swagger API </a:t>
            </a:r>
            <a:r>
              <a:rPr lang="en-US" altLang="en-US" sz="1100" dirty="0">
                <a:ea typeface="Verdana"/>
              </a:rPr>
              <a:t>and </a:t>
            </a:r>
            <a:r>
              <a:rPr lang="en-US" altLang="en-US" sz="1100" b="1" dirty="0">
                <a:ea typeface="Verdana"/>
              </a:rPr>
              <a:t>Rest Template</a:t>
            </a:r>
            <a:r>
              <a:rPr lang="en-US" altLang="en-US" sz="1100" dirty="0">
                <a:ea typeface="Verdana"/>
              </a:rPr>
              <a:t> using </a:t>
            </a:r>
            <a:r>
              <a:rPr lang="en-US" altLang="en-US" sz="1100" dirty="0" err="1">
                <a:ea typeface="Verdana"/>
              </a:rPr>
              <a:t>Springboot</a:t>
            </a:r>
            <a:r>
              <a:rPr lang="en-US" altLang="en-US" sz="1100" dirty="0">
                <a:ea typeface="Verdana"/>
              </a:rPr>
              <a:t>.</a:t>
            </a:r>
            <a:endParaRPr lang="en-US" altLang="en-US" sz="1100" b="1" dirty="0">
              <a:ea typeface="Verdana"/>
            </a:endParaRPr>
          </a:p>
          <a:p>
            <a:pPr marL="171450" indent="-171450">
              <a:lnSpc>
                <a:spcPct val="113999"/>
              </a:lnSpc>
              <a:buChar char="•"/>
            </a:pPr>
            <a:r>
              <a:rPr lang="en-US" altLang="en-US" sz="1100" dirty="0">
                <a:ea typeface="Verdana"/>
              </a:rPr>
              <a:t>Practical understanding and knowledge of developing webpages using </a:t>
            </a:r>
            <a:r>
              <a:rPr lang="en-US" altLang="en-US" sz="1100" b="1" dirty="0">
                <a:ea typeface="Verdana"/>
              </a:rPr>
              <a:t>HTML, CSS, Object Oriented </a:t>
            </a:r>
            <a:r>
              <a:rPr lang="en-US" altLang="en-US" sz="1100" b="1" dirty="0" err="1">
                <a:ea typeface="Verdana"/>
              </a:rPr>
              <a:t>Javascript</a:t>
            </a:r>
            <a:r>
              <a:rPr lang="en-US" altLang="en-US" sz="1100" dirty="0">
                <a:ea typeface="Verdana"/>
              </a:rPr>
              <a:t> and </a:t>
            </a:r>
            <a:r>
              <a:rPr lang="en-US" altLang="en-US" sz="1100" b="1" dirty="0">
                <a:ea typeface="Verdana"/>
              </a:rPr>
              <a:t>JSON.</a:t>
            </a:r>
          </a:p>
          <a:p>
            <a:pPr marL="171450" indent="-171450">
              <a:lnSpc>
                <a:spcPct val="113999"/>
              </a:lnSpc>
              <a:buChar char="•"/>
            </a:pPr>
            <a:r>
              <a:rPr lang="en-US" altLang="en-US" sz="1100" dirty="0">
                <a:ea typeface="Verdana"/>
              </a:rPr>
              <a:t>Hands on experience in creating </a:t>
            </a:r>
            <a:r>
              <a:rPr lang="en-US" altLang="en-US" sz="1100" b="1" dirty="0">
                <a:ea typeface="Verdana"/>
              </a:rPr>
              <a:t>HLD </a:t>
            </a:r>
            <a:r>
              <a:rPr lang="en-US" altLang="en-US" sz="1100" dirty="0">
                <a:ea typeface="Verdana"/>
              </a:rPr>
              <a:t>and </a:t>
            </a:r>
            <a:r>
              <a:rPr lang="en-US" altLang="en-US" sz="1100" b="1" dirty="0">
                <a:ea typeface="Verdana"/>
              </a:rPr>
              <a:t>LLD documentation </a:t>
            </a:r>
            <a:r>
              <a:rPr lang="en-US" altLang="en-US" sz="1100" dirty="0">
                <a:ea typeface="Verdana"/>
              </a:rPr>
              <a:t>in case study.</a:t>
            </a:r>
          </a:p>
          <a:p>
            <a:pPr marL="171450" indent="-171450">
              <a:lnSpc>
                <a:spcPct val="113999"/>
              </a:lnSpc>
              <a:buChar char="•"/>
            </a:pPr>
            <a:endParaRPr lang="en-US" altLang="en-US" dirty="0">
              <a:ea typeface="Verdana"/>
            </a:endParaRPr>
          </a:p>
          <a:p>
            <a:pPr>
              <a:lnSpc>
                <a:spcPct val="113999"/>
              </a:lnSpc>
            </a:pPr>
            <a:endParaRPr lang="en-US" altLang="en-US" sz="1050" dirty="0">
              <a:ea typeface="Verdana"/>
            </a:endParaRPr>
          </a:p>
        </p:txBody>
      </p:sp>
      <p:pic>
        <p:nvPicPr>
          <p:cNvPr id="3" name="Picture Placeholder 2" descr="A picture containing text, person&#10;&#10;Description automatically generated">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rotWithShape="1">
          <a:blip r:embed="rId4"/>
          <a:srcRect l="5504" t="5479" r="4587" b="5479"/>
          <a:stretch/>
        </p:blipFill>
        <p:spPr>
          <a:xfrm>
            <a:off x="495477" y="226710"/>
            <a:ext cx="1547354" cy="1836761"/>
          </a:xfrm>
          <a:prstGeom prst="ellipse">
            <a:avLst/>
          </a:prstGeom>
          <a:ln>
            <a:solidFill>
              <a:srgbClr val="4472C4"/>
            </a:solidFill>
          </a:ln>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vert="horz" lIns="0" tIns="0" rIns="0" bIns="0" rtlCol="0" anchor="t">
            <a:noAutofit/>
          </a:bodyPr>
          <a:lstStyle/>
          <a:p>
            <a:r>
              <a:rPr lang="en-IN" altLang="en-US" dirty="0">
                <a:ea typeface="Verdana"/>
              </a:rPr>
              <a:t>Sumit Srivastava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1326" y="2003249"/>
            <a:ext cx="381882" cy="38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667655" y="2003249"/>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39019602"/>
              </p:ext>
            </p:extLst>
          </p:nvPr>
        </p:nvGraphicFramePr>
        <p:xfrm>
          <a:off x="9228666" y="1411110"/>
          <a:ext cx="3010225" cy="4842438"/>
        </p:xfrm>
        <a:graphic>
          <a:graphicData uri="http://schemas.openxmlformats.org/drawingml/2006/table">
            <a:tbl>
              <a:tblPr firstRow="1" bandRow="1">
                <a:tableStyleId>{0E3FDE45-AF77-4B5C-9715-49D594BDF05E}</a:tableStyleId>
              </a:tblPr>
              <a:tblGrid>
                <a:gridCol w="548600">
                  <a:extLst>
                    <a:ext uri="{9D8B030D-6E8A-4147-A177-3AD203B41FA5}">
                      <a16:colId xmlns:a16="http://schemas.microsoft.com/office/drawing/2014/main" val="3331298770"/>
                    </a:ext>
                  </a:extLst>
                </a:gridCol>
                <a:gridCol w="2461625">
                  <a:extLst>
                    <a:ext uri="{9D8B030D-6E8A-4147-A177-3AD203B41FA5}">
                      <a16:colId xmlns:a16="http://schemas.microsoft.com/office/drawing/2014/main" val="879084521"/>
                    </a:ext>
                  </a:extLst>
                </a:gridCol>
              </a:tblGrid>
              <a:tr h="53634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a:t>
                      </a:r>
                      <a:r>
                        <a:rPr lang="en-US" sz="800" b="0" u="none" strike="noStrike" kern="1200" cap="none" spc="0" normalizeH="0" baseline="0" noProof="0" dirty="0">
                          <a:ln>
                            <a:noFill/>
                          </a:ln>
                          <a:effectLst/>
                          <a:uLnTx/>
                          <a:uFillTx/>
                        </a:rPr>
                        <a:t>Expression</a:t>
                      </a:r>
                      <a:endParaRPr kumimoji="0" lang="en-US" sz="800" b="0" u="none" strike="noStrike" kern="1200" cap="none" spc="0" normalizeH="0" baseline="0" noProof="0" dirty="0">
                        <a:ln>
                          <a:noFill/>
                        </a:ln>
                        <a:effectLst/>
                        <a:uLnTx/>
                        <a:uFillTx/>
                      </a:endParaRPr>
                    </a:p>
                  </a:txBody>
                  <a:tcPr/>
                </a:tc>
                <a:extLst>
                  <a:ext uri="{0D108BD9-81ED-4DB2-BD59-A6C34878D82A}">
                    <a16:rowId xmlns:a16="http://schemas.microsoft.com/office/drawing/2014/main" val="3727898659"/>
                  </a:ext>
                </a:extLst>
              </a:tr>
              <a:tr h="398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53634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68958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a:t>
                      </a:r>
                      <a:r>
                        <a:rPr lang="en-US" sz="800" u="none" strike="noStrike" kern="1200" cap="none" spc="0" normalizeH="0" baseline="0" dirty="0">
                          <a:ln>
                            <a:noFill/>
                          </a:ln>
                          <a:effectLst/>
                          <a:uLnTx/>
                          <a:uFillTx/>
                        </a:rPr>
                        <a:t> </a:t>
                      </a:r>
                      <a:r>
                        <a:rPr kumimoji="0" lang="en-US" sz="800" u="none" strike="noStrike" kern="1200" cap="none" spc="0" normalizeH="0" baseline="0" dirty="0">
                          <a:ln>
                            <a:noFill/>
                          </a:ln>
                          <a:effectLst/>
                          <a:uLnTx/>
                          <a:uFillTx/>
                        </a:rPr>
                        <a:t>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9842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a:t>
                      </a:r>
                      <a:r>
                        <a:rPr lang="en-US" sz="800" u="none" strike="noStrike" kern="1200" cap="none" spc="0" normalizeH="0" baseline="0" dirty="0">
                          <a:ln>
                            <a:noFill/>
                          </a:ln>
                          <a:solidFill>
                            <a:schemeClr val="tx1"/>
                          </a:solidFill>
                          <a:effectLst/>
                          <a:uLnTx/>
                          <a:uFillTx/>
                          <a:latin typeface="+mn-lt"/>
                          <a:ea typeface="+mn-ea"/>
                          <a:cs typeface="+mn-cs"/>
                        </a:rPr>
                        <a:t>, API Gateway</a:t>
                      </a: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978295346"/>
                  </a:ext>
                </a:extLst>
              </a:tr>
              <a:tr h="413753">
                <a:tc>
                  <a:txBody>
                    <a:bodyPr/>
                    <a:lstStyle/>
                    <a:p>
                      <a:pPr lvl="0">
                        <a:buNone/>
                      </a:pPr>
                      <a:r>
                        <a:rPr lang="en-US" sz="800" b="0" i="0" u="none" strike="noStrike" kern="1200" cap="none" spc="0" normalizeH="0" baseline="0" dirty="0">
                          <a:ln>
                            <a:noFill/>
                          </a:ln>
                          <a:effectLst/>
                          <a:uLnTx/>
                          <a:uFillTx/>
                          <a:latin typeface="Verdana"/>
                          <a:ea typeface="+mn-ea"/>
                          <a:cs typeface="+mn-cs"/>
                        </a:rPr>
                        <a:t>Database</a:t>
                      </a:r>
                      <a:endParaRPr kumimoji="0" lang="en-US"/>
                    </a:p>
                  </a:txBody>
                  <a:tcPr/>
                </a:tc>
                <a:tc>
                  <a:txBody>
                    <a:bodyPr/>
                    <a:lstStyle/>
                    <a:p>
                      <a:pPr lvl="0">
                        <a:buNone/>
                      </a:pPr>
                      <a:r>
                        <a:rPr lang="en-US" sz="800" b="0" i="0" u="none" strike="noStrike" kern="1200" cap="none" spc="0" normalizeH="0" baseline="0" dirty="0">
                          <a:ln>
                            <a:noFill/>
                          </a:ln>
                          <a:effectLst/>
                          <a:uLnTx/>
                          <a:uFillTx/>
                          <a:latin typeface="Verdana"/>
                          <a:ea typeface="+mn-ea"/>
                          <a:cs typeface="+mn-cs"/>
                        </a:rPr>
                        <a:t>MongoDB No </a:t>
                      </a:r>
                      <a:r>
                        <a:rPr lang="en-US" sz="800" b="0" i="0" u="none" strike="noStrike" kern="1200" cap="none" spc="0" normalizeH="0" baseline="0" dirty="0" err="1">
                          <a:ln>
                            <a:noFill/>
                          </a:ln>
                          <a:effectLst/>
                          <a:uLnTx/>
                          <a:uFillTx/>
                          <a:latin typeface="Verdana"/>
                          <a:ea typeface="+mn-ea"/>
                          <a:cs typeface="+mn-cs"/>
                        </a:rPr>
                        <a:t>Sql</a:t>
                      </a:r>
                      <a:r>
                        <a:rPr lang="en-US" sz="800" b="0" i="0" u="none" strike="noStrike" kern="1200" cap="none" spc="0" normalizeH="0" baseline="0" dirty="0">
                          <a:ln>
                            <a:noFill/>
                          </a:ln>
                          <a:effectLst/>
                          <a:uLnTx/>
                          <a:uFillTx/>
                          <a:latin typeface="Verdana"/>
                          <a:ea typeface="+mn-ea"/>
                          <a:cs typeface="+mn-cs"/>
                        </a:rPr>
                        <a:t> Basics</a:t>
                      </a:r>
                    </a:p>
                    <a:p>
                      <a:pPr lvl="0">
                        <a:buNone/>
                      </a:pPr>
                      <a:r>
                        <a:rPr lang="en-US" sz="800" b="0" i="0" u="none" strike="noStrike" kern="1200" cap="none" spc="0" normalizeH="0" baseline="0" dirty="0">
                          <a:ln>
                            <a:noFill/>
                          </a:ln>
                          <a:effectLst/>
                          <a:uLnTx/>
                          <a:uFillTx/>
                          <a:latin typeface="Verdana"/>
                          <a:ea typeface="+mn-ea"/>
                          <a:cs typeface="+mn-cs"/>
                        </a:rPr>
                        <a:t>My SQL RDS Basics</a:t>
                      </a:r>
                      <a:endParaRPr kumimoji="0" lang="en-US"/>
                    </a:p>
                  </a:txBody>
                  <a:tcPr/>
                </a:tc>
                <a:extLst>
                  <a:ext uri="{0D108BD9-81ED-4DB2-BD59-A6C34878D82A}">
                    <a16:rowId xmlns:a16="http://schemas.microsoft.com/office/drawing/2014/main" val="3158575213"/>
                  </a:ext>
                </a:extLst>
              </a:tr>
              <a:tr h="39842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a:t>
                      </a:r>
                      <a:r>
                        <a:rPr lang="en-US" sz="800" u="none" strike="noStrike" kern="1200" cap="none" spc="0" normalizeH="0" baseline="0" dirty="0">
                          <a:ln>
                            <a:noFill/>
                          </a:ln>
                          <a:solidFill>
                            <a:schemeClr val="tx1"/>
                          </a:solidFill>
                          <a:effectLst/>
                          <a:uLnTx/>
                          <a:uFillTx/>
                          <a:latin typeface="+mn-lt"/>
                          <a:ea typeface="+mn-ea"/>
                          <a:cs typeface="+mn-cs"/>
                        </a:rPr>
                        <a:t>,</a:t>
                      </a:r>
                      <a:r>
                        <a:rPr kumimoji="0" lang="en-US" sz="800" u="none" strike="noStrike" kern="1200" cap="none" spc="0" normalizeH="0" baseline="0" dirty="0">
                          <a:ln>
                            <a:noFill/>
                          </a:ln>
                          <a:solidFill>
                            <a:schemeClr val="tx1"/>
                          </a:solidFill>
                          <a:effectLst/>
                          <a:uLnTx/>
                          <a:uFillTx/>
                          <a:latin typeface="+mn-lt"/>
                          <a:ea typeface="+mn-ea"/>
                          <a:cs typeface="+mn-cs"/>
                        </a:rPr>
                        <a:t> CSS 3,JavaScript</a:t>
                      </a:r>
                    </a:p>
                  </a:txBody>
                  <a:tcPr/>
                </a:tc>
                <a:extLst>
                  <a:ext uri="{0D108BD9-81ED-4DB2-BD59-A6C34878D82A}">
                    <a16:rowId xmlns:a16="http://schemas.microsoft.com/office/drawing/2014/main" val="9512774"/>
                  </a:ext>
                </a:extLst>
              </a:tr>
              <a:tr h="24518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effectLst/>
                          <a:uLnTx/>
                          <a:uFillTx/>
                          <a:latin typeface="Verdana"/>
                          <a:ea typeface="+mn-ea"/>
                          <a:cs typeface="+mn-cs"/>
                        </a:rPr>
                        <a:t>Git, Postman, Maven, IDE</a:t>
                      </a:r>
                    </a:p>
                  </a:txBody>
                  <a:tcPr/>
                </a:tc>
                <a:extLst>
                  <a:ext uri="{0D108BD9-81ED-4DB2-BD59-A6C34878D82A}">
                    <a16:rowId xmlns:a16="http://schemas.microsoft.com/office/drawing/2014/main" val="645317192"/>
                  </a:ext>
                </a:extLst>
              </a:tr>
              <a:tr h="536346">
                <a:tc>
                  <a:txBody>
                    <a:bodyPr/>
                    <a:lstStyle/>
                    <a:p>
                      <a:pPr lvl="0">
                        <a:buNone/>
                      </a:pPr>
                      <a:r>
                        <a:rPr lang="en-US" sz="800" b="0" i="0" u="none" strike="noStrike" kern="1200" cap="none" spc="0" normalizeH="0" baseline="0" dirty="0">
                          <a:ln>
                            <a:noFill/>
                          </a:ln>
                          <a:effectLst/>
                          <a:uLnTx/>
                          <a:uFillTx/>
                          <a:latin typeface="Verdana"/>
                          <a:ea typeface="+mn-ea"/>
                          <a:cs typeface="+mn-cs"/>
                        </a:rPr>
                        <a:t>Add-On skills</a:t>
                      </a:r>
                      <a:endParaRPr kumimoji="0" lang="en-US"/>
                    </a:p>
                  </a:txBody>
                  <a:tcPr/>
                </a:tc>
                <a:tc>
                  <a:txBody>
                    <a:bodyPr/>
                    <a:lstStyle/>
                    <a:p>
                      <a:pPr lvl="0">
                        <a:buNone/>
                      </a:pPr>
                      <a:r>
                        <a:rPr lang="en-US" sz="800" b="0" i="0" u="none" strike="noStrike" kern="1200" cap="none" spc="0" normalizeH="0" baseline="0" dirty="0">
                          <a:ln>
                            <a:noFill/>
                          </a:ln>
                          <a:effectLst/>
                          <a:uLnTx/>
                          <a:uFillTx/>
                          <a:latin typeface="Verdana"/>
                          <a:ea typeface="+mn-ea"/>
                          <a:cs typeface="+mn-cs"/>
                        </a:rPr>
                        <a:t>Good Communication Skills, Team management, Flexibility, Teamwork</a:t>
                      </a:r>
                      <a:endParaRPr kumimoji="0" lang="en-US" sz="8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365391630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lIns="91440" tIns="45720" rIns="91440" bIns="45720" anchor="t">
            <a:spAutoFit/>
          </a:bodyPr>
          <a:lstStyle/>
          <a:p>
            <a:pPr>
              <a:lnSpc>
                <a:spcPct val="114000"/>
              </a:lnSpc>
              <a:defRPr/>
            </a:pPr>
            <a:r>
              <a:rPr lang="en-US" altLang="nl-NL" sz="1000" dirty="0">
                <a:latin typeface="Verdana"/>
                <a:ea typeface="Verdana"/>
              </a:rPr>
              <a:t>Bachelor of Technology </a:t>
            </a:r>
            <a:endParaRPr lang="en-US" altLang="nl-NL" sz="1000" dirty="0">
              <a:solidFill>
                <a:prstClr val="black"/>
              </a:solidFill>
              <a:latin typeface="Verdana" panose="020B0604030504040204" pitchFamily="34" charset="0"/>
            </a:endParaRPr>
          </a:p>
          <a:p>
            <a:pPr>
              <a:lnSpc>
                <a:spcPct val="114000"/>
              </a:lnSpc>
              <a:defRPr/>
            </a:pPr>
            <a:r>
              <a:rPr lang="en-US" altLang="nl-NL" sz="1000" dirty="0">
                <a:latin typeface="Verdana"/>
                <a:ea typeface="Verdana"/>
              </a:rPr>
              <a:t>Electronics and Communication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1165500"/>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1E9B9F65-E438-41CD-B7C1-C27EDF0587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2064</TotalTime>
  <Words>312</Words>
  <Application>Microsoft Office PowerPoint</Application>
  <PresentationFormat>Widescreen</PresentationFormat>
  <Paragraphs>54</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1_CG_2012_Template</vt:lpstr>
      <vt:lpstr>1_Capgemini Master</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Shivani Srivastava -X (shisriv3 - INFOSYS LIMITED at Cisco)</cp:lastModifiedBy>
  <cp:revision>402</cp:revision>
  <dcterms:created xsi:type="dcterms:W3CDTF">2020-09-22T06:24:34Z</dcterms:created>
  <dcterms:modified xsi:type="dcterms:W3CDTF">2022-10-12T08:43:54Z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