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45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2279094"/>
            <a:ext cx="7477601" cy="1916430"/>
          </a:xfrm>
          <a:prstGeom prst="rect">
            <a:avLst/>
          </a:prstGeom>
          <a:noFill/>
          <a:ln/>
        </p:spPr>
        <p:txBody>
          <a:bodyPr wrap="square" rtlCol="0" anchor="t"/>
          <a:lstStyle/>
          <a:p>
            <a:pPr marL="0" indent="0">
              <a:lnSpc>
                <a:spcPts val="7545"/>
              </a:lnSpc>
              <a:buNone/>
            </a:pPr>
            <a:r>
              <a:rPr lang="en-US" sz="6036" dirty="0">
                <a:solidFill>
                  <a:srgbClr val="FFFFFF"/>
                </a:solidFill>
                <a:latin typeface="Kanit" pitchFamily="34" charset="0"/>
                <a:ea typeface="Kanit" pitchFamily="34" charset="-122"/>
                <a:cs typeface="Kanit" pitchFamily="34" charset="-120"/>
              </a:rPr>
              <a:t>College Search &amp; Review Website</a:t>
            </a:r>
            <a:endParaRPr lang="en-US" sz="6036" dirty="0"/>
          </a:p>
        </p:txBody>
      </p:sp>
      <p:sp>
        <p:nvSpPr>
          <p:cNvPr id="6" name="Text 3"/>
          <p:cNvSpPr/>
          <p:nvPr/>
        </p:nvSpPr>
        <p:spPr>
          <a:xfrm>
            <a:off x="6319599" y="4528780"/>
            <a:ext cx="7477601" cy="1421606"/>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Our robust college search and review platform empowers students to make informed decisions about their higher education journey. With comprehensive college profiles, personalized search tools, and insightful reviews, we help you find the perfect fit.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2593181" y="581025"/>
            <a:ext cx="5281136" cy="660202"/>
          </a:xfrm>
          <a:prstGeom prst="rect">
            <a:avLst/>
          </a:prstGeom>
          <a:noFill/>
          <a:ln/>
        </p:spPr>
        <p:txBody>
          <a:bodyPr wrap="none" rtlCol="0" anchor="t"/>
          <a:lstStyle/>
          <a:p>
            <a:pPr marL="0" indent="0">
              <a:lnSpc>
                <a:spcPts val="5198"/>
              </a:lnSpc>
              <a:buNone/>
            </a:pPr>
            <a:r>
              <a:rPr lang="en-US" sz="4158" dirty="0">
                <a:solidFill>
                  <a:srgbClr val="FFFFFF"/>
                </a:solidFill>
                <a:latin typeface="Kanit" pitchFamily="34" charset="0"/>
                <a:ea typeface="Kanit" pitchFamily="34" charset="-122"/>
                <a:cs typeface="Kanit" pitchFamily="34" charset="-120"/>
              </a:rPr>
              <a:t>Our Objectives</a:t>
            </a:r>
            <a:endParaRPr lang="en-US" sz="4158" dirty="0"/>
          </a:p>
        </p:txBody>
      </p:sp>
      <p:sp>
        <p:nvSpPr>
          <p:cNvPr id="5" name="Shape 3"/>
          <p:cNvSpPr/>
          <p:nvPr/>
        </p:nvSpPr>
        <p:spPr>
          <a:xfrm>
            <a:off x="2593181" y="1828681"/>
            <a:ext cx="475298" cy="475298"/>
          </a:xfrm>
          <a:prstGeom prst="roundRect">
            <a:avLst>
              <a:gd name="adj" fmla="val 13333"/>
            </a:avLst>
          </a:prstGeom>
          <a:solidFill>
            <a:srgbClr val="221D4C"/>
          </a:solidFill>
          <a:ln/>
        </p:spPr>
      </p:sp>
      <p:sp>
        <p:nvSpPr>
          <p:cNvPr id="6" name="Text 4"/>
          <p:cNvSpPr/>
          <p:nvPr/>
        </p:nvSpPr>
        <p:spPr>
          <a:xfrm>
            <a:off x="2780228" y="1868329"/>
            <a:ext cx="101084" cy="396002"/>
          </a:xfrm>
          <a:prstGeom prst="rect">
            <a:avLst/>
          </a:prstGeom>
          <a:noFill/>
          <a:ln/>
        </p:spPr>
        <p:txBody>
          <a:bodyPr wrap="none" rtlCol="0" anchor="t"/>
          <a:lstStyle/>
          <a:p>
            <a:pPr marL="0" indent="0" algn="ctr">
              <a:lnSpc>
                <a:spcPts val="3119"/>
              </a:lnSpc>
              <a:buNone/>
            </a:pPr>
            <a:r>
              <a:rPr lang="en-US" sz="2495" dirty="0">
                <a:solidFill>
                  <a:srgbClr val="FFFFFF"/>
                </a:solidFill>
                <a:latin typeface="Kanit" pitchFamily="34" charset="0"/>
                <a:ea typeface="Kanit" pitchFamily="34" charset="-122"/>
                <a:cs typeface="Kanit" pitchFamily="34" charset="-120"/>
              </a:rPr>
              <a:t>1</a:t>
            </a:r>
            <a:endParaRPr lang="en-US" sz="2495" dirty="0"/>
          </a:p>
        </p:txBody>
      </p:sp>
      <p:sp>
        <p:nvSpPr>
          <p:cNvPr id="7" name="Text 5"/>
          <p:cNvSpPr/>
          <p:nvPr/>
        </p:nvSpPr>
        <p:spPr>
          <a:xfrm>
            <a:off x="3279696" y="1901309"/>
            <a:ext cx="2320647" cy="660083"/>
          </a:xfrm>
          <a:prstGeom prst="rect">
            <a:avLst/>
          </a:prstGeom>
          <a:noFill/>
          <a:ln/>
        </p:spPr>
        <p:txBody>
          <a:bodyPr wrap="square" rtlCol="0" anchor="t"/>
          <a:lstStyle/>
          <a:p>
            <a:pPr marL="0" indent="0">
              <a:lnSpc>
                <a:spcPts val="2599"/>
              </a:lnSpc>
              <a:buNone/>
            </a:pPr>
            <a:r>
              <a:rPr lang="en-US" sz="2079" dirty="0">
                <a:solidFill>
                  <a:srgbClr val="FFFFFF"/>
                </a:solidFill>
                <a:latin typeface="Kanit" pitchFamily="34" charset="0"/>
                <a:ea typeface="Kanit" pitchFamily="34" charset="-122"/>
                <a:cs typeface="Kanit" pitchFamily="34" charset="-120"/>
              </a:rPr>
              <a:t>Advanced Search Filters</a:t>
            </a:r>
            <a:endParaRPr lang="en-US" sz="2079" dirty="0"/>
          </a:p>
        </p:txBody>
      </p:sp>
      <p:sp>
        <p:nvSpPr>
          <p:cNvPr id="8" name="Text 6"/>
          <p:cNvSpPr/>
          <p:nvPr/>
        </p:nvSpPr>
        <p:spPr>
          <a:xfrm>
            <a:off x="3279696" y="2688074"/>
            <a:ext cx="2320647" cy="3041094"/>
          </a:xfrm>
          <a:prstGeom prst="rect">
            <a:avLst/>
          </a:prstGeom>
          <a:noFill/>
          <a:ln/>
        </p:spPr>
        <p:txBody>
          <a:bodyPr wrap="square" rtlCol="0" anchor="t"/>
          <a:lstStyle/>
          <a:p>
            <a:pPr marL="0" indent="0">
              <a:lnSpc>
                <a:spcPts val="2661"/>
              </a:lnSpc>
              <a:buNone/>
            </a:pPr>
            <a:r>
              <a:rPr lang="en-US" sz="1663" dirty="0">
                <a:solidFill>
                  <a:srgbClr val="D9E1FF"/>
                </a:solidFill>
                <a:latin typeface="Martel Sans" pitchFamily="34" charset="0"/>
                <a:ea typeface="Martel Sans" pitchFamily="34" charset="-122"/>
                <a:cs typeface="Martel Sans" pitchFamily="34" charset="-120"/>
              </a:rPr>
              <a:t>Provide an intuitive and efficient college search experience, allowing students to easily find and compare institutions that match their unique needs and preferences.</a:t>
            </a:r>
            <a:endParaRPr lang="en-US" sz="1663" dirty="0"/>
          </a:p>
        </p:txBody>
      </p:sp>
      <p:sp>
        <p:nvSpPr>
          <p:cNvPr id="9" name="Shape 7"/>
          <p:cNvSpPr/>
          <p:nvPr/>
        </p:nvSpPr>
        <p:spPr>
          <a:xfrm>
            <a:off x="5811560" y="1828681"/>
            <a:ext cx="475298" cy="475298"/>
          </a:xfrm>
          <a:prstGeom prst="roundRect">
            <a:avLst>
              <a:gd name="adj" fmla="val 13333"/>
            </a:avLst>
          </a:prstGeom>
          <a:solidFill>
            <a:srgbClr val="221D4C"/>
          </a:solidFill>
          <a:ln/>
        </p:spPr>
      </p:sp>
      <p:sp>
        <p:nvSpPr>
          <p:cNvPr id="10" name="Text 8"/>
          <p:cNvSpPr/>
          <p:nvPr/>
        </p:nvSpPr>
        <p:spPr>
          <a:xfrm>
            <a:off x="5968484" y="1868329"/>
            <a:ext cx="161330" cy="396002"/>
          </a:xfrm>
          <a:prstGeom prst="rect">
            <a:avLst/>
          </a:prstGeom>
          <a:noFill/>
          <a:ln/>
        </p:spPr>
        <p:txBody>
          <a:bodyPr wrap="none" rtlCol="0" anchor="t"/>
          <a:lstStyle/>
          <a:p>
            <a:pPr marL="0" indent="0" algn="ctr">
              <a:lnSpc>
                <a:spcPts val="3119"/>
              </a:lnSpc>
              <a:buNone/>
            </a:pPr>
            <a:r>
              <a:rPr lang="en-US" sz="2495" dirty="0">
                <a:solidFill>
                  <a:srgbClr val="FFFFFF"/>
                </a:solidFill>
                <a:latin typeface="Kanit" pitchFamily="34" charset="0"/>
                <a:ea typeface="Kanit" pitchFamily="34" charset="-122"/>
                <a:cs typeface="Kanit" pitchFamily="34" charset="-120"/>
              </a:rPr>
              <a:t>2</a:t>
            </a:r>
            <a:endParaRPr lang="en-US" sz="2495" dirty="0"/>
          </a:p>
        </p:txBody>
      </p:sp>
      <p:sp>
        <p:nvSpPr>
          <p:cNvPr id="11" name="Text 9"/>
          <p:cNvSpPr/>
          <p:nvPr/>
        </p:nvSpPr>
        <p:spPr>
          <a:xfrm>
            <a:off x="6498074" y="1901309"/>
            <a:ext cx="2320647" cy="660083"/>
          </a:xfrm>
          <a:prstGeom prst="rect">
            <a:avLst/>
          </a:prstGeom>
          <a:noFill/>
          <a:ln/>
        </p:spPr>
        <p:txBody>
          <a:bodyPr wrap="square" rtlCol="0" anchor="t"/>
          <a:lstStyle/>
          <a:p>
            <a:pPr marL="0" indent="0">
              <a:lnSpc>
                <a:spcPts val="2599"/>
              </a:lnSpc>
              <a:buNone/>
            </a:pPr>
            <a:r>
              <a:rPr lang="en-US" sz="2079" dirty="0">
                <a:solidFill>
                  <a:srgbClr val="FFFFFF"/>
                </a:solidFill>
                <a:latin typeface="Kanit" pitchFamily="34" charset="0"/>
                <a:ea typeface="Kanit" pitchFamily="34" charset="-122"/>
                <a:cs typeface="Kanit" pitchFamily="34" charset="-120"/>
              </a:rPr>
              <a:t>Personalized Profiles</a:t>
            </a:r>
            <a:endParaRPr lang="en-US" sz="2079" dirty="0"/>
          </a:p>
        </p:txBody>
      </p:sp>
      <p:sp>
        <p:nvSpPr>
          <p:cNvPr id="12" name="Text 10"/>
          <p:cNvSpPr/>
          <p:nvPr/>
        </p:nvSpPr>
        <p:spPr>
          <a:xfrm>
            <a:off x="6498074" y="2688074"/>
            <a:ext cx="2320647" cy="2703195"/>
          </a:xfrm>
          <a:prstGeom prst="rect">
            <a:avLst/>
          </a:prstGeom>
          <a:noFill/>
          <a:ln/>
        </p:spPr>
        <p:txBody>
          <a:bodyPr wrap="square" rtlCol="0" anchor="t"/>
          <a:lstStyle/>
          <a:p>
            <a:pPr marL="0" indent="0">
              <a:lnSpc>
                <a:spcPts val="2661"/>
              </a:lnSpc>
              <a:buNone/>
            </a:pPr>
            <a:r>
              <a:rPr lang="en-US" sz="1663" dirty="0">
                <a:solidFill>
                  <a:srgbClr val="D9E1FF"/>
                </a:solidFill>
                <a:latin typeface="Martel Sans" pitchFamily="34" charset="0"/>
                <a:ea typeface="Martel Sans" pitchFamily="34" charset="-122"/>
                <a:cs typeface="Martel Sans" pitchFamily="34" charset="-120"/>
              </a:rPr>
              <a:t>Offer in-depth college profiles showcasing key details such as academics, campus life, cost, and student outcomes to support well-informed decisions.</a:t>
            </a:r>
            <a:endParaRPr lang="en-US" sz="1663" dirty="0"/>
          </a:p>
        </p:txBody>
      </p:sp>
      <p:sp>
        <p:nvSpPr>
          <p:cNvPr id="13" name="Shape 11"/>
          <p:cNvSpPr/>
          <p:nvPr/>
        </p:nvSpPr>
        <p:spPr>
          <a:xfrm>
            <a:off x="9029938" y="1828681"/>
            <a:ext cx="475298" cy="475298"/>
          </a:xfrm>
          <a:prstGeom prst="roundRect">
            <a:avLst>
              <a:gd name="adj" fmla="val 13333"/>
            </a:avLst>
          </a:prstGeom>
          <a:solidFill>
            <a:srgbClr val="221D4C"/>
          </a:solidFill>
          <a:ln/>
        </p:spPr>
      </p:sp>
      <p:sp>
        <p:nvSpPr>
          <p:cNvPr id="14" name="Text 12"/>
          <p:cNvSpPr/>
          <p:nvPr/>
        </p:nvSpPr>
        <p:spPr>
          <a:xfrm>
            <a:off x="9185315" y="1868329"/>
            <a:ext cx="164544" cy="396002"/>
          </a:xfrm>
          <a:prstGeom prst="rect">
            <a:avLst/>
          </a:prstGeom>
          <a:noFill/>
          <a:ln/>
        </p:spPr>
        <p:txBody>
          <a:bodyPr wrap="none" rtlCol="0" anchor="t"/>
          <a:lstStyle/>
          <a:p>
            <a:pPr marL="0" indent="0" algn="ctr">
              <a:lnSpc>
                <a:spcPts val="3119"/>
              </a:lnSpc>
              <a:buNone/>
            </a:pPr>
            <a:r>
              <a:rPr lang="en-US" sz="2495" dirty="0">
                <a:solidFill>
                  <a:srgbClr val="FFFFFF"/>
                </a:solidFill>
                <a:latin typeface="Kanit" pitchFamily="34" charset="0"/>
                <a:ea typeface="Kanit" pitchFamily="34" charset="-122"/>
                <a:cs typeface="Kanit" pitchFamily="34" charset="-120"/>
              </a:rPr>
              <a:t>3</a:t>
            </a:r>
            <a:endParaRPr lang="en-US" sz="2495" dirty="0"/>
          </a:p>
        </p:txBody>
      </p:sp>
      <p:sp>
        <p:nvSpPr>
          <p:cNvPr id="15" name="Text 13"/>
          <p:cNvSpPr/>
          <p:nvPr/>
        </p:nvSpPr>
        <p:spPr>
          <a:xfrm>
            <a:off x="9716453" y="1901309"/>
            <a:ext cx="2320647" cy="660083"/>
          </a:xfrm>
          <a:prstGeom prst="rect">
            <a:avLst/>
          </a:prstGeom>
          <a:noFill/>
          <a:ln/>
        </p:spPr>
        <p:txBody>
          <a:bodyPr wrap="square" rtlCol="0" anchor="t"/>
          <a:lstStyle/>
          <a:p>
            <a:pPr marL="0" indent="0">
              <a:lnSpc>
                <a:spcPts val="2599"/>
              </a:lnSpc>
              <a:buNone/>
            </a:pPr>
            <a:r>
              <a:rPr lang="en-US" sz="2079" dirty="0">
                <a:solidFill>
                  <a:srgbClr val="FFFFFF"/>
                </a:solidFill>
                <a:latin typeface="Kanit" pitchFamily="34" charset="0"/>
                <a:ea typeface="Kanit" pitchFamily="34" charset="-122"/>
                <a:cs typeface="Kanit" pitchFamily="34" charset="-120"/>
              </a:rPr>
              <a:t>Comprehensive College Profiles</a:t>
            </a:r>
            <a:endParaRPr lang="en-US" sz="2079" dirty="0"/>
          </a:p>
        </p:txBody>
      </p:sp>
      <p:sp>
        <p:nvSpPr>
          <p:cNvPr id="16" name="Text 14"/>
          <p:cNvSpPr/>
          <p:nvPr/>
        </p:nvSpPr>
        <p:spPr>
          <a:xfrm>
            <a:off x="9716453" y="2688074"/>
            <a:ext cx="2320647" cy="3378994"/>
          </a:xfrm>
          <a:prstGeom prst="rect">
            <a:avLst/>
          </a:prstGeom>
          <a:noFill/>
          <a:ln/>
        </p:spPr>
        <p:txBody>
          <a:bodyPr wrap="square" rtlCol="0" anchor="t"/>
          <a:lstStyle/>
          <a:p>
            <a:pPr marL="0" indent="0">
              <a:lnSpc>
                <a:spcPts val="2661"/>
              </a:lnSpc>
              <a:buNone/>
            </a:pPr>
            <a:r>
              <a:rPr lang="en-US" sz="1663" dirty="0">
                <a:solidFill>
                  <a:srgbClr val="D9E1FF"/>
                </a:solidFill>
                <a:latin typeface="Martel Sans" pitchFamily="34" charset="0"/>
                <a:ea typeface="Martel Sans" pitchFamily="34" charset="-122"/>
                <a:cs typeface="Martel Sans" pitchFamily="34" charset="-120"/>
              </a:rPr>
              <a:t>Detailed profiles for each college or university will include information on admission requirements, tuition fees, campus amenities, faculty qualifications, and alumni statistics.</a:t>
            </a:r>
            <a:endParaRPr lang="en-US" sz="1663" dirty="0"/>
          </a:p>
        </p:txBody>
      </p:sp>
      <p:sp>
        <p:nvSpPr>
          <p:cNvPr id="17" name="Shape 15"/>
          <p:cNvSpPr/>
          <p:nvPr/>
        </p:nvSpPr>
        <p:spPr>
          <a:xfrm>
            <a:off x="2593181" y="6443305"/>
            <a:ext cx="475298" cy="475298"/>
          </a:xfrm>
          <a:prstGeom prst="roundRect">
            <a:avLst>
              <a:gd name="adj" fmla="val 13333"/>
            </a:avLst>
          </a:prstGeom>
          <a:solidFill>
            <a:srgbClr val="221D4C"/>
          </a:solidFill>
          <a:ln/>
        </p:spPr>
      </p:sp>
      <p:sp>
        <p:nvSpPr>
          <p:cNvPr id="18" name="Text 16"/>
          <p:cNvSpPr/>
          <p:nvPr/>
        </p:nvSpPr>
        <p:spPr>
          <a:xfrm>
            <a:off x="2744748" y="6482953"/>
            <a:ext cx="172045" cy="396002"/>
          </a:xfrm>
          <a:prstGeom prst="rect">
            <a:avLst/>
          </a:prstGeom>
          <a:noFill/>
          <a:ln/>
        </p:spPr>
        <p:txBody>
          <a:bodyPr wrap="none" rtlCol="0" anchor="t"/>
          <a:lstStyle/>
          <a:p>
            <a:pPr marL="0" indent="0" algn="ctr">
              <a:lnSpc>
                <a:spcPts val="3119"/>
              </a:lnSpc>
              <a:buNone/>
            </a:pPr>
            <a:r>
              <a:rPr lang="en-US" sz="2495" dirty="0">
                <a:solidFill>
                  <a:srgbClr val="FFFFFF"/>
                </a:solidFill>
                <a:latin typeface="Kanit" pitchFamily="34" charset="0"/>
                <a:ea typeface="Kanit" pitchFamily="34" charset="-122"/>
                <a:cs typeface="Kanit" pitchFamily="34" charset="-120"/>
              </a:rPr>
              <a:t>4</a:t>
            </a:r>
            <a:endParaRPr lang="en-US" sz="2495" dirty="0"/>
          </a:p>
        </p:txBody>
      </p:sp>
      <p:sp>
        <p:nvSpPr>
          <p:cNvPr id="19" name="Text 17"/>
          <p:cNvSpPr/>
          <p:nvPr/>
        </p:nvSpPr>
        <p:spPr>
          <a:xfrm>
            <a:off x="3279696" y="6515933"/>
            <a:ext cx="2640568" cy="330041"/>
          </a:xfrm>
          <a:prstGeom prst="rect">
            <a:avLst/>
          </a:prstGeom>
          <a:noFill/>
          <a:ln/>
        </p:spPr>
        <p:txBody>
          <a:bodyPr wrap="none" rtlCol="0" anchor="t"/>
          <a:lstStyle/>
          <a:p>
            <a:pPr marL="0" indent="0">
              <a:lnSpc>
                <a:spcPts val="2599"/>
              </a:lnSpc>
              <a:buNone/>
            </a:pPr>
            <a:r>
              <a:rPr lang="en-US" sz="2079" dirty="0">
                <a:solidFill>
                  <a:srgbClr val="FFFFFF"/>
                </a:solidFill>
                <a:latin typeface="Kanit" pitchFamily="34" charset="0"/>
                <a:ea typeface="Kanit" pitchFamily="34" charset="-122"/>
                <a:cs typeface="Kanit" pitchFamily="34" charset="-120"/>
              </a:rPr>
              <a:t>Reviews and Ratings</a:t>
            </a:r>
            <a:endParaRPr lang="en-US" sz="2079" dirty="0"/>
          </a:p>
        </p:txBody>
      </p:sp>
      <p:sp>
        <p:nvSpPr>
          <p:cNvPr id="20" name="Text 18"/>
          <p:cNvSpPr/>
          <p:nvPr/>
        </p:nvSpPr>
        <p:spPr>
          <a:xfrm>
            <a:off x="3279696" y="6972657"/>
            <a:ext cx="8757404" cy="675799"/>
          </a:xfrm>
          <a:prstGeom prst="rect">
            <a:avLst/>
          </a:prstGeom>
          <a:noFill/>
          <a:ln/>
        </p:spPr>
        <p:txBody>
          <a:bodyPr wrap="square" rtlCol="0" anchor="t"/>
          <a:lstStyle/>
          <a:p>
            <a:pPr marL="0" indent="0">
              <a:lnSpc>
                <a:spcPts val="2661"/>
              </a:lnSpc>
              <a:buNone/>
            </a:pPr>
            <a:r>
              <a:rPr lang="en-US" sz="1663" dirty="0">
                <a:solidFill>
                  <a:srgbClr val="D9E1FF"/>
                </a:solidFill>
                <a:latin typeface="Martel Sans" pitchFamily="34" charset="0"/>
                <a:ea typeface="Martel Sans" pitchFamily="34" charset="-122"/>
                <a:cs typeface="Martel Sans" pitchFamily="34" charset="-120"/>
              </a:rPr>
              <a:t>Empower students to learn from the experiences of their peers through a comprehensive review system, fostering transparency and confidence in the college selection process.</a:t>
            </a:r>
            <a:endParaRPr lang="en-US" sz="166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2348389" y="922615"/>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Hardware and Software Requirement Specifications</a:t>
            </a:r>
            <a:endParaRPr lang="en-US" sz="4374" dirty="0"/>
          </a:p>
        </p:txBody>
      </p:sp>
      <p:sp>
        <p:nvSpPr>
          <p:cNvPr id="5" name="Shape 3"/>
          <p:cNvSpPr/>
          <p:nvPr/>
        </p:nvSpPr>
        <p:spPr>
          <a:xfrm>
            <a:off x="2348389" y="2755702"/>
            <a:ext cx="3163014" cy="3048953"/>
          </a:xfrm>
          <a:prstGeom prst="roundRect">
            <a:avLst>
              <a:gd name="adj" fmla="val 2186"/>
            </a:avLst>
          </a:prstGeom>
          <a:solidFill>
            <a:srgbClr val="221D4C"/>
          </a:solidFill>
          <a:ln/>
        </p:spPr>
      </p:sp>
      <p:sp>
        <p:nvSpPr>
          <p:cNvPr id="6" name="Text 4"/>
          <p:cNvSpPr/>
          <p:nvPr/>
        </p:nvSpPr>
        <p:spPr>
          <a:xfrm>
            <a:off x="2570559" y="2977872"/>
            <a:ext cx="2718673" cy="694373"/>
          </a:xfrm>
          <a:prstGeom prst="rect">
            <a:avLst/>
          </a:prstGeom>
          <a:noFill/>
          <a:ln/>
        </p:spPr>
        <p:txBody>
          <a:bodyPr wrap="squar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Hardware Requirements</a:t>
            </a:r>
            <a:endParaRPr lang="en-US" sz="2187" dirty="0"/>
          </a:p>
        </p:txBody>
      </p:sp>
      <p:sp>
        <p:nvSpPr>
          <p:cNvPr id="7" name="Text 5"/>
          <p:cNvSpPr/>
          <p:nvPr/>
        </p:nvSpPr>
        <p:spPr>
          <a:xfrm>
            <a:off x="2570559" y="3805476"/>
            <a:ext cx="2718673" cy="1777008"/>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Intel Core i3 processor or equivalent, 4GB RAM or higher, and a screen resolution of 1366x768 pixels or higher.</a:t>
            </a:r>
            <a:endParaRPr lang="en-US" sz="1750" dirty="0"/>
          </a:p>
        </p:txBody>
      </p:sp>
      <p:sp>
        <p:nvSpPr>
          <p:cNvPr id="8" name="Shape 6"/>
          <p:cNvSpPr/>
          <p:nvPr/>
        </p:nvSpPr>
        <p:spPr>
          <a:xfrm>
            <a:off x="5733574" y="2755702"/>
            <a:ext cx="3163014" cy="3048953"/>
          </a:xfrm>
          <a:prstGeom prst="roundRect">
            <a:avLst>
              <a:gd name="adj" fmla="val 2186"/>
            </a:avLst>
          </a:prstGeom>
          <a:solidFill>
            <a:srgbClr val="221D4C"/>
          </a:solidFill>
          <a:ln/>
        </p:spPr>
      </p:sp>
      <p:sp>
        <p:nvSpPr>
          <p:cNvPr id="9" name="Text 7"/>
          <p:cNvSpPr/>
          <p:nvPr/>
        </p:nvSpPr>
        <p:spPr>
          <a:xfrm>
            <a:off x="5955744" y="2977872"/>
            <a:ext cx="2718673" cy="694373"/>
          </a:xfrm>
          <a:prstGeom prst="rect">
            <a:avLst/>
          </a:prstGeom>
          <a:noFill/>
          <a:ln/>
        </p:spPr>
        <p:txBody>
          <a:bodyPr wrap="squar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Frontend Software Requirement</a:t>
            </a:r>
            <a:endParaRPr lang="en-US" sz="2187" dirty="0"/>
          </a:p>
        </p:txBody>
      </p:sp>
      <p:sp>
        <p:nvSpPr>
          <p:cNvPr id="10" name="Text 8"/>
          <p:cNvSpPr/>
          <p:nvPr/>
        </p:nvSpPr>
        <p:spPr>
          <a:xfrm>
            <a:off x="6311146" y="3805476"/>
            <a:ext cx="2363272"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D9E1FF"/>
                </a:solidFill>
                <a:latin typeface="Martel Sans" pitchFamily="34" charset="0"/>
                <a:ea typeface="Martel Sans" pitchFamily="34" charset="-122"/>
                <a:cs typeface="Martel Sans" pitchFamily="34" charset="-120"/>
              </a:rPr>
              <a:t>React.js</a:t>
            </a:r>
            <a:endParaRPr lang="en-US" sz="1750" dirty="0"/>
          </a:p>
        </p:txBody>
      </p:sp>
      <p:sp>
        <p:nvSpPr>
          <p:cNvPr id="11" name="Text 9"/>
          <p:cNvSpPr/>
          <p:nvPr/>
        </p:nvSpPr>
        <p:spPr>
          <a:xfrm>
            <a:off x="6311146" y="4249698"/>
            <a:ext cx="2363272"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D9E1FF"/>
                </a:solidFill>
                <a:latin typeface="Martel Sans" pitchFamily="34" charset="0"/>
                <a:ea typeface="Martel Sans" pitchFamily="34" charset="-122"/>
                <a:cs typeface="Martel Sans" pitchFamily="34" charset="-120"/>
              </a:rPr>
              <a:t>JavaScript (ES7+)</a:t>
            </a:r>
            <a:endParaRPr lang="en-US" sz="1750" dirty="0"/>
          </a:p>
        </p:txBody>
      </p:sp>
      <p:sp>
        <p:nvSpPr>
          <p:cNvPr id="12" name="Text 10"/>
          <p:cNvSpPr/>
          <p:nvPr/>
        </p:nvSpPr>
        <p:spPr>
          <a:xfrm>
            <a:off x="6311146" y="4693920"/>
            <a:ext cx="2363272"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D9E1FF"/>
                </a:solidFill>
                <a:latin typeface="Martel Sans" pitchFamily="34" charset="0"/>
                <a:ea typeface="Martel Sans" pitchFamily="34" charset="-122"/>
                <a:cs typeface="Martel Sans" pitchFamily="34" charset="-120"/>
              </a:rPr>
              <a:t>CSS</a:t>
            </a:r>
            <a:endParaRPr lang="en-US" sz="1750" dirty="0"/>
          </a:p>
        </p:txBody>
      </p:sp>
      <p:sp>
        <p:nvSpPr>
          <p:cNvPr id="13" name="Text 11"/>
          <p:cNvSpPr/>
          <p:nvPr/>
        </p:nvSpPr>
        <p:spPr>
          <a:xfrm>
            <a:off x="6311146" y="5138142"/>
            <a:ext cx="2363272"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D9E1FF"/>
                </a:solidFill>
                <a:latin typeface="Martel Sans" pitchFamily="34" charset="0"/>
                <a:ea typeface="Martel Sans" pitchFamily="34" charset="-122"/>
                <a:cs typeface="Martel Sans" pitchFamily="34" charset="-120"/>
              </a:rPr>
              <a:t>Frontend Libraries</a:t>
            </a:r>
            <a:endParaRPr lang="en-US" sz="1750" dirty="0"/>
          </a:p>
        </p:txBody>
      </p:sp>
      <p:sp>
        <p:nvSpPr>
          <p:cNvPr id="14" name="Shape 12"/>
          <p:cNvSpPr/>
          <p:nvPr/>
        </p:nvSpPr>
        <p:spPr>
          <a:xfrm>
            <a:off x="9118759" y="2755702"/>
            <a:ext cx="3163014" cy="3048953"/>
          </a:xfrm>
          <a:prstGeom prst="roundRect">
            <a:avLst>
              <a:gd name="adj" fmla="val 2186"/>
            </a:avLst>
          </a:prstGeom>
          <a:solidFill>
            <a:srgbClr val="221D4C"/>
          </a:solidFill>
          <a:ln/>
        </p:spPr>
      </p:sp>
      <p:sp>
        <p:nvSpPr>
          <p:cNvPr id="15" name="Text 13"/>
          <p:cNvSpPr/>
          <p:nvPr/>
        </p:nvSpPr>
        <p:spPr>
          <a:xfrm>
            <a:off x="9340929" y="2977872"/>
            <a:ext cx="2718673" cy="694373"/>
          </a:xfrm>
          <a:prstGeom prst="rect">
            <a:avLst/>
          </a:prstGeom>
          <a:noFill/>
          <a:ln/>
        </p:spPr>
        <p:txBody>
          <a:bodyPr wrap="squar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Backend Software Requirement</a:t>
            </a:r>
            <a:endParaRPr lang="en-US" sz="2187" dirty="0"/>
          </a:p>
        </p:txBody>
      </p:sp>
      <p:sp>
        <p:nvSpPr>
          <p:cNvPr id="16" name="Text 14"/>
          <p:cNvSpPr/>
          <p:nvPr/>
        </p:nvSpPr>
        <p:spPr>
          <a:xfrm>
            <a:off x="9696331" y="3805476"/>
            <a:ext cx="2363272"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D9E1FF"/>
                </a:solidFill>
                <a:latin typeface="Martel Sans" pitchFamily="34" charset="0"/>
                <a:ea typeface="Martel Sans" pitchFamily="34" charset="-122"/>
                <a:cs typeface="Martel Sans" pitchFamily="34" charset="-120"/>
              </a:rPr>
              <a:t>Spring Boot</a:t>
            </a:r>
            <a:endParaRPr lang="en-US" sz="1750" dirty="0"/>
          </a:p>
        </p:txBody>
      </p:sp>
      <p:sp>
        <p:nvSpPr>
          <p:cNvPr id="17" name="Text 15"/>
          <p:cNvSpPr/>
          <p:nvPr/>
        </p:nvSpPr>
        <p:spPr>
          <a:xfrm>
            <a:off x="9696331" y="4249698"/>
            <a:ext cx="2363272"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D9E1FF"/>
                </a:solidFill>
                <a:latin typeface="Martel Sans" pitchFamily="34" charset="0"/>
                <a:ea typeface="Martel Sans" pitchFamily="34" charset="-122"/>
                <a:cs typeface="Martel Sans" pitchFamily="34" charset="-120"/>
              </a:rPr>
              <a:t>Java</a:t>
            </a:r>
            <a:endParaRPr lang="en-US" sz="1750" dirty="0"/>
          </a:p>
        </p:txBody>
      </p:sp>
      <p:sp>
        <p:nvSpPr>
          <p:cNvPr id="18" name="Text 16"/>
          <p:cNvSpPr/>
          <p:nvPr/>
        </p:nvSpPr>
        <p:spPr>
          <a:xfrm>
            <a:off x="9696331" y="4693920"/>
            <a:ext cx="2363272"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D9E1FF"/>
                </a:solidFill>
                <a:latin typeface="Martel Sans" pitchFamily="34" charset="0"/>
                <a:ea typeface="Martel Sans" pitchFamily="34" charset="-122"/>
                <a:cs typeface="Martel Sans" pitchFamily="34" charset="-120"/>
              </a:rPr>
              <a:t>Spring Framework</a:t>
            </a:r>
            <a:endParaRPr lang="en-US" sz="1750" dirty="0"/>
          </a:p>
        </p:txBody>
      </p:sp>
      <p:sp>
        <p:nvSpPr>
          <p:cNvPr id="19" name="Text 17"/>
          <p:cNvSpPr/>
          <p:nvPr/>
        </p:nvSpPr>
        <p:spPr>
          <a:xfrm>
            <a:off x="9696331" y="5138142"/>
            <a:ext cx="2363272"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D9E1FF"/>
                </a:solidFill>
                <a:latin typeface="Martel Sans" pitchFamily="34" charset="0"/>
                <a:ea typeface="Martel Sans" pitchFamily="34" charset="-122"/>
                <a:cs typeface="Martel Sans" pitchFamily="34" charset="-120"/>
              </a:rPr>
              <a:t>RESTful APIs</a:t>
            </a:r>
            <a:endParaRPr lang="en-US" sz="1750" dirty="0"/>
          </a:p>
        </p:txBody>
      </p:sp>
      <p:sp>
        <p:nvSpPr>
          <p:cNvPr id="20" name="Shape 18"/>
          <p:cNvSpPr/>
          <p:nvPr/>
        </p:nvSpPr>
        <p:spPr>
          <a:xfrm>
            <a:off x="2348389" y="6026825"/>
            <a:ext cx="4855726" cy="1280160"/>
          </a:xfrm>
          <a:prstGeom prst="roundRect">
            <a:avLst>
              <a:gd name="adj" fmla="val 5207"/>
            </a:avLst>
          </a:prstGeom>
          <a:solidFill>
            <a:srgbClr val="221D4C"/>
          </a:solidFill>
          <a:ln/>
        </p:spPr>
      </p:sp>
      <p:sp>
        <p:nvSpPr>
          <p:cNvPr id="21" name="Text 19"/>
          <p:cNvSpPr/>
          <p:nvPr/>
        </p:nvSpPr>
        <p:spPr>
          <a:xfrm>
            <a:off x="2570559" y="6248995"/>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Kanit" pitchFamily="34" charset="0"/>
                <a:ea typeface="Kanit" pitchFamily="34" charset="-122"/>
                <a:cs typeface="Kanit" pitchFamily="34" charset="-120"/>
              </a:rPr>
              <a:t>Cloud Management</a:t>
            </a:r>
            <a:endParaRPr lang="en-US" sz="2187" dirty="0"/>
          </a:p>
        </p:txBody>
      </p:sp>
      <p:sp>
        <p:nvSpPr>
          <p:cNvPr id="22" name="Text 20"/>
          <p:cNvSpPr/>
          <p:nvPr/>
        </p:nvSpPr>
        <p:spPr>
          <a:xfrm>
            <a:off x="2570559" y="6729412"/>
            <a:ext cx="4411385" cy="355402"/>
          </a:xfrm>
          <a:prstGeom prst="rect">
            <a:avLst/>
          </a:prstGeom>
          <a:noFill/>
          <a:ln/>
        </p:spPr>
        <p:txBody>
          <a:bodyPr wrap="non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AWS</a:t>
            </a:r>
            <a:endParaRPr lang="en-US" sz="1750" dirty="0"/>
          </a:p>
        </p:txBody>
      </p:sp>
      <p:sp>
        <p:nvSpPr>
          <p:cNvPr id="23" name="Shape 21"/>
          <p:cNvSpPr/>
          <p:nvPr/>
        </p:nvSpPr>
        <p:spPr>
          <a:xfrm>
            <a:off x="7426285" y="6026825"/>
            <a:ext cx="4855726" cy="1280160"/>
          </a:xfrm>
          <a:prstGeom prst="roundRect">
            <a:avLst>
              <a:gd name="adj" fmla="val 5207"/>
            </a:avLst>
          </a:prstGeom>
          <a:solidFill>
            <a:srgbClr val="221D4C"/>
          </a:solidFill>
          <a:ln/>
        </p:spPr>
      </p:sp>
      <p:sp>
        <p:nvSpPr>
          <p:cNvPr id="24" name="Text 22"/>
          <p:cNvSpPr/>
          <p:nvPr/>
        </p:nvSpPr>
        <p:spPr>
          <a:xfrm>
            <a:off x="7648456" y="6248995"/>
            <a:ext cx="2936796" cy="347186"/>
          </a:xfrm>
          <a:prstGeom prst="rect">
            <a:avLst/>
          </a:prstGeom>
          <a:noFill/>
          <a:ln/>
        </p:spPr>
        <p:txBody>
          <a:bodyPr wrap="none" rtlCol="0" anchor="t"/>
          <a:lstStyle/>
          <a:p>
            <a:pPr marL="0" indent="0">
              <a:lnSpc>
                <a:spcPts val="2734"/>
              </a:lnSpc>
              <a:buNone/>
            </a:pPr>
            <a:r>
              <a:rPr lang="en-US" sz="2187" b="1" dirty="0">
                <a:solidFill>
                  <a:srgbClr val="FFFFFF"/>
                </a:solidFill>
                <a:latin typeface="Kanit" pitchFamily="34" charset="0"/>
                <a:ea typeface="Kanit" pitchFamily="34" charset="-122"/>
                <a:cs typeface="Kanit" pitchFamily="34" charset="-120"/>
              </a:rPr>
              <a:t>Database Management</a:t>
            </a:r>
            <a:endParaRPr lang="en-US" sz="2187" dirty="0"/>
          </a:p>
        </p:txBody>
      </p:sp>
      <p:sp>
        <p:nvSpPr>
          <p:cNvPr id="25" name="Text 23"/>
          <p:cNvSpPr/>
          <p:nvPr/>
        </p:nvSpPr>
        <p:spPr>
          <a:xfrm>
            <a:off x="7648456" y="6729412"/>
            <a:ext cx="4411385" cy="355402"/>
          </a:xfrm>
          <a:prstGeom prst="rect">
            <a:avLst/>
          </a:prstGeom>
          <a:noFill/>
          <a:ln/>
        </p:spPr>
        <p:txBody>
          <a:bodyPr wrap="none" rtlCol="0" anchor="t"/>
          <a:lstStyle/>
          <a:p>
            <a:pPr marL="0" indent="0">
              <a:lnSpc>
                <a:spcPts val="2799"/>
              </a:lnSpc>
              <a:buNone/>
            </a:pPr>
            <a:r>
              <a:rPr lang="en-US" sz="1750" b="1" dirty="0">
                <a:solidFill>
                  <a:srgbClr val="D9E1FF"/>
                </a:solidFill>
                <a:latin typeface="Martel Sans" pitchFamily="34" charset="0"/>
                <a:ea typeface="Martel Sans" pitchFamily="34" charset="-122"/>
                <a:cs typeface="Martel Sans" pitchFamily="34" charset="-120"/>
              </a:rPr>
              <a:t>MySQL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pic>
        <p:nvPicPr>
          <p:cNvPr id="5" name="Image 1" descr="preencoded.png"/>
          <p:cNvPicPr>
            <a:picLocks noChangeAspect="1"/>
          </p:cNvPicPr>
          <p:nvPr/>
        </p:nvPicPr>
        <p:blipFill>
          <a:blip r:embed="rId4"/>
          <a:stretch>
            <a:fillRect/>
          </a:stretch>
        </p:blipFill>
        <p:spPr>
          <a:xfrm>
            <a:off x="11570970" y="1188720"/>
            <a:ext cx="2476500" cy="5852160"/>
          </a:xfrm>
          <a:prstGeom prst="rect">
            <a:avLst/>
          </a:prstGeom>
        </p:spPr>
      </p:pic>
      <p:sp>
        <p:nvSpPr>
          <p:cNvPr id="6" name="Text 2"/>
          <p:cNvSpPr/>
          <p:nvPr/>
        </p:nvSpPr>
        <p:spPr>
          <a:xfrm>
            <a:off x="833199" y="1854279"/>
            <a:ext cx="7653218" cy="694373"/>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Comprehensive College Search</a:t>
            </a:r>
            <a:endParaRPr lang="en-US" sz="4374" dirty="0"/>
          </a:p>
        </p:txBody>
      </p:sp>
      <p:sp>
        <p:nvSpPr>
          <p:cNvPr id="7" name="Shape 3"/>
          <p:cNvSpPr/>
          <p:nvPr/>
        </p:nvSpPr>
        <p:spPr>
          <a:xfrm>
            <a:off x="1152644" y="2881908"/>
            <a:ext cx="27742" cy="3493294"/>
          </a:xfrm>
          <a:prstGeom prst="rect">
            <a:avLst/>
          </a:prstGeom>
          <a:solidFill>
            <a:srgbClr val="FA2F5C"/>
          </a:solidFill>
          <a:ln/>
        </p:spPr>
      </p:sp>
      <p:sp>
        <p:nvSpPr>
          <p:cNvPr id="8" name="Shape 4"/>
          <p:cNvSpPr/>
          <p:nvPr/>
        </p:nvSpPr>
        <p:spPr>
          <a:xfrm>
            <a:off x="1416427" y="3291542"/>
            <a:ext cx="777597" cy="27742"/>
          </a:xfrm>
          <a:prstGeom prst="rect">
            <a:avLst/>
          </a:prstGeom>
          <a:solidFill>
            <a:srgbClr val="FA2F5C"/>
          </a:solidFill>
          <a:ln/>
        </p:spPr>
      </p:sp>
      <p:sp>
        <p:nvSpPr>
          <p:cNvPr id="9" name="Shape 5"/>
          <p:cNvSpPr/>
          <p:nvPr/>
        </p:nvSpPr>
        <p:spPr>
          <a:xfrm>
            <a:off x="916484" y="3055501"/>
            <a:ext cx="499943" cy="499943"/>
          </a:xfrm>
          <a:prstGeom prst="roundRect">
            <a:avLst>
              <a:gd name="adj" fmla="val 13333"/>
            </a:avLst>
          </a:prstGeom>
          <a:solidFill>
            <a:srgbClr val="221D4C"/>
          </a:solidFill>
          <a:ln/>
        </p:spPr>
      </p:sp>
      <p:sp>
        <p:nvSpPr>
          <p:cNvPr id="10" name="Text 6"/>
          <p:cNvSpPr/>
          <p:nvPr/>
        </p:nvSpPr>
        <p:spPr>
          <a:xfrm>
            <a:off x="1113294" y="3097173"/>
            <a:ext cx="10632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1</a:t>
            </a:r>
            <a:endParaRPr lang="en-US" sz="2624" dirty="0"/>
          </a:p>
        </p:txBody>
      </p:sp>
      <p:sp>
        <p:nvSpPr>
          <p:cNvPr id="11" name="Text 7"/>
          <p:cNvSpPr/>
          <p:nvPr/>
        </p:nvSpPr>
        <p:spPr>
          <a:xfrm>
            <a:off x="2388513" y="3104078"/>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Filters</a:t>
            </a:r>
            <a:endParaRPr lang="en-US" sz="2187" dirty="0"/>
          </a:p>
        </p:txBody>
      </p:sp>
      <p:sp>
        <p:nvSpPr>
          <p:cNvPr id="12" name="Text 8"/>
          <p:cNvSpPr/>
          <p:nvPr/>
        </p:nvSpPr>
        <p:spPr>
          <a:xfrm>
            <a:off x="2388513" y="3584496"/>
            <a:ext cx="7751088"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Narrow your search by city, state, program course, and other key criteria to find the perfect college match.</a:t>
            </a:r>
            <a:endParaRPr lang="en-US" sz="1750" dirty="0"/>
          </a:p>
        </p:txBody>
      </p:sp>
      <p:sp>
        <p:nvSpPr>
          <p:cNvPr id="13" name="Shape 9"/>
          <p:cNvSpPr/>
          <p:nvPr/>
        </p:nvSpPr>
        <p:spPr>
          <a:xfrm>
            <a:off x="1416427" y="5149275"/>
            <a:ext cx="777597" cy="27742"/>
          </a:xfrm>
          <a:prstGeom prst="rect">
            <a:avLst/>
          </a:prstGeom>
          <a:solidFill>
            <a:srgbClr val="FA2F5C"/>
          </a:solidFill>
          <a:ln/>
        </p:spPr>
      </p:sp>
      <p:sp>
        <p:nvSpPr>
          <p:cNvPr id="14" name="Shape 10"/>
          <p:cNvSpPr/>
          <p:nvPr/>
        </p:nvSpPr>
        <p:spPr>
          <a:xfrm>
            <a:off x="916484" y="4913233"/>
            <a:ext cx="499943" cy="499943"/>
          </a:xfrm>
          <a:prstGeom prst="roundRect">
            <a:avLst>
              <a:gd name="adj" fmla="val 13333"/>
            </a:avLst>
          </a:prstGeom>
          <a:solidFill>
            <a:srgbClr val="221D4C"/>
          </a:solidFill>
          <a:ln/>
        </p:spPr>
      </p:sp>
      <p:sp>
        <p:nvSpPr>
          <p:cNvPr id="15" name="Text 11"/>
          <p:cNvSpPr/>
          <p:nvPr/>
        </p:nvSpPr>
        <p:spPr>
          <a:xfrm>
            <a:off x="1081623" y="4954905"/>
            <a:ext cx="169664"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2</a:t>
            </a:r>
            <a:endParaRPr lang="en-US" sz="2624" dirty="0"/>
          </a:p>
        </p:txBody>
      </p:sp>
      <p:sp>
        <p:nvSpPr>
          <p:cNvPr id="16" name="Text 12"/>
          <p:cNvSpPr/>
          <p:nvPr/>
        </p:nvSpPr>
        <p:spPr>
          <a:xfrm>
            <a:off x="2388513" y="4961811"/>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Comparisons</a:t>
            </a:r>
            <a:endParaRPr lang="en-US" sz="2187" dirty="0"/>
          </a:p>
        </p:txBody>
      </p:sp>
      <p:sp>
        <p:nvSpPr>
          <p:cNvPr id="17" name="Text 13"/>
          <p:cNvSpPr/>
          <p:nvPr/>
        </p:nvSpPr>
        <p:spPr>
          <a:xfrm>
            <a:off x="2388513" y="5442228"/>
            <a:ext cx="7751088"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Compare colleges side-by-side to evaluate factors like tuition, acceptance rates, and student life.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2348389" y="1443395"/>
            <a:ext cx="6076355" cy="694373"/>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Detailed College Profiles</a:t>
            </a:r>
            <a:endParaRPr lang="en-US" sz="4374" dirty="0"/>
          </a:p>
        </p:txBody>
      </p:sp>
      <p:sp>
        <p:nvSpPr>
          <p:cNvPr id="5" name="Shape 3"/>
          <p:cNvSpPr/>
          <p:nvPr/>
        </p:nvSpPr>
        <p:spPr>
          <a:xfrm>
            <a:off x="2348389" y="2582108"/>
            <a:ext cx="4855726" cy="1990963"/>
          </a:xfrm>
          <a:prstGeom prst="roundRect">
            <a:avLst>
              <a:gd name="adj" fmla="val 3348"/>
            </a:avLst>
          </a:prstGeom>
          <a:solidFill>
            <a:srgbClr val="221D4C"/>
          </a:solidFill>
          <a:ln/>
        </p:spPr>
      </p:sp>
      <p:sp>
        <p:nvSpPr>
          <p:cNvPr id="6" name="Text 4"/>
          <p:cNvSpPr/>
          <p:nvPr/>
        </p:nvSpPr>
        <p:spPr>
          <a:xfrm>
            <a:off x="2570559" y="2804279"/>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Academics</a:t>
            </a:r>
            <a:endParaRPr lang="en-US" sz="2187" dirty="0"/>
          </a:p>
        </p:txBody>
      </p:sp>
      <p:sp>
        <p:nvSpPr>
          <p:cNvPr id="7" name="Text 5"/>
          <p:cNvSpPr/>
          <p:nvPr/>
        </p:nvSpPr>
        <p:spPr>
          <a:xfrm>
            <a:off x="2570559" y="3284696"/>
            <a:ext cx="4411385"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Explore program offerings, faculty expertise, and academic resources to find the right educational fit.</a:t>
            </a:r>
            <a:endParaRPr lang="en-US" sz="1750" dirty="0"/>
          </a:p>
        </p:txBody>
      </p:sp>
      <p:sp>
        <p:nvSpPr>
          <p:cNvPr id="8" name="Shape 6"/>
          <p:cNvSpPr/>
          <p:nvPr/>
        </p:nvSpPr>
        <p:spPr>
          <a:xfrm>
            <a:off x="7426285" y="2582108"/>
            <a:ext cx="4855726" cy="1990963"/>
          </a:xfrm>
          <a:prstGeom prst="roundRect">
            <a:avLst>
              <a:gd name="adj" fmla="val 3348"/>
            </a:avLst>
          </a:prstGeom>
          <a:solidFill>
            <a:srgbClr val="221D4C"/>
          </a:solidFill>
          <a:ln/>
        </p:spPr>
      </p:sp>
      <p:sp>
        <p:nvSpPr>
          <p:cNvPr id="9" name="Text 7"/>
          <p:cNvSpPr/>
          <p:nvPr/>
        </p:nvSpPr>
        <p:spPr>
          <a:xfrm>
            <a:off x="7648456" y="2804279"/>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Campus Life</a:t>
            </a:r>
            <a:endParaRPr lang="en-US" sz="2187" dirty="0"/>
          </a:p>
        </p:txBody>
      </p:sp>
      <p:sp>
        <p:nvSpPr>
          <p:cNvPr id="10" name="Text 8"/>
          <p:cNvSpPr/>
          <p:nvPr/>
        </p:nvSpPr>
        <p:spPr>
          <a:xfrm>
            <a:off x="7648456" y="3284696"/>
            <a:ext cx="4411385"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Discover vibrant student communities, extracurricular activities, and campus amenities that foster personal growth.</a:t>
            </a:r>
            <a:endParaRPr lang="en-US" sz="1750" dirty="0"/>
          </a:p>
        </p:txBody>
      </p:sp>
      <p:sp>
        <p:nvSpPr>
          <p:cNvPr id="11" name="Shape 9"/>
          <p:cNvSpPr/>
          <p:nvPr/>
        </p:nvSpPr>
        <p:spPr>
          <a:xfrm>
            <a:off x="2348389" y="4795242"/>
            <a:ext cx="4855726" cy="2272532"/>
          </a:xfrm>
          <a:prstGeom prst="roundRect">
            <a:avLst>
              <a:gd name="adj" fmla="val 3348"/>
            </a:avLst>
          </a:prstGeom>
          <a:solidFill>
            <a:srgbClr val="221D4C"/>
          </a:solidFill>
          <a:ln/>
        </p:spPr>
      </p:sp>
      <p:sp>
        <p:nvSpPr>
          <p:cNvPr id="12" name="Text 10"/>
          <p:cNvSpPr/>
          <p:nvPr/>
        </p:nvSpPr>
        <p:spPr>
          <a:xfrm>
            <a:off x="2570559" y="5017413"/>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Student Outcomes</a:t>
            </a:r>
            <a:endParaRPr lang="en-US" sz="2187" dirty="0"/>
          </a:p>
        </p:txBody>
      </p:sp>
      <p:sp>
        <p:nvSpPr>
          <p:cNvPr id="13" name="Text 11"/>
          <p:cNvSpPr/>
          <p:nvPr/>
        </p:nvSpPr>
        <p:spPr>
          <a:xfrm>
            <a:off x="2570559" y="5497830"/>
            <a:ext cx="4411385"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Review key metrics like college, college facilities and job placement to gauge long-term success.</a:t>
            </a:r>
            <a:endParaRPr lang="en-US" sz="1750" dirty="0"/>
          </a:p>
        </p:txBody>
      </p:sp>
      <p:sp>
        <p:nvSpPr>
          <p:cNvPr id="14" name="Shape 12"/>
          <p:cNvSpPr/>
          <p:nvPr/>
        </p:nvSpPr>
        <p:spPr>
          <a:xfrm>
            <a:off x="7426285" y="4795242"/>
            <a:ext cx="4855726" cy="2272532"/>
          </a:xfrm>
          <a:prstGeom prst="roundRect">
            <a:avLst>
              <a:gd name="adj" fmla="val 3348"/>
            </a:avLst>
          </a:prstGeom>
          <a:solidFill>
            <a:srgbClr val="221D4C"/>
          </a:solidFill>
          <a:ln/>
        </p:spPr>
      </p:sp>
      <p:sp>
        <p:nvSpPr>
          <p:cNvPr id="15" name="Text 13"/>
          <p:cNvSpPr/>
          <p:nvPr/>
        </p:nvSpPr>
        <p:spPr>
          <a:xfrm>
            <a:off x="7648456" y="5017413"/>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Cost &amp; Aid</a:t>
            </a:r>
            <a:endParaRPr lang="en-US" sz="2187" dirty="0"/>
          </a:p>
        </p:txBody>
      </p:sp>
      <p:sp>
        <p:nvSpPr>
          <p:cNvPr id="16" name="Text 14"/>
          <p:cNvSpPr/>
          <p:nvPr/>
        </p:nvSpPr>
        <p:spPr>
          <a:xfrm>
            <a:off x="7648456" y="5497830"/>
            <a:ext cx="4411385" cy="128837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Understand tuition, fees, and financial aid options to make an informed decision about the investment in your education.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0034" y="3060740"/>
            <a:ext cx="4930973" cy="2108002"/>
          </a:xfrm>
          <a:prstGeom prst="rect">
            <a:avLst/>
          </a:prstGeom>
        </p:spPr>
      </p:pic>
      <p:sp>
        <p:nvSpPr>
          <p:cNvPr id="6" name="Text 2"/>
          <p:cNvSpPr/>
          <p:nvPr/>
        </p:nvSpPr>
        <p:spPr>
          <a:xfrm>
            <a:off x="6319599" y="1738313"/>
            <a:ext cx="6435804" cy="694373"/>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Personalized User Profiles</a:t>
            </a:r>
            <a:endParaRPr lang="en-US" sz="4374" dirty="0"/>
          </a:p>
        </p:txBody>
      </p:sp>
      <p:pic>
        <p:nvPicPr>
          <p:cNvPr id="7" name="Image 2" descr="preencoded.png"/>
          <p:cNvPicPr>
            <a:picLocks noChangeAspect="1"/>
          </p:cNvPicPr>
          <p:nvPr/>
        </p:nvPicPr>
        <p:blipFill>
          <a:blip r:embed="rId5">
            <a:duotone>
              <a:schemeClr val="accent2">
                <a:shade val="45000"/>
                <a:satMod val="135000"/>
              </a:schemeClr>
              <a:prstClr val="white"/>
            </a:duotone>
          </a:blip>
          <a:stretch>
            <a:fillRect/>
          </a:stretch>
        </p:blipFill>
        <p:spPr>
          <a:xfrm>
            <a:off x="6319599" y="3265765"/>
            <a:ext cx="720328" cy="640199"/>
          </a:xfrm>
          <a:prstGeom prst="rect">
            <a:avLst/>
          </a:prstGeom>
        </p:spPr>
      </p:pic>
      <p:sp>
        <p:nvSpPr>
          <p:cNvPr id="8" name="Text 3"/>
          <p:cNvSpPr/>
          <p:nvPr/>
        </p:nvSpPr>
        <p:spPr>
          <a:xfrm>
            <a:off x="6319599" y="4155877"/>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Review &amp; Ratings</a:t>
            </a:r>
            <a:endParaRPr lang="en-US" sz="2187" dirty="0"/>
          </a:p>
        </p:txBody>
      </p:sp>
      <p:sp>
        <p:nvSpPr>
          <p:cNvPr id="9" name="Text 4"/>
          <p:cNvSpPr/>
          <p:nvPr/>
        </p:nvSpPr>
        <p:spPr>
          <a:xfrm>
            <a:off x="6319599" y="4725233"/>
            <a:ext cx="3467814"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Share your experiences and insights to help guide future students.</a:t>
            </a:r>
            <a:endParaRPr lang="en-US" sz="1750" dirty="0"/>
          </a:p>
        </p:txBody>
      </p:sp>
      <p:pic>
        <p:nvPicPr>
          <p:cNvPr id="10" name="Image 3" descr="preencoded.png"/>
          <p:cNvPicPr>
            <a:picLocks noChangeAspect="1"/>
          </p:cNvPicPr>
          <p:nvPr/>
        </p:nvPicPr>
        <p:blipFill>
          <a:blip r:embed="rId6">
            <a:duotone>
              <a:schemeClr val="accent2">
                <a:shade val="45000"/>
                <a:satMod val="135000"/>
              </a:schemeClr>
              <a:prstClr val="white"/>
            </a:duotone>
          </a:blip>
          <a:stretch>
            <a:fillRect/>
          </a:stretch>
        </p:blipFill>
        <p:spPr>
          <a:xfrm>
            <a:off x="10337006" y="3265765"/>
            <a:ext cx="557570" cy="637223"/>
          </a:xfrm>
          <a:prstGeom prst="rect">
            <a:avLst/>
          </a:prstGeom>
        </p:spPr>
      </p:pic>
      <p:sp>
        <p:nvSpPr>
          <p:cNvPr id="11" name="Text 5"/>
          <p:cNvSpPr/>
          <p:nvPr/>
        </p:nvSpPr>
        <p:spPr>
          <a:xfrm>
            <a:off x="10337006" y="4152900"/>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Edit Profile &amp; Picture</a:t>
            </a:r>
            <a:endParaRPr lang="en-US" sz="2187" dirty="0"/>
          </a:p>
        </p:txBody>
      </p:sp>
      <p:sp>
        <p:nvSpPr>
          <p:cNvPr id="12" name="Text 6"/>
          <p:cNvSpPr/>
          <p:nvPr/>
        </p:nvSpPr>
        <p:spPr>
          <a:xfrm>
            <a:off x="10337006" y="4722257"/>
            <a:ext cx="3467814"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Edit their profile for their need and also can change their profile photo.</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Shape 2"/>
          <p:cNvSpPr/>
          <p:nvPr/>
        </p:nvSpPr>
        <p:spPr>
          <a:xfrm>
            <a:off x="10980420" y="0"/>
            <a:ext cx="3657600" cy="8229600"/>
          </a:xfrm>
          <a:prstGeom prst="rect">
            <a:avLst/>
          </a:prstGeom>
          <a:solidFill>
            <a:srgbClr val="E5E0DF"/>
          </a:solidFill>
          <a:ln/>
        </p:spPr>
      </p:sp>
      <p:pic>
        <p:nvPicPr>
          <p:cNvPr id="6"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7" name="Text 3"/>
          <p:cNvSpPr/>
          <p:nvPr/>
        </p:nvSpPr>
        <p:spPr>
          <a:xfrm>
            <a:off x="833199" y="934760"/>
            <a:ext cx="6049685" cy="694373"/>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Trusted Student Reviews</a:t>
            </a:r>
            <a:endParaRPr lang="en-US" sz="4374" dirty="0"/>
          </a:p>
        </p:txBody>
      </p:sp>
      <p:pic>
        <p:nvPicPr>
          <p:cNvPr id="8" name="Image 2" descr="preencoded.png"/>
          <p:cNvPicPr>
            <a:picLocks noChangeAspect="1"/>
          </p:cNvPicPr>
          <p:nvPr/>
        </p:nvPicPr>
        <p:blipFill>
          <a:blip r:embed="rId5"/>
          <a:stretch>
            <a:fillRect/>
          </a:stretch>
        </p:blipFill>
        <p:spPr>
          <a:xfrm>
            <a:off x="833199" y="1962388"/>
            <a:ext cx="1110972" cy="1777484"/>
          </a:xfrm>
          <a:prstGeom prst="rect">
            <a:avLst/>
          </a:prstGeom>
        </p:spPr>
      </p:pic>
      <p:sp>
        <p:nvSpPr>
          <p:cNvPr id="9" name="Text 4"/>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Write Reviews</a:t>
            </a:r>
            <a:endParaRPr lang="en-US" sz="2187" dirty="0"/>
          </a:p>
        </p:txBody>
      </p:sp>
      <p:sp>
        <p:nvSpPr>
          <p:cNvPr id="10" name="Text 5"/>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Students can share their firsthand experiences and insights about colleges they've attended.</a:t>
            </a:r>
            <a:endParaRPr lang="en-US" sz="1750" dirty="0"/>
          </a:p>
        </p:txBody>
      </p:sp>
      <p:pic>
        <p:nvPicPr>
          <p:cNvPr id="11" name="Image 3" descr="preencoded.png"/>
          <p:cNvPicPr>
            <a:picLocks noChangeAspect="1"/>
          </p:cNvPicPr>
          <p:nvPr/>
        </p:nvPicPr>
        <p:blipFill>
          <a:blip r:embed="rId6"/>
          <a:stretch>
            <a:fillRect/>
          </a:stretch>
        </p:blipFill>
        <p:spPr>
          <a:xfrm>
            <a:off x="833199" y="3739872"/>
            <a:ext cx="1110972" cy="1777484"/>
          </a:xfrm>
          <a:prstGeom prst="rect">
            <a:avLst/>
          </a:prstGeom>
        </p:spPr>
      </p:pic>
      <p:sp>
        <p:nvSpPr>
          <p:cNvPr id="12" name="Text 6"/>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Ratings &amp; Feedback</a:t>
            </a:r>
            <a:endParaRPr lang="en-US" sz="2187" dirty="0"/>
          </a:p>
        </p:txBody>
      </p:sp>
      <p:sp>
        <p:nvSpPr>
          <p:cNvPr id="13" name="Text 7"/>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Users can rate various aspects of a college, from academics to campus life, to help others make informed decisions.</a:t>
            </a:r>
            <a:endParaRPr lang="en-US" sz="1750" dirty="0"/>
          </a:p>
        </p:txBody>
      </p:sp>
      <p:pic>
        <p:nvPicPr>
          <p:cNvPr id="14" name="Image 4" descr="preencoded.png"/>
          <p:cNvPicPr>
            <a:picLocks noChangeAspect="1"/>
          </p:cNvPicPr>
          <p:nvPr/>
        </p:nvPicPr>
        <p:blipFill>
          <a:blip r:embed="rId7"/>
          <a:stretch>
            <a:fillRect/>
          </a:stretch>
        </p:blipFill>
        <p:spPr>
          <a:xfrm>
            <a:off x="833199" y="5517356"/>
            <a:ext cx="1110972" cy="1777484"/>
          </a:xfrm>
          <a:prstGeom prst="rect">
            <a:avLst/>
          </a:prstGeom>
        </p:spPr>
      </p:pic>
      <p:sp>
        <p:nvSpPr>
          <p:cNvPr id="15" name="Text 8"/>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Helpful Discussions</a:t>
            </a:r>
            <a:endParaRPr lang="en-US" sz="2187" dirty="0"/>
          </a:p>
        </p:txBody>
      </p:sp>
      <p:sp>
        <p:nvSpPr>
          <p:cNvPr id="16" name="Text 9"/>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The review platform fosters conversations where students can ask questions and offer valuable advice.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3625929" y="454819"/>
            <a:ext cx="4126111" cy="515779"/>
          </a:xfrm>
          <a:prstGeom prst="rect">
            <a:avLst/>
          </a:prstGeom>
          <a:noFill/>
          <a:ln/>
        </p:spPr>
        <p:txBody>
          <a:bodyPr wrap="none" rtlCol="0" anchor="t"/>
          <a:lstStyle/>
          <a:p>
            <a:pPr marL="0" indent="0">
              <a:lnSpc>
                <a:spcPts val="4061"/>
              </a:lnSpc>
              <a:buNone/>
            </a:pPr>
            <a:r>
              <a:rPr lang="en-US" sz="3249" dirty="0">
                <a:solidFill>
                  <a:srgbClr val="FFFFFF"/>
                </a:solidFill>
                <a:latin typeface="Kanit" pitchFamily="34" charset="0"/>
                <a:ea typeface="Kanit" pitchFamily="34" charset="-122"/>
                <a:cs typeface="Kanit" pitchFamily="34" charset="-120"/>
              </a:rPr>
              <a:t>Website UI</a:t>
            </a:r>
            <a:endParaRPr lang="en-US" sz="3249" dirty="0"/>
          </a:p>
        </p:txBody>
      </p:sp>
      <p:pic>
        <p:nvPicPr>
          <p:cNvPr id="5" name="Image 0" descr="preencoded.png"/>
          <p:cNvPicPr>
            <a:picLocks noChangeAspect="1"/>
          </p:cNvPicPr>
          <p:nvPr/>
        </p:nvPicPr>
        <p:blipFill>
          <a:blip r:embed="rId3"/>
          <a:stretch>
            <a:fillRect/>
          </a:stretch>
        </p:blipFill>
        <p:spPr>
          <a:xfrm>
            <a:off x="3625929" y="1300639"/>
            <a:ext cx="7378422" cy="2983825"/>
          </a:xfrm>
          <a:prstGeom prst="rect">
            <a:avLst/>
          </a:prstGeom>
        </p:spPr>
      </p:pic>
      <p:pic>
        <p:nvPicPr>
          <p:cNvPr id="6" name="Image 1" descr="preencoded.png"/>
          <p:cNvPicPr>
            <a:picLocks noChangeAspect="1"/>
          </p:cNvPicPr>
          <p:nvPr/>
        </p:nvPicPr>
        <p:blipFill>
          <a:blip r:embed="rId4"/>
          <a:stretch>
            <a:fillRect/>
          </a:stretch>
        </p:blipFill>
        <p:spPr>
          <a:xfrm>
            <a:off x="3625929" y="4470082"/>
            <a:ext cx="7378422" cy="33046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2348389" y="1314450"/>
            <a:ext cx="7429976" cy="694373"/>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Future Scope of Enhancement</a:t>
            </a:r>
            <a:endParaRPr lang="en-US" sz="4374" dirty="0"/>
          </a:p>
        </p:txBody>
      </p:sp>
      <p:sp>
        <p:nvSpPr>
          <p:cNvPr id="5" name="Shape 3"/>
          <p:cNvSpPr/>
          <p:nvPr/>
        </p:nvSpPr>
        <p:spPr>
          <a:xfrm>
            <a:off x="2348389" y="2682359"/>
            <a:ext cx="388739" cy="388739"/>
          </a:xfrm>
          <a:prstGeom prst="roundRect">
            <a:avLst>
              <a:gd name="adj" fmla="val 17148"/>
            </a:avLst>
          </a:prstGeom>
          <a:solidFill>
            <a:srgbClr val="221D4C"/>
          </a:solidFill>
          <a:ln/>
        </p:spPr>
      </p:sp>
      <p:sp>
        <p:nvSpPr>
          <p:cNvPr id="6" name="Text 4"/>
          <p:cNvSpPr/>
          <p:nvPr/>
        </p:nvSpPr>
        <p:spPr>
          <a:xfrm>
            <a:off x="2959298" y="2703076"/>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Kanit" pitchFamily="34" charset="0"/>
                <a:ea typeface="Kanit" pitchFamily="34" charset="-122"/>
                <a:cs typeface="Kanit" pitchFamily="34" charset="-120"/>
              </a:rPr>
              <a:t>Admission Predictor</a:t>
            </a:r>
            <a:endParaRPr lang="en-US" sz="2187" dirty="0"/>
          </a:p>
        </p:txBody>
      </p:sp>
      <p:sp>
        <p:nvSpPr>
          <p:cNvPr id="7" name="Text 5"/>
          <p:cNvSpPr/>
          <p:nvPr/>
        </p:nvSpPr>
        <p:spPr>
          <a:xfrm>
            <a:off x="3314700" y="3183493"/>
            <a:ext cx="3889415" cy="1421606"/>
          </a:xfrm>
          <a:prstGeom prst="rect">
            <a:avLst/>
          </a:prstGeom>
          <a:noFill/>
          <a:ln/>
        </p:spPr>
        <p:txBody>
          <a:bodyPr wrap="square" rtlCol="0" anchor="t"/>
          <a:lstStyle/>
          <a:p>
            <a:pPr marL="342900" indent="-342900" algn="l">
              <a:lnSpc>
                <a:spcPts val="2799"/>
              </a:lnSpc>
              <a:buSzPct val="100000"/>
              <a:buChar char="•"/>
            </a:pPr>
            <a:r>
              <a:rPr lang="en-US" sz="1750" dirty="0">
                <a:solidFill>
                  <a:srgbClr val="D9E1FF"/>
                </a:solidFill>
                <a:latin typeface="Martel Sans" pitchFamily="34" charset="0"/>
                <a:ea typeface="Martel Sans" pitchFamily="34" charset="-122"/>
                <a:cs typeface="Martel Sans" pitchFamily="34" charset="-120"/>
              </a:rPr>
              <a:t>Develop an admission predictor tool based on historical admission data, test scores, GPA, extracurricular activities, etc.</a:t>
            </a:r>
            <a:endParaRPr lang="en-US" sz="1750" dirty="0"/>
          </a:p>
        </p:txBody>
      </p:sp>
      <p:sp>
        <p:nvSpPr>
          <p:cNvPr id="8" name="Text 6"/>
          <p:cNvSpPr/>
          <p:nvPr/>
        </p:nvSpPr>
        <p:spPr>
          <a:xfrm>
            <a:off x="3314700" y="4693920"/>
            <a:ext cx="3889415" cy="1421606"/>
          </a:xfrm>
          <a:prstGeom prst="rect">
            <a:avLst/>
          </a:prstGeom>
          <a:noFill/>
          <a:ln/>
        </p:spPr>
        <p:txBody>
          <a:bodyPr wrap="square" rtlCol="0" anchor="t"/>
          <a:lstStyle/>
          <a:p>
            <a:pPr marL="342900" indent="-342900" algn="l">
              <a:lnSpc>
                <a:spcPts val="2799"/>
              </a:lnSpc>
              <a:buSzPct val="100000"/>
              <a:buChar char="•"/>
            </a:pPr>
            <a:r>
              <a:rPr lang="en-US" sz="1750" dirty="0">
                <a:solidFill>
                  <a:srgbClr val="D9E1FF"/>
                </a:solidFill>
                <a:latin typeface="Martel Sans" pitchFamily="34" charset="0"/>
                <a:ea typeface="Martel Sans" pitchFamily="34" charset="-122"/>
                <a:cs typeface="Martel Sans" pitchFamily="34" charset="-120"/>
              </a:rPr>
              <a:t>Provide users with an estimate of their chances of admission to specific colleges based on their profile information.</a:t>
            </a:r>
            <a:endParaRPr lang="en-US" sz="1750" dirty="0"/>
          </a:p>
        </p:txBody>
      </p:sp>
      <p:sp>
        <p:nvSpPr>
          <p:cNvPr id="9" name="Shape 7"/>
          <p:cNvSpPr/>
          <p:nvPr/>
        </p:nvSpPr>
        <p:spPr>
          <a:xfrm>
            <a:off x="7426285" y="2682359"/>
            <a:ext cx="388739" cy="388739"/>
          </a:xfrm>
          <a:prstGeom prst="roundRect">
            <a:avLst>
              <a:gd name="adj" fmla="val 17148"/>
            </a:avLst>
          </a:prstGeom>
          <a:solidFill>
            <a:srgbClr val="221D4C"/>
          </a:solidFill>
          <a:ln/>
        </p:spPr>
      </p:sp>
      <p:sp>
        <p:nvSpPr>
          <p:cNvPr id="10" name="Text 8"/>
          <p:cNvSpPr/>
          <p:nvPr/>
        </p:nvSpPr>
        <p:spPr>
          <a:xfrm>
            <a:off x="8037195" y="2703076"/>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Kanit" pitchFamily="34" charset="0"/>
                <a:ea typeface="Kanit" pitchFamily="34" charset="-122"/>
                <a:cs typeface="Kanit" pitchFamily="34" charset="-120"/>
              </a:rPr>
              <a:t>Exam System</a:t>
            </a:r>
            <a:endParaRPr lang="en-US" sz="2187" dirty="0"/>
          </a:p>
        </p:txBody>
      </p:sp>
      <p:sp>
        <p:nvSpPr>
          <p:cNvPr id="11" name="Text 9"/>
          <p:cNvSpPr/>
          <p:nvPr/>
        </p:nvSpPr>
        <p:spPr>
          <a:xfrm>
            <a:off x="8392597" y="3183493"/>
            <a:ext cx="3889415" cy="1421606"/>
          </a:xfrm>
          <a:prstGeom prst="rect">
            <a:avLst/>
          </a:prstGeom>
          <a:noFill/>
          <a:ln/>
        </p:spPr>
        <p:txBody>
          <a:bodyPr wrap="square" rtlCol="0" anchor="t"/>
          <a:lstStyle/>
          <a:p>
            <a:pPr marL="342900" indent="-342900" algn="l">
              <a:lnSpc>
                <a:spcPts val="2799"/>
              </a:lnSpc>
              <a:buSzPct val="100000"/>
              <a:buChar char="•"/>
            </a:pPr>
            <a:r>
              <a:rPr lang="en-US" sz="1750" dirty="0">
                <a:solidFill>
                  <a:srgbClr val="D9E1FF"/>
                </a:solidFill>
                <a:latin typeface="Martel Sans" pitchFamily="34" charset="0"/>
                <a:ea typeface="Martel Sans" pitchFamily="34" charset="-122"/>
                <a:cs typeface="Martel Sans" pitchFamily="34" charset="-120"/>
              </a:rPr>
              <a:t>Create a practice exam system for standardized tests like SAT, ACT, GRE, etc., allowing students to gauge their readiness.</a:t>
            </a:r>
            <a:endParaRPr lang="en-US" sz="1750" dirty="0"/>
          </a:p>
        </p:txBody>
      </p:sp>
      <p:sp>
        <p:nvSpPr>
          <p:cNvPr id="12" name="Text 10"/>
          <p:cNvSpPr/>
          <p:nvPr/>
        </p:nvSpPr>
        <p:spPr>
          <a:xfrm>
            <a:off x="8392597" y="4693920"/>
            <a:ext cx="3889415"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D9E1FF"/>
                </a:solidFill>
                <a:latin typeface="Martel Sans" pitchFamily="34" charset="0"/>
                <a:ea typeface="Martel Sans" pitchFamily="34" charset="-122"/>
                <a:cs typeface="Martel Sans" pitchFamily="34" charset="-120"/>
              </a:rPr>
              <a:t>Offer detailed feedback on performance, areas for improvement, and access to study resources.</a:t>
            </a:r>
          </a:p>
        </p:txBody>
      </p:sp>
      <p:sp>
        <p:nvSpPr>
          <p:cNvPr id="13" name="Text 11"/>
          <p:cNvSpPr/>
          <p:nvPr/>
        </p:nvSpPr>
        <p:spPr>
          <a:xfrm>
            <a:off x="8392597" y="6112311"/>
            <a:ext cx="3889415"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D9E1FF"/>
                </a:solidFill>
                <a:latin typeface="Martel Sans" pitchFamily="34" charset="0"/>
                <a:ea typeface="Martel Sans" pitchFamily="34" charset="-122"/>
                <a:cs typeface="Martel Sans" pitchFamily="34" charset="-120"/>
              </a:rPr>
              <a:t>Provide personalized study plans or recommendations based on exam results to aid in preparation.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557</Words>
  <Application>Microsoft Office PowerPoint</Application>
  <PresentationFormat>Custom</PresentationFormat>
  <Paragraphs>78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Kanit</vt:lpstr>
      <vt:lpstr>Martel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Sayan</cp:lastModifiedBy>
  <cp:revision>2</cp:revision>
  <dcterms:created xsi:type="dcterms:W3CDTF">2024-05-11T15:35:26Z</dcterms:created>
  <dcterms:modified xsi:type="dcterms:W3CDTF">2024-05-11T15:39:28Z</dcterms:modified>
</cp:coreProperties>
</file>