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278" y="1675168"/>
            <a:ext cx="15376143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538" y="4736310"/>
            <a:ext cx="9587622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31150" y="-31750"/>
            <a:ext cx="10439400" cy="1033145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61963" y="3702050"/>
            <a:ext cx="8965565" cy="2492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20"/>
              </a:spcBef>
            </a:pPr>
            <a:r>
              <a:rPr sz="80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19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Supply </a:t>
            </a:r>
            <a:r>
              <a:rPr sz="80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Chain </a:t>
            </a:r>
            <a:r>
              <a:rPr sz="80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050" b="1" spc="180" dirty="0">
                <a:solidFill>
                  <a:srgbClr val="FFFFFF"/>
                </a:solidFill>
                <a:latin typeface="Palatino Linotype"/>
                <a:cs typeface="Palatino Linotype"/>
              </a:rPr>
              <a:t>Traceability</a:t>
            </a:r>
            <a:endParaRPr sz="805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56940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25" dirty="0">
                <a:latin typeface="Cambria"/>
                <a:cs typeface="Cambria"/>
              </a:rPr>
              <a:t>Introduction</a:t>
            </a:r>
            <a:endParaRPr sz="4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191" y="2864745"/>
            <a:ext cx="5943600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b="1" spc="-165" dirty="0">
                <a:latin typeface="Verdana"/>
                <a:cs typeface="Verdana"/>
              </a:rPr>
              <a:t>S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0" dirty="0">
                <a:latin typeface="Verdana"/>
                <a:cs typeface="Verdana"/>
              </a:rPr>
              <a:t>pp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10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h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75" dirty="0">
                <a:latin typeface="Verdana"/>
                <a:cs typeface="Verdana"/>
              </a:rPr>
              <a:t>r</a:t>
            </a:r>
            <a:r>
              <a:rPr sz="2450" b="1" spc="-100" dirty="0">
                <a:latin typeface="Verdana"/>
                <a:cs typeface="Verdana"/>
              </a:rPr>
              <a:t>a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110" dirty="0">
                <a:latin typeface="Verdana"/>
                <a:cs typeface="Verdana"/>
              </a:rPr>
              <a:t>ea</a:t>
            </a:r>
            <a:r>
              <a:rPr sz="2450" b="1" spc="-10" dirty="0">
                <a:latin typeface="Verdana"/>
                <a:cs typeface="Verdana"/>
              </a:rPr>
              <a:t>b</a:t>
            </a:r>
            <a:r>
              <a:rPr sz="2450" b="1" spc="-95" dirty="0">
                <a:latin typeface="Verdana"/>
                <a:cs typeface="Verdana"/>
              </a:rPr>
              <a:t>ili</a:t>
            </a:r>
            <a:r>
              <a:rPr sz="2450" b="1" spc="-65" dirty="0">
                <a:latin typeface="Verdana"/>
                <a:cs typeface="Verdana"/>
              </a:rPr>
              <a:t>t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80" dirty="0">
                <a:latin typeface="Verdana"/>
                <a:cs typeface="Verdana"/>
              </a:rPr>
              <a:t>gl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175" dirty="0">
                <a:latin typeface="Verdana"/>
                <a:cs typeface="Verdana"/>
              </a:rPr>
              <a:t>r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n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35" dirty="0">
                <a:latin typeface="Verdana"/>
                <a:cs typeface="Verdana"/>
              </a:rPr>
              <a:t>p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-5" dirty="0">
                <a:latin typeface="Verdana"/>
                <a:cs typeface="Verdana"/>
              </a:rPr>
              <a:t>d  </a:t>
            </a:r>
            <a:r>
              <a:rPr sz="2450" b="1" spc="-65" dirty="0">
                <a:latin typeface="Verdana"/>
                <a:cs typeface="Verdana"/>
              </a:rPr>
              <a:t>accountability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-25" dirty="0">
                <a:latin typeface="Verdana"/>
                <a:cs typeface="Verdana"/>
              </a:rPr>
              <a:t>today's </a:t>
            </a:r>
            <a:r>
              <a:rPr sz="2450" spc="55" dirty="0">
                <a:latin typeface="Verdana"/>
                <a:cs typeface="Verdana"/>
              </a:rPr>
              <a:t>global </a:t>
            </a:r>
            <a:r>
              <a:rPr sz="2450" spc="60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8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spc="-1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60" dirty="0">
                <a:latin typeface="Verdana"/>
                <a:cs typeface="Verdana"/>
              </a:rPr>
              <a:t>'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50" dirty="0">
                <a:latin typeface="Verdana"/>
                <a:cs typeface="Verdana"/>
              </a:rPr>
              <a:t>r  </a:t>
            </a: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their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supply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chain.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350"/>
              </a:spcBef>
            </a:pPr>
            <a:r>
              <a:rPr sz="3950" spc="5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395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22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95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155" dirty="0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sz="395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130" dirty="0">
                <a:solidFill>
                  <a:srgbClr val="FFFFFF"/>
                </a:solidFill>
                <a:latin typeface="Times New Roman"/>
                <a:cs typeface="Times New Roman"/>
              </a:rPr>
              <a:t>Chain</a:t>
            </a:r>
            <a:r>
              <a:rPr sz="395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950" spc="114" dirty="0">
                <a:solidFill>
                  <a:srgbClr val="FFFFFF"/>
                </a:solidFill>
                <a:latin typeface="Times New Roman"/>
                <a:cs typeface="Times New Roman"/>
              </a:rPr>
              <a:t>Traceability?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0310" y="3393156"/>
            <a:ext cx="7725409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8419" algn="ctr">
              <a:lnSpc>
                <a:spcPct val="117300"/>
              </a:lnSpc>
              <a:spcBef>
                <a:spcPts val="95"/>
              </a:spcBef>
            </a:pPr>
            <a:r>
              <a:rPr sz="2450" b="1" spc="90" dirty="0">
                <a:latin typeface="Tahoma"/>
                <a:cs typeface="Tahoma"/>
              </a:rPr>
              <a:t>Supply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00" dirty="0">
                <a:latin typeface="Tahoma"/>
                <a:cs typeface="Tahoma"/>
              </a:rPr>
              <a:t>chain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55" dirty="0">
                <a:latin typeface="Tahoma"/>
                <a:cs typeface="Tahoma"/>
              </a:rPr>
              <a:t>traceability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ability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track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f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30" dirty="0">
                <a:latin typeface="Verdana"/>
                <a:cs typeface="Verdana"/>
              </a:rPr>
              <a:t>ud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40" dirty="0">
                <a:latin typeface="Verdana"/>
                <a:cs typeface="Verdana"/>
              </a:rPr>
              <a:t>a</a:t>
            </a:r>
            <a:r>
              <a:rPr sz="2450" spc="170" dirty="0">
                <a:latin typeface="Verdana"/>
                <a:cs typeface="Verdana"/>
              </a:rPr>
              <a:t>w</a:t>
            </a:r>
            <a:endParaRPr sz="2450">
              <a:latin typeface="Verdana"/>
              <a:cs typeface="Verdana"/>
            </a:endParaRPr>
          </a:p>
          <a:p>
            <a:pPr marL="12700" marR="5080" indent="-635" algn="ctr">
              <a:lnSpc>
                <a:spcPct val="117300"/>
              </a:lnSpc>
              <a:spcBef>
                <a:spcPts val="75"/>
              </a:spcBef>
            </a:pP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go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15" dirty="0">
                <a:latin typeface="Verdana"/>
                <a:cs typeface="Verdana"/>
              </a:rPr>
              <a:t>allows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companies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identify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potential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issues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risks </a:t>
            </a:r>
            <a:r>
              <a:rPr sz="2450" spc="55" dirty="0">
                <a:latin typeface="Verdana"/>
                <a:cs typeface="Verdana"/>
              </a:rPr>
              <a:t>in </a:t>
            </a:r>
            <a:r>
              <a:rPr sz="2450" spc="25" dirty="0">
                <a:latin typeface="Verdana"/>
                <a:cs typeface="Verdana"/>
              </a:rPr>
              <a:t>their </a:t>
            </a:r>
            <a:r>
              <a:rPr sz="2450" spc="35" dirty="0">
                <a:latin typeface="Verdana"/>
                <a:cs typeface="Verdana"/>
              </a:rPr>
              <a:t>supply </a:t>
            </a:r>
            <a:r>
              <a:rPr sz="2450" spc="-10" dirty="0">
                <a:latin typeface="Verdana"/>
                <a:cs typeface="Verdana"/>
              </a:rPr>
              <a:t>chain,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10" dirty="0">
                <a:latin typeface="Verdana"/>
                <a:cs typeface="Verdana"/>
              </a:rPr>
              <a:t>take </a:t>
            </a:r>
            <a:r>
              <a:rPr sz="2450" spc="55" dirty="0">
                <a:latin typeface="Verdana"/>
                <a:cs typeface="Verdana"/>
              </a:rPr>
              <a:t>action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6467474" cy="800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0336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W</a:t>
            </a:r>
            <a:r>
              <a:rPr spc="-50" dirty="0"/>
              <a:t>h</a:t>
            </a:r>
            <a:r>
              <a:rPr spc="-130" dirty="0"/>
              <a:t>y</a:t>
            </a:r>
            <a:r>
              <a:rPr spc="-160" dirty="0"/>
              <a:t> </a:t>
            </a:r>
            <a:r>
              <a:rPr spc="-65" dirty="0"/>
              <a:t>i</a:t>
            </a:r>
            <a:r>
              <a:rPr spc="60" dirty="0"/>
              <a:t>s</a:t>
            </a:r>
            <a:r>
              <a:rPr spc="-140" dirty="0"/>
              <a:t> </a:t>
            </a:r>
            <a:r>
              <a:rPr dirty="0"/>
              <a:t>T</a:t>
            </a:r>
            <a:r>
              <a:rPr spc="265" dirty="0"/>
              <a:t>r</a:t>
            </a:r>
            <a:r>
              <a:rPr spc="60" dirty="0"/>
              <a:t>a</a:t>
            </a:r>
            <a:r>
              <a:rPr spc="175" dirty="0"/>
              <a:t>c</a:t>
            </a:r>
            <a:r>
              <a:rPr spc="10" dirty="0"/>
              <a:t>e</a:t>
            </a:r>
            <a:r>
              <a:rPr spc="60" dirty="0"/>
              <a:t>a</a:t>
            </a:r>
            <a:r>
              <a:rPr spc="-90" dirty="0"/>
              <a:t>b</a:t>
            </a:r>
            <a:r>
              <a:rPr spc="-65" dirty="0"/>
              <a:t>i</a:t>
            </a:r>
            <a:r>
              <a:rPr spc="-70" dirty="0"/>
              <a:t>li</a:t>
            </a:r>
            <a:r>
              <a:rPr spc="65" dirty="0"/>
              <a:t>t</a:t>
            </a:r>
            <a:r>
              <a:rPr spc="-130" dirty="0"/>
              <a:t>y</a:t>
            </a:r>
            <a:r>
              <a:rPr spc="-160" dirty="0"/>
              <a:t> </a:t>
            </a:r>
            <a:r>
              <a:rPr spc="-50" dirty="0"/>
              <a:t>I</a:t>
            </a:r>
            <a:r>
              <a:rPr spc="50" dirty="0"/>
              <a:t>m</a:t>
            </a:r>
            <a:r>
              <a:rPr spc="-40" dirty="0"/>
              <a:t>p</a:t>
            </a:r>
            <a:r>
              <a:rPr spc="30" dirty="0"/>
              <a:t>o</a:t>
            </a:r>
            <a:r>
              <a:rPr spc="265" dirty="0"/>
              <a:t>r</a:t>
            </a:r>
            <a:r>
              <a:rPr spc="65" dirty="0"/>
              <a:t>t</a:t>
            </a:r>
            <a:r>
              <a:rPr spc="60" dirty="0"/>
              <a:t>a</a:t>
            </a:r>
            <a:r>
              <a:rPr spc="10" dirty="0"/>
              <a:t>n</a:t>
            </a:r>
            <a:r>
              <a:rPr spc="65" dirty="0"/>
              <a:t>t</a:t>
            </a:r>
            <a:r>
              <a:rPr spc="22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53191" y="2864745"/>
            <a:ext cx="5986780" cy="4603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5"/>
              </a:spcBef>
            </a:pPr>
            <a:r>
              <a:rPr sz="2450" spc="-12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95" dirty="0">
                <a:latin typeface="Verdana"/>
                <a:cs typeface="Verdana"/>
              </a:rPr>
              <a:t>mp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-55" dirty="0">
                <a:latin typeface="Verdana"/>
                <a:cs typeface="Verdana"/>
              </a:rPr>
              <a:t>reasons.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First,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it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helps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85" dirty="0">
                <a:latin typeface="Tahoma"/>
                <a:cs typeface="Tahoma"/>
              </a:rPr>
              <a:t>ensure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110" dirty="0">
                <a:latin typeface="Tahoma"/>
                <a:cs typeface="Tahoma"/>
              </a:rPr>
              <a:t>product </a:t>
            </a:r>
            <a:r>
              <a:rPr sz="2450" b="1" spc="-705" dirty="0">
                <a:latin typeface="Tahoma"/>
                <a:cs typeface="Tahom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dirty="0">
                <a:latin typeface="Tahoma"/>
                <a:cs typeface="Tahoma"/>
              </a:rPr>
              <a:t>f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30" dirty="0">
                <a:latin typeface="Tahoma"/>
                <a:cs typeface="Tahoma"/>
              </a:rPr>
              <a:t>t</a:t>
            </a:r>
            <a:r>
              <a:rPr sz="2450" b="1" spc="65" dirty="0">
                <a:latin typeface="Tahoma"/>
                <a:cs typeface="Tahoma"/>
              </a:rPr>
              <a:t>y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45" dirty="0">
                <a:latin typeface="Verdana"/>
                <a:cs typeface="Verdana"/>
              </a:rPr>
              <a:t>o  </a:t>
            </a:r>
            <a:r>
              <a:rPr sz="2450" spc="150" dirty="0">
                <a:latin typeface="Verdana"/>
                <a:cs typeface="Verdana"/>
              </a:rPr>
              <a:t>q</a:t>
            </a:r>
            <a:r>
              <a:rPr sz="2450" spc="70" dirty="0">
                <a:latin typeface="Verdana"/>
                <a:cs typeface="Verdana"/>
              </a:rPr>
              <a:t>ui</a:t>
            </a:r>
            <a:r>
              <a:rPr sz="2450" spc="6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f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dd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5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150" dirty="0">
                <a:latin typeface="Tahoma"/>
                <a:cs typeface="Tahoma"/>
              </a:rPr>
              <a:t>c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-10" dirty="0">
                <a:latin typeface="Tahoma"/>
                <a:cs typeface="Tahoma"/>
              </a:rPr>
              <a:t>r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155" dirty="0">
                <a:latin typeface="Tahoma"/>
                <a:cs typeface="Tahoma"/>
              </a:rPr>
              <a:t>k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5" dirty="0">
                <a:latin typeface="Verdana"/>
                <a:cs typeface="Verdana"/>
              </a:rPr>
              <a:t>f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20" dirty="0">
                <a:latin typeface="Verdana"/>
                <a:cs typeface="Verdana"/>
              </a:rPr>
              <a:t>g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75" dirty="0">
                <a:latin typeface="Verdana"/>
                <a:cs typeface="Verdana"/>
              </a:rPr>
              <a:t>ue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70" dirty="0">
                <a:latin typeface="Verdana"/>
                <a:cs typeface="Verdana"/>
              </a:rPr>
              <a:t>j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F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55" dirty="0">
                <a:latin typeface="Tahoma"/>
                <a:cs typeface="Tahoma"/>
              </a:rPr>
              <a:t>b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5" dirty="0">
                <a:latin typeface="Tahoma"/>
                <a:cs typeface="Tahoma"/>
              </a:rPr>
              <a:t>il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-20" dirty="0">
                <a:latin typeface="Tahoma"/>
                <a:cs typeface="Tahoma"/>
              </a:rPr>
              <a:t> 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dirty="0">
                <a:latin typeface="Tahoma"/>
                <a:cs typeface="Tahoma"/>
              </a:rPr>
              <a:t>r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75" dirty="0">
                <a:latin typeface="Verdana"/>
                <a:cs typeface="Verdana"/>
              </a:rPr>
              <a:t>um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0" dirty="0">
                <a:latin typeface="Verdana"/>
                <a:cs typeface="Verdana"/>
              </a:rPr>
              <a:t>b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85" dirty="0">
                <a:latin typeface="Verdana"/>
                <a:cs typeface="Verdana"/>
              </a:rPr>
              <a:t>h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-5" dirty="0">
                <a:latin typeface="Verdana"/>
                <a:cs typeface="Verdana"/>
              </a:rPr>
              <a:t>purchase.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62202" y="2112651"/>
            <a:ext cx="5520690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23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3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Supply</a:t>
            </a:r>
            <a:r>
              <a:rPr sz="235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Chain</a:t>
            </a:r>
            <a:r>
              <a:rPr sz="235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Traceability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 marR="167005">
              <a:lnSpc>
                <a:spcPct val="102000"/>
              </a:lnSpc>
              <a:spcBef>
                <a:spcPts val="2230"/>
              </a:spcBef>
            </a:pPr>
            <a:r>
              <a:rPr sz="2450" spc="3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gin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gge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0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1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7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1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20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21590">
              <a:lnSpc>
                <a:spcPct val="102000"/>
              </a:lnSpc>
              <a:spcBef>
                <a:spcPts val="5"/>
              </a:spcBef>
            </a:pP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Verdana"/>
                <a:cs typeface="Verdana"/>
              </a:rPr>
              <a:t>mu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 marL="12700" marR="247650">
              <a:lnSpc>
                <a:spcPct val="102000"/>
              </a:lnSpc>
              <a:spcBef>
                <a:spcPts val="75"/>
              </a:spcBef>
            </a:pP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13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450" spc="-1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36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45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5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spc="-114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spc="-20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5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50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spc="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50" spc="-3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553191" y="1675168"/>
            <a:ext cx="6195695" cy="4650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latin typeface="Times New Roman"/>
                <a:cs typeface="Times New Roman"/>
              </a:rPr>
              <a:t>Best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95" dirty="0">
                <a:latin typeface="Times New Roman"/>
                <a:cs typeface="Times New Roman"/>
              </a:rPr>
              <a:t>Practices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for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85" dirty="0">
                <a:latin typeface="Times New Roman"/>
                <a:cs typeface="Times New Roman"/>
              </a:rPr>
              <a:t>Supply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Chain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65" dirty="0">
                <a:latin typeface="Times New Roman"/>
                <a:cs typeface="Times New Roman"/>
              </a:rPr>
              <a:t>Traceability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 marR="208915">
              <a:lnSpc>
                <a:spcPct val="102400"/>
              </a:lnSpc>
              <a:spcBef>
                <a:spcPts val="2760"/>
              </a:spcBef>
            </a:pP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s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30" dirty="0">
                <a:latin typeface="Verdana"/>
                <a:cs typeface="Verdana"/>
              </a:rPr>
              <a:t>up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ili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70" dirty="0">
                <a:latin typeface="Verdana"/>
                <a:cs typeface="Verdana"/>
              </a:rPr>
              <a:t>include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80" dirty="0">
                <a:latin typeface="Tahoma"/>
                <a:cs typeface="Tahoma"/>
              </a:rPr>
              <a:t>establishing</a:t>
            </a:r>
            <a:r>
              <a:rPr sz="2450" b="1" spc="-15" dirty="0">
                <a:latin typeface="Tahoma"/>
                <a:cs typeface="Tahoma"/>
              </a:rPr>
              <a:t> </a:t>
            </a:r>
            <a:r>
              <a:rPr sz="2450" b="1" spc="55" dirty="0">
                <a:latin typeface="Tahoma"/>
                <a:cs typeface="Tahoma"/>
              </a:rPr>
              <a:t>clear</a:t>
            </a:r>
            <a:r>
              <a:rPr sz="2450" b="1" spc="-10" dirty="0">
                <a:latin typeface="Tahoma"/>
                <a:cs typeface="Tahoma"/>
              </a:rPr>
              <a:t> </a:t>
            </a:r>
            <a:r>
              <a:rPr sz="2450" b="1" spc="35" dirty="0">
                <a:latin typeface="Tahoma"/>
                <a:cs typeface="Tahoma"/>
              </a:rPr>
              <a:t>standards</a:t>
            </a:r>
            <a:r>
              <a:rPr sz="2450" spc="35" dirty="0">
                <a:latin typeface="Verdana"/>
                <a:cs typeface="Verdana"/>
              </a:rPr>
              <a:t>,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pp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80" dirty="0">
                <a:latin typeface="Verdana"/>
                <a:cs typeface="Verdana"/>
              </a:rPr>
              <a:t>gi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60" dirty="0">
                <a:latin typeface="Tahoma"/>
                <a:cs typeface="Tahoma"/>
              </a:rPr>
              <a:t>c</a:t>
            </a:r>
            <a:r>
              <a:rPr sz="2450" b="1" spc="140" dirty="0">
                <a:latin typeface="Tahoma"/>
                <a:cs typeface="Tahoma"/>
              </a:rPr>
              <a:t>h</a:t>
            </a:r>
            <a:r>
              <a:rPr sz="2450" b="1" spc="150" dirty="0">
                <a:latin typeface="Tahoma"/>
                <a:cs typeface="Tahoma"/>
              </a:rPr>
              <a:t>n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90" dirty="0">
                <a:latin typeface="Tahoma"/>
                <a:cs typeface="Tahoma"/>
              </a:rPr>
              <a:t>g</a:t>
            </a:r>
            <a:r>
              <a:rPr sz="2450" b="1" spc="45" dirty="0">
                <a:latin typeface="Tahoma"/>
                <a:cs typeface="Tahoma"/>
              </a:rPr>
              <a:t>y 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80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20" dirty="0">
                <a:latin typeface="Verdana"/>
                <a:cs typeface="Verdana"/>
              </a:rPr>
              <a:t>k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155" dirty="0">
                <a:latin typeface="Verdana"/>
                <a:cs typeface="Verdana"/>
              </a:rPr>
              <a:t>F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k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-80" dirty="0">
                <a:latin typeface="Tahoma"/>
                <a:cs typeface="Tahoma"/>
              </a:rPr>
              <a:t>Conclusion</a:t>
            </a:r>
            <a:endParaRPr sz="87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</a:pPr>
            <a:r>
              <a:rPr spc="-80" dirty="0"/>
              <a:t>In</a:t>
            </a:r>
            <a:r>
              <a:rPr spc="-215" dirty="0"/>
              <a:t> </a:t>
            </a:r>
            <a:r>
              <a:rPr spc="-25" dirty="0"/>
              <a:t>today's</a:t>
            </a:r>
            <a:r>
              <a:rPr spc="-210" dirty="0"/>
              <a:t> </a:t>
            </a:r>
            <a:r>
              <a:rPr spc="55" dirty="0"/>
              <a:t>global</a:t>
            </a:r>
            <a:r>
              <a:rPr spc="-210" dirty="0"/>
              <a:t> </a:t>
            </a:r>
            <a:r>
              <a:rPr spc="-20" dirty="0"/>
              <a:t>market,</a:t>
            </a:r>
            <a:r>
              <a:rPr spc="-215" dirty="0"/>
              <a:t> </a:t>
            </a:r>
            <a:r>
              <a:rPr spc="35" dirty="0"/>
              <a:t>supply</a:t>
            </a:r>
            <a:r>
              <a:rPr spc="-210" dirty="0"/>
              <a:t> </a:t>
            </a:r>
            <a:r>
              <a:rPr spc="65" dirty="0"/>
              <a:t>chain</a:t>
            </a:r>
            <a:r>
              <a:rPr spc="-210" dirty="0"/>
              <a:t> </a:t>
            </a:r>
            <a:r>
              <a:rPr spc="5" dirty="0"/>
              <a:t>traceability</a:t>
            </a:r>
            <a:r>
              <a:rPr spc="-210" dirty="0"/>
              <a:t> </a:t>
            </a:r>
            <a:r>
              <a:rPr spc="-40" dirty="0"/>
              <a:t>is</a:t>
            </a:r>
            <a:r>
              <a:rPr spc="-215" dirty="0"/>
              <a:t> </a:t>
            </a:r>
            <a:r>
              <a:rPr spc="5" dirty="0"/>
              <a:t>essential </a:t>
            </a:r>
            <a:r>
              <a:rPr spc="-844" dirty="0"/>
              <a:t> </a:t>
            </a:r>
            <a:r>
              <a:rPr spc="25" dirty="0"/>
              <a:t>to ensure </a:t>
            </a:r>
            <a:r>
              <a:rPr spc="15" dirty="0"/>
              <a:t>transparency </a:t>
            </a:r>
            <a:r>
              <a:rPr spc="85" dirty="0"/>
              <a:t>and </a:t>
            </a:r>
            <a:r>
              <a:rPr spc="5" dirty="0"/>
              <a:t>accountability. </a:t>
            </a:r>
            <a:r>
              <a:rPr spc="90" dirty="0"/>
              <a:t>While </a:t>
            </a:r>
            <a:r>
              <a:rPr spc="25" dirty="0"/>
              <a:t>there </a:t>
            </a:r>
            <a:r>
              <a:rPr spc="-25" dirty="0"/>
              <a:t>are </a:t>
            </a:r>
            <a:r>
              <a:rPr spc="-20" dirty="0"/>
              <a:t> </a:t>
            </a:r>
            <a:r>
              <a:rPr spc="45" dirty="0"/>
              <a:t>challenges </a:t>
            </a:r>
            <a:r>
              <a:rPr spc="25" dirty="0"/>
              <a:t>to </a:t>
            </a:r>
            <a:r>
              <a:rPr spc="95" dirty="0"/>
              <a:t>implementing </a:t>
            </a:r>
            <a:r>
              <a:rPr spc="-30" dirty="0"/>
              <a:t>traceability, </a:t>
            </a:r>
            <a:r>
              <a:rPr spc="65" dirty="0"/>
              <a:t>companies </a:t>
            </a:r>
            <a:r>
              <a:rPr spc="75" dirty="0"/>
              <a:t>can </a:t>
            </a:r>
            <a:r>
              <a:rPr spc="80" dirty="0"/>
              <a:t> </a:t>
            </a:r>
            <a:r>
              <a:rPr spc="-50" dirty="0"/>
              <a:t>f</a:t>
            </a:r>
            <a:r>
              <a:rPr spc="60" dirty="0"/>
              <a:t>o</a:t>
            </a:r>
            <a:r>
              <a:rPr spc="-10" dirty="0"/>
              <a:t>ll</a:t>
            </a:r>
            <a:r>
              <a:rPr spc="20" dirty="0"/>
              <a:t>o</a:t>
            </a:r>
            <a:r>
              <a:rPr spc="170" dirty="0"/>
              <a:t>w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150" dirty="0"/>
              <a:t>p</a:t>
            </a:r>
            <a:r>
              <a:rPr spc="-80" dirty="0"/>
              <a:t>r</a:t>
            </a:r>
            <a:r>
              <a:rPr spc="-15" dirty="0"/>
              <a:t>a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10" dirty="0"/>
              <a:t>i</a:t>
            </a:r>
            <a:r>
              <a:rPr spc="90" dirty="0"/>
              <a:t>c</a:t>
            </a:r>
            <a:r>
              <a:rPr spc="35" dirty="0"/>
              <a:t>e</a:t>
            </a:r>
            <a:r>
              <a:rPr spc="-70" dirty="0"/>
              <a:t>s</a:t>
            </a:r>
            <a:r>
              <a:rPr spc="-215" dirty="0"/>
              <a:t> </a:t>
            </a:r>
            <a:r>
              <a:rPr spc="-15" dirty="0"/>
              <a:t>t</a:t>
            </a:r>
            <a:r>
              <a:rPr spc="60" dirty="0"/>
              <a:t>o</a:t>
            </a:r>
            <a:r>
              <a:rPr spc="-215" dirty="0"/>
              <a:t> </a:t>
            </a:r>
            <a:r>
              <a:rPr spc="20" dirty="0"/>
              <a:t>o</a:t>
            </a:r>
            <a:r>
              <a:rPr spc="-150" dirty="0"/>
              <a:t>v</a:t>
            </a:r>
            <a:r>
              <a:rPr spc="35" dirty="0"/>
              <a:t>e</a:t>
            </a:r>
            <a:r>
              <a:rPr spc="-90" dirty="0"/>
              <a:t>r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240" dirty="0"/>
              <a:t>m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35" dirty="0"/>
              <a:t>e</a:t>
            </a:r>
            <a:r>
              <a:rPr spc="240" dirty="0"/>
              <a:t>m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150" dirty="0"/>
              <a:t>b</a:t>
            </a:r>
            <a:r>
              <a:rPr spc="114" dirty="0"/>
              <a:t>u</a:t>
            </a:r>
            <a:r>
              <a:rPr spc="-10" dirty="0"/>
              <a:t>il</a:t>
            </a:r>
            <a:r>
              <a:rPr spc="150" dirty="0"/>
              <a:t>d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-55" dirty="0"/>
              <a:t>r</a:t>
            </a:r>
            <a:r>
              <a:rPr spc="114" dirty="0"/>
              <a:t>u</a:t>
            </a:r>
            <a:r>
              <a:rPr spc="-70" dirty="0"/>
              <a:t>s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170" dirty="0"/>
              <a:t>w</a:t>
            </a:r>
            <a:r>
              <a:rPr spc="-10" dirty="0"/>
              <a:t>i</a:t>
            </a:r>
            <a:r>
              <a:rPr spc="35" dirty="0"/>
              <a:t>t</a:t>
            </a:r>
            <a:r>
              <a:rPr spc="85" dirty="0"/>
              <a:t>h  </a:t>
            </a:r>
            <a:r>
              <a:rPr spc="90" dirty="0"/>
              <a:t>c</a:t>
            </a:r>
            <a:r>
              <a:rPr spc="60" dirty="0"/>
              <a:t>o</a:t>
            </a:r>
            <a:r>
              <a:rPr spc="125" dirty="0"/>
              <a:t>n</a:t>
            </a:r>
            <a:r>
              <a:rPr spc="-70" dirty="0"/>
              <a:t>s</a:t>
            </a:r>
            <a:r>
              <a:rPr spc="175" dirty="0"/>
              <a:t>um</a:t>
            </a:r>
            <a:r>
              <a:rPr spc="35" dirty="0"/>
              <a:t>e</a:t>
            </a:r>
            <a:r>
              <a:rPr spc="-65" dirty="0"/>
              <a:t>r</a:t>
            </a:r>
            <a:r>
              <a:rPr spc="-70" dirty="0"/>
              <a:t>s</a:t>
            </a:r>
            <a:r>
              <a:rPr spc="-370" dirty="0"/>
              <a:t>.</a:t>
            </a:r>
            <a:r>
              <a:rPr spc="-215" dirty="0"/>
              <a:t> </a:t>
            </a:r>
            <a:r>
              <a:rPr spc="185" dirty="0"/>
              <a:t>B</a:t>
            </a:r>
            <a:r>
              <a:rPr spc="-110" dirty="0"/>
              <a:t>y</a:t>
            </a:r>
            <a:r>
              <a:rPr spc="-215" dirty="0"/>
              <a:t> </a:t>
            </a:r>
            <a:r>
              <a:rPr spc="150" dirty="0"/>
              <a:t>d</a:t>
            </a:r>
            <a:r>
              <a:rPr spc="60" dirty="0"/>
              <a:t>o</a:t>
            </a:r>
            <a:r>
              <a:rPr spc="-10" dirty="0"/>
              <a:t>i</a:t>
            </a:r>
            <a:r>
              <a:rPr spc="125" dirty="0"/>
              <a:t>n</a:t>
            </a:r>
            <a:r>
              <a:rPr spc="170" dirty="0"/>
              <a:t>g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20" dirty="0"/>
              <a:t>o</a:t>
            </a:r>
            <a:r>
              <a:rPr spc="-370" dirty="0"/>
              <a:t>,</a:t>
            </a:r>
            <a:r>
              <a:rPr spc="-215" dirty="0"/>
              <a:t> </a:t>
            </a:r>
            <a:r>
              <a:rPr spc="35" dirty="0"/>
              <a:t>t</a:t>
            </a:r>
            <a:r>
              <a:rPr spc="125" dirty="0"/>
              <a:t>h</a:t>
            </a:r>
            <a:r>
              <a:rPr spc="10" dirty="0"/>
              <a:t>e</a:t>
            </a:r>
            <a:r>
              <a:rPr spc="-110" dirty="0"/>
              <a:t>y</a:t>
            </a:r>
            <a:r>
              <a:rPr spc="-215" dirty="0"/>
              <a:t> </a:t>
            </a:r>
            <a:r>
              <a:rPr spc="114" dirty="0"/>
              <a:t>c</a:t>
            </a:r>
            <a:r>
              <a:rPr spc="-15" dirty="0"/>
              <a:t>a</a:t>
            </a:r>
            <a:r>
              <a:rPr spc="125" dirty="0"/>
              <a:t>n</a:t>
            </a:r>
            <a:r>
              <a:rPr spc="-215" dirty="0"/>
              <a:t> </a:t>
            </a:r>
            <a:r>
              <a:rPr spc="-10" dirty="0"/>
              <a:t>i</a:t>
            </a:r>
            <a:r>
              <a:rPr spc="195" dirty="0"/>
              <a:t>mp</a:t>
            </a:r>
            <a:r>
              <a:rPr spc="-90" dirty="0"/>
              <a:t>r</a:t>
            </a:r>
            <a:r>
              <a:rPr spc="20" dirty="0"/>
              <a:t>o</a:t>
            </a:r>
            <a:r>
              <a:rPr spc="-150" dirty="0"/>
              <a:t>v</a:t>
            </a:r>
            <a:r>
              <a:rPr spc="35" dirty="0"/>
              <a:t>e</a:t>
            </a:r>
            <a:r>
              <a:rPr spc="-215" dirty="0"/>
              <a:t> </a:t>
            </a:r>
            <a:r>
              <a:rPr spc="150" dirty="0"/>
              <a:t>p</a:t>
            </a:r>
            <a:r>
              <a:rPr spc="-90" dirty="0"/>
              <a:t>r</a:t>
            </a:r>
            <a:r>
              <a:rPr spc="60" dirty="0"/>
              <a:t>o</a:t>
            </a:r>
            <a:r>
              <a:rPr spc="150" dirty="0"/>
              <a:t>d</a:t>
            </a:r>
            <a:r>
              <a:rPr spc="114" dirty="0"/>
              <a:t>u</a:t>
            </a:r>
            <a:r>
              <a:rPr spc="125" dirty="0"/>
              <a:t>c</a:t>
            </a:r>
            <a:r>
              <a:rPr spc="35" dirty="0"/>
              <a:t>t</a:t>
            </a:r>
            <a:r>
              <a:rPr spc="-215" dirty="0"/>
              <a:t> </a:t>
            </a:r>
            <a:r>
              <a:rPr spc="-70" dirty="0"/>
              <a:t>s</a:t>
            </a:r>
            <a:r>
              <a:rPr spc="-15" dirty="0"/>
              <a:t>a</a:t>
            </a:r>
            <a:r>
              <a:rPr spc="-50" dirty="0"/>
              <a:t>f</a:t>
            </a:r>
            <a:r>
              <a:rPr spc="35" dirty="0"/>
              <a:t>e</a:t>
            </a:r>
            <a:r>
              <a:rPr spc="10" dirty="0"/>
              <a:t>t</a:t>
            </a:r>
            <a:r>
              <a:rPr spc="-195" dirty="0"/>
              <a:t>y</a:t>
            </a:r>
            <a:r>
              <a:rPr spc="-360" dirty="0"/>
              <a:t>,  </a:t>
            </a:r>
            <a:r>
              <a:rPr spc="55" dirty="0"/>
              <a:t>reduce</a:t>
            </a:r>
            <a:r>
              <a:rPr spc="-215" dirty="0"/>
              <a:t> </a:t>
            </a:r>
            <a:r>
              <a:rPr spc="-95" dirty="0"/>
              <a:t>risk,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-20" dirty="0"/>
              <a:t>ultimately,</a:t>
            </a:r>
            <a:r>
              <a:rPr spc="-210" dirty="0"/>
              <a:t> </a:t>
            </a:r>
            <a:r>
              <a:rPr spc="-10" dirty="0"/>
              <a:t>drive</a:t>
            </a:r>
            <a:r>
              <a:rPr spc="-215" dirty="0"/>
              <a:t> </a:t>
            </a:r>
            <a:r>
              <a:rPr spc="25" dirty="0"/>
              <a:t>business</a:t>
            </a:r>
            <a:r>
              <a:rPr spc="-215" dirty="0"/>
              <a:t> </a:t>
            </a:r>
            <a:r>
              <a:rPr spc="-30" dirty="0"/>
              <a:t>success.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73755"/>
            <a:ext cx="6436995" cy="2019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50" spc="195" dirty="0">
                <a:solidFill>
                  <a:srgbClr val="FFFFFF"/>
                </a:solidFill>
                <a:latin typeface="Cambria"/>
                <a:cs typeface="Cambria"/>
              </a:rPr>
              <a:t>Thanks!</a:t>
            </a:r>
            <a:endParaRPr sz="1305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FF844-9EC2-4EF9-A50D-484205F5D7E6}"/>
              </a:ext>
            </a:extLst>
          </p:cNvPr>
          <p:cNvSpPr txBox="1"/>
          <p:nvPr/>
        </p:nvSpPr>
        <p:spPr>
          <a:xfrm>
            <a:off x="1505146" y="4893690"/>
            <a:ext cx="76452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Name – Sumit Dutta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Enrollment No. – 22021002016006</a:t>
            </a:r>
          </a:p>
          <a:p>
            <a:r>
              <a:rPr lang="en-US" sz="4000" dirty="0">
                <a:solidFill>
                  <a:schemeClr val="bg1"/>
                </a:solidFill>
              </a:rPr>
              <a:t>Class roll – 58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Stream – CSE(AIML)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369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Cambria</vt:lpstr>
      <vt:lpstr>Palatino Linotype</vt:lpstr>
      <vt:lpstr>Tahoma</vt:lpstr>
      <vt:lpstr>Times New Roman</vt:lpstr>
      <vt:lpstr>Verdana</vt:lpstr>
      <vt:lpstr>Office Theme</vt:lpstr>
      <vt:lpstr>PowerPoint Presentation</vt:lpstr>
      <vt:lpstr>Introduction</vt:lpstr>
      <vt:lpstr>What is Supply Chain Traceability?</vt:lpstr>
      <vt:lpstr>Why is Traceability Important?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Sumit Dutta</cp:lastModifiedBy>
  <cp:revision>2</cp:revision>
  <dcterms:created xsi:type="dcterms:W3CDTF">2023-10-06T20:12:29Z</dcterms:created>
  <dcterms:modified xsi:type="dcterms:W3CDTF">2023-10-06T20:17:29Z</dcterms:modified>
</cp:coreProperties>
</file>