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9" r:id="rId12"/>
    <p:sldId id="275" r:id="rId13"/>
    <p:sldId id="276" r:id="rId14"/>
    <p:sldId id="268" r:id="rId15"/>
    <p:sldId id="267" r:id="rId16"/>
    <p:sldId id="274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it Yadav" initials="SY" lastIdx="1" clrIdx="0">
    <p:extLst>
      <p:ext uri="{19B8F6BF-5375-455C-9EA6-DF929625EA0E}">
        <p15:presenceInfo xmlns:p15="http://schemas.microsoft.com/office/powerpoint/2012/main" userId="daefd499334b22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5T19:28:31.95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7B163-A1A9-46CC-9CA9-00FF7423FB12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1FEB2-7C0F-4A0B-B16F-D65689B5D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18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943E-0BFD-4B1B-9573-51D9A460881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84A7D10-AD3D-4CB6-8AC6-164BEEB91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65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943E-0BFD-4B1B-9573-51D9A460881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4A7D10-AD3D-4CB6-8AC6-164BEEB91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62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943E-0BFD-4B1B-9573-51D9A460881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4A7D10-AD3D-4CB6-8AC6-164BEEB91C6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24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943E-0BFD-4B1B-9573-51D9A460881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4A7D10-AD3D-4CB6-8AC6-164BEEB91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48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943E-0BFD-4B1B-9573-51D9A460881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4A7D10-AD3D-4CB6-8AC6-164BEEB91C6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649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943E-0BFD-4B1B-9573-51D9A460881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4A7D10-AD3D-4CB6-8AC6-164BEEB91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834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943E-0BFD-4B1B-9573-51D9A460881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7D10-AD3D-4CB6-8AC6-164BEEB91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048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943E-0BFD-4B1B-9573-51D9A460881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7D10-AD3D-4CB6-8AC6-164BEEB91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4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943E-0BFD-4B1B-9573-51D9A460881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7D10-AD3D-4CB6-8AC6-164BEEB91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61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943E-0BFD-4B1B-9573-51D9A460881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4A7D10-AD3D-4CB6-8AC6-164BEEB91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40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943E-0BFD-4B1B-9573-51D9A460881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4A7D10-AD3D-4CB6-8AC6-164BEEB91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8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943E-0BFD-4B1B-9573-51D9A460881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4A7D10-AD3D-4CB6-8AC6-164BEEB91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55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943E-0BFD-4B1B-9573-51D9A460881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7D10-AD3D-4CB6-8AC6-164BEEB91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05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943E-0BFD-4B1B-9573-51D9A460881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7D10-AD3D-4CB6-8AC6-164BEEB91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48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943E-0BFD-4B1B-9573-51D9A460881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A7D10-AD3D-4CB6-8AC6-164BEEB91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10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9943E-0BFD-4B1B-9573-51D9A460881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4A7D10-AD3D-4CB6-8AC6-164BEEB91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65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943E-0BFD-4B1B-9573-51D9A460881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84A7D10-AD3D-4CB6-8AC6-164BEEB91C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5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FE4D-7D40-08E8-91E0-743B8FC49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320" y="342900"/>
            <a:ext cx="9099883" cy="492369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Exploratory Data Analysis on : Repaying the credit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6CE04-D8DF-24FF-38A4-5F6553B47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7402" y="1452308"/>
            <a:ext cx="4717195" cy="1359652"/>
          </a:xfrm>
        </p:spPr>
        <p:txBody>
          <a:bodyPr>
            <a:normAutofit/>
          </a:bodyPr>
          <a:lstStyle/>
          <a:p>
            <a:pPr algn="ctr"/>
            <a:r>
              <a:rPr lang="en-IN" sz="4400" b="1" u="sng" dirty="0">
                <a:solidFill>
                  <a:schemeClr val="tx1"/>
                </a:solidFill>
              </a:rPr>
              <a:t>Gold Atlantis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4AE69-E98C-73A0-3C68-00844C58CEB4}"/>
              </a:ext>
            </a:extLst>
          </p:cNvPr>
          <p:cNvSpPr txBox="1"/>
          <p:nvPr/>
        </p:nvSpPr>
        <p:spPr>
          <a:xfrm>
            <a:off x="1673319" y="5788068"/>
            <a:ext cx="3654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MENTORS: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Mrs. Rupali Waykole Ma’am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Mrs. Sharayoo dixit Ma’am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C80C6-5B37-55C9-3602-EF8F9A0AC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97" y="2780129"/>
            <a:ext cx="2625603" cy="2364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4F786-A321-55B4-9CF7-667182446CA6}"/>
              </a:ext>
            </a:extLst>
          </p:cNvPr>
          <p:cNvSpPr txBox="1"/>
          <p:nvPr/>
        </p:nvSpPr>
        <p:spPr>
          <a:xfrm>
            <a:off x="9916999" y="5793492"/>
            <a:ext cx="296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SUBMITTED BY:</a:t>
            </a:r>
          </a:p>
          <a:p>
            <a:r>
              <a:rPr lang="en-IN" dirty="0"/>
              <a:t>Sumit</a:t>
            </a:r>
          </a:p>
        </p:txBody>
      </p:sp>
      <p:pic>
        <p:nvPicPr>
          <p:cNvPr id="2050" name="Picture 2" descr="NIITLtd - Home | Facebook">
            <a:extLst>
              <a:ext uri="{FF2B5EF4-FFF2-40B4-BE49-F238E27FC236}">
                <a16:creationId xmlns:a16="http://schemas.microsoft.com/office/drawing/2014/main" id="{C18D1EB2-4F87-47A8-B514-801D31CAA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65" y="202223"/>
            <a:ext cx="1424354" cy="142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65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6E7B-4123-984D-6AC3-84E029BE9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51" y="1214616"/>
            <a:ext cx="5131349" cy="611132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Total documents submitted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BD5D4-2EBF-3B0E-9F19-E4DDD58CFA43}"/>
              </a:ext>
            </a:extLst>
          </p:cNvPr>
          <p:cNvSpPr txBox="1"/>
          <p:nvPr/>
        </p:nvSpPr>
        <p:spPr>
          <a:xfrm>
            <a:off x="1373777" y="6032318"/>
            <a:ext cx="1043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defaulters have submitted just zero and one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defaulters are from working income type but state servants customers are less </a:t>
            </a:r>
            <a:r>
              <a:rPr lang="en-IN" dirty="0"/>
              <a:t>defaulters.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E4AC59B-8BFC-9717-9678-AE9090389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26" y="1710400"/>
            <a:ext cx="4045033" cy="436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B9B9DC6-027A-3DA6-17DD-76ECF4BD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275" y="1628153"/>
            <a:ext cx="5594218" cy="443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73A82-B5C2-32F1-C6C5-53DCBC3C3C3C}"/>
              </a:ext>
            </a:extLst>
          </p:cNvPr>
          <p:cNvSpPr txBox="1"/>
          <p:nvPr/>
        </p:nvSpPr>
        <p:spPr>
          <a:xfrm>
            <a:off x="6705600" y="1187180"/>
            <a:ext cx="4521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</a:t>
            </a:r>
            <a:r>
              <a:rPr lang="en-IN" sz="2800" b="1" dirty="0">
                <a:latin typeface="Arial Rounded MT Bold" panose="020F0704030504030204" pitchFamily="34" charset="0"/>
              </a:rPr>
              <a:t>Analysis of income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D7A50-1D99-A29A-5A23-3CF463A4114B}"/>
              </a:ext>
            </a:extLst>
          </p:cNvPr>
          <p:cNvSpPr txBox="1"/>
          <p:nvPr/>
        </p:nvSpPr>
        <p:spPr>
          <a:xfrm>
            <a:off x="182880" y="762000"/>
            <a:ext cx="1190897" cy="37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Level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991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3F78-A1CD-A34D-7C77-0847CA74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090" y="218796"/>
            <a:ext cx="9258928" cy="1280890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Customer having less chance to become defaulter on the basis of documents submitted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8704D8D-8331-DAE7-AA99-B80D572081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03" y="1905000"/>
            <a:ext cx="4276144" cy="408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FF426FD-86A0-6468-7907-B9E9C700F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11" t="-3146" r="-2455" b="6049"/>
          <a:stretch/>
        </p:blipFill>
        <p:spPr bwMode="auto">
          <a:xfrm>
            <a:off x="7048768" y="1590432"/>
            <a:ext cx="4043423" cy="408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4B7A82-0719-02A8-68ED-D93DA5DAD8AC}"/>
              </a:ext>
            </a:extLst>
          </p:cNvPr>
          <p:cNvSpPr txBox="1"/>
          <p:nvPr/>
        </p:nvSpPr>
        <p:spPr>
          <a:xfrm>
            <a:off x="1307939" y="5992873"/>
            <a:ext cx="9583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Customers who are in the category of defaulters but having the lower probability to become defaulter.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EE8D5-3D49-3E62-C83C-5BF6998038C6}"/>
              </a:ext>
            </a:extLst>
          </p:cNvPr>
          <p:cNvSpPr txBox="1"/>
          <p:nvPr/>
        </p:nvSpPr>
        <p:spPr>
          <a:xfrm>
            <a:off x="203200" y="721360"/>
            <a:ext cx="110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Level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51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862F-7A2C-5612-823C-873494A9E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80727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Analyzing the occupation wise count of employed days with target</a:t>
            </a:r>
            <a:endParaRPr lang="en-IN" b="1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19CFCBE-14A0-C6EA-CBAE-54C0A65E89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21" y="1761617"/>
            <a:ext cx="7616770" cy="420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AB84D1-6729-54AA-E3DA-0CB518B2A46B}"/>
              </a:ext>
            </a:extLst>
          </p:cNvPr>
          <p:cNvSpPr txBox="1"/>
          <p:nvPr/>
        </p:nvSpPr>
        <p:spPr>
          <a:xfrm>
            <a:off x="1706880" y="5963920"/>
            <a:ext cx="979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For customers making the irregular payments, the average employed days are less than the ones who are regular with their payments.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F9F5F-4776-C8CC-1954-B8F78527A7FB}"/>
              </a:ext>
            </a:extLst>
          </p:cNvPr>
          <p:cNvSpPr txBox="1"/>
          <p:nvPr/>
        </p:nvSpPr>
        <p:spPr>
          <a:xfrm>
            <a:off x="182880" y="751840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236063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0A89-8E7B-5E81-7FE5-F46EBEA9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677" y="179975"/>
            <a:ext cx="9947323" cy="676370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Relation b/w the total amount of credit, good, income.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344FC7F6-6803-799C-222C-6CB511CF8A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920" y="981892"/>
            <a:ext cx="10109200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4C07BD-B2FF-51DA-D3F2-8201612DFB43}"/>
              </a:ext>
            </a:extLst>
          </p:cNvPr>
          <p:cNvSpPr txBox="1"/>
          <p:nvPr/>
        </p:nvSpPr>
        <p:spPr>
          <a:xfrm>
            <a:off x="1981200" y="6201508"/>
            <a:ext cx="930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amt_credit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/>
              </a:rPr>
              <a:t>amt_goods_price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 are corelated to each other.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goods price increases, credit price also increases.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D27A8-3C35-1EBD-CF34-E254B522F54F}"/>
              </a:ext>
            </a:extLst>
          </p:cNvPr>
          <p:cNvSpPr txBox="1"/>
          <p:nvPr/>
        </p:nvSpPr>
        <p:spPr>
          <a:xfrm>
            <a:off x="193040" y="721360"/>
            <a:ext cx="114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Level 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31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35903A-545B-EBB4-3E88-8549E29A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333" y="97717"/>
            <a:ext cx="9398475" cy="1116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Occupation type with average income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7E0F11-2E50-05BE-B4E1-5C465C0D09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0" t="32096" r="61058" b="12821"/>
          <a:stretch/>
        </p:blipFill>
        <p:spPr>
          <a:xfrm>
            <a:off x="3755083" y="935203"/>
            <a:ext cx="5717895" cy="56346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2D8322-5697-9093-C7D3-E90266A12468}"/>
              </a:ext>
            </a:extLst>
          </p:cNvPr>
          <p:cNvSpPr txBox="1"/>
          <p:nvPr/>
        </p:nvSpPr>
        <p:spPr>
          <a:xfrm>
            <a:off x="245512" y="773686"/>
            <a:ext cx="106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578816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40C6-F608-2EF4-5F0C-D498A010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1" y="624110"/>
            <a:ext cx="9995852" cy="128089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Category wise income type and credit limit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876C451-E672-329E-44DE-B2D5C6340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26" y="1833563"/>
            <a:ext cx="10542086" cy="36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38932D-51BC-8DCD-280C-EF19860E5114}"/>
              </a:ext>
            </a:extLst>
          </p:cNvPr>
          <p:cNvSpPr txBox="1"/>
          <p:nvPr/>
        </p:nvSpPr>
        <p:spPr>
          <a:xfrm>
            <a:off x="1234440" y="5867400"/>
            <a:ext cx="10713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C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lients who are having medium salary are mostly applied for the loan.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Thos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e customers who are having category between high and very high are having lower probability to become defaulter.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B960B-3F7E-830B-B897-79A8C53F7223}"/>
              </a:ext>
            </a:extLst>
          </p:cNvPr>
          <p:cNvSpPr txBox="1"/>
          <p:nvPr/>
        </p:nvSpPr>
        <p:spPr>
          <a:xfrm>
            <a:off x="213360" y="792480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128222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9170-D473-97F0-013B-EEFCEC15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515" y="333964"/>
            <a:ext cx="9486899" cy="1055221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Customers experience more than 5years having house and car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55EDFC-CA79-D63E-8A98-58DAC09EC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099" y="1389186"/>
            <a:ext cx="8707315" cy="543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976E92-CAB8-0015-6366-C3A880C72B5C}"/>
              </a:ext>
            </a:extLst>
          </p:cNvPr>
          <p:cNvSpPr txBox="1"/>
          <p:nvPr/>
        </p:nvSpPr>
        <p:spPr>
          <a:xfrm>
            <a:off x="182880" y="772160"/>
            <a:ext cx="1198880" cy="37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3046108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5737-C063-1715-6057-D5656531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3" y="3955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Customers having lower Prob. to become defaulter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7A7923-5B8A-B2A3-4B3A-71B73FAD3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889" t="29656" r="72091" b="58676"/>
          <a:stretch/>
        </p:blipFill>
        <p:spPr>
          <a:xfrm>
            <a:off x="3597787" y="2009041"/>
            <a:ext cx="6901961" cy="28399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0B5B1A-B837-7E5F-4B87-48030381EC52}"/>
              </a:ext>
            </a:extLst>
          </p:cNvPr>
          <p:cNvSpPr txBox="1"/>
          <p:nvPr/>
        </p:nvSpPr>
        <p:spPr>
          <a:xfrm>
            <a:off x="1916723" y="5416062"/>
            <a:ext cx="9587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 of total customers these customers(1719) have the less chances to become a defaulter.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percentage of defaulter customers was 8.7%  which is 8092 customers  but after EDA the percentage got decreases to 6.3%which is 6373.</a:t>
            </a:r>
          </a:p>
        </p:txBody>
      </p:sp>
    </p:spTree>
    <p:extLst>
      <p:ext uri="{BB962C8B-B14F-4D97-AF65-F5344CB8AC3E}">
        <p14:creationId xmlns:p14="http://schemas.microsoft.com/office/powerpoint/2010/main" val="726429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8844-EBA3-5BD8-DE51-8DE279CA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781" y="624110"/>
            <a:ext cx="2972606" cy="1280890"/>
          </a:xfrm>
        </p:spPr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Conclusion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0CA94-D56F-4391-1453-8E8FADE9B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8406" y="1521069"/>
            <a:ext cx="8915400" cy="2035391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r>
              <a:rPr lang="en-IN" dirty="0"/>
              <a:t>After considering all the factors we can say that 93.6% of customers having lower probability to becoming a defaulter and there will be less financial loss to the firm.</a:t>
            </a:r>
          </a:p>
          <a:p>
            <a:r>
              <a:rPr lang="en-IN" dirty="0"/>
              <a:t>The remaining(6.3%) customers are defaulters and if the bank approve the loan then there will be the financial loss to the firm.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28206-3A1A-3587-ECB4-1615E8F5973C}"/>
              </a:ext>
            </a:extLst>
          </p:cNvPr>
          <p:cNvSpPr txBox="1"/>
          <p:nvPr/>
        </p:nvSpPr>
        <p:spPr>
          <a:xfrm>
            <a:off x="2523392" y="3556461"/>
            <a:ext cx="75613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</a:t>
            </a:r>
            <a:r>
              <a:rPr lang="en-IN" b="1" dirty="0"/>
              <a:t>Criteria consider for not become a Defaulter </a:t>
            </a:r>
            <a:r>
              <a:rPr lang="en-IN" dirty="0"/>
              <a:t>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Days employed more than 5years.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Submitted atleast 2 valid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Customer should submit atleast one document of car or house.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Credit amount less than annual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Those </a:t>
            </a:r>
            <a:r>
              <a:rPr lang="en-US" dirty="0"/>
              <a:t>customers who are working as a state servants have less chances to become defaulter.</a:t>
            </a:r>
            <a:endParaRPr lang="en-IN" dirty="0"/>
          </a:p>
          <a:p>
            <a:endParaRPr lang="en-IN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1F046B87-5345-87D2-6576-F6D74D32DEA3}"/>
              </a:ext>
            </a:extLst>
          </p:cNvPr>
          <p:cNvSpPr/>
          <p:nvPr/>
        </p:nvSpPr>
        <p:spPr>
          <a:xfrm>
            <a:off x="2588406" y="3640016"/>
            <a:ext cx="269094" cy="20222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utoShape 2" descr="CONCLUSION red stamp text Royalty Free Stock Vectors">
            <a:extLst>
              <a:ext uri="{FF2B5EF4-FFF2-40B4-BE49-F238E27FC236}">
                <a16:creationId xmlns:a16="http://schemas.microsoft.com/office/drawing/2014/main" id="{34CC39C1-D7FE-C02D-BFAB-7E8EA40B6702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5943600" y="-1671320"/>
            <a:ext cx="6273800" cy="627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269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C1DC-36A4-6693-C1ED-6DB2BF73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976" y="2914649"/>
            <a:ext cx="11355143" cy="1028701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C329E-30BF-6896-27EC-4F5F6D8A419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483576" y="5266593"/>
            <a:ext cx="79131" cy="8792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54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7DDF-7FBF-A676-33DB-FED2D778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012" y="421339"/>
            <a:ext cx="2321975" cy="92333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B38F-2EF3-DDCD-8774-4D9B5A0AA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48" y="2086864"/>
            <a:ext cx="10089050" cy="650630"/>
          </a:xfrm>
        </p:spPr>
        <p:txBody>
          <a:bodyPr/>
          <a:lstStyle/>
          <a:p>
            <a:r>
              <a:rPr lang="en-IN" dirty="0"/>
              <a:t>To find patterns of consumers who have lower probability to become a defaulter.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D2568-3701-7ADB-BF87-EF403B04E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298" y="3158833"/>
            <a:ext cx="3076575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B0731B-29B0-EA6E-C939-6E188ECC952C}"/>
              </a:ext>
            </a:extLst>
          </p:cNvPr>
          <p:cNvSpPr txBox="1"/>
          <p:nvPr/>
        </p:nvSpPr>
        <p:spPr>
          <a:xfrm>
            <a:off x="1269248" y="2902287"/>
            <a:ext cx="3877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Level 1 : Univariate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Level 2 : Bi-variate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Lever 3 : Multivariate Analysis</a:t>
            </a:r>
            <a:endParaRPr lang="en-IN" dirty="0"/>
          </a:p>
        </p:txBody>
      </p:sp>
      <p:pic>
        <p:nvPicPr>
          <p:cNvPr id="6146" name="Picture 2" descr="Agenda Stock Illustrations – 76,258 Agenda Stock Illustrations, Vectors &amp;  Clipart - Dreamstime">
            <a:extLst>
              <a:ext uri="{FF2B5EF4-FFF2-40B4-BE49-F238E27FC236}">
                <a16:creationId xmlns:a16="http://schemas.microsoft.com/office/drawing/2014/main" id="{C31773FE-1186-126C-E896-3FBD5F857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620" y="0"/>
            <a:ext cx="3964966" cy="166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08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5417-B1BB-8852-6638-CF7ED18F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Factors to consider in loan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F7ED8-71E4-30BA-8A25-1FCF7EC6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46739"/>
            <a:ext cx="4180865" cy="410029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Days Employed</a:t>
            </a:r>
          </a:p>
          <a:p>
            <a:pPr>
              <a:buFont typeface="+mj-lt"/>
              <a:buAutoNum type="arabicPeriod"/>
            </a:pPr>
            <a:r>
              <a:rPr lang="en-IN" dirty="0"/>
              <a:t>Total documents Submitted</a:t>
            </a:r>
          </a:p>
          <a:p>
            <a:pPr>
              <a:buFont typeface="+mj-lt"/>
              <a:buAutoNum type="arabicPeriod"/>
            </a:pPr>
            <a:r>
              <a:rPr lang="en-IN" dirty="0"/>
              <a:t>Occupation Type</a:t>
            </a:r>
          </a:p>
          <a:p>
            <a:pPr>
              <a:buFont typeface="+mj-lt"/>
              <a:buAutoNum type="arabicPeriod"/>
            </a:pPr>
            <a:r>
              <a:rPr lang="en-IN" dirty="0"/>
              <a:t>Amount Income Total</a:t>
            </a:r>
          </a:p>
          <a:p>
            <a:pPr>
              <a:buFont typeface="+mj-lt"/>
              <a:buAutoNum type="arabicPeriod"/>
            </a:pPr>
            <a:r>
              <a:rPr lang="en-IN" dirty="0"/>
              <a:t>Name Contract Type</a:t>
            </a:r>
          </a:p>
          <a:p>
            <a:pPr>
              <a:buFont typeface="+mj-lt"/>
              <a:buAutoNum type="arabicPeriod"/>
            </a:pPr>
            <a:r>
              <a:rPr lang="en-IN" dirty="0"/>
              <a:t>Car</a:t>
            </a:r>
          </a:p>
          <a:p>
            <a:pPr>
              <a:buFont typeface="+mj-lt"/>
              <a:buAutoNum type="arabicPeriod"/>
            </a:pPr>
            <a:r>
              <a:rPr lang="en-IN" dirty="0"/>
              <a:t>House</a:t>
            </a:r>
          </a:p>
          <a:p>
            <a:pPr>
              <a:buFont typeface="+mj-lt"/>
              <a:buAutoNum type="arabicPeriod"/>
            </a:pPr>
            <a:r>
              <a:rPr lang="en-IN" dirty="0"/>
              <a:t>Amount credit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  <p:pic>
        <p:nvPicPr>
          <p:cNvPr id="7170" name="Picture 2" descr="Does having a good credit guarantee approval for a personal loan? - Quora">
            <a:extLst>
              <a:ext uri="{FF2B5EF4-FFF2-40B4-BE49-F238E27FC236}">
                <a16:creationId xmlns:a16="http://schemas.microsoft.com/office/drawing/2014/main" id="{91AE5C44-CC77-FACA-3D10-5120D05CC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790" y="1840157"/>
            <a:ext cx="505626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26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451D-C164-44D5-E9A9-EEAFDC3F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179" y="603869"/>
            <a:ext cx="8911687" cy="128089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Defaulter and non-defaulters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38015-55EA-13B3-1029-ED9A5FF7E84F}"/>
              </a:ext>
            </a:extLst>
          </p:cNvPr>
          <p:cNvSpPr txBox="1"/>
          <p:nvPr/>
        </p:nvSpPr>
        <p:spPr>
          <a:xfrm>
            <a:off x="3041676" y="5913382"/>
            <a:ext cx="956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Around 8.7% of the clients are irregular with their credit payments.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642153-5C44-E646-297E-A8205AAB6998}"/>
              </a:ext>
            </a:extLst>
          </p:cNvPr>
          <p:cNvSpPr txBox="1"/>
          <p:nvPr/>
        </p:nvSpPr>
        <p:spPr>
          <a:xfrm>
            <a:off x="222738" y="738554"/>
            <a:ext cx="1078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Level</a:t>
            </a:r>
            <a:r>
              <a:rPr lang="en-IN" b="1" dirty="0">
                <a:solidFill>
                  <a:schemeClr val="bg1"/>
                </a:solidFill>
              </a:rPr>
              <a:t> 1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C7E50097-91B2-F424-114F-2C8CC53863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828" y="1667608"/>
            <a:ext cx="779638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40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CF0A-A688-CF90-A4A0-2DC3681A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187" y="668560"/>
            <a:ext cx="8911687" cy="128089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Contract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3A9C8-9EFA-CBE2-0A1B-4618BD79158A}"/>
              </a:ext>
            </a:extLst>
          </p:cNvPr>
          <p:cNvSpPr txBox="1"/>
          <p:nvPr/>
        </p:nvSpPr>
        <p:spPr>
          <a:xfrm>
            <a:off x="1700463" y="6096000"/>
            <a:ext cx="9577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US" dirty="0"/>
              <a:t>90.52% customers take cash loans and 9.48% take revolving loans.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269FD0C-A8A0-678F-15C3-99EEFF97C5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87" y="1456592"/>
            <a:ext cx="9133044" cy="441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7C6FA-21CF-4A14-341D-2B9230A4A9C2}"/>
              </a:ext>
            </a:extLst>
          </p:cNvPr>
          <p:cNvSpPr txBox="1"/>
          <p:nvPr/>
        </p:nvSpPr>
        <p:spPr>
          <a:xfrm>
            <a:off x="233680" y="74168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238671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1C41-D031-F358-4FC9-3C6F8ACE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93663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Males and Females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6EBD9-8CE8-FDF8-B54C-F26E309CF45F}"/>
              </a:ext>
            </a:extLst>
          </p:cNvPr>
          <p:cNvSpPr txBox="1"/>
          <p:nvPr/>
        </p:nvSpPr>
        <p:spPr>
          <a:xfrm>
            <a:off x="1507958" y="6148290"/>
            <a:ext cx="981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Majority of 65.9% of the customers are females.</a:t>
            </a:r>
            <a:endParaRPr lang="en-IN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B1FA920-D7AE-6D4A-4F65-5FF8CDE746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836" y="1560745"/>
            <a:ext cx="9311890" cy="429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0C58B4-6537-98AE-3514-EE8DD9B27FC1}"/>
              </a:ext>
            </a:extLst>
          </p:cNvPr>
          <p:cNvSpPr txBox="1"/>
          <p:nvPr/>
        </p:nvSpPr>
        <p:spPr>
          <a:xfrm>
            <a:off x="193040" y="73152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Level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67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EC7F-DEE4-37CE-04E1-1817A912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85086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Analysis of AMT_CREDIT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4B49A8-4DB1-23FE-AB9F-881D9EB7A0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443" y="1905000"/>
            <a:ext cx="8915400" cy="347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84F49-C9E4-4652-CFF7-072246C8EF3C}"/>
              </a:ext>
            </a:extLst>
          </p:cNvPr>
          <p:cNvSpPr txBox="1"/>
          <p:nvPr/>
        </p:nvSpPr>
        <p:spPr>
          <a:xfrm>
            <a:off x="1475874" y="6015789"/>
            <a:ext cx="10347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credit amount is around 6 lacs with the majority of clients having credit amount less than 6 lacs.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E8FF9-A294-A24E-70D2-053744872D4A}"/>
              </a:ext>
            </a:extLst>
          </p:cNvPr>
          <p:cNvSpPr txBox="1"/>
          <p:nvPr/>
        </p:nvSpPr>
        <p:spPr>
          <a:xfrm>
            <a:off x="182880" y="74168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Level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22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60E1-CFFC-9B65-2DD0-D16272FC4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095" y="290174"/>
            <a:ext cx="5107673" cy="128089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Target wise gender</a:t>
            </a:r>
            <a:br>
              <a:rPr lang="en-IN" sz="2800" b="1" dirty="0">
                <a:solidFill>
                  <a:schemeClr val="tx1"/>
                </a:solidFill>
              </a:rPr>
            </a:br>
            <a:r>
              <a:rPr lang="en-IN" sz="2000" dirty="0">
                <a:solidFill>
                  <a:schemeClr val="tx1"/>
                </a:solidFill>
              </a:rPr>
              <a:t>i.e, 0-Regular , 1-Defaulter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A22499-90DC-B353-CD49-D07087A9B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252" y="1441481"/>
            <a:ext cx="4581358" cy="406206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03746C5-D2E4-8393-0FCA-B7CC25A34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927" y="1504684"/>
            <a:ext cx="3510714" cy="360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9A0D67-10B5-43D3-0E3B-7B5BB84E80FE}"/>
              </a:ext>
            </a:extLst>
          </p:cNvPr>
          <p:cNvSpPr txBox="1"/>
          <p:nvPr/>
        </p:nvSpPr>
        <p:spPr>
          <a:xfrm>
            <a:off x="6986629" y="241152"/>
            <a:ext cx="4555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rial Rounded MT Bold" panose="020F0704030504030204" pitchFamily="34" charset="0"/>
              </a:rPr>
              <a:t>Gender wise defaulter 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A98C4-DEF3-043B-A4B3-890E0635DD90}"/>
              </a:ext>
            </a:extLst>
          </p:cNvPr>
          <p:cNvSpPr txBox="1"/>
          <p:nvPr/>
        </p:nvSpPr>
        <p:spPr>
          <a:xfrm>
            <a:off x="1828800" y="5503541"/>
            <a:ext cx="95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 </a:t>
            </a:r>
            <a:r>
              <a:rPr lang="en-US" dirty="0"/>
              <a:t>More number of female customers are found to be defaulters as compared to male customers.</a:t>
            </a:r>
          </a:p>
          <a:p>
            <a:endParaRPr lang="en-US" dirty="0"/>
          </a:p>
          <a:p>
            <a:r>
              <a:rPr lang="en-US" b="1" dirty="0"/>
              <a:t>2) </a:t>
            </a:r>
            <a:r>
              <a:rPr lang="en-US" dirty="0"/>
              <a:t>However gender wise Defaulter % is higher for female.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5D75F-93BA-A676-7DE4-29AB7D0B1813}"/>
              </a:ext>
            </a:extLst>
          </p:cNvPr>
          <p:cNvSpPr txBox="1"/>
          <p:nvPr/>
        </p:nvSpPr>
        <p:spPr>
          <a:xfrm>
            <a:off x="192505" y="730564"/>
            <a:ext cx="1636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Level 2</a:t>
            </a:r>
          </a:p>
        </p:txBody>
      </p:sp>
    </p:spTree>
    <p:extLst>
      <p:ext uri="{BB962C8B-B14F-4D97-AF65-F5344CB8AC3E}">
        <p14:creationId xmlns:p14="http://schemas.microsoft.com/office/powerpoint/2010/main" val="172196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1CA3E5-B557-C30A-E3DB-B1F52B4AD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94" t="45552" r="58535" b="29028"/>
          <a:stretch/>
        </p:blipFill>
        <p:spPr>
          <a:xfrm>
            <a:off x="497304" y="1966495"/>
            <a:ext cx="5060065" cy="2643606"/>
          </a:xfr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6AF6FC5C-3E3F-BD9B-477D-0221ACAB5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369" y="1671674"/>
            <a:ext cx="6137327" cy="351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214FAB-E3A3-6B1E-31AC-A02FBB52ACC0}"/>
              </a:ext>
            </a:extLst>
          </p:cNvPr>
          <p:cNvSpPr txBox="1"/>
          <p:nvPr/>
        </p:nvSpPr>
        <p:spPr>
          <a:xfrm>
            <a:off x="616234" y="1181665"/>
            <a:ext cx="5060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Education wise defaulter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45A03-3C1D-E1BB-41AF-1803CE0A3D02}"/>
              </a:ext>
            </a:extLst>
          </p:cNvPr>
          <p:cNvSpPr txBox="1"/>
          <p:nvPr/>
        </p:nvSpPr>
        <p:spPr>
          <a:xfrm>
            <a:off x="6336632" y="1148454"/>
            <a:ext cx="5239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Occupation wise defaulter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18A410-3447-5D2D-4FDD-B4666FC5F620}"/>
              </a:ext>
            </a:extLst>
          </p:cNvPr>
          <p:cNvSpPr txBox="1"/>
          <p:nvPr/>
        </p:nvSpPr>
        <p:spPr>
          <a:xfrm>
            <a:off x="3546938" y="155749"/>
            <a:ext cx="5579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Arial Rounded MT Bold" panose="020F0704030504030204" pitchFamily="34" charset="0"/>
              </a:rPr>
              <a:t>Analyse the defaulters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B59FC-DE90-F0B0-BAB3-87E426C9F3AB}"/>
              </a:ext>
            </a:extLst>
          </p:cNvPr>
          <p:cNvSpPr txBox="1"/>
          <p:nvPr/>
        </p:nvSpPr>
        <p:spPr>
          <a:xfrm>
            <a:off x="1319514" y="5532699"/>
            <a:ext cx="10256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  </a:t>
            </a:r>
            <a:r>
              <a:rPr lang="en-US" dirty="0"/>
              <a:t>Education wise the lower secondary education type (%wise) forms a majority of defaulters.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b="1" dirty="0"/>
              <a:t>2)  </a:t>
            </a:r>
            <a:r>
              <a:rPr lang="en-US" dirty="0"/>
              <a:t>Occupation wise the Low skill Laborers (%wise) forms a majority of defaulters.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CB7F9C-5512-AD73-7B38-1004B8E11673}"/>
              </a:ext>
            </a:extLst>
          </p:cNvPr>
          <p:cNvSpPr txBox="1"/>
          <p:nvPr/>
        </p:nvSpPr>
        <p:spPr>
          <a:xfrm>
            <a:off x="172720" y="802080"/>
            <a:ext cx="1146794" cy="379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</a:rPr>
              <a:t>Level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7440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973</TotalTime>
  <Words>623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Rounded MT Bold</vt:lpstr>
      <vt:lpstr>Calibri</vt:lpstr>
      <vt:lpstr>Century Gothic</vt:lpstr>
      <vt:lpstr>Helvetica Neue</vt:lpstr>
      <vt:lpstr>Wingdings 3</vt:lpstr>
      <vt:lpstr>Wisp</vt:lpstr>
      <vt:lpstr>Exploratory Data Analysis on : Repaying the credit</vt:lpstr>
      <vt:lpstr>AGENDA</vt:lpstr>
      <vt:lpstr>Factors to consider in loan application</vt:lpstr>
      <vt:lpstr>Defaulter and non-defaulters</vt:lpstr>
      <vt:lpstr>Contract types</vt:lpstr>
      <vt:lpstr>Males and Females</vt:lpstr>
      <vt:lpstr>Analysis of AMT_CREDIT</vt:lpstr>
      <vt:lpstr>Target wise gender i.e, 0-Regular , 1-Defaulter</vt:lpstr>
      <vt:lpstr>PowerPoint Presentation</vt:lpstr>
      <vt:lpstr>Total documents submitted</vt:lpstr>
      <vt:lpstr>Customer having less chance to become defaulter on the basis of documents submitted</vt:lpstr>
      <vt:lpstr>Analyzing the occupation wise count of employed days with target</vt:lpstr>
      <vt:lpstr>Relation b/w the total amount of credit, good, income.</vt:lpstr>
      <vt:lpstr>PowerPoint Presentation</vt:lpstr>
      <vt:lpstr>Category wise income type and credit limit</vt:lpstr>
      <vt:lpstr>Customers experience more than 5years having house and car</vt:lpstr>
      <vt:lpstr>Customers having lower Prob. to become defaulter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: Repaying the credit</dc:title>
  <dc:creator>Sumit Yadav</dc:creator>
  <cp:lastModifiedBy>Sumit Yadav</cp:lastModifiedBy>
  <cp:revision>6</cp:revision>
  <dcterms:created xsi:type="dcterms:W3CDTF">2022-08-25T07:43:59Z</dcterms:created>
  <dcterms:modified xsi:type="dcterms:W3CDTF">2022-08-29T05:09:06Z</dcterms:modified>
</cp:coreProperties>
</file>