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
  </p:notesMasterIdLst>
  <p:sldIdLst>
    <p:sldId id="256" r:id="rId2"/>
    <p:sldId id="257" r:id="rId3"/>
    <p:sldId id="258" r:id="rId4"/>
    <p:sldId id="274" r:id="rId5"/>
    <p:sldId id="260" r:id="rId6"/>
    <p:sldId id="267" r:id="rId7"/>
    <p:sldId id="268" r:id="rId8"/>
    <p:sldId id="264" r:id="rId9"/>
    <p:sldId id="270" r:id="rId10"/>
    <p:sldId id="271" r:id="rId11"/>
    <p:sldId id="272" r:id="rId12"/>
    <p:sldId id="266"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C8E1"/>
    <a:srgbClr val="E4F1D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35456-DFFB-4E7B-AF57-9D0812E7E649}" type="doc">
      <dgm:prSet loTypeId="urn:microsoft.com/office/officeart/2005/8/layout/vList5" loCatId="list" qsTypeId="urn:microsoft.com/office/officeart/2005/8/quickstyle/simple4" qsCatId="simple" csTypeId="urn:microsoft.com/office/officeart/2005/8/colors/accent2_2" csCatId="accent2" phldr="1"/>
      <dgm:spPr/>
      <dgm:t>
        <a:bodyPr/>
        <a:lstStyle/>
        <a:p>
          <a:endParaRPr lang="en-US"/>
        </a:p>
      </dgm:t>
    </dgm:pt>
    <dgm:pt modelId="{DA169294-BE9E-4701-ADFB-DBF38289077C}">
      <dgm:prSet/>
      <dgm:spPr/>
      <dgm:t>
        <a:bodyPr/>
        <a:lstStyle/>
        <a:p>
          <a:r>
            <a:rPr lang="en-US" dirty="0"/>
            <a:t>Linear  Regression</a:t>
          </a:r>
        </a:p>
      </dgm:t>
    </dgm:pt>
    <dgm:pt modelId="{4B6BE886-45D0-48C0-A14F-A1264E496FD4}" type="parTrans" cxnId="{2FAA1E2C-EC26-4714-8169-03BFAC9E2BCD}">
      <dgm:prSet/>
      <dgm:spPr/>
      <dgm:t>
        <a:bodyPr/>
        <a:lstStyle/>
        <a:p>
          <a:endParaRPr lang="en-US"/>
        </a:p>
      </dgm:t>
    </dgm:pt>
    <dgm:pt modelId="{35EB2770-DB65-4841-8031-C53596F09F22}" type="sibTrans" cxnId="{2FAA1E2C-EC26-4714-8169-03BFAC9E2BCD}">
      <dgm:prSet/>
      <dgm:spPr/>
      <dgm:t>
        <a:bodyPr/>
        <a:lstStyle/>
        <a:p>
          <a:endParaRPr lang="en-US"/>
        </a:p>
      </dgm:t>
    </dgm:pt>
    <dgm:pt modelId="{CAEB53C9-85C7-48A1-B852-82BC204CF658}">
      <dgm:prSet/>
      <dgm:spPr/>
      <dgm:t>
        <a:bodyPr/>
        <a:lstStyle/>
        <a:p>
          <a:r>
            <a:rPr lang="en-US" dirty="0"/>
            <a:t>Decision Tree Regression</a:t>
          </a:r>
        </a:p>
      </dgm:t>
    </dgm:pt>
    <dgm:pt modelId="{092FACAA-B4D4-4E9C-A4F6-EBDE24433955}" type="parTrans" cxnId="{A79C0675-D337-4A52-8A2C-0E8E6E71D0AF}">
      <dgm:prSet/>
      <dgm:spPr/>
      <dgm:t>
        <a:bodyPr/>
        <a:lstStyle/>
        <a:p>
          <a:endParaRPr lang="en-US"/>
        </a:p>
      </dgm:t>
    </dgm:pt>
    <dgm:pt modelId="{A9C63318-7AA9-42EA-A979-CC21CCA02C92}" type="sibTrans" cxnId="{A79C0675-D337-4A52-8A2C-0E8E6E71D0AF}">
      <dgm:prSet/>
      <dgm:spPr/>
      <dgm:t>
        <a:bodyPr/>
        <a:lstStyle/>
        <a:p>
          <a:endParaRPr lang="en-US"/>
        </a:p>
      </dgm:t>
    </dgm:pt>
    <dgm:pt modelId="{52815092-818F-47C6-91FD-EB0B1429EA24}">
      <dgm:prSet/>
      <dgm:spPr/>
      <dgm:t>
        <a:bodyPr/>
        <a:lstStyle/>
        <a:p>
          <a:r>
            <a:rPr lang="en-US" dirty="0"/>
            <a:t>Random-Forest Regression</a:t>
          </a:r>
        </a:p>
      </dgm:t>
    </dgm:pt>
    <dgm:pt modelId="{C6DEB746-CC1B-4767-857D-4958C7D06302}" type="parTrans" cxnId="{413DC170-A825-4438-9F3B-116C76BCAA26}">
      <dgm:prSet/>
      <dgm:spPr/>
      <dgm:t>
        <a:bodyPr/>
        <a:lstStyle/>
        <a:p>
          <a:endParaRPr lang="en-US"/>
        </a:p>
      </dgm:t>
    </dgm:pt>
    <dgm:pt modelId="{38F8079E-59EF-4EB9-8532-5DC57543A44D}" type="sibTrans" cxnId="{413DC170-A825-4438-9F3B-116C76BCAA26}">
      <dgm:prSet/>
      <dgm:spPr/>
      <dgm:t>
        <a:bodyPr/>
        <a:lstStyle/>
        <a:p>
          <a:endParaRPr lang="en-US"/>
        </a:p>
      </dgm:t>
    </dgm:pt>
    <dgm:pt modelId="{F9CEA96A-C2F6-4670-AF2F-212D78DDC6E4}">
      <dgm:prSet/>
      <dgm:spPr/>
      <dgm:t>
        <a:bodyPr/>
        <a:lstStyle/>
        <a:p>
          <a:r>
            <a:rPr lang="en-US" dirty="0"/>
            <a:t>AdaBoost Regression</a:t>
          </a:r>
        </a:p>
      </dgm:t>
    </dgm:pt>
    <dgm:pt modelId="{3D823102-2F26-47FD-9676-277CE7A65876}" type="parTrans" cxnId="{3E14F3D2-D179-45F2-93CE-B0F2B4D90B44}">
      <dgm:prSet/>
      <dgm:spPr/>
      <dgm:t>
        <a:bodyPr/>
        <a:lstStyle/>
        <a:p>
          <a:endParaRPr lang="en-IN"/>
        </a:p>
      </dgm:t>
    </dgm:pt>
    <dgm:pt modelId="{4807A6D1-68E0-4571-AEA1-787C822EFF11}" type="sibTrans" cxnId="{3E14F3D2-D179-45F2-93CE-B0F2B4D90B44}">
      <dgm:prSet/>
      <dgm:spPr/>
      <dgm:t>
        <a:bodyPr/>
        <a:lstStyle/>
        <a:p>
          <a:endParaRPr lang="en-IN"/>
        </a:p>
      </dgm:t>
    </dgm:pt>
    <dgm:pt modelId="{701951CA-F0E1-4E53-846F-F1A57BAEDF19}" type="pres">
      <dgm:prSet presAssocID="{97F35456-DFFB-4E7B-AF57-9D0812E7E649}" presName="Name0" presStyleCnt="0">
        <dgm:presLayoutVars>
          <dgm:dir/>
          <dgm:animLvl val="lvl"/>
          <dgm:resizeHandles val="exact"/>
        </dgm:presLayoutVars>
      </dgm:prSet>
      <dgm:spPr/>
    </dgm:pt>
    <dgm:pt modelId="{5FC6AD00-A78F-4C92-8AE1-677A8BAFB31B}" type="pres">
      <dgm:prSet presAssocID="{DA169294-BE9E-4701-ADFB-DBF38289077C}" presName="linNode" presStyleCnt="0"/>
      <dgm:spPr/>
    </dgm:pt>
    <dgm:pt modelId="{F1B60132-7959-4C9C-8063-CDB74D075097}" type="pres">
      <dgm:prSet presAssocID="{DA169294-BE9E-4701-ADFB-DBF38289077C}" presName="parentText" presStyleLbl="node1" presStyleIdx="0" presStyleCnt="4">
        <dgm:presLayoutVars>
          <dgm:chMax val="1"/>
          <dgm:bulletEnabled val="1"/>
        </dgm:presLayoutVars>
      </dgm:prSet>
      <dgm:spPr/>
    </dgm:pt>
    <dgm:pt modelId="{0B38064B-8561-4CDB-8E42-692E0BF1C2A0}" type="pres">
      <dgm:prSet presAssocID="{35EB2770-DB65-4841-8031-C53596F09F22}" presName="sp" presStyleCnt="0"/>
      <dgm:spPr/>
    </dgm:pt>
    <dgm:pt modelId="{70C6CFC9-BB40-4E15-98BC-2D20927D4824}" type="pres">
      <dgm:prSet presAssocID="{CAEB53C9-85C7-48A1-B852-82BC204CF658}" presName="linNode" presStyleCnt="0"/>
      <dgm:spPr/>
    </dgm:pt>
    <dgm:pt modelId="{0906DE40-31C3-4ABC-843F-6001BEAB6286}" type="pres">
      <dgm:prSet presAssocID="{CAEB53C9-85C7-48A1-B852-82BC204CF658}" presName="parentText" presStyleLbl="node1" presStyleIdx="1" presStyleCnt="4">
        <dgm:presLayoutVars>
          <dgm:chMax val="1"/>
          <dgm:bulletEnabled val="1"/>
        </dgm:presLayoutVars>
      </dgm:prSet>
      <dgm:spPr/>
    </dgm:pt>
    <dgm:pt modelId="{650433E6-68DF-42A0-B40D-3C35F20D584F}" type="pres">
      <dgm:prSet presAssocID="{A9C63318-7AA9-42EA-A979-CC21CCA02C92}" presName="sp" presStyleCnt="0"/>
      <dgm:spPr/>
    </dgm:pt>
    <dgm:pt modelId="{598138D2-12CE-44DA-8C03-304A65A38E94}" type="pres">
      <dgm:prSet presAssocID="{52815092-818F-47C6-91FD-EB0B1429EA24}" presName="linNode" presStyleCnt="0"/>
      <dgm:spPr/>
    </dgm:pt>
    <dgm:pt modelId="{061A7539-FF15-4F74-A721-B5396DB00C06}" type="pres">
      <dgm:prSet presAssocID="{52815092-818F-47C6-91FD-EB0B1429EA24}" presName="parentText" presStyleLbl="node1" presStyleIdx="2" presStyleCnt="4">
        <dgm:presLayoutVars>
          <dgm:chMax val="1"/>
          <dgm:bulletEnabled val="1"/>
        </dgm:presLayoutVars>
      </dgm:prSet>
      <dgm:spPr/>
    </dgm:pt>
    <dgm:pt modelId="{46DD51DA-2B9B-4668-BDB5-49CD16F09A3E}" type="pres">
      <dgm:prSet presAssocID="{38F8079E-59EF-4EB9-8532-5DC57543A44D}" presName="sp" presStyleCnt="0"/>
      <dgm:spPr/>
    </dgm:pt>
    <dgm:pt modelId="{7A391B8F-4A38-4799-AC1C-EFB80291CE38}" type="pres">
      <dgm:prSet presAssocID="{F9CEA96A-C2F6-4670-AF2F-212D78DDC6E4}" presName="linNode" presStyleCnt="0"/>
      <dgm:spPr/>
    </dgm:pt>
    <dgm:pt modelId="{4AA7AB41-267E-495A-B5E5-AB130A938CE0}" type="pres">
      <dgm:prSet presAssocID="{F9CEA96A-C2F6-4670-AF2F-212D78DDC6E4}" presName="parentText" presStyleLbl="node1" presStyleIdx="3" presStyleCnt="4">
        <dgm:presLayoutVars>
          <dgm:chMax val="1"/>
          <dgm:bulletEnabled val="1"/>
        </dgm:presLayoutVars>
      </dgm:prSet>
      <dgm:spPr/>
    </dgm:pt>
  </dgm:ptLst>
  <dgm:cxnLst>
    <dgm:cxn modelId="{3813DB28-DB2D-4DE0-AFD7-C764B76665B0}" type="presOf" srcId="{97F35456-DFFB-4E7B-AF57-9D0812E7E649}" destId="{701951CA-F0E1-4E53-846F-F1A57BAEDF19}" srcOrd="0" destOrd="0" presId="urn:microsoft.com/office/officeart/2005/8/layout/vList5"/>
    <dgm:cxn modelId="{2FAA1E2C-EC26-4714-8169-03BFAC9E2BCD}" srcId="{97F35456-DFFB-4E7B-AF57-9D0812E7E649}" destId="{DA169294-BE9E-4701-ADFB-DBF38289077C}" srcOrd="0" destOrd="0" parTransId="{4B6BE886-45D0-48C0-A14F-A1264E496FD4}" sibTransId="{35EB2770-DB65-4841-8031-C53596F09F22}"/>
    <dgm:cxn modelId="{34FFD54B-F8A6-43CD-B790-9A03130A2F97}" type="presOf" srcId="{CAEB53C9-85C7-48A1-B852-82BC204CF658}" destId="{0906DE40-31C3-4ABC-843F-6001BEAB6286}" srcOrd="0" destOrd="0" presId="urn:microsoft.com/office/officeart/2005/8/layout/vList5"/>
    <dgm:cxn modelId="{416CA14D-E04C-4925-ABBF-B7494E232687}" type="presOf" srcId="{52815092-818F-47C6-91FD-EB0B1429EA24}" destId="{061A7539-FF15-4F74-A721-B5396DB00C06}" srcOrd="0" destOrd="0" presId="urn:microsoft.com/office/officeart/2005/8/layout/vList5"/>
    <dgm:cxn modelId="{413DC170-A825-4438-9F3B-116C76BCAA26}" srcId="{97F35456-DFFB-4E7B-AF57-9D0812E7E649}" destId="{52815092-818F-47C6-91FD-EB0B1429EA24}" srcOrd="2" destOrd="0" parTransId="{C6DEB746-CC1B-4767-857D-4958C7D06302}" sibTransId="{38F8079E-59EF-4EB9-8532-5DC57543A44D}"/>
    <dgm:cxn modelId="{A79C0675-D337-4A52-8A2C-0E8E6E71D0AF}" srcId="{97F35456-DFFB-4E7B-AF57-9D0812E7E649}" destId="{CAEB53C9-85C7-48A1-B852-82BC204CF658}" srcOrd="1" destOrd="0" parTransId="{092FACAA-B4D4-4E9C-A4F6-EBDE24433955}" sibTransId="{A9C63318-7AA9-42EA-A979-CC21CCA02C92}"/>
    <dgm:cxn modelId="{08739F9B-B0EA-4B3E-9526-0AF31A182F35}" type="presOf" srcId="{DA169294-BE9E-4701-ADFB-DBF38289077C}" destId="{F1B60132-7959-4C9C-8063-CDB74D075097}" srcOrd="0" destOrd="0" presId="urn:microsoft.com/office/officeart/2005/8/layout/vList5"/>
    <dgm:cxn modelId="{0A2A68D2-BA36-4C51-ACEF-1955CECB2D02}" type="presOf" srcId="{F9CEA96A-C2F6-4670-AF2F-212D78DDC6E4}" destId="{4AA7AB41-267E-495A-B5E5-AB130A938CE0}" srcOrd="0" destOrd="0" presId="urn:microsoft.com/office/officeart/2005/8/layout/vList5"/>
    <dgm:cxn modelId="{3E14F3D2-D179-45F2-93CE-B0F2B4D90B44}" srcId="{97F35456-DFFB-4E7B-AF57-9D0812E7E649}" destId="{F9CEA96A-C2F6-4670-AF2F-212D78DDC6E4}" srcOrd="3" destOrd="0" parTransId="{3D823102-2F26-47FD-9676-277CE7A65876}" sibTransId="{4807A6D1-68E0-4571-AEA1-787C822EFF11}"/>
    <dgm:cxn modelId="{77B330F2-6A9D-4714-A73E-8D6EF476871B}" type="presParOf" srcId="{701951CA-F0E1-4E53-846F-F1A57BAEDF19}" destId="{5FC6AD00-A78F-4C92-8AE1-677A8BAFB31B}" srcOrd="0" destOrd="0" presId="urn:microsoft.com/office/officeart/2005/8/layout/vList5"/>
    <dgm:cxn modelId="{4644B4C8-9160-4D71-AA8F-B183F29B11A1}" type="presParOf" srcId="{5FC6AD00-A78F-4C92-8AE1-677A8BAFB31B}" destId="{F1B60132-7959-4C9C-8063-CDB74D075097}" srcOrd="0" destOrd="0" presId="urn:microsoft.com/office/officeart/2005/8/layout/vList5"/>
    <dgm:cxn modelId="{18D43D5C-9776-47C8-A4B3-2B1E6301C482}" type="presParOf" srcId="{701951CA-F0E1-4E53-846F-F1A57BAEDF19}" destId="{0B38064B-8561-4CDB-8E42-692E0BF1C2A0}" srcOrd="1" destOrd="0" presId="urn:microsoft.com/office/officeart/2005/8/layout/vList5"/>
    <dgm:cxn modelId="{5A5717CD-FF0C-442E-8238-E41142822363}" type="presParOf" srcId="{701951CA-F0E1-4E53-846F-F1A57BAEDF19}" destId="{70C6CFC9-BB40-4E15-98BC-2D20927D4824}" srcOrd="2" destOrd="0" presId="urn:microsoft.com/office/officeart/2005/8/layout/vList5"/>
    <dgm:cxn modelId="{72BB6CBC-3F98-43F9-ACC1-C8375A0EF4EB}" type="presParOf" srcId="{70C6CFC9-BB40-4E15-98BC-2D20927D4824}" destId="{0906DE40-31C3-4ABC-843F-6001BEAB6286}" srcOrd="0" destOrd="0" presId="urn:microsoft.com/office/officeart/2005/8/layout/vList5"/>
    <dgm:cxn modelId="{A211074A-B1F7-47D4-8FF7-38DE7C646DA7}" type="presParOf" srcId="{701951CA-F0E1-4E53-846F-F1A57BAEDF19}" destId="{650433E6-68DF-42A0-B40D-3C35F20D584F}" srcOrd="3" destOrd="0" presId="urn:microsoft.com/office/officeart/2005/8/layout/vList5"/>
    <dgm:cxn modelId="{6CB293D4-391A-405B-8459-5641697DFDBA}" type="presParOf" srcId="{701951CA-F0E1-4E53-846F-F1A57BAEDF19}" destId="{598138D2-12CE-44DA-8C03-304A65A38E94}" srcOrd="4" destOrd="0" presId="urn:microsoft.com/office/officeart/2005/8/layout/vList5"/>
    <dgm:cxn modelId="{179FE412-B192-4EDE-B1B3-15225492829C}" type="presParOf" srcId="{598138D2-12CE-44DA-8C03-304A65A38E94}" destId="{061A7539-FF15-4F74-A721-B5396DB00C06}" srcOrd="0" destOrd="0" presId="urn:microsoft.com/office/officeart/2005/8/layout/vList5"/>
    <dgm:cxn modelId="{48DE8B50-ED8D-4D3B-AC99-17D54E301B85}" type="presParOf" srcId="{701951CA-F0E1-4E53-846F-F1A57BAEDF19}" destId="{46DD51DA-2B9B-4668-BDB5-49CD16F09A3E}" srcOrd="5" destOrd="0" presId="urn:microsoft.com/office/officeart/2005/8/layout/vList5"/>
    <dgm:cxn modelId="{F78D51FA-C765-490C-81F0-1EA422A1D001}" type="presParOf" srcId="{701951CA-F0E1-4E53-846F-F1A57BAEDF19}" destId="{7A391B8F-4A38-4799-AC1C-EFB80291CE38}" srcOrd="6" destOrd="0" presId="urn:microsoft.com/office/officeart/2005/8/layout/vList5"/>
    <dgm:cxn modelId="{E24A1F18-ADBF-452D-94F5-A19BD493F337}" type="presParOf" srcId="{7A391B8F-4A38-4799-AC1C-EFB80291CE38}" destId="{4AA7AB41-267E-495A-B5E5-AB130A938CE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60132-7959-4C9C-8063-CDB74D075097}">
      <dsp:nvSpPr>
        <dsp:cNvPr id="0" name=""/>
        <dsp:cNvSpPr/>
      </dsp:nvSpPr>
      <dsp:spPr>
        <a:xfrm>
          <a:off x="2208655" y="2199"/>
          <a:ext cx="2484736" cy="1057731"/>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Linear  Regression</a:t>
          </a:r>
        </a:p>
      </dsp:txBody>
      <dsp:txXfrm>
        <a:off x="2260289" y="53833"/>
        <a:ext cx="2381468" cy="954463"/>
      </dsp:txXfrm>
    </dsp:sp>
    <dsp:sp modelId="{0906DE40-31C3-4ABC-843F-6001BEAB6286}">
      <dsp:nvSpPr>
        <dsp:cNvPr id="0" name=""/>
        <dsp:cNvSpPr/>
      </dsp:nvSpPr>
      <dsp:spPr>
        <a:xfrm>
          <a:off x="2208655" y="1112816"/>
          <a:ext cx="2484736" cy="1057731"/>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Decision Tree Regression</a:t>
          </a:r>
        </a:p>
      </dsp:txBody>
      <dsp:txXfrm>
        <a:off x="2260289" y="1164450"/>
        <a:ext cx="2381468" cy="954463"/>
      </dsp:txXfrm>
    </dsp:sp>
    <dsp:sp modelId="{061A7539-FF15-4F74-A721-B5396DB00C06}">
      <dsp:nvSpPr>
        <dsp:cNvPr id="0" name=""/>
        <dsp:cNvSpPr/>
      </dsp:nvSpPr>
      <dsp:spPr>
        <a:xfrm>
          <a:off x="2208655" y="2223434"/>
          <a:ext cx="2484736" cy="1057731"/>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Random-Forest Regression</a:t>
          </a:r>
        </a:p>
      </dsp:txBody>
      <dsp:txXfrm>
        <a:off x="2260289" y="2275068"/>
        <a:ext cx="2381468" cy="954463"/>
      </dsp:txXfrm>
    </dsp:sp>
    <dsp:sp modelId="{4AA7AB41-267E-495A-B5E5-AB130A938CE0}">
      <dsp:nvSpPr>
        <dsp:cNvPr id="0" name=""/>
        <dsp:cNvSpPr/>
      </dsp:nvSpPr>
      <dsp:spPr>
        <a:xfrm>
          <a:off x="2208655" y="3334051"/>
          <a:ext cx="2484736" cy="1057731"/>
        </a:xfrm>
        <a:prstGeom prst="round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AdaBoost Regression</a:t>
          </a:r>
        </a:p>
      </dsp:txBody>
      <dsp:txXfrm>
        <a:off x="2260289" y="3385685"/>
        <a:ext cx="2381468" cy="9544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FA8A8-D5BB-423B-91F1-915845DD49F4}"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A1EA0-CA62-45A7-BF01-0931ECC72D7F}" type="slidenum">
              <a:rPr lang="en-IN" smtClean="0"/>
              <a:t>‹#›</a:t>
            </a:fld>
            <a:endParaRPr lang="en-IN"/>
          </a:p>
        </p:txBody>
      </p:sp>
    </p:spTree>
    <p:extLst>
      <p:ext uri="{BB962C8B-B14F-4D97-AF65-F5344CB8AC3E}">
        <p14:creationId xmlns:p14="http://schemas.microsoft.com/office/powerpoint/2010/main" val="283964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96F50-399E-4CDF-8CD9-67AF38E5291B}"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34C1504-8825-46D1-9C62-5D57CC6D4954}" type="slidenum">
              <a:rPr lang="en-IN" smtClean="0"/>
              <a:t>‹#›</a:t>
            </a:fld>
            <a:endParaRPr lang="en-IN"/>
          </a:p>
        </p:txBody>
      </p:sp>
    </p:spTree>
    <p:extLst>
      <p:ext uri="{BB962C8B-B14F-4D97-AF65-F5344CB8AC3E}">
        <p14:creationId xmlns:p14="http://schemas.microsoft.com/office/powerpoint/2010/main" val="2348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96F50-399E-4CDF-8CD9-67AF38E5291B}"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118540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96F50-399E-4CDF-8CD9-67AF38E5291B}"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21829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96F50-399E-4CDF-8CD9-67AF38E5291B}" type="datetimeFigureOut">
              <a:rPr lang="en-IN" smtClean="0"/>
              <a:t>11-11-2022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221663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396F50-399E-4CDF-8CD9-67AF38E5291B}" type="datetimeFigureOut">
              <a:rPr lang="en-IN" smtClean="0"/>
              <a:t>11-11-2022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34C1504-8825-46D1-9C62-5D57CC6D4954}" type="slidenum">
              <a:rPr lang="en-IN" smtClean="0"/>
              <a:t>‹#›</a:t>
            </a:fld>
            <a:endParaRPr lang="en-IN"/>
          </a:p>
        </p:txBody>
      </p:sp>
    </p:spTree>
    <p:extLst>
      <p:ext uri="{BB962C8B-B14F-4D97-AF65-F5344CB8AC3E}">
        <p14:creationId xmlns:p14="http://schemas.microsoft.com/office/powerpoint/2010/main" val="3917759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96F50-399E-4CDF-8CD9-67AF38E5291B}"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343772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96F50-399E-4CDF-8CD9-67AF38E5291B}" type="datetimeFigureOut">
              <a:rPr lang="en-IN" smtClean="0"/>
              <a:t>11-11-2022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1459381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96F50-399E-4CDF-8CD9-67AF38E5291B}" type="datetimeFigureOut">
              <a:rPr lang="en-IN" smtClean="0"/>
              <a:t>11-11-2022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388734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96F50-399E-4CDF-8CD9-67AF38E5291B}" type="datetimeFigureOut">
              <a:rPr lang="en-IN" smtClean="0"/>
              <a:t>11-11-2022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127104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96F50-399E-4CDF-8CD9-67AF38E5291B}" type="datetimeFigureOut">
              <a:rPr lang="en-IN" smtClean="0"/>
              <a:t>11-11-2022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164741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396F50-399E-4CDF-8CD9-67AF38E5291B}" type="datetimeFigureOut">
              <a:rPr lang="en-IN" smtClean="0"/>
              <a:t>11-11-2022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4C1504-8825-46D1-9C62-5D57CC6D4954}" type="slidenum">
              <a:rPr lang="en-IN" smtClean="0"/>
              <a:t>‹#›</a:t>
            </a:fld>
            <a:endParaRPr lang="en-IN"/>
          </a:p>
        </p:txBody>
      </p:sp>
    </p:spTree>
    <p:extLst>
      <p:ext uri="{BB962C8B-B14F-4D97-AF65-F5344CB8AC3E}">
        <p14:creationId xmlns:p14="http://schemas.microsoft.com/office/powerpoint/2010/main" val="180723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5C8E1">
            <a:alpha val="25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396F50-399E-4CDF-8CD9-67AF38E5291B}" type="datetimeFigureOut">
              <a:rPr lang="en-IN" smtClean="0"/>
              <a:t>11-11-2022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34C1504-8825-46D1-9C62-5D57CC6D4954}" type="slidenum">
              <a:rPr lang="en-IN" smtClean="0"/>
              <a:t>‹#›</a:t>
            </a:fld>
            <a:endParaRPr lang="en-IN"/>
          </a:p>
        </p:txBody>
      </p:sp>
    </p:spTree>
    <p:extLst>
      <p:ext uri="{BB962C8B-B14F-4D97-AF65-F5344CB8AC3E}">
        <p14:creationId xmlns:p14="http://schemas.microsoft.com/office/powerpoint/2010/main" val="35370893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5.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57AF-109E-0900-B84A-78BF6A834DC1}"/>
              </a:ext>
            </a:extLst>
          </p:cNvPr>
          <p:cNvSpPr>
            <a:spLocks noGrp="1"/>
          </p:cNvSpPr>
          <p:nvPr>
            <p:ph type="ctrTitle"/>
          </p:nvPr>
        </p:nvSpPr>
        <p:spPr>
          <a:xfrm>
            <a:off x="1262576" y="1414638"/>
            <a:ext cx="9966960" cy="3035808"/>
          </a:xfrm>
        </p:spPr>
        <p:txBody>
          <a:bodyPr/>
          <a:lstStyle/>
          <a:p>
            <a:r>
              <a:rPr lang="en-IN" sz="7200" dirty="0"/>
              <a:t>Prediction of store sales</a:t>
            </a:r>
          </a:p>
        </p:txBody>
      </p:sp>
      <p:sp>
        <p:nvSpPr>
          <p:cNvPr id="3" name="Subtitle 2">
            <a:extLst>
              <a:ext uri="{FF2B5EF4-FFF2-40B4-BE49-F238E27FC236}">
                <a16:creationId xmlns:a16="http://schemas.microsoft.com/office/drawing/2014/main" id="{F3888C7E-F6FF-9B2D-0AED-EB6E9FBA95A4}"/>
              </a:ext>
            </a:extLst>
          </p:cNvPr>
          <p:cNvSpPr>
            <a:spLocks noGrp="1"/>
          </p:cNvSpPr>
          <p:nvPr>
            <p:ph type="subTitle" idx="1"/>
          </p:nvPr>
        </p:nvSpPr>
        <p:spPr>
          <a:xfrm>
            <a:off x="9322894" y="5987563"/>
            <a:ext cx="2869106" cy="870437"/>
          </a:xfrm>
        </p:spPr>
        <p:txBody>
          <a:bodyPr>
            <a:normAutofit/>
          </a:bodyPr>
          <a:lstStyle/>
          <a:p>
            <a:r>
              <a:rPr lang="en-IN" b="1" u="sng" dirty="0"/>
              <a:t>Submitted by:</a:t>
            </a:r>
          </a:p>
          <a:p>
            <a:r>
              <a:rPr lang="en-IN" dirty="0"/>
              <a:t>Sumit </a:t>
            </a:r>
          </a:p>
        </p:txBody>
      </p:sp>
      <p:sp>
        <p:nvSpPr>
          <p:cNvPr id="4" name="TextBox 3">
            <a:extLst>
              <a:ext uri="{FF2B5EF4-FFF2-40B4-BE49-F238E27FC236}">
                <a16:creationId xmlns:a16="http://schemas.microsoft.com/office/drawing/2014/main" id="{79EC8B44-CFA6-5BBB-6366-9F80E00362C5}"/>
              </a:ext>
            </a:extLst>
          </p:cNvPr>
          <p:cNvSpPr txBox="1"/>
          <p:nvPr/>
        </p:nvSpPr>
        <p:spPr>
          <a:xfrm>
            <a:off x="1336431" y="3859823"/>
            <a:ext cx="1784838" cy="378069"/>
          </a:xfrm>
          <a:prstGeom prst="rect">
            <a:avLst/>
          </a:prstGeom>
          <a:noFill/>
        </p:spPr>
        <p:txBody>
          <a:bodyPr wrap="square" rtlCol="0">
            <a:spAutoFit/>
          </a:bodyPr>
          <a:lstStyle/>
          <a:p>
            <a:r>
              <a:rPr lang="en-IN" b="1" u="sng" dirty="0"/>
              <a:t>Mini project 1</a:t>
            </a:r>
          </a:p>
        </p:txBody>
      </p:sp>
    </p:spTree>
    <p:extLst>
      <p:ext uri="{BB962C8B-B14F-4D97-AF65-F5344CB8AC3E}">
        <p14:creationId xmlns:p14="http://schemas.microsoft.com/office/powerpoint/2010/main" val="117849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701B-AE85-A281-8C13-226673F17C58}"/>
              </a:ext>
            </a:extLst>
          </p:cNvPr>
          <p:cNvSpPr>
            <a:spLocks noGrp="1"/>
          </p:cNvSpPr>
          <p:nvPr>
            <p:ph type="title"/>
          </p:nvPr>
        </p:nvSpPr>
        <p:spPr>
          <a:xfrm>
            <a:off x="1069848" y="484632"/>
            <a:ext cx="10058400" cy="922137"/>
          </a:xfrm>
        </p:spPr>
        <p:txBody>
          <a:bodyPr>
            <a:normAutofit/>
          </a:bodyPr>
          <a:lstStyle/>
          <a:p>
            <a:pPr algn="ctr"/>
            <a:r>
              <a:rPr lang="en-IN" sz="4400" u="sng" dirty="0"/>
              <a:t>Model performance</a:t>
            </a:r>
          </a:p>
        </p:txBody>
      </p:sp>
      <p:sp>
        <p:nvSpPr>
          <p:cNvPr id="5" name="TextBox 4">
            <a:extLst>
              <a:ext uri="{FF2B5EF4-FFF2-40B4-BE49-F238E27FC236}">
                <a16:creationId xmlns:a16="http://schemas.microsoft.com/office/drawing/2014/main" id="{3A95E4CF-3E58-792C-1244-011DC167BEBE}"/>
              </a:ext>
            </a:extLst>
          </p:cNvPr>
          <p:cNvSpPr txBox="1"/>
          <p:nvPr/>
        </p:nvSpPr>
        <p:spPr>
          <a:xfrm>
            <a:off x="562707" y="5865975"/>
            <a:ext cx="11066585"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evaluating models by cross validation also Random forest regression algorithm  perform well to predict the sales of a store.</a:t>
            </a:r>
          </a:p>
        </p:txBody>
      </p:sp>
      <p:sp>
        <p:nvSpPr>
          <p:cNvPr id="6" name="Rectangle 5">
            <a:extLst>
              <a:ext uri="{FF2B5EF4-FFF2-40B4-BE49-F238E27FC236}">
                <a16:creationId xmlns:a16="http://schemas.microsoft.com/office/drawing/2014/main" id="{15711D6A-0966-2527-F59A-6BACE53B9716}"/>
              </a:ext>
            </a:extLst>
          </p:cNvPr>
          <p:cNvSpPr/>
          <p:nvPr/>
        </p:nvSpPr>
        <p:spPr>
          <a:xfrm>
            <a:off x="562707" y="1406769"/>
            <a:ext cx="11066585" cy="4372980"/>
          </a:xfrm>
          <a:prstGeom prst="rect">
            <a:avLst/>
          </a:prstGeom>
          <a:solidFill>
            <a:schemeClr val="bg1">
              <a:lumMod val="85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00F4682B-4C9E-F8DF-E6C4-FCAA39730BF4}"/>
              </a:ext>
            </a:extLst>
          </p:cNvPr>
          <p:cNvPicPr>
            <a:picLocks noChangeAspect="1"/>
          </p:cNvPicPr>
          <p:nvPr/>
        </p:nvPicPr>
        <p:blipFill>
          <a:blip r:embed="rId2"/>
          <a:stretch>
            <a:fillRect/>
          </a:stretch>
        </p:blipFill>
        <p:spPr>
          <a:xfrm>
            <a:off x="999392" y="2103602"/>
            <a:ext cx="4248150" cy="2767584"/>
          </a:xfrm>
          <a:prstGeom prst="rect">
            <a:avLst/>
          </a:prstGeom>
        </p:spPr>
      </p:pic>
      <p:pic>
        <p:nvPicPr>
          <p:cNvPr id="9" name="Picture 2">
            <a:extLst>
              <a:ext uri="{FF2B5EF4-FFF2-40B4-BE49-F238E27FC236}">
                <a16:creationId xmlns:a16="http://schemas.microsoft.com/office/drawing/2014/main" id="{B846A0F9-2015-FF4A-97B7-EF695A53A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560" y="1492996"/>
            <a:ext cx="56388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7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B21-6EAC-F6B7-0727-2BD9CEDB51A9}"/>
              </a:ext>
            </a:extLst>
          </p:cNvPr>
          <p:cNvSpPr>
            <a:spLocks noGrp="1"/>
          </p:cNvSpPr>
          <p:nvPr>
            <p:ph type="title"/>
          </p:nvPr>
        </p:nvSpPr>
        <p:spPr/>
        <p:txBody>
          <a:bodyPr>
            <a:normAutofit/>
          </a:bodyPr>
          <a:lstStyle/>
          <a:p>
            <a:pPr algn="ctr"/>
            <a:r>
              <a:rPr lang="en-IN" sz="4400" u="sng" dirty="0"/>
              <a:t>Modals residual</a:t>
            </a:r>
          </a:p>
        </p:txBody>
      </p:sp>
      <p:sp>
        <p:nvSpPr>
          <p:cNvPr id="3" name="Rectangle 2">
            <a:extLst>
              <a:ext uri="{FF2B5EF4-FFF2-40B4-BE49-F238E27FC236}">
                <a16:creationId xmlns:a16="http://schemas.microsoft.com/office/drawing/2014/main" id="{47A46044-4804-2999-7538-D1D549518F5B}"/>
              </a:ext>
            </a:extLst>
          </p:cNvPr>
          <p:cNvSpPr/>
          <p:nvPr/>
        </p:nvSpPr>
        <p:spPr>
          <a:xfrm>
            <a:off x="1063752" y="1736831"/>
            <a:ext cx="10058400" cy="4162807"/>
          </a:xfrm>
          <a:prstGeom prst="rect">
            <a:avLst/>
          </a:prstGeom>
          <a:solidFill>
            <a:schemeClr val="bg1">
              <a:lumMod val="85000"/>
            </a:schemeClr>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0D9F2B9-CBA6-E894-55A2-FAEE4AC65AB2}"/>
              </a:ext>
            </a:extLst>
          </p:cNvPr>
          <p:cNvPicPr>
            <a:picLocks noChangeAspect="1"/>
          </p:cNvPicPr>
          <p:nvPr/>
        </p:nvPicPr>
        <p:blipFill>
          <a:blip r:embed="rId2"/>
          <a:stretch>
            <a:fillRect/>
          </a:stretch>
        </p:blipFill>
        <p:spPr>
          <a:xfrm>
            <a:off x="1810483" y="2290745"/>
            <a:ext cx="3443653" cy="2813539"/>
          </a:xfrm>
          <a:prstGeom prst="rect">
            <a:avLst/>
          </a:prstGeom>
        </p:spPr>
      </p:pic>
      <p:pic>
        <p:nvPicPr>
          <p:cNvPr id="9" name="Picture 8">
            <a:extLst>
              <a:ext uri="{FF2B5EF4-FFF2-40B4-BE49-F238E27FC236}">
                <a16:creationId xmlns:a16="http://schemas.microsoft.com/office/drawing/2014/main" id="{6B238B5A-9763-7B10-2A6C-AA8E38155389}"/>
              </a:ext>
            </a:extLst>
          </p:cNvPr>
          <p:cNvPicPr>
            <a:picLocks noChangeAspect="1"/>
          </p:cNvPicPr>
          <p:nvPr/>
        </p:nvPicPr>
        <p:blipFill>
          <a:blip r:embed="rId3"/>
          <a:stretch>
            <a:fillRect/>
          </a:stretch>
        </p:blipFill>
        <p:spPr>
          <a:xfrm>
            <a:off x="6628667" y="1939052"/>
            <a:ext cx="3752850" cy="3719148"/>
          </a:xfrm>
          <a:prstGeom prst="rect">
            <a:avLst/>
          </a:prstGeom>
        </p:spPr>
      </p:pic>
      <p:sp>
        <p:nvSpPr>
          <p:cNvPr id="10" name="TextBox 9">
            <a:extLst>
              <a:ext uri="{FF2B5EF4-FFF2-40B4-BE49-F238E27FC236}">
                <a16:creationId xmlns:a16="http://schemas.microsoft.com/office/drawing/2014/main" id="{B91FB97F-D8D0-F2FC-0934-CC5978C00939}"/>
              </a:ext>
            </a:extLst>
          </p:cNvPr>
          <p:cNvSpPr txBox="1"/>
          <p:nvPr/>
        </p:nvSpPr>
        <p:spPr>
          <a:xfrm>
            <a:off x="1063752" y="6145823"/>
            <a:ext cx="10058400" cy="646331"/>
          </a:xfrm>
          <a:prstGeom prst="rect">
            <a:avLst/>
          </a:prstGeom>
          <a:noFill/>
        </p:spPr>
        <p:txBody>
          <a:bodyPr wrap="square" rtlCol="0">
            <a:spAutoFit/>
          </a:bodyPr>
          <a:lstStyle/>
          <a:p>
            <a:pPr marL="285750" indent="-285750">
              <a:buFont typeface="Arial" panose="020B0604020202020204" pitchFamily="34" charset="0"/>
              <a:buChar char="•"/>
            </a:pPr>
            <a:r>
              <a:rPr lang="en-IN" dirty="0"/>
              <a:t>As we can  clearly see random forest regression has the minimum residual. Its clearly show model perform well to predict sales.</a:t>
            </a:r>
          </a:p>
        </p:txBody>
      </p:sp>
    </p:spTree>
    <p:extLst>
      <p:ext uri="{BB962C8B-B14F-4D97-AF65-F5344CB8AC3E}">
        <p14:creationId xmlns:p14="http://schemas.microsoft.com/office/powerpoint/2010/main" val="28242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BF05C-A838-6295-2CE2-495FAF6C3C3D}"/>
              </a:ext>
            </a:extLst>
          </p:cNvPr>
          <p:cNvSpPr>
            <a:spLocks noGrp="1"/>
          </p:cNvSpPr>
          <p:nvPr>
            <p:ph type="title"/>
          </p:nvPr>
        </p:nvSpPr>
        <p:spPr>
          <a:xfrm>
            <a:off x="1069848" y="214708"/>
            <a:ext cx="10058400" cy="942184"/>
          </a:xfrm>
        </p:spPr>
        <p:txBody>
          <a:bodyPr>
            <a:normAutofit/>
          </a:bodyPr>
          <a:lstStyle/>
          <a:p>
            <a:pPr algn="ctr"/>
            <a:r>
              <a:rPr lang="en-IN" sz="4400" u="sng" dirty="0"/>
              <a:t>actual vs Predicted</a:t>
            </a:r>
          </a:p>
        </p:txBody>
      </p:sp>
      <p:pic>
        <p:nvPicPr>
          <p:cNvPr id="6" name="Picture 6">
            <a:extLst>
              <a:ext uri="{FF2B5EF4-FFF2-40B4-BE49-F238E27FC236}">
                <a16:creationId xmlns:a16="http://schemas.microsoft.com/office/drawing/2014/main" id="{2798AC57-C53B-D0C1-E030-8463C7F75A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2052" y="1544686"/>
            <a:ext cx="8914423" cy="37686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8EF69ED-5993-27B4-F6D2-A7D8932FF4DA}"/>
              </a:ext>
            </a:extLst>
          </p:cNvPr>
          <p:cNvSpPr txBox="1"/>
          <p:nvPr/>
        </p:nvSpPr>
        <p:spPr>
          <a:xfrm>
            <a:off x="879231" y="5829300"/>
            <a:ext cx="10161221" cy="646331"/>
          </a:xfrm>
          <a:prstGeom prst="rect">
            <a:avLst/>
          </a:prstGeom>
          <a:noFill/>
        </p:spPr>
        <p:txBody>
          <a:bodyPr wrap="square" rtlCol="0">
            <a:spAutoFit/>
          </a:bodyPr>
          <a:lstStyle/>
          <a:p>
            <a:pPr marL="285750" indent="-285750">
              <a:buFont typeface="Arial" panose="020B0604020202020204" pitchFamily="34" charset="0"/>
              <a:buChar char="•"/>
            </a:pPr>
            <a:r>
              <a:rPr lang="en-IN" dirty="0"/>
              <a:t>Prediction values of store sales with actual values of store sale.</a:t>
            </a:r>
          </a:p>
          <a:p>
            <a:pPr marL="285750" indent="-285750">
              <a:buFont typeface="Arial" panose="020B0604020202020204" pitchFamily="34" charset="0"/>
              <a:buChar char="•"/>
            </a:pPr>
            <a:r>
              <a:rPr lang="en-IN" dirty="0"/>
              <a:t>Random forest regression predict similar values to actual values.</a:t>
            </a:r>
          </a:p>
        </p:txBody>
      </p:sp>
      <p:pic>
        <p:nvPicPr>
          <p:cNvPr id="4" name="Picture 3">
            <a:extLst>
              <a:ext uri="{FF2B5EF4-FFF2-40B4-BE49-F238E27FC236}">
                <a16:creationId xmlns:a16="http://schemas.microsoft.com/office/drawing/2014/main" id="{34250E6D-5E1F-5A33-3466-C60E487C475D}"/>
              </a:ext>
            </a:extLst>
          </p:cNvPr>
          <p:cNvPicPr>
            <a:picLocks noChangeAspect="1"/>
          </p:cNvPicPr>
          <p:nvPr/>
        </p:nvPicPr>
        <p:blipFill>
          <a:blip r:embed="rId3"/>
          <a:stretch>
            <a:fillRect/>
          </a:stretch>
        </p:blipFill>
        <p:spPr>
          <a:xfrm>
            <a:off x="10011752" y="1540471"/>
            <a:ext cx="2057400" cy="3768628"/>
          </a:xfrm>
          <a:prstGeom prst="rect">
            <a:avLst/>
          </a:prstGeom>
        </p:spPr>
      </p:pic>
    </p:spTree>
    <p:extLst>
      <p:ext uri="{BB962C8B-B14F-4D97-AF65-F5344CB8AC3E}">
        <p14:creationId xmlns:p14="http://schemas.microsoft.com/office/powerpoint/2010/main" val="333206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25A1-2E1E-D949-75E3-3C82C25C0F6C}"/>
              </a:ext>
            </a:extLst>
          </p:cNvPr>
          <p:cNvSpPr>
            <a:spLocks noGrp="1"/>
          </p:cNvSpPr>
          <p:nvPr>
            <p:ph type="title"/>
          </p:nvPr>
        </p:nvSpPr>
        <p:spPr>
          <a:xfrm>
            <a:off x="1066800" y="325315"/>
            <a:ext cx="10058400" cy="986145"/>
          </a:xfrm>
        </p:spPr>
        <p:txBody>
          <a:bodyPr>
            <a:normAutofit/>
          </a:bodyPr>
          <a:lstStyle/>
          <a:p>
            <a:pPr algn="ctr"/>
            <a:r>
              <a:rPr lang="en-IN" sz="4400" u="sng" dirty="0"/>
              <a:t>Conclusion</a:t>
            </a:r>
          </a:p>
        </p:txBody>
      </p:sp>
      <p:sp>
        <p:nvSpPr>
          <p:cNvPr id="3" name="Content Placeholder 2">
            <a:extLst>
              <a:ext uri="{FF2B5EF4-FFF2-40B4-BE49-F238E27FC236}">
                <a16:creationId xmlns:a16="http://schemas.microsoft.com/office/drawing/2014/main" id="{42A4DC9F-4820-9351-A893-3DEE694C068E}"/>
              </a:ext>
            </a:extLst>
          </p:cNvPr>
          <p:cNvSpPr>
            <a:spLocks noGrp="1"/>
          </p:cNvSpPr>
          <p:nvPr>
            <p:ph idx="1"/>
          </p:nvPr>
        </p:nvSpPr>
        <p:spPr>
          <a:xfrm>
            <a:off x="1069848" y="1538654"/>
            <a:ext cx="10058400" cy="4633546"/>
          </a:xfrm>
        </p:spPr>
        <p:txBody>
          <a:bodyPr>
            <a:normAutofit/>
          </a:bodyPr>
          <a:lstStyle/>
          <a:p>
            <a:pPr marL="285750" indent="-285750" algn="just">
              <a:buFont typeface="Arial" panose="020B0604020202020204" pitchFamily="34" charset="0"/>
              <a:buChar char="•"/>
            </a:pPr>
            <a:r>
              <a:rPr lang="en-IN" sz="1800" dirty="0"/>
              <a:t>By comparing all the models with their RMSE values and R-squared values we find that Random Forest Regressor is best model which give better predictions for store sales. So, we consider Random Forest Regressor as the best model for this dataset.</a:t>
            </a:r>
          </a:p>
          <a:p>
            <a:pPr marL="285750" indent="-285750" algn="just">
              <a:buFont typeface="Arial" panose="020B0604020202020204" pitchFamily="34" charset="0"/>
              <a:buChar char="•"/>
            </a:pPr>
            <a:endParaRPr lang="en-IN" sz="1800" dirty="0"/>
          </a:p>
          <a:p>
            <a:pPr marL="285750" indent="-285750" algn="just">
              <a:buFont typeface="Arial" panose="020B0604020202020204" pitchFamily="34" charset="0"/>
              <a:buChar char="•"/>
            </a:pPr>
            <a:r>
              <a:rPr lang="en-IN" sz="1800" dirty="0"/>
              <a:t>As concerned with sales, Many Items have low visibility (placed them in front to maximize the sale of that product).</a:t>
            </a:r>
          </a:p>
          <a:p>
            <a:pPr marL="285750" indent="-285750" algn="just">
              <a:buFont typeface="Arial" panose="020B0604020202020204" pitchFamily="34" charset="0"/>
              <a:buChar char="•"/>
            </a:pPr>
            <a:r>
              <a:rPr lang="en-IN" sz="1800" dirty="0"/>
              <a:t>Keep daily products more in the store to make more sales like fruits and vegies, snacks foods, household things etc.</a:t>
            </a:r>
          </a:p>
          <a:p>
            <a:pPr marL="285750" indent="-285750" algn="just">
              <a:buFont typeface="Arial" panose="020B0604020202020204" pitchFamily="34" charset="0"/>
              <a:buChar char="•"/>
            </a:pPr>
            <a:r>
              <a:rPr lang="en-IN" sz="1800" dirty="0"/>
              <a:t>Grocery Stores which have low sales can move to the tier 2 for the high sales.</a:t>
            </a:r>
          </a:p>
          <a:p>
            <a:pPr marL="285750" indent="-285750" algn="just">
              <a:buFont typeface="Arial" panose="020B0604020202020204" pitchFamily="34" charset="0"/>
              <a:buChar char="•"/>
            </a:pPr>
            <a:r>
              <a:rPr lang="en-IN" sz="1800" dirty="0"/>
              <a:t>Do some advertisement of the products which may increase the sales.</a:t>
            </a:r>
          </a:p>
          <a:p>
            <a:pPr marL="285750" indent="-285750" algn="just">
              <a:buFont typeface="Arial" panose="020B0604020202020204" pitchFamily="34" charset="0"/>
              <a:buChar char="•"/>
            </a:pPr>
            <a:r>
              <a:rPr lang="en-IN" sz="1800" dirty="0"/>
              <a:t>Place some discounts templates that attracts the customers.</a:t>
            </a:r>
          </a:p>
          <a:p>
            <a:endParaRPr lang="en-IN" sz="1800" dirty="0"/>
          </a:p>
        </p:txBody>
      </p:sp>
    </p:spTree>
    <p:extLst>
      <p:ext uri="{BB962C8B-B14F-4D97-AF65-F5344CB8AC3E}">
        <p14:creationId xmlns:p14="http://schemas.microsoft.com/office/powerpoint/2010/main" val="288023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6D9C9-607C-1857-1EBC-5705AF5E0FCD}"/>
              </a:ext>
            </a:extLst>
          </p:cNvPr>
          <p:cNvSpPr>
            <a:spLocks noGrp="1"/>
          </p:cNvSpPr>
          <p:nvPr>
            <p:ph type="title"/>
          </p:nvPr>
        </p:nvSpPr>
        <p:spPr>
          <a:xfrm>
            <a:off x="1066800" y="2624328"/>
            <a:ext cx="10058400" cy="1609344"/>
          </a:xfrm>
        </p:spPr>
        <p:txBody>
          <a:bodyPr>
            <a:normAutofit/>
          </a:bodyPr>
          <a:lstStyle/>
          <a:p>
            <a:pPr algn="ctr"/>
            <a:r>
              <a:rPr lang="en-IN" sz="8000" b="1" u="sng" cap="none" dirty="0"/>
              <a:t>Thank you</a:t>
            </a:r>
          </a:p>
        </p:txBody>
      </p:sp>
      <p:pic>
        <p:nvPicPr>
          <p:cNvPr id="7" name="Picture 6">
            <a:extLst>
              <a:ext uri="{FF2B5EF4-FFF2-40B4-BE49-F238E27FC236}">
                <a16:creationId xmlns:a16="http://schemas.microsoft.com/office/drawing/2014/main" id="{D877F4A6-6109-FE58-CF30-931FE098239A}"/>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2190750" y="1200150"/>
            <a:ext cx="7810500" cy="4457700"/>
          </a:xfrm>
          <a:prstGeom prst="rect">
            <a:avLst/>
          </a:prstGeom>
        </p:spPr>
      </p:pic>
    </p:spTree>
    <p:extLst>
      <p:ext uri="{BB962C8B-B14F-4D97-AF65-F5344CB8AC3E}">
        <p14:creationId xmlns:p14="http://schemas.microsoft.com/office/powerpoint/2010/main" val="231119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9205-49B6-322C-085E-6DDE88E82392}"/>
              </a:ext>
            </a:extLst>
          </p:cNvPr>
          <p:cNvSpPr>
            <a:spLocks noGrp="1"/>
          </p:cNvSpPr>
          <p:nvPr>
            <p:ph type="title"/>
          </p:nvPr>
        </p:nvSpPr>
        <p:spPr/>
        <p:txBody>
          <a:bodyPr>
            <a:normAutofit/>
          </a:bodyPr>
          <a:lstStyle/>
          <a:p>
            <a:pPr algn="ctr"/>
            <a:r>
              <a:rPr lang="en-IN" sz="4400" u="sng" dirty="0"/>
              <a:t>Introduction</a:t>
            </a:r>
          </a:p>
        </p:txBody>
      </p:sp>
      <p:sp>
        <p:nvSpPr>
          <p:cNvPr id="3" name="Content Placeholder 2">
            <a:extLst>
              <a:ext uri="{FF2B5EF4-FFF2-40B4-BE49-F238E27FC236}">
                <a16:creationId xmlns:a16="http://schemas.microsoft.com/office/drawing/2014/main" id="{F2EAE885-D453-58E5-DBE1-CE5C0FA734DA}"/>
              </a:ext>
            </a:extLst>
          </p:cNvPr>
          <p:cNvSpPr>
            <a:spLocks noGrp="1"/>
          </p:cNvSpPr>
          <p:nvPr>
            <p:ph idx="1"/>
          </p:nvPr>
        </p:nvSpPr>
        <p:spPr/>
        <p:txBody>
          <a:bodyPr/>
          <a:lstStyle/>
          <a:p>
            <a:pPr>
              <a:lnSpc>
                <a:spcPct val="100000"/>
              </a:lnSpc>
            </a:pPr>
            <a:r>
              <a:rPr lang="en-US" sz="2000" dirty="0">
                <a:latin typeface="+mn-lt"/>
              </a:rPr>
              <a:t>The success of any retail store depends upon its sales. More the sales made, more is the revenue. </a:t>
            </a:r>
          </a:p>
          <a:p>
            <a:pPr>
              <a:lnSpc>
                <a:spcPct val="100000"/>
              </a:lnSpc>
            </a:pPr>
            <a:r>
              <a:rPr lang="en-US" sz="2000" dirty="0">
                <a:latin typeface="+mn-lt"/>
              </a:rPr>
              <a:t>With a good customer service and care, the customer too enjoys a good shopping experience.</a:t>
            </a:r>
          </a:p>
          <a:p>
            <a:pPr>
              <a:lnSpc>
                <a:spcPct val="100000"/>
              </a:lnSpc>
            </a:pPr>
            <a:r>
              <a:rPr lang="en-US" sz="2000" dirty="0">
                <a:latin typeface="+mn-lt"/>
              </a:rPr>
              <a:t> This will lead to more in-flow of customers, opening more store branches across a city / country.</a:t>
            </a:r>
          </a:p>
          <a:p>
            <a:pPr>
              <a:lnSpc>
                <a:spcPct val="100000"/>
              </a:lnSpc>
            </a:pPr>
            <a:r>
              <a:rPr lang="en-US" sz="2000" dirty="0">
                <a:latin typeface="+mn-lt"/>
              </a:rPr>
              <a:t>To enable this, store owners rely heavily on past data to predict future sales. </a:t>
            </a:r>
          </a:p>
          <a:p>
            <a:endParaRPr lang="en-IN" dirty="0"/>
          </a:p>
        </p:txBody>
      </p:sp>
    </p:spTree>
    <p:extLst>
      <p:ext uri="{BB962C8B-B14F-4D97-AF65-F5344CB8AC3E}">
        <p14:creationId xmlns:p14="http://schemas.microsoft.com/office/powerpoint/2010/main" val="256955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C01C-A2C5-C2A4-F975-9CDF994A8B26}"/>
              </a:ext>
            </a:extLst>
          </p:cNvPr>
          <p:cNvSpPr>
            <a:spLocks noGrp="1"/>
          </p:cNvSpPr>
          <p:nvPr>
            <p:ph type="title"/>
          </p:nvPr>
        </p:nvSpPr>
        <p:spPr/>
        <p:txBody>
          <a:bodyPr>
            <a:normAutofit/>
          </a:bodyPr>
          <a:lstStyle/>
          <a:p>
            <a:pPr algn="ctr"/>
            <a:r>
              <a:rPr lang="en-IN" sz="4400" b="1" u="sng" dirty="0"/>
              <a:t>Problem statement</a:t>
            </a:r>
          </a:p>
        </p:txBody>
      </p:sp>
      <p:sp>
        <p:nvSpPr>
          <p:cNvPr id="3" name="Content Placeholder 2">
            <a:extLst>
              <a:ext uri="{FF2B5EF4-FFF2-40B4-BE49-F238E27FC236}">
                <a16:creationId xmlns:a16="http://schemas.microsoft.com/office/drawing/2014/main" id="{76752557-F806-F259-A96A-2EE0641BEC7C}"/>
              </a:ext>
            </a:extLst>
          </p:cNvPr>
          <p:cNvSpPr>
            <a:spLocks noGrp="1"/>
          </p:cNvSpPr>
          <p:nvPr>
            <p:ph idx="1"/>
          </p:nvPr>
        </p:nvSpPr>
        <p:spPr/>
        <p:txBody>
          <a:bodyPr/>
          <a:lstStyle/>
          <a:p>
            <a:pPr algn="l"/>
            <a:r>
              <a:rPr lang="en-IN" b="0" i="0" dirty="0">
                <a:effectLst/>
                <a:latin typeface="-apple-system"/>
              </a:rPr>
              <a:t>Our main goal is to predict sales of store on the basis of past data to </a:t>
            </a:r>
            <a:r>
              <a:rPr lang="en-US" sz="1800" b="0" i="0" u="none" strike="noStrike" baseline="0" dirty="0">
                <a:latin typeface="Arial" panose="020B0604020202020204" pitchFamily="34" charset="0"/>
              </a:rPr>
              <a:t>opening more store branches across a city / country.</a:t>
            </a:r>
            <a:r>
              <a:rPr lang="en-IN" b="0" i="0" dirty="0">
                <a:effectLst/>
                <a:latin typeface="-apple-system"/>
              </a:rPr>
              <a:t>. </a:t>
            </a:r>
          </a:p>
          <a:p>
            <a:pPr marL="285750" indent="-285750">
              <a:buFont typeface="Arial" panose="020B0604020202020204" pitchFamily="34" charset="0"/>
              <a:buChar char="•"/>
            </a:pPr>
            <a:endParaRPr lang="en-IN" dirty="0">
              <a:latin typeface="-apple-system"/>
            </a:endParaRPr>
          </a:p>
          <a:p>
            <a:pPr marL="285750" indent="-285750">
              <a:buFont typeface="Arial" panose="020B0604020202020204" pitchFamily="34" charset="0"/>
              <a:buChar char="•"/>
            </a:pPr>
            <a:r>
              <a:rPr lang="en-US" dirty="0">
                <a:latin typeface="-apple-system"/>
              </a:rPr>
              <a:t>W</a:t>
            </a:r>
            <a:r>
              <a:rPr lang="en-US" b="0" i="0" dirty="0">
                <a:effectLst/>
                <a:latin typeface="-apple-system"/>
              </a:rPr>
              <a:t>hat are the key factors that can increase their sales and what changes could be made to the product or store’s characteristics to increase  the sales.</a:t>
            </a:r>
            <a:endParaRPr lang="en-IN" dirty="0"/>
          </a:p>
          <a:p>
            <a:pPr marL="285750" indent="-285750">
              <a:buFont typeface="Arial" panose="020B0604020202020204" pitchFamily="34" charset="0"/>
              <a:buChar char="•"/>
            </a:pPr>
            <a:endParaRPr lang="en-IN" b="0" i="0" dirty="0">
              <a:effectLst/>
              <a:latin typeface="-apple-system"/>
            </a:endParaRPr>
          </a:p>
          <a:p>
            <a:pPr marL="285750" indent="-285750">
              <a:buFont typeface="Arial" panose="020B0604020202020204" pitchFamily="34" charset="0"/>
              <a:buChar char="•"/>
            </a:pPr>
            <a:r>
              <a:rPr lang="en-US" b="0" i="0" dirty="0">
                <a:effectLst/>
                <a:latin typeface="-apple-system"/>
              </a:rPr>
              <a:t>In order to achieve this goal, a predictive model  can be built to find out the sales for every store.</a:t>
            </a:r>
          </a:p>
          <a:p>
            <a:pPr algn="just"/>
            <a:endParaRPr lang="en-US" b="0" i="0" dirty="0">
              <a:effectLst/>
              <a:latin typeface="-apple-system"/>
            </a:endParaRPr>
          </a:p>
          <a:p>
            <a:endParaRPr lang="en-IN" dirty="0"/>
          </a:p>
        </p:txBody>
      </p:sp>
      <p:pic>
        <p:nvPicPr>
          <p:cNvPr id="6" name="Picture 5">
            <a:extLst>
              <a:ext uri="{FF2B5EF4-FFF2-40B4-BE49-F238E27FC236}">
                <a16:creationId xmlns:a16="http://schemas.microsoft.com/office/drawing/2014/main" id="{46EE56E2-D532-F2F7-2184-5D8BDD4DA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6" y="4318318"/>
            <a:ext cx="2539682" cy="2539682"/>
          </a:xfrm>
          <a:prstGeom prst="rect">
            <a:avLst/>
          </a:prstGeom>
        </p:spPr>
      </p:pic>
    </p:spTree>
    <p:extLst>
      <p:ext uri="{BB962C8B-B14F-4D97-AF65-F5344CB8AC3E}">
        <p14:creationId xmlns:p14="http://schemas.microsoft.com/office/powerpoint/2010/main" val="274894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18A0-9458-820F-22EA-990A4FD644ED}"/>
              </a:ext>
            </a:extLst>
          </p:cNvPr>
          <p:cNvSpPr>
            <a:spLocks noGrp="1"/>
          </p:cNvSpPr>
          <p:nvPr>
            <p:ph type="title"/>
          </p:nvPr>
        </p:nvSpPr>
        <p:spPr/>
        <p:txBody>
          <a:bodyPr>
            <a:normAutofit/>
          </a:bodyPr>
          <a:lstStyle/>
          <a:p>
            <a:pPr algn="ctr"/>
            <a:r>
              <a:rPr lang="en-IN" sz="4400" u="sng" cap="none" dirty="0"/>
              <a:t>Methodology</a:t>
            </a:r>
          </a:p>
        </p:txBody>
      </p:sp>
      <p:sp>
        <p:nvSpPr>
          <p:cNvPr id="3" name="Content Placeholder 2">
            <a:extLst>
              <a:ext uri="{FF2B5EF4-FFF2-40B4-BE49-F238E27FC236}">
                <a16:creationId xmlns:a16="http://schemas.microsoft.com/office/drawing/2014/main" id="{F33FA251-86B8-7A7C-F1CC-4E8C909D97EE}"/>
              </a:ext>
            </a:extLst>
          </p:cNvPr>
          <p:cNvSpPr>
            <a:spLocks noGrp="1"/>
          </p:cNvSpPr>
          <p:nvPr>
            <p:ph idx="1"/>
          </p:nvPr>
        </p:nvSpPr>
        <p:spPr/>
        <p:txBody>
          <a:bodyPr/>
          <a:lstStyle/>
          <a:p>
            <a:pPr marL="285750" indent="-285750">
              <a:buFont typeface="Arial" panose="020B0604020202020204" pitchFamily="34" charset="0"/>
              <a:buChar char="•"/>
            </a:pPr>
            <a:r>
              <a:rPr lang="en-US" dirty="0"/>
              <a:t>Read the data.</a:t>
            </a:r>
          </a:p>
          <a:p>
            <a:pPr marL="285750" indent="-285750">
              <a:buFont typeface="Arial" panose="020B0604020202020204" pitchFamily="34" charset="0"/>
              <a:buChar char="•"/>
            </a:pPr>
            <a:r>
              <a:rPr lang="en-US" dirty="0"/>
              <a:t>Summarize the data.</a:t>
            </a:r>
          </a:p>
          <a:p>
            <a:pPr marL="285750" indent="-285750">
              <a:buFont typeface="Arial" panose="020B0604020202020204" pitchFamily="34" charset="0"/>
              <a:buChar char="•"/>
            </a:pPr>
            <a:r>
              <a:rPr lang="en-US" dirty="0"/>
              <a:t>Data structure (Type of data).</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preprocessing</a:t>
            </a:r>
          </a:p>
          <a:p>
            <a:pPr marL="285750" indent="-285750">
              <a:buFont typeface="Arial" panose="020B0604020202020204" pitchFamily="34" charset="0"/>
              <a:buChar char="•"/>
            </a:pPr>
            <a:r>
              <a:rPr lang="en-US" dirty="0"/>
              <a:t>Model building.</a:t>
            </a:r>
            <a:endParaRPr lang="en-IN" dirty="0"/>
          </a:p>
          <a:p>
            <a:endParaRPr lang="en-IN" dirty="0"/>
          </a:p>
        </p:txBody>
      </p:sp>
      <p:pic>
        <p:nvPicPr>
          <p:cNvPr id="4" name="Picture 3">
            <a:extLst>
              <a:ext uri="{FF2B5EF4-FFF2-40B4-BE49-F238E27FC236}">
                <a16:creationId xmlns:a16="http://schemas.microsoft.com/office/drawing/2014/main" id="{54A2320B-9554-D8E9-26BF-9A97FD93462D}"/>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975"/>
                    </a14:imgEffect>
                  </a14:imgLayer>
                </a14:imgProps>
              </a:ext>
              <a:ext uri="{28A0092B-C50C-407E-A947-70E740481C1C}">
                <a14:useLocalDpi xmlns:a14="http://schemas.microsoft.com/office/drawing/2010/main" val="0"/>
              </a:ext>
            </a:extLst>
          </a:blip>
          <a:stretch>
            <a:fillRect/>
          </a:stretch>
        </p:blipFill>
        <p:spPr>
          <a:xfrm>
            <a:off x="6981092" y="1591408"/>
            <a:ext cx="4623192" cy="3328658"/>
          </a:xfrm>
          <a:prstGeom prst="rect">
            <a:avLst/>
          </a:prstGeom>
        </p:spPr>
      </p:pic>
    </p:spTree>
    <p:extLst>
      <p:ext uri="{BB962C8B-B14F-4D97-AF65-F5344CB8AC3E}">
        <p14:creationId xmlns:p14="http://schemas.microsoft.com/office/powerpoint/2010/main" val="378126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5C8E1">
            <a:alpha val="25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7F7B-495F-C536-EA3E-60F8BD2C387B}"/>
              </a:ext>
            </a:extLst>
          </p:cNvPr>
          <p:cNvSpPr>
            <a:spLocks noGrp="1"/>
          </p:cNvSpPr>
          <p:nvPr>
            <p:ph type="title"/>
          </p:nvPr>
        </p:nvSpPr>
        <p:spPr>
          <a:xfrm>
            <a:off x="1166564" y="12485"/>
            <a:ext cx="10058400" cy="1346630"/>
          </a:xfrm>
        </p:spPr>
        <p:txBody>
          <a:bodyPr>
            <a:normAutofit/>
          </a:bodyPr>
          <a:lstStyle/>
          <a:p>
            <a:pPr algn="ctr"/>
            <a:r>
              <a:rPr lang="en-IN" sz="4400" u="sng" dirty="0"/>
              <a:t>EDA(</a:t>
            </a:r>
            <a:r>
              <a:rPr lang="en-IN" sz="4400" u="sng" cap="none" dirty="0"/>
              <a:t>Exploratory data analysis</a:t>
            </a:r>
            <a:r>
              <a:rPr lang="en-IN" sz="4400" u="sng" dirty="0"/>
              <a:t>)</a:t>
            </a:r>
          </a:p>
        </p:txBody>
      </p:sp>
      <p:pic>
        <p:nvPicPr>
          <p:cNvPr id="4098" name="Picture 2">
            <a:extLst>
              <a:ext uri="{FF2B5EF4-FFF2-40B4-BE49-F238E27FC236}">
                <a16:creationId xmlns:a16="http://schemas.microsoft.com/office/drawing/2014/main" id="{F1F79843-99E3-1A14-71BC-285ABE541E82}"/>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572233" y="1666845"/>
            <a:ext cx="5053395" cy="3695700"/>
          </a:xfrm>
          <a:prstGeom prst="rect">
            <a:avLst/>
          </a:prstGeom>
          <a:solidFill>
            <a:schemeClr val="bg1"/>
          </a:solidFill>
          <a:ln>
            <a:solidFill>
              <a:srgbClr val="E4F1DD"/>
            </a:solidFill>
          </a:ln>
        </p:spPr>
      </p:pic>
      <p:pic>
        <p:nvPicPr>
          <p:cNvPr id="4106" name="Picture 10">
            <a:extLst>
              <a:ext uri="{FF2B5EF4-FFF2-40B4-BE49-F238E27FC236}">
                <a16:creationId xmlns:a16="http://schemas.microsoft.com/office/drawing/2014/main" id="{6D3E29D9-72ED-33E1-AD4D-5F2E742C4CC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5847617" y="1666845"/>
            <a:ext cx="5772150" cy="3695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6873614-BB0F-775F-8AE1-9BEA88B0152E}"/>
              </a:ext>
            </a:extLst>
          </p:cNvPr>
          <p:cNvSpPr txBox="1"/>
          <p:nvPr/>
        </p:nvSpPr>
        <p:spPr>
          <a:xfrm>
            <a:off x="3323492" y="1297513"/>
            <a:ext cx="5688623" cy="369332"/>
          </a:xfrm>
          <a:prstGeom prst="rect">
            <a:avLst/>
          </a:prstGeom>
          <a:noFill/>
        </p:spPr>
        <p:txBody>
          <a:bodyPr wrap="square" rtlCol="0">
            <a:spAutoFit/>
          </a:bodyPr>
          <a:lstStyle/>
          <a:p>
            <a:pPr algn="ctr"/>
            <a:r>
              <a:rPr lang="en-IN" u="sng" dirty="0"/>
              <a:t>Items outlet sales and item visibility</a:t>
            </a:r>
          </a:p>
        </p:txBody>
      </p:sp>
      <p:sp>
        <p:nvSpPr>
          <p:cNvPr id="11" name="TextBox 10">
            <a:extLst>
              <a:ext uri="{FF2B5EF4-FFF2-40B4-BE49-F238E27FC236}">
                <a16:creationId xmlns:a16="http://schemas.microsoft.com/office/drawing/2014/main" id="{0743C3BF-2E85-8386-6667-3D4B167EF4FD}"/>
              </a:ext>
            </a:extLst>
          </p:cNvPr>
          <p:cNvSpPr txBox="1"/>
          <p:nvPr/>
        </p:nvSpPr>
        <p:spPr>
          <a:xfrm>
            <a:off x="659423" y="5583115"/>
            <a:ext cx="11060723" cy="646331"/>
          </a:xfrm>
          <a:prstGeom prst="rect">
            <a:avLst/>
          </a:prstGeom>
          <a:noFill/>
        </p:spPr>
        <p:txBody>
          <a:bodyPr wrap="square" rtlCol="0">
            <a:spAutoFit/>
          </a:bodyPr>
          <a:lstStyle/>
          <a:p>
            <a:pPr marL="285750" indent="-285750">
              <a:buFont typeface="Arial" panose="020B0604020202020204" pitchFamily="34" charset="0"/>
              <a:buChar char="•"/>
            </a:pPr>
            <a:r>
              <a:rPr lang="en-IN" dirty="0"/>
              <a:t>Items outlet sales and items visibility data more toward right skewed.</a:t>
            </a:r>
          </a:p>
          <a:p>
            <a:pPr marL="285750" indent="-285750">
              <a:buFont typeface="Arial" panose="020B0604020202020204" pitchFamily="34" charset="0"/>
              <a:buChar char="•"/>
            </a:pPr>
            <a:r>
              <a:rPr lang="en-IN" dirty="0"/>
              <a:t>We can see visibility of many item have very low that affect the sales of items.</a:t>
            </a:r>
          </a:p>
        </p:txBody>
      </p:sp>
    </p:spTree>
    <p:extLst>
      <p:ext uri="{BB962C8B-B14F-4D97-AF65-F5344CB8AC3E}">
        <p14:creationId xmlns:p14="http://schemas.microsoft.com/office/powerpoint/2010/main" val="240646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B23B-BAFC-BF60-2BE5-A0DCB6DA8DA2}"/>
              </a:ext>
            </a:extLst>
          </p:cNvPr>
          <p:cNvSpPr>
            <a:spLocks noGrp="1"/>
          </p:cNvSpPr>
          <p:nvPr>
            <p:ph type="title"/>
          </p:nvPr>
        </p:nvSpPr>
        <p:spPr>
          <a:xfrm>
            <a:off x="1069848" y="484632"/>
            <a:ext cx="10058400" cy="1150737"/>
          </a:xfrm>
        </p:spPr>
        <p:txBody>
          <a:bodyPr>
            <a:normAutofit/>
          </a:bodyPr>
          <a:lstStyle/>
          <a:p>
            <a:pPr algn="ctr"/>
            <a:r>
              <a:rPr lang="en-IN" sz="4400" u="sng" dirty="0"/>
              <a:t>Items types and item fat content</a:t>
            </a:r>
          </a:p>
        </p:txBody>
      </p:sp>
      <p:pic>
        <p:nvPicPr>
          <p:cNvPr id="5132" name="Picture 12">
            <a:extLst>
              <a:ext uri="{FF2B5EF4-FFF2-40B4-BE49-F238E27FC236}">
                <a16:creationId xmlns:a16="http://schemas.microsoft.com/office/drawing/2014/main" id="{1DBCBFD7-94C4-562B-D8D6-14E7504BA07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4803" t="-399" r="363" b="4003"/>
          <a:stretch/>
        </p:blipFill>
        <p:spPr bwMode="auto">
          <a:xfrm>
            <a:off x="6738939" y="1635369"/>
            <a:ext cx="3686161" cy="3905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171BD2B-3131-B911-231F-C2DFE651CAC0}"/>
              </a:ext>
            </a:extLst>
          </p:cNvPr>
          <p:cNvSpPr txBox="1"/>
          <p:nvPr/>
        </p:nvSpPr>
        <p:spPr>
          <a:xfrm>
            <a:off x="1766900" y="5540619"/>
            <a:ext cx="9214339" cy="923330"/>
          </a:xfrm>
          <a:prstGeom prst="rect">
            <a:avLst/>
          </a:prstGeom>
          <a:noFill/>
        </p:spPr>
        <p:txBody>
          <a:bodyPr wrap="square" rtlCol="0">
            <a:spAutoFit/>
          </a:bodyPr>
          <a:lstStyle/>
          <a:p>
            <a:pPr marL="285750" indent="-285750">
              <a:buFont typeface="Arial" panose="020B0604020202020204" pitchFamily="34" charset="0"/>
              <a:buChar char="•"/>
            </a:pPr>
            <a:r>
              <a:rPr lang="en-IN" dirty="0"/>
              <a:t>Item type contain max sales of fruits and vegetable, snack foods.</a:t>
            </a:r>
          </a:p>
          <a:p>
            <a:pPr marL="285750" indent="-285750">
              <a:buFont typeface="Arial" panose="020B0604020202020204" pitchFamily="34" charset="0"/>
              <a:buChar char="•"/>
            </a:pPr>
            <a:r>
              <a:rPr lang="en-IN" dirty="0"/>
              <a:t>Item types which contain low fat has sales more then regular one.</a:t>
            </a:r>
          </a:p>
          <a:p>
            <a:pPr marL="285750" indent="-285750">
              <a:buFont typeface="Arial" panose="020B0604020202020204" pitchFamily="34" charset="0"/>
              <a:buChar char="•"/>
            </a:pPr>
            <a:r>
              <a:rPr lang="en-IN" dirty="0"/>
              <a:t>Means items which are for daily use and contain low fat have max sales. </a:t>
            </a:r>
          </a:p>
        </p:txBody>
      </p:sp>
      <p:pic>
        <p:nvPicPr>
          <p:cNvPr id="5134" name="Picture 14">
            <a:extLst>
              <a:ext uri="{FF2B5EF4-FFF2-40B4-BE49-F238E27FC236}">
                <a16:creationId xmlns:a16="http://schemas.microsoft.com/office/drawing/2014/main" id="{2533BD50-DB44-306C-17D1-86B2AA70C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4" y="1635369"/>
            <a:ext cx="4943475"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511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D573-0C48-38CC-5340-2B60CAF87532}"/>
              </a:ext>
            </a:extLst>
          </p:cNvPr>
          <p:cNvSpPr>
            <a:spLocks noGrp="1"/>
          </p:cNvSpPr>
          <p:nvPr>
            <p:ph type="title"/>
          </p:nvPr>
        </p:nvSpPr>
        <p:spPr>
          <a:xfrm>
            <a:off x="1069848" y="484632"/>
            <a:ext cx="10058400" cy="966099"/>
          </a:xfrm>
        </p:spPr>
        <p:txBody>
          <a:bodyPr>
            <a:normAutofit/>
          </a:bodyPr>
          <a:lstStyle/>
          <a:p>
            <a:r>
              <a:rPr lang="en-IN" sz="4000" u="sng" dirty="0"/>
              <a:t>Outlet size and Outlet location with outlet type</a:t>
            </a:r>
          </a:p>
        </p:txBody>
      </p:sp>
      <p:pic>
        <p:nvPicPr>
          <p:cNvPr id="5" name="Content Placeholder 4">
            <a:extLst>
              <a:ext uri="{FF2B5EF4-FFF2-40B4-BE49-F238E27FC236}">
                <a16:creationId xmlns:a16="http://schemas.microsoft.com/office/drawing/2014/main" id="{68083640-BDAF-6E8E-455F-3615A7387C8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213338" y="1450731"/>
            <a:ext cx="9671539" cy="4360984"/>
          </a:xfrm>
        </p:spPr>
      </p:pic>
      <p:sp>
        <p:nvSpPr>
          <p:cNvPr id="6" name="TextBox 5">
            <a:extLst>
              <a:ext uri="{FF2B5EF4-FFF2-40B4-BE49-F238E27FC236}">
                <a16:creationId xmlns:a16="http://schemas.microsoft.com/office/drawing/2014/main" id="{318DF952-4C43-D6BF-E5D7-A161BD3E40C7}"/>
              </a:ext>
            </a:extLst>
          </p:cNvPr>
          <p:cNvSpPr txBox="1"/>
          <p:nvPr/>
        </p:nvSpPr>
        <p:spPr>
          <a:xfrm>
            <a:off x="1138545" y="6004036"/>
            <a:ext cx="9914910" cy="369332"/>
          </a:xfrm>
          <a:prstGeom prst="rect">
            <a:avLst/>
          </a:prstGeom>
          <a:solidFill>
            <a:schemeClr val="bg1">
              <a:lumMod val="85000"/>
            </a:schemeClr>
          </a:solidFill>
          <a:effectLst>
            <a:softEdge rad="63500"/>
          </a:effectLst>
        </p:spPr>
        <p:txBody>
          <a:bodyPr wrap="square" rtlCol="0">
            <a:spAutoFit/>
          </a:bodyPr>
          <a:lstStyle/>
          <a:p>
            <a:pPr marL="285750" indent="-285750">
              <a:buFont typeface="Arial" panose="020B0604020202020204" pitchFamily="34" charset="0"/>
              <a:buChar char="•"/>
            </a:pPr>
            <a:r>
              <a:rPr lang="en-IN" dirty="0"/>
              <a:t>We have max sale with supermarket type1 at tier 2 location with small size of outlet types.</a:t>
            </a:r>
          </a:p>
        </p:txBody>
      </p:sp>
    </p:spTree>
    <p:extLst>
      <p:ext uri="{BB962C8B-B14F-4D97-AF65-F5344CB8AC3E}">
        <p14:creationId xmlns:p14="http://schemas.microsoft.com/office/powerpoint/2010/main" val="74344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D191D-3497-580A-7D57-2D00E86C3392}"/>
              </a:ext>
            </a:extLst>
          </p:cNvPr>
          <p:cNvSpPr>
            <a:spLocks noGrp="1"/>
          </p:cNvSpPr>
          <p:nvPr>
            <p:ph type="title"/>
          </p:nvPr>
        </p:nvSpPr>
        <p:spPr>
          <a:xfrm>
            <a:off x="1069848" y="484632"/>
            <a:ext cx="10058400" cy="728706"/>
          </a:xfrm>
        </p:spPr>
        <p:txBody>
          <a:bodyPr>
            <a:normAutofit/>
          </a:bodyPr>
          <a:lstStyle/>
          <a:p>
            <a:pPr algn="ctr"/>
            <a:r>
              <a:rPr lang="en-IN" sz="4400" u="sng" dirty="0"/>
              <a:t>Shops which have highest sales</a:t>
            </a:r>
          </a:p>
        </p:txBody>
      </p:sp>
      <p:sp>
        <p:nvSpPr>
          <p:cNvPr id="3" name="Content Placeholder 2">
            <a:extLst>
              <a:ext uri="{FF2B5EF4-FFF2-40B4-BE49-F238E27FC236}">
                <a16:creationId xmlns:a16="http://schemas.microsoft.com/office/drawing/2014/main" id="{61F27A37-E91D-876B-2C17-2638AC47AE98}"/>
              </a:ext>
            </a:extLst>
          </p:cNvPr>
          <p:cNvSpPr>
            <a:spLocks noGrp="1"/>
          </p:cNvSpPr>
          <p:nvPr>
            <p:ph idx="1"/>
          </p:nvPr>
        </p:nvSpPr>
        <p:spPr/>
        <p:txBody>
          <a:bodyPr/>
          <a:lstStyle/>
          <a:p>
            <a:r>
              <a:rPr lang="en-IN" dirty="0"/>
              <a:t>Shops which are of small size have maximum sale.</a:t>
            </a:r>
          </a:p>
          <a:p>
            <a:r>
              <a:rPr lang="en-IN" dirty="0"/>
              <a:t>Tier2 shops location type have maximum sales.</a:t>
            </a:r>
          </a:p>
          <a:p>
            <a:r>
              <a:rPr lang="en-IN" dirty="0"/>
              <a:t>Supermarket type 1 shops contain maximum sales.</a:t>
            </a:r>
          </a:p>
          <a:p>
            <a:r>
              <a:rPr lang="en-IN" dirty="0"/>
              <a:t>These shops contain maximum sales of daily items like fruits and vegetables, snack foods, household.</a:t>
            </a:r>
          </a:p>
          <a:p>
            <a:endParaRPr lang="en-IN" dirty="0"/>
          </a:p>
          <a:p>
            <a:r>
              <a:rPr lang="en-IN" dirty="0"/>
              <a:t>Hence for opening new shops if these condition are to be consider then for sure we will have a good sales and good profit. </a:t>
            </a:r>
          </a:p>
          <a:p>
            <a:endParaRPr lang="en-IN" dirty="0"/>
          </a:p>
          <a:p>
            <a:endParaRPr lang="en-IN" dirty="0"/>
          </a:p>
        </p:txBody>
      </p:sp>
    </p:spTree>
    <p:extLst>
      <p:ext uri="{BB962C8B-B14F-4D97-AF65-F5344CB8AC3E}">
        <p14:creationId xmlns:p14="http://schemas.microsoft.com/office/powerpoint/2010/main" val="141320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CBC9DD-8FF0-4D56-EF6B-5ACCBDA6E766}"/>
              </a:ext>
            </a:extLst>
          </p:cNvPr>
          <p:cNvSpPr>
            <a:spLocks noGrp="1"/>
          </p:cNvSpPr>
          <p:nvPr>
            <p:ph type="title"/>
          </p:nvPr>
        </p:nvSpPr>
        <p:spPr>
          <a:xfrm>
            <a:off x="1069848" y="484632"/>
            <a:ext cx="10058400" cy="1141945"/>
          </a:xfrm>
        </p:spPr>
        <p:txBody>
          <a:bodyPr>
            <a:normAutofit/>
          </a:bodyPr>
          <a:lstStyle/>
          <a:p>
            <a:pPr algn="ctr"/>
            <a:r>
              <a:rPr lang="en-IN" sz="4400" u="sng" dirty="0"/>
              <a:t>Regression Models </a:t>
            </a:r>
            <a:endParaRPr lang="en-IN" sz="4400" dirty="0"/>
          </a:p>
        </p:txBody>
      </p:sp>
      <p:graphicFrame>
        <p:nvGraphicFramePr>
          <p:cNvPr id="7" name="Content Placeholder 2">
            <a:extLst>
              <a:ext uri="{FF2B5EF4-FFF2-40B4-BE49-F238E27FC236}">
                <a16:creationId xmlns:a16="http://schemas.microsoft.com/office/drawing/2014/main" id="{3DE0AF19-F2CC-8921-B83B-1112581ACDE4}"/>
              </a:ext>
            </a:extLst>
          </p:cNvPr>
          <p:cNvGraphicFramePr>
            <a:graphicFrameLocks noGrp="1"/>
          </p:cNvGraphicFramePr>
          <p:nvPr>
            <p:extLst>
              <p:ext uri="{D42A27DB-BD31-4B8C-83A1-F6EECF244321}">
                <p14:modId xmlns:p14="http://schemas.microsoft.com/office/powerpoint/2010/main" val="2480966849"/>
              </p:ext>
            </p:extLst>
          </p:nvPr>
        </p:nvGraphicFramePr>
        <p:xfrm>
          <a:off x="2794446" y="1740877"/>
          <a:ext cx="690204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51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1892</TotalTime>
  <Words>591</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Rockwell</vt:lpstr>
      <vt:lpstr>Rockwell Condensed</vt:lpstr>
      <vt:lpstr>Wingdings</vt:lpstr>
      <vt:lpstr>Wood Type</vt:lpstr>
      <vt:lpstr>Prediction of store sales</vt:lpstr>
      <vt:lpstr>Introduction</vt:lpstr>
      <vt:lpstr>Problem statement</vt:lpstr>
      <vt:lpstr>Methodology</vt:lpstr>
      <vt:lpstr>EDA(Exploratory data analysis)</vt:lpstr>
      <vt:lpstr>Items types and item fat content</vt:lpstr>
      <vt:lpstr>Outlet size and Outlet location with outlet type</vt:lpstr>
      <vt:lpstr>Shops which have highest sales</vt:lpstr>
      <vt:lpstr>Regression Models </vt:lpstr>
      <vt:lpstr>Model performance</vt:lpstr>
      <vt:lpstr>Modals residual</vt:lpstr>
      <vt:lpstr>actual vs Predicted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store sales</dc:title>
  <dc:creator>Sumit Yadav</dc:creator>
  <cp:lastModifiedBy>Sumit Yadav</cp:lastModifiedBy>
  <cp:revision>15</cp:revision>
  <dcterms:created xsi:type="dcterms:W3CDTF">2022-11-02T14:27:34Z</dcterms:created>
  <dcterms:modified xsi:type="dcterms:W3CDTF">2022-11-11T07:40:29Z</dcterms:modified>
</cp:coreProperties>
</file>