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8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8288000" cy="10287000"/>
  <p:notesSz cx="6858000" cy="9144000"/>
  <p:embeddedFontLst>
    <p:embeddedFont>
      <p:font typeface="Arimo Bold" panose="020B0604020202020204" charset="0"/>
      <p:regular r:id="rId29"/>
    </p:embeddedFont>
    <p:embeddedFont>
      <p:font typeface="Calibri" panose="020F0502020204030204" pitchFamily="34" charset="0"/>
      <p:regular r:id="rId30"/>
      <p:bold r:id="rId31"/>
      <p:italic r:id="rId32"/>
      <p:boldItalic r:id="rId33"/>
    </p:embeddedFont>
    <p:embeddedFont>
      <p:font typeface="Josefin Sans Regular Bold" panose="020B0604020202020204" charset="0"/>
      <p:regular r:id="rId34"/>
    </p:embeddedFont>
    <p:embeddedFont>
      <p:font typeface="Open Sans" panose="020B0606030504020204" pitchFamily="34" charset="0"/>
      <p:regular r:id="rId35"/>
      <p:bold r:id="rId36"/>
      <p:italic r:id="rId37"/>
      <p:boldItalic r:id="rId38"/>
    </p:embeddedFont>
    <p:embeddedFont>
      <p:font typeface="Open Sans Bold" panose="020B0806030504020204" charset="0"/>
      <p:regular r:id="rId39"/>
    </p:embeddedFont>
    <p:embeddedFont>
      <p:font typeface="Public Sans" panose="020B0604020202020204" charset="0"/>
      <p:regular r:id="rId40"/>
    </p:embeddedFont>
    <p:embeddedFont>
      <p:font typeface="Public Sans Bold" panose="020B0604020202020204" charset="0"/>
      <p:regular r:id="rId41"/>
    </p:embeddedFont>
    <p:embeddedFont>
      <p:font typeface="Public Sans Bold Bold"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7081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app/profile/shailesh.chandrawanshi/viz/project_16698876318130/Dashboard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app/profile/shailesh.chandrawanshi/viz/project2_16700803688110/Dashboard1"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284"/>
          <a:stretch>
            <a:fillRect/>
          </a:stretch>
        </p:blipFill>
        <p:spPr>
          <a:xfrm>
            <a:off x="7342481" y="896030"/>
            <a:ext cx="3657778" cy="1337375"/>
          </a:xfrm>
          <a:prstGeom prst="rect">
            <a:avLst/>
          </a:prstGeom>
        </p:spPr>
      </p:pic>
      <p:sp>
        <p:nvSpPr>
          <p:cNvPr id="4" name="TextBox 4"/>
          <p:cNvSpPr txBox="1"/>
          <p:nvPr/>
        </p:nvSpPr>
        <p:spPr>
          <a:xfrm>
            <a:off x="2134315" y="3591885"/>
            <a:ext cx="14074111" cy="448038"/>
          </a:xfrm>
          <a:prstGeom prst="rect">
            <a:avLst/>
          </a:prstGeom>
        </p:spPr>
        <p:txBody>
          <a:bodyPr lIns="0" tIns="0" rIns="0" bIns="0" rtlCol="0" anchor="t">
            <a:spAutoFit/>
          </a:bodyPr>
          <a:lstStyle/>
          <a:p>
            <a:pPr algn="ctr">
              <a:lnSpc>
                <a:spcPts val="4900"/>
              </a:lnSpc>
            </a:pPr>
            <a:r>
              <a:rPr lang="en-US" sz="6000" dirty="0">
                <a:solidFill>
                  <a:srgbClr val="000000"/>
                </a:solidFill>
                <a:latin typeface="Public Sans Bold Bold"/>
              </a:rPr>
              <a:t>Amazon Product Reviews Analysis</a:t>
            </a:r>
          </a:p>
        </p:txBody>
      </p:sp>
      <p:sp>
        <p:nvSpPr>
          <p:cNvPr id="5" name="TextBox 5"/>
          <p:cNvSpPr txBox="1"/>
          <p:nvPr/>
        </p:nvSpPr>
        <p:spPr>
          <a:xfrm>
            <a:off x="12150706" y="6297253"/>
            <a:ext cx="4058938" cy="666455"/>
          </a:xfrm>
          <a:prstGeom prst="rect">
            <a:avLst/>
          </a:prstGeom>
        </p:spPr>
        <p:txBody>
          <a:bodyPr lIns="0" tIns="0" rIns="0" bIns="0" rtlCol="0" anchor="t">
            <a:spAutoFit/>
          </a:bodyPr>
          <a:lstStyle/>
          <a:p>
            <a:pPr algn="ctr">
              <a:lnSpc>
                <a:spcPts val="5025"/>
              </a:lnSpc>
            </a:pPr>
            <a:r>
              <a:rPr lang="en-US" sz="3589">
                <a:solidFill>
                  <a:srgbClr val="000000"/>
                </a:solidFill>
                <a:latin typeface="Open Sans Bold"/>
              </a:rPr>
              <a:t>Team members :-</a:t>
            </a:r>
          </a:p>
        </p:txBody>
      </p:sp>
      <p:sp>
        <p:nvSpPr>
          <p:cNvPr id="6" name="TextBox 6"/>
          <p:cNvSpPr txBox="1"/>
          <p:nvPr/>
        </p:nvSpPr>
        <p:spPr>
          <a:xfrm>
            <a:off x="12642999" y="6845609"/>
            <a:ext cx="5511639" cy="3054810"/>
          </a:xfrm>
          <a:prstGeom prst="rect">
            <a:avLst/>
          </a:prstGeom>
        </p:spPr>
        <p:txBody>
          <a:bodyPr lIns="0" tIns="0" rIns="0" bIns="0" rtlCol="0" anchor="t">
            <a:spAutoFit/>
          </a:bodyPr>
          <a:lstStyle/>
          <a:p>
            <a:pPr algn="l">
              <a:lnSpc>
                <a:spcPts val="5760"/>
              </a:lnSpc>
            </a:pPr>
            <a:r>
              <a:rPr lang="en-US" sz="3200">
                <a:solidFill>
                  <a:srgbClr val="000000"/>
                </a:solidFill>
                <a:latin typeface="Public Sans"/>
              </a:rPr>
              <a:t>Ashish Tiwari</a:t>
            </a:r>
          </a:p>
          <a:p>
            <a:pPr algn="l">
              <a:lnSpc>
                <a:spcPts val="5760"/>
              </a:lnSpc>
            </a:pPr>
            <a:r>
              <a:rPr lang="en-US" sz="3200">
                <a:solidFill>
                  <a:srgbClr val="000000"/>
                </a:solidFill>
                <a:latin typeface="Public Sans"/>
              </a:rPr>
              <a:t>Maitri Narang</a:t>
            </a:r>
          </a:p>
          <a:p>
            <a:pPr algn="l">
              <a:lnSpc>
                <a:spcPts val="5760"/>
              </a:lnSpc>
            </a:pPr>
            <a:r>
              <a:rPr lang="en-US" sz="3200">
                <a:solidFill>
                  <a:srgbClr val="000000"/>
                </a:solidFill>
                <a:latin typeface="Public Sans"/>
              </a:rPr>
              <a:t>Sumit Yadav</a:t>
            </a:r>
          </a:p>
          <a:p>
            <a:pPr algn="l">
              <a:lnSpc>
                <a:spcPts val="5760"/>
              </a:lnSpc>
            </a:pPr>
            <a:r>
              <a:rPr lang="en-US" sz="3200">
                <a:solidFill>
                  <a:srgbClr val="000000"/>
                </a:solidFill>
                <a:latin typeface="Public Sans"/>
              </a:rPr>
              <a:t>Shailesh Chandrawanshi</a:t>
            </a:r>
          </a:p>
        </p:txBody>
      </p:sp>
      <p:grpSp>
        <p:nvGrpSpPr>
          <p:cNvPr id="7" name="Group 7"/>
          <p:cNvGrpSpPr/>
          <p:nvPr/>
        </p:nvGrpSpPr>
        <p:grpSpPr>
          <a:xfrm>
            <a:off x="3033547" y="7736921"/>
            <a:ext cx="292141" cy="291928"/>
            <a:chOff x="0" y="0"/>
            <a:chExt cx="389521" cy="389237"/>
          </a:xfrm>
        </p:grpSpPr>
        <p:sp>
          <p:nvSpPr>
            <p:cNvPr id="8" name="Freeform 8"/>
            <p:cNvSpPr/>
            <p:nvPr/>
          </p:nvSpPr>
          <p:spPr>
            <a:xfrm>
              <a:off x="6858" y="6858"/>
              <a:ext cx="384175" cy="383794"/>
            </a:xfrm>
            <a:custGeom>
              <a:avLst/>
              <a:gdLst/>
              <a:ahLst/>
              <a:cxnLst/>
              <a:rect l="l" t="t" r="r" b="b"/>
              <a:pathLst>
                <a:path w="384175" h="383794">
                  <a:moveTo>
                    <a:pt x="169545" y="59182"/>
                  </a:moveTo>
                  <a:lnTo>
                    <a:pt x="59309" y="214376"/>
                  </a:lnTo>
                  <a:lnTo>
                    <a:pt x="214503" y="324612"/>
                  </a:lnTo>
                  <a:lnTo>
                    <a:pt x="324866" y="169418"/>
                  </a:lnTo>
                  <a:close/>
                  <a:moveTo>
                    <a:pt x="184277" y="367157"/>
                  </a:moveTo>
                  <a:lnTo>
                    <a:pt x="29083" y="256794"/>
                  </a:lnTo>
                  <a:cubicBezTo>
                    <a:pt x="5588" y="240284"/>
                    <a:pt x="0" y="207645"/>
                    <a:pt x="16510" y="184150"/>
                  </a:cubicBezTo>
                  <a:lnTo>
                    <a:pt x="127000" y="28956"/>
                  </a:lnTo>
                  <a:cubicBezTo>
                    <a:pt x="143637" y="5461"/>
                    <a:pt x="176276" y="0"/>
                    <a:pt x="199771" y="16637"/>
                  </a:cubicBezTo>
                  <a:lnTo>
                    <a:pt x="355092" y="126873"/>
                  </a:lnTo>
                  <a:cubicBezTo>
                    <a:pt x="378587" y="143510"/>
                    <a:pt x="384175" y="176149"/>
                    <a:pt x="367538" y="199644"/>
                  </a:cubicBezTo>
                  <a:lnTo>
                    <a:pt x="257048" y="354838"/>
                  </a:lnTo>
                  <a:cubicBezTo>
                    <a:pt x="240411" y="378333"/>
                    <a:pt x="207899" y="383794"/>
                    <a:pt x="184277" y="367157"/>
                  </a:cubicBezTo>
                </a:path>
              </a:pathLst>
            </a:custGeom>
            <a:solidFill>
              <a:srgbClr val="093595"/>
            </a:solidFill>
          </p:spPr>
        </p:sp>
      </p:grpSp>
      <p:grpSp>
        <p:nvGrpSpPr>
          <p:cNvPr id="9" name="Group 9"/>
          <p:cNvGrpSpPr/>
          <p:nvPr/>
        </p:nvGrpSpPr>
        <p:grpSpPr>
          <a:xfrm>
            <a:off x="2800455" y="7757662"/>
            <a:ext cx="570370" cy="528251"/>
            <a:chOff x="0" y="0"/>
            <a:chExt cx="760493" cy="704335"/>
          </a:xfrm>
        </p:grpSpPr>
        <p:sp>
          <p:nvSpPr>
            <p:cNvPr id="10" name="Freeform 10"/>
            <p:cNvSpPr/>
            <p:nvPr/>
          </p:nvSpPr>
          <p:spPr>
            <a:xfrm>
              <a:off x="11176" y="11176"/>
              <a:ext cx="753110" cy="693928"/>
            </a:xfrm>
            <a:custGeom>
              <a:avLst/>
              <a:gdLst/>
              <a:ahLst/>
              <a:cxnLst/>
              <a:rect l="l" t="t" r="r" b="b"/>
              <a:pathLst>
                <a:path w="753110" h="693928">
                  <a:moveTo>
                    <a:pt x="536956" y="682625"/>
                  </a:moveTo>
                  <a:cubicBezTo>
                    <a:pt x="530479" y="691769"/>
                    <a:pt x="517779" y="693928"/>
                    <a:pt x="508508" y="687451"/>
                  </a:cubicBezTo>
                  <a:lnTo>
                    <a:pt x="11303" y="334391"/>
                  </a:lnTo>
                  <a:cubicBezTo>
                    <a:pt x="2159" y="327914"/>
                    <a:pt x="0" y="315214"/>
                    <a:pt x="6604" y="306070"/>
                  </a:cubicBezTo>
                  <a:lnTo>
                    <a:pt x="216154" y="11303"/>
                  </a:lnTo>
                  <a:cubicBezTo>
                    <a:pt x="222631" y="2159"/>
                    <a:pt x="235331" y="0"/>
                    <a:pt x="244475" y="6477"/>
                  </a:cubicBezTo>
                  <a:lnTo>
                    <a:pt x="741807" y="359410"/>
                  </a:lnTo>
                  <a:cubicBezTo>
                    <a:pt x="750951" y="365887"/>
                    <a:pt x="753110" y="378587"/>
                    <a:pt x="746633" y="387731"/>
                  </a:cubicBezTo>
                  <a:lnTo>
                    <a:pt x="536956" y="682625"/>
                  </a:lnTo>
                </a:path>
              </a:pathLst>
            </a:custGeom>
            <a:solidFill>
              <a:srgbClr val="093595"/>
            </a:solidFill>
          </p:spPr>
        </p:sp>
      </p:grpSp>
      <p:grpSp>
        <p:nvGrpSpPr>
          <p:cNvPr id="11" name="Group 11"/>
          <p:cNvGrpSpPr/>
          <p:nvPr/>
        </p:nvGrpSpPr>
        <p:grpSpPr>
          <a:xfrm>
            <a:off x="2889181" y="7748352"/>
            <a:ext cx="500812" cy="403139"/>
            <a:chOff x="0" y="0"/>
            <a:chExt cx="667749" cy="537519"/>
          </a:xfrm>
        </p:grpSpPr>
        <p:sp>
          <p:nvSpPr>
            <p:cNvPr id="12" name="Freeform 12"/>
            <p:cNvSpPr/>
            <p:nvPr/>
          </p:nvSpPr>
          <p:spPr>
            <a:xfrm>
              <a:off x="13970" y="9398"/>
              <a:ext cx="646049" cy="528574"/>
            </a:xfrm>
            <a:custGeom>
              <a:avLst/>
              <a:gdLst/>
              <a:ahLst/>
              <a:cxnLst/>
              <a:rect l="l" t="t" r="r" b="b"/>
              <a:pathLst>
                <a:path w="646049" h="528574">
                  <a:moveTo>
                    <a:pt x="0" y="137668"/>
                  </a:moveTo>
                  <a:lnTo>
                    <a:pt x="84836" y="18161"/>
                  </a:lnTo>
                  <a:cubicBezTo>
                    <a:pt x="95250" y="3429"/>
                    <a:pt x="115824" y="0"/>
                    <a:pt x="130429" y="10541"/>
                  </a:cubicBezTo>
                  <a:lnTo>
                    <a:pt x="627888" y="363474"/>
                  </a:lnTo>
                  <a:cubicBezTo>
                    <a:pt x="642620" y="373888"/>
                    <a:pt x="646049" y="394335"/>
                    <a:pt x="635508" y="409067"/>
                  </a:cubicBezTo>
                  <a:lnTo>
                    <a:pt x="550672" y="528574"/>
                  </a:lnTo>
                  <a:lnTo>
                    <a:pt x="0" y="137668"/>
                  </a:lnTo>
                </a:path>
              </a:pathLst>
            </a:custGeom>
            <a:solidFill>
              <a:srgbClr val="093595"/>
            </a:solidFill>
          </p:spPr>
        </p:sp>
      </p:grpSp>
      <p:grpSp>
        <p:nvGrpSpPr>
          <p:cNvPr id="13" name="Group 13"/>
          <p:cNvGrpSpPr/>
          <p:nvPr/>
        </p:nvGrpSpPr>
        <p:grpSpPr>
          <a:xfrm>
            <a:off x="2876193" y="7739053"/>
            <a:ext cx="514724" cy="430942"/>
            <a:chOff x="0" y="0"/>
            <a:chExt cx="686299" cy="574589"/>
          </a:xfrm>
        </p:grpSpPr>
        <p:sp>
          <p:nvSpPr>
            <p:cNvPr id="14" name="Freeform 14"/>
            <p:cNvSpPr/>
            <p:nvPr/>
          </p:nvSpPr>
          <p:spPr>
            <a:xfrm>
              <a:off x="13970" y="7747"/>
              <a:ext cx="677418" cy="559943"/>
            </a:xfrm>
            <a:custGeom>
              <a:avLst/>
              <a:gdLst/>
              <a:ahLst/>
              <a:cxnLst/>
              <a:rect l="l" t="t" r="r" b="b"/>
              <a:pathLst>
                <a:path w="677418" h="559943">
                  <a:moveTo>
                    <a:pt x="652272" y="367411"/>
                  </a:moveTo>
                  <a:lnTo>
                    <a:pt x="154940" y="14478"/>
                  </a:lnTo>
                  <a:cubicBezTo>
                    <a:pt x="134747" y="0"/>
                    <a:pt x="106426" y="4953"/>
                    <a:pt x="92075" y="25146"/>
                  </a:cubicBezTo>
                  <a:lnTo>
                    <a:pt x="14351" y="134366"/>
                  </a:lnTo>
                  <a:lnTo>
                    <a:pt x="0" y="154686"/>
                  </a:lnTo>
                  <a:lnTo>
                    <a:pt x="20193" y="169037"/>
                  </a:lnTo>
                  <a:lnTo>
                    <a:pt x="550672" y="545592"/>
                  </a:lnTo>
                  <a:lnTo>
                    <a:pt x="570865" y="559943"/>
                  </a:lnTo>
                  <a:lnTo>
                    <a:pt x="585216" y="539623"/>
                  </a:lnTo>
                  <a:lnTo>
                    <a:pt x="662940" y="430276"/>
                  </a:lnTo>
                  <a:cubicBezTo>
                    <a:pt x="677418" y="409956"/>
                    <a:pt x="672592" y="381762"/>
                    <a:pt x="652272" y="367411"/>
                  </a:cubicBezTo>
                  <a:close/>
                  <a:moveTo>
                    <a:pt x="638048" y="387604"/>
                  </a:moveTo>
                  <a:cubicBezTo>
                    <a:pt x="647192" y="394081"/>
                    <a:pt x="649351" y="406781"/>
                    <a:pt x="642874" y="415925"/>
                  </a:cubicBezTo>
                  <a:lnTo>
                    <a:pt x="565023" y="525145"/>
                  </a:lnTo>
                  <a:lnTo>
                    <a:pt x="34544" y="148844"/>
                  </a:lnTo>
                  <a:lnTo>
                    <a:pt x="112268" y="39497"/>
                  </a:lnTo>
                  <a:cubicBezTo>
                    <a:pt x="118745" y="30353"/>
                    <a:pt x="131445" y="28194"/>
                    <a:pt x="140589" y="34671"/>
                  </a:cubicBezTo>
                  <a:lnTo>
                    <a:pt x="638048" y="387604"/>
                  </a:lnTo>
                </a:path>
              </a:pathLst>
            </a:custGeom>
            <a:solidFill>
              <a:srgbClr val="FFFFFF"/>
            </a:solidFill>
          </p:spPr>
        </p:sp>
      </p:grpSp>
      <p:grpSp>
        <p:nvGrpSpPr>
          <p:cNvPr id="15" name="Group 15"/>
          <p:cNvGrpSpPr/>
          <p:nvPr/>
        </p:nvGrpSpPr>
        <p:grpSpPr>
          <a:xfrm>
            <a:off x="3018242" y="7927463"/>
            <a:ext cx="166937" cy="152915"/>
            <a:chOff x="0" y="0"/>
            <a:chExt cx="222583" cy="203887"/>
          </a:xfrm>
        </p:grpSpPr>
        <p:sp>
          <p:nvSpPr>
            <p:cNvPr id="16" name="Freeform 16"/>
            <p:cNvSpPr/>
            <p:nvPr/>
          </p:nvSpPr>
          <p:spPr>
            <a:xfrm>
              <a:off x="13970" y="13970"/>
              <a:ext cx="197866" cy="191770"/>
            </a:xfrm>
            <a:custGeom>
              <a:avLst/>
              <a:gdLst/>
              <a:ahLst/>
              <a:cxnLst/>
              <a:rect l="l" t="t" r="r" b="b"/>
              <a:pathLst>
                <a:path w="197866" h="191770">
                  <a:moveTo>
                    <a:pt x="124333" y="191643"/>
                  </a:moveTo>
                  <a:lnTo>
                    <a:pt x="0" y="103505"/>
                  </a:lnTo>
                  <a:lnTo>
                    <a:pt x="73660" y="0"/>
                  </a:lnTo>
                  <a:lnTo>
                    <a:pt x="197866" y="88265"/>
                  </a:lnTo>
                  <a:lnTo>
                    <a:pt x="124333" y="191770"/>
                  </a:lnTo>
                </a:path>
              </a:pathLst>
            </a:custGeom>
            <a:solidFill>
              <a:srgbClr val="FFFFFF"/>
            </a:solidFill>
          </p:spPr>
        </p:sp>
      </p:grpSp>
      <p:grpSp>
        <p:nvGrpSpPr>
          <p:cNvPr id="17" name="Group 17"/>
          <p:cNvGrpSpPr/>
          <p:nvPr/>
        </p:nvGrpSpPr>
        <p:grpSpPr>
          <a:xfrm>
            <a:off x="3982371" y="6963708"/>
            <a:ext cx="1516349" cy="1084305"/>
            <a:chOff x="0" y="0"/>
            <a:chExt cx="2021799" cy="1445740"/>
          </a:xfrm>
        </p:grpSpPr>
        <p:sp>
          <p:nvSpPr>
            <p:cNvPr id="18" name="Freeform 18"/>
            <p:cNvSpPr/>
            <p:nvPr/>
          </p:nvSpPr>
          <p:spPr>
            <a:xfrm>
              <a:off x="13970" y="13843"/>
              <a:ext cx="1995170" cy="1427480"/>
            </a:xfrm>
            <a:custGeom>
              <a:avLst/>
              <a:gdLst/>
              <a:ahLst/>
              <a:cxnLst/>
              <a:rect l="l" t="t" r="r" b="b"/>
              <a:pathLst>
                <a:path w="1995170" h="1427480">
                  <a:moveTo>
                    <a:pt x="1616075" y="1427480"/>
                  </a:moveTo>
                  <a:lnTo>
                    <a:pt x="1082167" y="561213"/>
                  </a:lnTo>
                  <a:lnTo>
                    <a:pt x="176530" y="952246"/>
                  </a:lnTo>
                  <a:lnTo>
                    <a:pt x="0" y="543941"/>
                  </a:lnTo>
                  <a:lnTo>
                    <a:pt x="1259205" y="0"/>
                  </a:lnTo>
                  <a:lnTo>
                    <a:pt x="1995170" y="1194181"/>
                  </a:lnTo>
                  <a:lnTo>
                    <a:pt x="1616202" y="1427480"/>
                  </a:lnTo>
                </a:path>
              </a:pathLst>
            </a:custGeom>
            <a:solidFill>
              <a:srgbClr val="40B93C"/>
            </a:solidFill>
          </p:spPr>
        </p:sp>
      </p:grpSp>
      <p:grpSp>
        <p:nvGrpSpPr>
          <p:cNvPr id="19" name="Group 19"/>
          <p:cNvGrpSpPr/>
          <p:nvPr/>
        </p:nvGrpSpPr>
        <p:grpSpPr>
          <a:xfrm>
            <a:off x="3163449" y="7019715"/>
            <a:ext cx="333875" cy="333632"/>
            <a:chOff x="0" y="0"/>
            <a:chExt cx="445167" cy="444843"/>
          </a:xfrm>
        </p:grpSpPr>
        <p:sp>
          <p:nvSpPr>
            <p:cNvPr id="20" name="Freeform 20"/>
            <p:cNvSpPr/>
            <p:nvPr/>
          </p:nvSpPr>
          <p:spPr>
            <a:xfrm>
              <a:off x="-2921" y="-2794"/>
              <a:ext cx="467233" cy="466598"/>
            </a:xfrm>
            <a:custGeom>
              <a:avLst/>
              <a:gdLst/>
              <a:ahLst/>
              <a:cxnLst/>
              <a:rect l="l" t="t" r="r" b="b"/>
              <a:pathLst>
                <a:path w="467233" h="466598">
                  <a:moveTo>
                    <a:pt x="447294" y="197485"/>
                  </a:moveTo>
                  <a:cubicBezTo>
                    <a:pt x="427482" y="79502"/>
                    <a:pt x="315849" y="0"/>
                    <a:pt x="197739" y="19685"/>
                  </a:cubicBezTo>
                  <a:cubicBezTo>
                    <a:pt x="79629" y="39370"/>
                    <a:pt x="0" y="151130"/>
                    <a:pt x="19812" y="269113"/>
                  </a:cubicBezTo>
                  <a:cubicBezTo>
                    <a:pt x="39624" y="386969"/>
                    <a:pt x="151257" y="466598"/>
                    <a:pt x="269367" y="446913"/>
                  </a:cubicBezTo>
                  <a:cubicBezTo>
                    <a:pt x="387477" y="427228"/>
                    <a:pt x="467233" y="315341"/>
                    <a:pt x="447294" y="197485"/>
                  </a:cubicBezTo>
                </a:path>
              </a:pathLst>
            </a:custGeom>
            <a:solidFill>
              <a:srgbClr val="093595"/>
            </a:solidFill>
          </p:spPr>
        </p:sp>
      </p:grpSp>
      <p:grpSp>
        <p:nvGrpSpPr>
          <p:cNvPr id="21" name="Group 21"/>
          <p:cNvGrpSpPr/>
          <p:nvPr/>
        </p:nvGrpSpPr>
        <p:grpSpPr>
          <a:xfrm>
            <a:off x="3694421" y="6062804"/>
            <a:ext cx="333875" cy="333632"/>
            <a:chOff x="0" y="0"/>
            <a:chExt cx="445167" cy="444843"/>
          </a:xfrm>
        </p:grpSpPr>
        <p:sp>
          <p:nvSpPr>
            <p:cNvPr id="22" name="Freeform 22"/>
            <p:cNvSpPr/>
            <p:nvPr/>
          </p:nvSpPr>
          <p:spPr>
            <a:xfrm>
              <a:off x="-2921" y="-2794"/>
              <a:ext cx="466979" cy="466725"/>
            </a:xfrm>
            <a:custGeom>
              <a:avLst/>
              <a:gdLst/>
              <a:ahLst/>
              <a:cxnLst/>
              <a:rect l="l" t="t" r="r" b="b"/>
              <a:pathLst>
                <a:path w="466979" h="466725">
                  <a:moveTo>
                    <a:pt x="447294" y="197485"/>
                  </a:moveTo>
                  <a:cubicBezTo>
                    <a:pt x="427482" y="79629"/>
                    <a:pt x="315722" y="0"/>
                    <a:pt x="197739" y="19685"/>
                  </a:cubicBezTo>
                  <a:cubicBezTo>
                    <a:pt x="79756" y="39370"/>
                    <a:pt x="0" y="151130"/>
                    <a:pt x="19812" y="269240"/>
                  </a:cubicBezTo>
                  <a:cubicBezTo>
                    <a:pt x="39624" y="387096"/>
                    <a:pt x="151257" y="466725"/>
                    <a:pt x="269367" y="447040"/>
                  </a:cubicBezTo>
                  <a:cubicBezTo>
                    <a:pt x="387350" y="427228"/>
                    <a:pt x="466979" y="315595"/>
                    <a:pt x="447294" y="197612"/>
                  </a:cubicBezTo>
                </a:path>
              </a:pathLst>
            </a:custGeom>
            <a:solidFill>
              <a:srgbClr val="093595"/>
            </a:solidFill>
          </p:spPr>
        </p:sp>
      </p:grpSp>
      <p:grpSp>
        <p:nvGrpSpPr>
          <p:cNvPr id="23" name="Group 23"/>
          <p:cNvGrpSpPr/>
          <p:nvPr/>
        </p:nvGrpSpPr>
        <p:grpSpPr>
          <a:xfrm>
            <a:off x="3163442" y="6935362"/>
            <a:ext cx="792953" cy="1584754"/>
            <a:chOff x="0" y="0"/>
            <a:chExt cx="1057271" cy="2113005"/>
          </a:xfrm>
        </p:grpSpPr>
        <p:sp>
          <p:nvSpPr>
            <p:cNvPr id="24" name="Freeform 24"/>
            <p:cNvSpPr/>
            <p:nvPr/>
          </p:nvSpPr>
          <p:spPr>
            <a:xfrm>
              <a:off x="13208" y="13843"/>
              <a:ext cx="1044194" cy="2095119"/>
            </a:xfrm>
            <a:custGeom>
              <a:avLst/>
              <a:gdLst/>
              <a:ahLst/>
              <a:cxnLst/>
              <a:rect l="l" t="t" r="r" b="b"/>
              <a:pathLst>
                <a:path w="1044194" h="2095119">
                  <a:moveTo>
                    <a:pt x="1044194" y="2094992"/>
                  </a:moveTo>
                  <a:cubicBezTo>
                    <a:pt x="1044194" y="2094992"/>
                    <a:pt x="1006094" y="1689862"/>
                    <a:pt x="855345" y="1305433"/>
                  </a:cubicBezTo>
                  <a:cubicBezTo>
                    <a:pt x="855345" y="1305433"/>
                    <a:pt x="815340" y="798322"/>
                    <a:pt x="667004" y="611632"/>
                  </a:cubicBezTo>
                  <a:cubicBezTo>
                    <a:pt x="816356" y="352425"/>
                    <a:pt x="804037" y="37846"/>
                    <a:pt x="804037" y="37846"/>
                  </a:cubicBezTo>
                  <a:lnTo>
                    <a:pt x="708660" y="0"/>
                  </a:lnTo>
                  <a:cubicBezTo>
                    <a:pt x="708660" y="0"/>
                    <a:pt x="593725" y="352425"/>
                    <a:pt x="386588" y="509397"/>
                  </a:cubicBezTo>
                  <a:cubicBezTo>
                    <a:pt x="342265" y="542925"/>
                    <a:pt x="193929" y="619887"/>
                    <a:pt x="193929" y="619887"/>
                  </a:cubicBezTo>
                  <a:cubicBezTo>
                    <a:pt x="193929" y="619887"/>
                    <a:pt x="0" y="800227"/>
                    <a:pt x="762" y="1158494"/>
                  </a:cubicBezTo>
                  <a:cubicBezTo>
                    <a:pt x="889" y="1254887"/>
                    <a:pt x="158496" y="1248156"/>
                    <a:pt x="165608" y="1204849"/>
                  </a:cubicBezTo>
                  <a:cubicBezTo>
                    <a:pt x="209931" y="937641"/>
                    <a:pt x="297053" y="828040"/>
                    <a:pt x="297053" y="828040"/>
                  </a:cubicBezTo>
                  <a:cubicBezTo>
                    <a:pt x="365125" y="936117"/>
                    <a:pt x="434340" y="1126490"/>
                    <a:pt x="446786" y="1323721"/>
                  </a:cubicBezTo>
                  <a:cubicBezTo>
                    <a:pt x="355092" y="1583690"/>
                    <a:pt x="102870" y="1852803"/>
                    <a:pt x="102870" y="1852803"/>
                  </a:cubicBezTo>
                  <a:lnTo>
                    <a:pt x="306451" y="1905254"/>
                  </a:lnTo>
                  <a:cubicBezTo>
                    <a:pt x="306451" y="1905254"/>
                    <a:pt x="514477" y="1755267"/>
                    <a:pt x="639826" y="1498473"/>
                  </a:cubicBezTo>
                  <a:cubicBezTo>
                    <a:pt x="639826" y="1498473"/>
                    <a:pt x="800608" y="1743329"/>
                    <a:pt x="849122" y="2044954"/>
                  </a:cubicBezTo>
                  <a:lnTo>
                    <a:pt x="1044067" y="2095119"/>
                  </a:lnTo>
                </a:path>
              </a:pathLst>
            </a:custGeom>
            <a:solidFill>
              <a:srgbClr val="093595"/>
            </a:solidFill>
          </p:spPr>
        </p:sp>
      </p:grpSp>
      <p:grpSp>
        <p:nvGrpSpPr>
          <p:cNvPr id="25" name="Group 25"/>
          <p:cNvGrpSpPr/>
          <p:nvPr/>
        </p:nvGrpSpPr>
        <p:grpSpPr>
          <a:xfrm>
            <a:off x="218508" y="7199651"/>
            <a:ext cx="4757718" cy="2933185"/>
            <a:chOff x="0" y="0"/>
            <a:chExt cx="6343624" cy="3910913"/>
          </a:xfrm>
        </p:grpSpPr>
        <p:sp>
          <p:nvSpPr>
            <p:cNvPr id="26" name="Freeform 26"/>
            <p:cNvSpPr/>
            <p:nvPr/>
          </p:nvSpPr>
          <p:spPr>
            <a:xfrm>
              <a:off x="13970" y="13843"/>
              <a:ext cx="6326378" cy="3886200"/>
            </a:xfrm>
            <a:custGeom>
              <a:avLst/>
              <a:gdLst/>
              <a:ahLst/>
              <a:cxnLst/>
              <a:rect l="l" t="t" r="r" b="b"/>
              <a:pathLst>
                <a:path w="6326378" h="3886200">
                  <a:moveTo>
                    <a:pt x="256540" y="3886200"/>
                  </a:moveTo>
                  <a:lnTo>
                    <a:pt x="0" y="3593338"/>
                  </a:lnTo>
                  <a:lnTo>
                    <a:pt x="1545082" y="2241423"/>
                  </a:lnTo>
                  <a:lnTo>
                    <a:pt x="2798572" y="2639187"/>
                  </a:lnTo>
                  <a:lnTo>
                    <a:pt x="3903599" y="1465072"/>
                  </a:lnTo>
                  <a:lnTo>
                    <a:pt x="5002276" y="1741932"/>
                  </a:lnTo>
                  <a:lnTo>
                    <a:pt x="5987288" y="0"/>
                  </a:lnTo>
                  <a:lnTo>
                    <a:pt x="6326378" y="191516"/>
                  </a:lnTo>
                  <a:lnTo>
                    <a:pt x="5195443" y="2192020"/>
                  </a:lnTo>
                  <a:lnTo>
                    <a:pt x="4030472" y="1898396"/>
                  </a:lnTo>
                  <a:lnTo>
                    <a:pt x="2914396" y="3084322"/>
                  </a:lnTo>
                  <a:lnTo>
                    <a:pt x="1636522" y="2678811"/>
                  </a:lnTo>
                  <a:lnTo>
                    <a:pt x="256540" y="3886200"/>
                  </a:lnTo>
                </a:path>
              </a:pathLst>
            </a:custGeom>
            <a:solidFill>
              <a:srgbClr val="40B93C"/>
            </a:solidFill>
          </p:spPr>
        </p:sp>
      </p:grpSp>
      <p:grpSp>
        <p:nvGrpSpPr>
          <p:cNvPr id="27" name="Group 27"/>
          <p:cNvGrpSpPr/>
          <p:nvPr/>
        </p:nvGrpSpPr>
        <p:grpSpPr>
          <a:xfrm>
            <a:off x="3694415" y="6130260"/>
            <a:ext cx="1029448" cy="1126009"/>
            <a:chOff x="0" y="0"/>
            <a:chExt cx="1372597" cy="1501345"/>
          </a:xfrm>
        </p:grpSpPr>
        <p:sp>
          <p:nvSpPr>
            <p:cNvPr id="28" name="Freeform 28"/>
            <p:cNvSpPr/>
            <p:nvPr/>
          </p:nvSpPr>
          <p:spPr>
            <a:xfrm>
              <a:off x="13970" y="-163830"/>
              <a:ext cx="1348867" cy="1666113"/>
            </a:xfrm>
            <a:custGeom>
              <a:avLst/>
              <a:gdLst/>
              <a:ahLst/>
              <a:cxnLst/>
              <a:rect l="l" t="t" r="r" b="b"/>
              <a:pathLst>
                <a:path w="1348867" h="1666113">
                  <a:moveTo>
                    <a:pt x="773684" y="1666113"/>
                  </a:moveTo>
                  <a:lnTo>
                    <a:pt x="880491" y="1618996"/>
                  </a:lnTo>
                  <a:cubicBezTo>
                    <a:pt x="880491" y="1618996"/>
                    <a:pt x="868807" y="1330960"/>
                    <a:pt x="944499" y="1126871"/>
                  </a:cubicBezTo>
                  <a:cubicBezTo>
                    <a:pt x="1020191" y="922782"/>
                    <a:pt x="1128141" y="1242695"/>
                    <a:pt x="1128141" y="1242695"/>
                  </a:cubicBezTo>
                  <a:lnTo>
                    <a:pt x="1216533" y="1473200"/>
                  </a:lnTo>
                  <a:lnTo>
                    <a:pt x="1348867" y="1416050"/>
                  </a:lnTo>
                  <a:cubicBezTo>
                    <a:pt x="1348867" y="1416050"/>
                    <a:pt x="1259713" y="1018032"/>
                    <a:pt x="1145667" y="827659"/>
                  </a:cubicBezTo>
                  <a:cubicBezTo>
                    <a:pt x="1042797" y="656590"/>
                    <a:pt x="882015" y="498983"/>
                    <a:pt x="759587" y="415290"/>
                  </a:cubicBezTo>
                  <a:cubicBezTo>
                    <a:pt x="994791" y="281178"/>
                    <a:pt x="1293114" y="383159"/>
                    <a:pt x="1293114" y="383159"/>
                  </a:cubicBezTo>
                  <a:lnTo>
                    <a:pt x="1302385" y="271907"/>
                  </a:lnTo>
                  <a:cubicBezTo>
                    <a:pt x="1302385" y="271907"/>
                    <a:pt x="809371" y="0"/>
                    <a:pt x="355219" y="379984"/>
                  </a:cubicBezTo>
                  <a:cubicBezTo>
                    <a:pt x="35052" y="647700"/>
                    <a:pt x="0" y="1145032"/>
                    <a:pt x="0" y="1145032"/>
                  </a:cubicBezTo>
                  <a:lnTo>
                    <a:pt x="114554" y="1180084"/>
                  </a:lnTo>
                  <a:cubicBezTo>
                    <a:pt x="114554" y="1180084"/>
                    <a:pt x="216662" y="794004"/>
                    <a:pt x="423164" y="712089"/>
                  </a:cubicBezTo>
                  <a:cubicBezTo>
                    <a:pt x="630047" y="781558"/>
                    <a:pt x="790067" y="950849"/>
                    <a:pt x="790067" y="950849"/>
                  </a:cubicBezTo>
                  <a:cubicBezTo>
                    <a:pt x="790067" y="950849"/>
                    <a:pt x="637032" y="1315720"/>
                    <a:pt x="773557" y="1666113"/>
                  </a:cubicBezTo>
                </a:path>
              </a:pathLst>
            </a:custGeom>
            <a:solidFill>
              <a:srgbClr val="093595"/>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084"/>
          <a:stretch>
            <a:fillRect/>
          </a:stretch>
        </p:blipFill>
        <p:spPr>
          <a:xfrm>
            <a:off x="3545787" y="1485900"/>
            <a:ext cx="10426674" cy="7057770"/>
          </a:xfrm>
          <a:prstGeom prst="rect">
            <a:avLst/>
          </a:prstGeom>
        </p:spPr>
      </p:pic>
      <p:sp>
        <p:nvSpPr>
          <p:cNvPr id="3" name="TextBox 3"/>
          <p:cNvSpPr txBox="1"/>
          <p:nvPr/>
        </p:nvSpPr>
        <p:spPr>
          <a:xfrm>
            <a:off x="6085098" y="690962"/>
            <a:ext cx="6117803"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helpful ratio</a:t>
            </a:r>
          </a:p>
        </p:txBody>
      </p:sp>
      <p:sp>
        <p:nvSpPr>
          <p:cNvPr id="4" name="TextBox 4"/>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Here we had observe that the people has given most review as positive which is </a:t>
            </a:r>
            <a:r>
              <a:rPr lang="en-US" sz="2799">
                <a:solidFill>
                  <a:srgbClr val="FF0000"/>
                </a:solidFill>
                <a:latin typeface="Public Sans"/>
              </a:rPr>
              <a:t>4340</a:t>
            </a:r>
            <a:r>
              <a:rPr lang="en-US" sz="2799">
                <a:solidFill>
                  <a:srgbClr val="000000"/>
                </a:solidFill>
                <a:latin typeface="Public Sans"/>
              </a:rPr>
              <a:t>,and </a:t>
            </a:r>
          </a:p>
          <a:p>
            <a:pPr algn="l">
              <a:lnSpc>
                <a:spcPts val="4199"/>
              </a:lnSpc>
            </a:pPr>
            <a:r>
              <a:rPr lang="en-US" sz="2799">
                <a:solidFill>
                  <a:srgbClr val="000000"/>
                </a:solidFill>
                <a:latin typeface="Public Sans"/>
              </a:rPr>
              <a:t>There are 4,847 Review which are not helpful to other people in term of buying the product.</a:t>
            </a:r>
          </a:p>
        </p:txBody>
      </p:sp>
      <p:sp>
        <p:nvSpPr>
          <p:cNvPr id="5" name="TextBox 5"/>
          <p:cNvSpPr txBox="1"/>
          <p:nvPr/>
        </p:nvSpPr>
        <p:spPr>
          <a:xfrm>
            <a:off x="548439" y="8547484"/>
            <a:ext cx="2390829" cy="539877"/>
          </a:xfrm>
          <a:prstGeom prst="rect">
            <a:avLst/>
          </a:prstGeom>
        </p:spPr>
        <p:txBody>
          <a:bodyPr lIns="0" tIns="0" rIns="0" bIns="0" rtlCol="0" anchor="t">
            <a:spAutoFit/>
          </a:bodyPr>
          <a:lstStyle/>
          <a:p>
            <a:pPr algn="ctr">
              <a:lnSpc>
                <a:spcPts val="4058"/>
              </a:lnSpc>
            </a:pPr>
            <a:r>
              <a:rPr lang="en-US" sz="3300" u="sng" dirty="0">
                <a:solidFill>
                  <a:srgbClr val="000000"/>
                </a:solidFill>
                <a:latin typeface="Josefin Sans Regular Bold"/>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380517" y="1249894"/>
            <a:ext cx="9830308" cy="7544794"/>
          </a:xfrm>
          <a:prstGeom prst="rect">
            <a:avLst/>
          </a:prstGeom>
        </p:spPr>
      </p:pic>
      <p:sp>
        <p:nvSpPr>
          <p:cNvPr id="3" name="TextBox 3"/>
          <p:cNvSpPr txBox="1"/>
          <p:nvPr/>
        </p:nvSpPr>
        <p:spPr>
          <a:xfrm>
            <a:off x="1754057" y="565173"/>
            <a:ext cx="16533943" cy="401216"/>
          </a:xfrm>
          <a:prstGeom prst="rect">
            <a:avLst/>
          </a:prstGeom>
        </p:spPr>
        <p:txBody>
          <a:bodyPr lIns="0" tIns="0" rIns="0" bIns="0" rtlCol="0" anchor="t">
            <a:spAutoFit/>
          </a:bodyPr>
          <a:lstStyle/>
          <a:p>
            <a:pPr algn="l">
              <a:lnSpc>
                <a:spcPts val="3500"/>
              </a:lnSpc>
            </a:pPr>
            <a:r>
              <a:rPr lang="en-US" sz="3500">
                <a:solidFill>
                  <a:srgbClr val="000000"/>
                </a:solidFill>
                <a:latin typeface="Public Sans Bold Bold"/>
              </a:rPr>
              <a:t>Analysis of the product on the bases of helpful reviews given by customers </a:t>
            </a:r>
          </a:p>
        </p:txBody>
      </p:sp>
      <p:sp>
        <p:nvSpPr>
          <p:cNvPr id="4" name="TextBox 4"/>
          <p:cNvSpPr txBox="1"/>
          <p:nvPr/>
        </p:nvSpPr>
        <p:spPr>
          <a:xfrm>
            <a:off x="2939268" y="8623238"/>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chart we can observe the top products which was suggested by the customers and most helpful to the other customers. We can use this  product to promote more and we can keep more storage in warehouse.</a:t>
            </a:r>
          </a:p>
        </p:txBody>
      </p:sp>
      <p:sp>
        <p:nvSpPr>
          <p:cNvPr id="5" name="TextBox 5"/>
          <p:cNvSpPr txBox="1"/>
          <p:nvPr/>
        </p:nvSpPr>
        <p:spPr>
          <a:xfrm>
            <a:off x="433388" y="8599027"/>
            <a:ext cx="2505880" cy="583073"/>
          </a:xfrm>
          <a:prstGeom prst="rect">
            <a:avLst/>
          </a:prstGeom>
        </p:spPr>
        <p:txBody>
          <a:bodyPr lIns="0" tIns="0" rIns="0" bIns="0" rtlCol="0" anchor="t">
            <a:spAutoFit/>
          </a:bodyPr>
          <a:lstStyle/>
          <a:p>
            <a:pPr algn="ctr">
              <a:lnSpc>
                <a:spcPts val="4254"/>
              </a:lnSpc>
            </a:pPr>
            <a:r>
              <a:rPr lang="en-US" sz="3458" u="sng" dirty="0">
                <a:solidFill>
                  <a:srgbClr val="000000"/>
                </a:solidFill>
                <a:latin typeface="Josefin Sans Regular Bold"/>
              </a:rPr>
              <a:t>Conclusion</a:t>
            </a:r>
            <a:r>
              <a:rPr lang="en-US" sz="3458" dirty="0">
                <a:solidFill>
                  <a:srgbClr val="000000"/>
                </a:solidFill>
                <a:latin typeface="Josefin Sans Regular Bold"/>
              </a:rPr>
              <a:t>:-</a:t>
            </a:r>
          </a:p>
        </p:txBody>
      </p:sp>
      <p:grpSp>
        <p:nvGrpSpPr>
          <p:cNvPr id="6" name="Group 6"/>
          <p:cNvGrpSpPr/>
          <p:nvPr/>
        </p:nvGrpSpPr>
        <p:grpSpPr>
          <a:xfrm>
            <a:off x="12657024" y="1149059"/>
            <a:ext cx="2500917" cy="1099606"/>
            <a:chOff x="0" y="0"/>
            <a:chExt cx="3334556" cy="1466141"/>
          </a:xfrm>
        </p:grpSpPr>
        <p:sp>
          <p:nvSpPr>
            <p:cNvPr id="7" name="Freeform 7"/>
            <p:cNvSpPr/>
            <p:nvPr/>
          </p:nvSpPr>
          <p:spPr>
            <a:xfrm>
              <a:off x="16891" y="16891"/>
              <a:ext cx="3300730" cy="1432306"/>
            </a:xfrm>
            <a:custGeom>
              <a:avLst/>
              <a:gdLst/>
              <a:ahLst/>
              <a:cxnLst/>
              <a:rect l="l" t="t" r="r" b="b"/>
              <a:pathLst>
                <a:path w="3300730" h="1432306">
                  <a:moveTo>
                    <a:pt x="0" y="0"/>
                  </a:moveTo>
                  <a:lnTo>
                    <a:pt x="3300730" y="0"/>
                  </a:lnTo>
                  <a:lnTo>
                    <a:pt x="3300730" y="1432306"/>
                  </a:lnTo>
                  <a:lnTo>
                    <a:pt x="0" y="1432306"/>
                  </a:lnTo>
                  <a:close/>
                </a:path>
              </a:pathLst>
            </a:custGeom>
            <a:solidFill>
              <a:srgbClr val="FFFFFF"/>
            </a:solidFill>
          </p:spPr>
        </p:sp>
        <p:sp>
          <p:nvSpPr>
            <p:cNvPr id="8" name="Freeform 8"/>
            <p:cNvSpPr/>
            <p:nvPr/>
          </p:nvSpPr>
          <p:spPr>
            <a:xfrm>
              <a:off x="-2430780" y="540766"/>
              <a:ext cx="2371090" cy="860806"/>
            </a:xfrm>
            <a:custGeom>
              <a:avLst/>
              <a:gdLst/>
              <a:ahLst/>
              <a:cxnLst/>
              <a:rect l="l" t="t" r="r" b="b"/>
              <a:pathLst>
                <a:path w="2371090" h="860806">
                  <a:moveTo>
                    <a:pt x="2371090" y="28321"/>
                  </a:moveTo>
                  <a:lnTo>
                    <a:pt x="961898" y="0"/>
                  </a:lnTo>
                  <a:lnTo>
                    <a:pt x="0" y="860806"/>
                  </a:lnTo>
                </a:path>
              </a:pathLst>
            </a:custGeom>
            <a:solidFill>
              <a:srgbClr val="000000">
                <a:alpha val="0"/>
              </a:srgbClr>
            </a:solidFill>
          </p:spPr>
        </p:sp>
        <p:sp>
          <p:nvSpPr>
            <p:cNvPr id="9" name="Freeform 9"/>
            <p:cNvSpPr/>
            <p:nvPr/>
          </p:nvSpPr>
          <p:spPr>
            <a:xfrm>
              <a:off x="0" y="0"/>
              <a:ext cx="3334512" cy="1466088"/>
            </a:xfrm>
            <a:custGeom>
              <a:avLst/>
              <a:gdLst/>
              <a:ahLst/>
              <a:cxnLst/>
              <a:rect l="l" t="t" r="r" b="b"/>
              <a:pathLst>
                <a:path w="3334512" h="1466088">
                  <a:moveTo>
                    <a:pt x="16891" y="0"/>
                  </a:moveTo>
                  <a:lnTo>
                    <a:pt x="3317621" y="0"/>
                  </a:lnTo>
                  <a:cubicBezTo>
                    <a:pt x="3327019" y="0"/>
                    <a:pt x="3334512" y="7620"/>
                    <a:pt x="3334512" y="16891"/>
                  </a:cubicBezTo>
                  <a:lnTo>
                    <a:pt x="3334512" y="1449197"/>
                  </a:lnTo>
                  <a:cubicBezTo>
                    <a:pt x="3334512" y="1458595"/>
                    <a:pt x="3326892" y="1466088"/>
                    <a:pt x="3317621" y="1466088"/>
                  </a:cubicBezTo>
                  <a:lnTo>
                    <a:pt x="16891" y="1466088"/>
                  </a:lnTo>
                  <a:cubicBezTo>
                    <a:pt x="7493" y="1466088"/>
                    <a:pt x="0" y="1458468"/>
                    <a:pt x="0" y="1449197"/>
                  </a:cubicBezTo>
                  <a:lnTo>
                    <a:pt x="0" y="16891"/>
                  </a:lnTo>
                  <a:cubicBezTo>
                    <a:pt x="0" y="7620"/>
                    <a:pt x="7620" y="0"/>
                    <a:pt x="16891" y="0"/>
                  </a:cubicBezTo>
                  <a:moveTo>
                    <a:pt x="16891" y="33909"/>
                  </a:moveTo>
                  <a:lnTo>
                    <a:pt x="16891" y="16891"/>
                  </a:lnTo>
                  <a:lnTo>
                    <a:pt x="33909" y="16891"/>
                  </a:lnTo>
                  <a:lnTo>
                    <a:pt x="33909" y="1449197"/>
                  </a:lnTo>
                  <a:lnTo>
                    <a:pt x="16891" y="1449197"/>
                  </a:lnTo>
                  <a:lnTo>
                    <a:pt x="16891" y="1432306"/>
                  </a:lnTo>
                  <a:lnTo>
                    <a:pt x="3317621" y="1432306"/>
                  </a:lnTo>
                  <a:lnTo>
                    <a:pt x="3317621" y="1449197"/>
                  </a:lnTo>
                  <a:lnTo>
                    <a:pt x="3300730" y="1449197"/>
                  </a:lnTo>
                  <a:lnTo>
                    <a:pt x="3300730" y="16891"/>
                  </a:lnTo>
                  <a:lnTo>
                    <a:pt x="3317621" y="16891"/>
                  </a:lnTo>
                  <a:lnTo>
                    <a:pt x="3317621" y="33909"/>
                  </a:lnTo>
                  <a:lnTo>
                    <a:pt x="16891" y="33909"/>
                  </a:lnTo>
                  <a:close/>
                </a:path>
              </a:pathLst>
            </a:custGeom>
            <a:solidFill>
              <a:srgbClr val="C0504D"/>
            </a:solidFill>
          </p:spPr>
        </p:sp>
        <p:sp>
          <p:nvSpPr>
            <p:cNvPr id="10" name="TextBox 10"/>
            <p:cNvSpPr txBox="1"/>
            <p:nvPr/>
          </p:nvSpPr>
          <p:spPr>
            <a:xfrm>
              <a:off x="0" y="-9525"/>
              <a:ext cx="3334556" cy="1475666"/>
            </a:xfrm>
            <a:prstGeom prst="rect">
              <a:avLst/>
            </a:prstGeom>
          </p:spPr>
          <p:txBody>
            <a:bodyPr lIns="50800" tIns="50800" rIns="50800" bIns="50800" rtlCol="0" anchor="ctr"/>
            <a:lstStyle/>
            <a:p>
              <a:pPr algn="ctr">
                <a:lnSpc>
                  <a:spcPts val="2400"/>
                </a:lnSpc>
              </a:pPr>
              <a:r>
                <a:rPr lang="en-US" sz="2000" spc="-79">
                  <a:solidFill>
                    <a:srgbClr val="000000"/>
                  </a:solidFill>
                  <a:latin typeface="Open Sans Bold"/>
                </a:rPr>
                <a:t>Most helpful reviews for this product.</a:t>
              </a:r>
            </a:p>
          </p:txBody>
        </p:sp>
      </p:grpSp>
      <p:cxnSp>
        <p:nvCxnSpPr>
          <p:cNvPr id="12" name="Straight Arrow Connector 11">
            <a:extLst>
              <a:ext uri="{FF2B5EF4-FFF2-40B4-BE49-F238E27FC236}">
                <a16:creationId xmlns:a16="http://schemas.microsoft.com/office/drawing/2014/main" id="{10A4B7AA-41A3-A826-9FE8-1EA6E207FB68}"/>
              </a:ext>
            </a:extLst>
          </p:cNvPr>
          <p:cNvCxnSpPr/>
          <p:nvPr/>
        </p:nvCxnSpPr>
        <p:spPr>
          <a:xfrm flipH="1">
            <a:off x="10833939" y="1554634"/>
            <a:ext cx="1835753" cy="46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3629"/>
          <a:stretch>
            <a:fillRect/>
          </a:stretch>
        </p:blipFill>
        <p:spPr>
          <a:xfrm>
            <a:off x="2636447" y="1331913"/>
            <a:ext cx="13601847" cy="7469187"/>
          </a:xfrm>
          <a:prstGeom prst="rect">
            <a:avLst/>
          </a:prstGeom>
        </p:spPr>
      </p:pic>
      <p:pic>
        <p:nvPicPr>
          <p:cNvPr id="3" name="Picture 3"/>
          <p:cNvPicPr>
            <a:picLocks noChangeAspect="1"/>
          </p:cNvPicPr>
          <p:nvPr/>
        </p:nvPicPr>
        <p:blipFill>
          <a:blip r:embed="rId3"/>
          <a:srcRect b="3629"/>
          <a:stretch>
            <a:fillRect/>
          </a:stretch>
        </p:blipFill>
        <p:spPr>
          <a:xfrm>
            <a:off x="13316635" y="1331913"/>
            <a:ext cx="2921659" cy="1659724"/>
          </a:xfrm>
          <a:prstGeom prst="rect">
            <a:avLst/>
          </a:prstGeom>
        </p:spPr>
      </p:pic>
      <p:sp>
        <p:nvSpPr>
          <p:cNvPr id="4" name="TextBox 4"/>
          <p:cNvSpPr txBox="1"/>
          <p:nvPr/>
        </p:nvSpPr>
        <p:spPr>
          <a:xfrm>
            <a:off x="2293620" y="691834"/>
            <a:ext cx="14287500" cy="417195"/>
          </a:xfrm>
          <a:prstGeom prst="rect">
            <a:avLst/>
          </a:prstGeom>
        </p:spPr>
        <p:txBody>
          <a:bodyPr lIns="0" tIns="0" rIns="0" bIns="0" rtlCol="0" anchor="t">
            <a:spAutoFit/>
          </a:bodyPr>
          <a:lstStyle/>
          <a:p>
            <a:pPr algn="l">
              <a:lnSpc>
                <a:spcPts val="3500"/>
              </a:lnSpc>
            </a:pPr>
            <a:r>
              <a:rPr lang="en-US" sz="3500">
                <a:solidFill>
                  <a:srgbClr val="000000"/>
                </a:solidFill>
                <a:latin typeface="Public Sans Bold Bold"/>
              </a:rPr>
              <a:t>Top products on the basic of segment type and overall experience</a:t>
            </a:r>
          </a:p>
        </p:txBody>
      </p:sp>
      <p:sp>
        <p:nvSpPr>
          <p:cNvPr id="5" name="TextBox 5"/>
          <p:cNvSpPr txBox="1"/>
          <p:nvPr/>
        </p:nvSpPr>
        <p:spPr>
          <a:xfrm>
            <a:off x="3251339" y="8910990"/>
            <a:ext cx="14007961"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above bar graph we can say that they are the  top 10 products on the basic of  segment wise , people are most likely to buy them.</a:t>
            </a:r>
          </a:p>
        </p:txBody>
      </p:sp>
      <p:sp>
        <p:nvSpPr>
          <p:cNvPr id="6" name="TextBox 6"/>
          <p:cNvSpPr txBox="1"/>
          <p:nvPr/>
        </p:nvSpPr>
        <p:spPr>
          <a:xfrm>
            <a:off x="694520" y="89298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grpSp>
        <p:nvGrpSpPr>
          <p:cNvPr id="7" name="Group 7"/>
          <p:cNvGrpSpPr/>
          <p:nvPr/>
        </p:nvGrpSpPr>
        <p:grpSpPr>
          <a:xfrm>
            <a:off x="5786438" y="5202414"/>
            <a:ext cx="9869878" cy="174448"/>
            <a:chOff x="0" y="0"/>
            <a:chExt cx="13159837" cy="232597"/>
          </a:xfrm>
        </p:grpSpPr>
        <p:sp>
          <p:nvSpPr>
            <p:cNvPr id="8" name="Freeform 8"/>
            <p:cNvSpPr/>
            <p:nvPr/>
          </p:nvSpPr>
          <p:spPr>
            <a:xfrm>
              <a:off x="127" y="0"/>
              <a:ext cx="13159614" cy="232537"/>
            </a:xfrm>
            <a:custGeom>
              <a:avLst/>
              <a:gdLst/>
              <a:ahLst/>
              <a:cxnLst/>
              <a:rect l="l" t="t" r="r" b="b"/>
              <a:pathLst>
                <a:path w="13159614" h="232537">
                  <a:moveTo>
                    <a:pt x="44958" y="232537"/>
                  </a:moveTo>
                  <a:cubicBezTo>
                    <a:pt x="31115" y="232537"/>
                    <a:pt x="19304" y="221869"/>
                    <a:pt x="19304" y="207899"/>
                  </a:cubicBezTo>
                  <a:lnTo>
                    <a:pt x="19304" y="134620"/>
                  </a:lnTo>
                  <a:lnTo>
                    <a:pt x="25654" y="134620"/>
                  </a:lnTo>
                  <a:lnTo>
                    <a:pt x="19304" y="134620"/>
                  </a:lnTo>
                  <a:cubicBezTo>
                    <a:pt x="19304" y="128270"/>
                    <a:pt x="13843" y="122682"/>
                    <a:pt x="6350" y="122682"/>
                  </a:cubicBezTo>
                  <a:lnTo>
                    <a:pt x="6350" y="116332"/>
                  </a:lnTo>
                  <a:lnTo>
                    <a:pt x="6350" y="109982"/>
                  </a:lnTo>
                  <a:cubicBezTo>
                    <a:pt x="13843" y="109982"/>
                    <a:pt x="19304" y="104267"/>
                    <a:pt x="19304" y="98044"/>
                  </a:cubicBezTo>
                  <a:lnTo>
                    <a:pt x="25654" y="98044"/>
                  </a:lnTo>
                  <a:lnTo>
                    <a:pt x="19304" y="98044"/>
                  </a:lnTo>
                  <a:lnTo>
                    <a:pt x="19304" y="24638"/>
                  </a:lnTo>
                  <a:lnTo>
                    <a:pt x="25654" y="24638"/>
                  </a:lnTo>
                  <a:lnTo>
                    <a:pt x="19304" y="24638"/>
                  </a:lnTo>
                  <a:cubicBezTo>
                    <a:pt x="19177" y="10668"/>
                    <a:pt x="31115" y="0"/>
                    <a:pt x="44958" y="0"/>
                  </a:cubicBezTo>
                  <a:lnTo>
                    <a:pt x="13114655" y="0"/>
                  </a:lnTo>
                  <a:lnTo>
                    <a:pt x="13114655" y="6350"/>
                  </a:lnTo>
                  <a:lnTo>
                    <a:pt x="13114655" y="0"/>
                  </a:lnTo>
                  <a:cubicBezTo>
                    <a:pt x="13128498" y="0"/>
                    <a:pt x="13140310" y="10668"/>
                    <a:pt x="13140310" y="24638"/>
                  </a:cubicBezTo>
                  <a:lnTo>
                    <a:pt x="13133960" y="24638"/>
                  </a:lnTo>
                  <a:lnTo>
                    <a:pt x="13140310" y="24638"/>
                  </a:lnTo>
                  <a:lnTo>
                    <a:pt x="13140310" y="97917"/>
                  </a:lnTo>
                  <a:lnTo>
                    <a:pt x="13133960" y="97917"/>
                  </a:lnTo>
                  <a:lnTo>
                    <a:pt x="13140310" y="97917"/>
                  </a:lnTo>
                  <a:cubicBezTo>
                    <a:pt x="13140310" y="104267"/>
                    <a:pt x="13145770" y="109855"/>
                    <a:pt x="13153264" y="109855"/>
                  </a:cubicBezTo>
                  <a:lnTo>
                    <a:pt x="13153264" y="116205"/>
                  </a:lnTo>
                  <a:lnTo>
                    <a:pt x="13153264" y="122555"/>
                  </a:lnTo>
                  <a:cubicBezTo>
                    <a:pt x="13145770" y="122555"/>
                    <a:pt x="13140310" y="128270"/>
                    <a:pt x="13140310" y="134493"/>
                  </a:cubicBezTo>
                  <a:lnTo>
                    <a:pt x="13133960" y="134493"/>
                  </a:lnTo>
                  <a:lnTo>
                    <a:pt x="13140310" y="134493"/>
                  </a:lnTo>
                  <a:lnTo>
                    <a:pt x="13140310" y="207772"/>
                  </a:lnTo>
                  <a:lnTo>
                    <a:pt x="13133960" y="207772"/>
                  </a:lnTo>
                  <a:lnTo>
                    <a:pt x="13140310" y="207772"/>
                  </a:lnTo>
                  <a:cubicBezTo>
                    <a:pt x="13140310" y="221742"/>
                    <a:pt x="13128498" y="232410"/>
                    <a:pt x="13114655" y="232410"/>
                  </a:cubicBezTo>
                  <a:lnTo>
                    <a:pt x="13114655" y="226060"/>
                  </a:lnTo>
                  <a:lnTo>
                    <a:pt x="13114655" y="232410"/>
                  </a:lnTo>
                  <a:lnTo>
                    <a:pt x="44958" y="232410"/>
                  </a:lnTo>
                  <a:lnTo>
                    <a:pt x="44958" y="226060"/>
                  </a:lnTo>
                  <a:lnTo>
                    <a:pt x="44958" y="232410"/>
                  </a:lnTo>
                  <a:moveTo>
                    <a:pt x="44958" y="219710"/>
                  </a:moveTo>
                  <a:lnTo>
                    <a:pt x="13114655" y="219710"/>
                  </a:lnTo>
                  <a:cubicBezTo>
                    <a:pt x="13122148" y="219710"/>
                    <a:pt x="13127610" y="213995"/>
                    <a:pt x="13127610" y="207772"/>
                  </a:cubicBezTo>
                  <a:lnTo>
                    <a:pt x="13127610" y="134620"/>
                  </a:lnTo>
                  <a:cubicBezTo>
                    <a:pt x="13127610" y="120650"/>
                    <a:pt x="13139420" y="109982"/>
                    <a:pt x="13153264" y="109982"/>
                  </a:cubicBezTo>
                  <a:cubicBezTo>
                    <a:pt x="13156819" y="109982"/>
                    <a:pt x="13159614" y="112776"/>
                    <a:pt x="13159614" y="116332"/>
                  </a:cubicBezTo>
                  <a:cubicBezTo>
                    <a:pt x="13159614" y="119888"/>
                    <a:pt x="13156819" y="122682"/>
                    <a:pt x="13153264" y="122682"/>
                  </a:cubicBezTo>
                  <a:cubicBezTo>
                    <a:pt x="13139420" y="122682"/>
                    <a:pt x="13127610" y="112014"/>
                    <a:pt x="13127610" y="98044"/>
                  </a:cubicBezTo>
                  <a:lnTo>
                    <a:pt x="13127610" y="24638"/>
                  </a:lnTo>
                  <a:cubicBezTo>
                    <a:pt x="13127610" y="18288"/>
                    <a:pt x="13122148" y="12700"/>
                    <a:pt x="13114655" y="12700"/>
                  </a:cubicBezTo>
                  <a:lnTo>
                    <a:pt x="44958" y="12700"/>
                  </a:lnTo>
                  <a:lnTo>
                    <a:pt x="44958" y="6350"/>
                  </a:lnTo>
                  <a:lnTo>
                    <a:pt x="44958" y="12700"/>
                  </a:lnTo>
                  <a:cubicBezTo>
                    <a:pt x="37465" y="12700"/>
                    <a:pt x="32004" y="18415"/>
                    <a:pt x="32004" y="24638"/>
                  </a:cubicBezTo>
                  <a:lnTo>
                    <a:pt x="32004" y="97917"/>
                  </a:lnTo>
                  <a:cubicBezTo>
                    <a:pt x="32004" y="111887"/>
                    <a:pt x="20193" y="122555"/>
                    <a:pt x="6350" y="122555"/>
                  </a:cubicBezTo>
                  <a:cubicBezTo>
                    <a:pt x="2794" y="122555"/>
                    <a:pt x="0" y="119761"/>
                    <a:pt x="0" y="116205"/>
                  </a:cubicBezTo>
                  <a:cubicBezTo>
                    <a:pt x="0" y="112649"/>
                    <a:pt x="2794" y="109855"/>
                    <a:pt x="6350" y="109855"/>
                  </a:cubicBezTo>
                  <a:cubicBezTo>
                    <a:pt x="20193" y="109855"/>
                    <a:pt x="32004" y="120523"/>
                    <a:pt x="32004" y="134493"/>
                  </a:cubicBezTo>
                  <a:lnTo>
                    <a:pt x="32004" y="207772"/>
                  </a:lnTo>
                  <a:lnTo>
                    <a:pt x="25654" y="207772"/>
                  </a:lnTo>
                  <a:lnTo>
                    <a:pt x="32004" y="207772"/>
                  </a:lnTo>
                  <a:cubicBezTo>
                    <a:pt x="32004" y="214122"/>
                    <a:pt x="37465" y="219710"/>
                    <a:pt x="44958" y="219710"/>
                  </a:cubicBezTo>
                  <a:close/>
                </a:path>
              </a:pathLst>
            </a:custGeom>
            <a:solidFill>
              <a:srgbClr val="4A7EBB"/>
            </a:solidFill>
          </p:spPr>
        </p:sp>
      </p:grpSp>
      <p:grpSp>
        <p:nvGrpSpPr>
          <p:cNvPr id="9" name="Group 9"/>
          <p:cNvGrpSpPr/>
          <p:nvPr/>
        </p:nvGrpSpPr>
        <p:grpSpPr>
          <a:xfrm rot="-5400000">
            <a:off x="10045611" y="-41142"/>
            <a:ext cx="1168577" cy="9715500"/>
            <a:chOff x="0" y="0"/>
            <a:chExt cx="1558103" cy="12954000"/>
          </a:xfrm>
        </p:grpSpPr>
        <p:sp>
          <p:nvSpPr>
            <p:cNvPr id="10" name="Freeform 10"/>
            <p:cNvSpPr/>
            <p:nvPr/>
          </p:nvSpPr>
          <p:spPr>
            <a:xfrm>
              <a:off x="0" y="0"/>
              <a:ext cx="1558163" cy="12954000"/>
            </a:xfrm>
            <a:custGeom>
              <a:avLst/>
              <a:gdLst/>
              <a:ahLst/>
              <a:cxnLst/>
              <a:rect l="l" t="t" r="r" b="b"/>
              <a:pathLst>
                <a:path w="1558163" h="12954000">
                  <a:moveTo>
                    <a:pt x="25400" y="50800"/>
                  </a:moveTo>
                  <a:lnTo>
                    <a:pt x="25400" y="25400"/>
                  </a:lnTo>
                  <a:lnTo>
                    <a:pt x="25400" y="0"/>
                  </a:lnTo>
                  <a:cubicBezTo>
                    <a:pt x="413893" y="0"/>
                    <a:pt x="775081" y="49149"/>
                    <a:pt x="802386" y="140716"/>
                  </a:cubicBezTo>
                  <a:cubicBezTo>
                    <a:pt x="803656" y="145161"/>
                    <a:pt x="804418" y="149860"/>
                    <a:pt x="804418" y="154686"/>
                  </a:cubicBezTo>
                  <a:lnTo>
                    <a:pt x="804418" y="6347714"/>
                  </a:lnTo>
                  <a:lnTo>
                    <a:pt x="779018" y="6347714"/>
                  </a:lnTo>
                  <a:lnTo>
                    <a:pt x="804418" y="6347714"/>
                  </a:lnTo>
                  <a:cubicBezTo>
                    <a:pt x="804418" y="6347460"/>
                    <a:pt x="804418" y="6347206"/>
                    <a:pt x="804418" y="6347206"/>
                  </a:cubicBezTo>
                  <a:cubicBezTo>
                    <a:pt x="817880" y="6392164"/>
                    <a:pt x="1115060" y="6451727"/>
                    <a:pt x="1532763" y="6451727"/>
                  </a:cubicBezTo>
                  <a:lnTo>
                    <a:pt x="1532763" y="6477127"/>
                  </a:lnTo>
                  <a:lnTo>
                    <a:pt x="1532763" y="6502527"/>
                  </a:lnTo>
                  <a:cubicBezTo>
                    <a:pt x="1115060" y="6502527"/>
                    <a:pt x="817880" y="6561963"/>
                    <a:pt x="804418" y="6607048"/>
                  </a:cubicBezTo>
                  <a:cubicBezTo>
                    <a:pt x="804418" y="6607048"/>
                    <a:pt x="804418" y="6606794"/>
                    <a:pt x="804418" y="6606540"/>
                  </a:cubicBezTo>
                  <a:lnTo>
                    <a:pt x="804418" y="12799441"/>
                  </a:lnTo>
                  <a:lnTo>
                    <a:pt x="779018" y="12799441"/>
                  </a:lnTo>
                  <a:lnTo>
                    <a:pt x="804418" y="12799441"/>
                  </a:lnTo>
                  <a:cubicBezTo>
                    <a:pt x="804418" y="12804267"/>
                    <a:pt x="803656" y="12808966"/>
                    <a:pt x="802386" y="12813411"/>
                  </a:cubicBezTo>
                  <a:cubicBezTo>
                    <a:pt x="775081" y="12904851"/>
                    <a:pt x="413893" y="12954000"/>
                    <a:pt x="25400" y="12954000"/>
                  </a:cubicBezTo>
                  <a:cubicBezTo>
                    <a:pt x="11430" y="12954000"/>
                    <a:pt x="0" y="12942570"/>
                    <a:pt x="0" y="12928600"/>
                  </a:cubicBezTo>
                  <a:lnTo>
                    <a:pt x="0" y="25400"/>
                  </a:lnTo>
                  <a:lnTo>
                    <a:pt x="25400" y="25400"/>
                  </a:lnTo>
                  <a:lnTo>
                    <a:pt x="25400" y="50800"/>
                  </a:lnTo>
                  <a:moveTo>
                    <a:pt x="25400" y="0"/>
                  </a:moveTo>
                  <a:cubicBezTo>
                    <a:pt x="39370" y="0"/>
                    <a:pt x="50800" y="11430"/>
                    <a:pt x="50800" y="25400"/>
                  </a:cubicBezTo>
                  <a:lnTo>
                    <a:pt x="50800" y="12928600"/>
                  </a:lnTo>
                  <a:lnTo>
                    <a:pt x="25400" y="12928600"/>
                  </a:lnTo>
                  <a:lnTo>
                    <a:pt x="25400" y="12903200"/>
                  </a:lnTo>
                  <a:cubicBezTo>
                    <a:pt x="443103" y="12903200"/>
                    <a:pt x="740283" y="12843764"/>
                    <a:pt x="753745" y="12798679"/>
                  </a:cubicBezTo>
                  <a:cubicBezTo>
                    <a:pt x="753745" y="12798679"/>
                    <a:pt x="753745" y="12798933"/>
                    <a:pt x="753745" y="12799187"/>
                  </a:cubicBezTo>
                  <a:lnTo>
                    <a:pt x="753745" y="6606286"/>
                  </a:lnTo>
                  <a:lnTo>
                    <a:pt x="779145" y="6606286"/>
                  </a:lnTo>
                  <a:lnTo>
                    <a:pt x="753745" y="6606286"/>
                  </a:lnTo>
                  <a:cubicBezTo>
                    <a:pt x="753745" y="6601460"/>
                    <a:pt x="754507" y="6596761"/>
                    <a:pt x="755777" y="6592316"/>
                  </a:cubicBezTo>
                  <a:cubicBezTo>
                    <a:pt x="782955" y="6500749"/>
                    <a:pt x="1144143" y="6451600"/>
                    <a:pt x="1532763" y="6451600"/>
                  </a:cubicBezTo>
                  <a:cubicBezTo>
                    <a:pt x="1546733" y="6451600"/>
                    <a:pt x="1558163" y="6463030"/>
                    <a:pt x="1558163" y="6477000"/>
                  </a:cubicBezTo>
                  <a:cubicBezTo>
                    <a:pt x="1558163" y="6490970"/>
                    <a:pt x="1546733" y="6502400"/>
                    <a:pt x="1532763" y="6502400"/>
                  </a:cubicBezTo>
                  <a:cubicBezTo>
                    <a:pt x="1144270" y="6502400"/>
                    <a:pt x="783082" y="6453251"/>
                    <a:pt x="755777" y="6361684"/>
                  </a:cubicBezTo>
                  <a:cubicBezTo>
                    <a:pt x="754507" y="6357239"/>
                    <a:pt x="753745" y="6352540"/>
                    <a:pt x="753745" y="6347714"/>
                  </a:cubicBezTo>
                  <a:lnTo>
                    <a:pt x="753745" y="154686"/>
                  </a:lnTo>
                  <a:lnTo>
                    <a:pt x="779145" y="154686"/>
                  </a:lnTo>
                  <a:lnTo>
                    <a:pt x="753745" y="154686"/>
                  </a:lnTo>
                  <a:cubicBezTo>
                    <a:pt x="753745" y="154940"/>
                    <a:pt x="753745" y="155194"/>
                    <a:pt x="753745" y="155194"/>
                  </a:cubicBezTo>
                  <a:cubicBezTo>
                    <a:pt x="740283" y="110236"/>
                    <a:pt x="443103" y="50800"/>
                    <a:pt x="25400" y="50800"/>
                  </a:cubicBezTo>
                  <a:cubicBezTo>
                    <a:pt x="11430" y="50800"/>
                    <a:pt x="0" y="39370"/>
                    <a:pt x="0" y="25400"/>
                  </a:cubicBezTo>
                  <a:cubicBezTo>
                    <a:pt x="0" y="11430"/>
                    <a:pt x="11430" y="0"/>
                    <a:pt x="25400" y="0"/>
                  </a:cubicBezTo>
                  <a:close/>
                </a:path>
              </a:pathLst>
            </a:custGeom>
            <a:solidFill>
              <a:srgbClr val="000000"/>
            </a:solidFill>
          </p:spPr>
        </p:sp>
      </p:grpSp>
      <p:grpSp>
        <p:nvGrpSpPr>
          <p:cNvPr id="11" name="Group 11"/>
          <p:cNvGrpSpPr/>
          <p:nvPr/>
        </p:nvGrpSpPr>
        <p:grpSpPr>
          <a:xfrm>
            <a:off x="9817099" y="3372644"/>
            <a:ext cx="4216401" cy="881678"/>
            <a:chOff x="0" y="0"/>
            <a:chExt cx="5621868" cy="1175571"/>
          </a:xfrm>
        </p:grpSpPr>
        <p:sp>
          <p:nvSpPr>
            <p:cNvPr id="12" name="Freeform 12"/>
            <p:cNvSpPr/>
            <p:nvPr/>
          </p:nvSpPr>
          <p:spPr>
            <a:xfrm>
              <a:off x="16891" y="16891"/>
              <a:ext cx="5588000" cy="1141730"/>
            </a:xfrm>
            <a:custGeom>
              <a:avLst/>
              <a:gdLst/>
              <a:ahLst/>
              <a:cxnLst/>
              <a:rect l="l" t="t" r="r" b="b"/>
              <a:pathLst>
                <a:path w="5588000" h="1141730">
                  <a:moveTo>
                    <a:pt x="0" y="190373"/>
                  </a:moveTo>
                  <a:cubicBezTo>
                    <a:pt x="0" y="85217"/>
                    <a:pt x="87249" y="0"/>
                    <a:pt x="194818" y="0"/>
                  </a:cubicBezTo>
                  <a:lnTo>
                    <a:pt x="5393309" y="0"/>
                  </a:lnTo>
                  <a:cubicBezTo>
                    <a:pt x="5500878" y="0"/>
                    <a:pt x="5588000" y="85217"/>
                    <a:pt x="5588000" y="190246"/>
                  </a:cubicBezTo>
                  <a:lnTo>
                    <a:pt x="5588000" y="951484"/>
                  </a:lnTo>
                  <a:cubicBezTo>
                    <a:pt x="5588000" y="1056640"/>
                    <a:pt x="5500751" y="1141730"/>
                    <a:pt x="5393309" y="1141730"/>
                  </a:cubicBezTo>
                  <a:lnTo>
                    <a:pt x="194818" y="1141730"/>
                  </a:lnTo>
                  <a:cubicBezTo>
                    <a:pt x="87249" y="1141730"/>
                    <a:pt x="127" y="1056513"/>
                    <a:pt x="127" y="951484"/>
                  </a:cubicBezTo>
                  <a:close/>
                </a:path>
              </a:pathLst>
            </a:custGeom>
            <a:solidFill>
              <a:srgbClr val="FFFFFF"/>
            </a:solidFill>
          </p:spPr>
        </p:sp>
        <p:sp>
          <p:nvSpPr>
            <p:cNvPr id="13" name="Freeform 13"/>
            <p:cNvSpPr/>
            <p:nvPr/>
          </p:nvSpPr>
          <p:spPr>
            <a:xfrm>
              <a:off x="0" y="0"/>
              <a:ext cx="5621909" cy="1175639"/>
            </a:xfrm>
            <a:custGeom>
              <a:avLst/>
              <a:gdLst/>
              <a:ahLst/>
              <a:cxnLst/>
              <a:rect l="l" t="t" r="r" b="b"/>
              <a:pathLst>
                <a:path w="5621909" h="1175639">
                  <a:moveTo>
                    <a:pt x="0" y="207264"/>
                  </a:moveTo>
                  <a:cubicBezTo>
                    <a:pt x="0" y="92456"/>
                    <a:pt x="95123" y="0"/>
                    <a:pt x="211709" y="0"/>
                  </a:cubicBezTo>
                  <a:lnTo>
                    <a:pt x="5410200" y="0"/>
                  </a:lnTo>
                  <a:lnTo>
                    <a:pt x="5410200" y="16891"/>
                  </a:lnTo>
                  <a:lnTo>
                    <a:pt x="5410200" y="0"/>
                  </a:lnTo>
                  <a:cubicBezTo>
                    <a:pt x="5526786" y="0"/>
                    <a:pt x="5621909" y="92456"/>
                    <a:pt x="5621909" y="207264"/>
                  </a:cubicBezTo>
                  <a:lnTo>
                    <a:pt x="5605018" y="207264"/>
                  </a:lnTo>
                  <a:lnTo>
                    <a:pt x="5621909" y="207264"/>
                  </a:lnTo>
                  <a:lnTo>
                    <a:pt x="5621909" y="968375"/>
                  </a:lnTo>
                  <a:lnTo>
                    <a:pt x="5605018" y="968375"/>
                  </a:lnTo>
                  <a:lnTo>
                    <a:pt x="5621909" y="968375"/>
                  </a:lnTo>
                  <a:cubicBezTo>
                    <a:pt x="5621909" y="1083183"/>
                    <a:pt x="5526786" y="1175639"/>
                    <a:pt x="5410200" y="1175639"/>
                  </a:cubicBezTo>
                  <a:lnTo>
                    <a:pt x="5410200" y="1158621"/>
                  </a:lnTo>
                  <a:lnTo>
                    <a:pt x="5410200" y="1175512"/>
                  </a:lnTo>
                  <a:lnTo>
                    <a:pt x="211709" y="1175512"/>
                  </a:lnTo>
                  <a:lnTo>
                    <a:pt x="211709" y="1158621"/>
                  </a:lnTo>
                  <a:lnTo>
                    <a:pt x="211709" y="1175512"/>
                  </a:lnTo>
                  <a:cubicBezTo>
                    <a:pt x="95123" y="1175512"/>
                    <a:pt x="0" y="1083183"/>
                    <a:pt x="0" y="968375"/>
                  </a:cubicBezTo>
                  <a:lnTo>
                    <a:pt x="0" y="207264"/>
                  </a:lnTo>
                  <a:lnTo>
                    <a:pt x="16891" y="207264"/>
                  </a:lnTo>
                  <a:lnTo>
                    <a:pt x="0" y="207264"/>
                  </a:lnTo>
                  <a:moveTo>
                    <a:pt x="33909" y="207264"/>
                  </a:moveTo>
                  <a:lnTo>
                    <a:pt x="33909" y="968375"/>
                  </a:lnTo>
                  <a:lnTo>
                    <a:pt x="16891" y="968375"/>
                  </a:lnTo>
                  <a:lnTo>
                    <a:pt x="33909" y="968375"/>
                  </a:lnTo>
                  <a:cubicBezTo>
                    <a:pt x="33909" y="1063752"/>
                    <a:pt x="113157" y="1141730"/>
                    <a:pt x="211709" y="1141730"/>
                  </a:cubicBezTo>
                  <a:lnTo>
                    <a:pt x="5410200" y="1141730"/>
                  </a:lnTo>
                  <a:cubicBezTo>
                    <a:pt x="5508752" y="1141730"/>
                    <a:pt x="5588000" y="1063752"/>
                    <a:pt x="5588000" y="968375"/>
                  </a:cubicBezTo>
                  <a:lnTo>
                    <a:pt x="5588000" y="207264"/>
                  </a:lnTo>
                  <a:cubicBezTo>
                    <a:pt x="5588000" y="111887"/>
                    <a:pt x="5508752" y="33909"/>
                    <a:pt x="5410200" y="33909"/>
                  </a:cubicBezTo>
                  <a:lnTo>
                    <a:pt x="211709" y="33909"/>
                  </a:lnTo>
                  <a:lnTo>
                    <a:pt x="211709" y="16891"/>
                  </a:lnTo>
                  <a:lnTo>
                    <a:pt x="211709" y="33909"/>
                  </a:lnTo>
                  <a:cubicBezTo>
                    <a:pt x="113157" y="33909"/>
                    <a:pt x="33909" y="111887"/>
                    <a:pt x="33909" y="207264"/>
                  </a:cubicBezTo>
                  <a:close/>
                </a:path>
              </a:pathLst>
            </a:custGeom>
            <a:solidFill>
              <a:srgbClr val="F79646"/>
            </a:solidFill>
          </p:spPr>
        </p:sp>
        <p:sp>
          <p:nvSpPr>
            <p:cNvPr id="14" name="TextBox 14"/>
            <p:cNvSpPr txBox="1"/>
            <p:nvPr/>
          </p:nvSpPr>
          <p:spPr>
            <a:xfrm>
              <a:off x="0" y="9525"/>
              <a:ext cx="5621868" cy="1166046"/>
            </a:xfrm>
            <a:prstGeom prst="rect">
              <a:avLst/>
            </a:prstGeom>
          </p:spPr>
          <p:txBody>
            <a:bodyPr lIns="50800" tIns="50800" rIns="50800" bIns="50800" rtlCol="0" anchor="ctr"/>
            <a:lstStyle/>
            <a:p>
              <a:pPr algn="ctr">
                <a:lnSpc>
                  <a:spcPts val="2879"/>
                </a:lnSpc>
              </a:pPr>
              <a:r>
                <a:rPr lang="en-US" sz="2400" spc="-95">
                  <a:solidFill>
                    <a:srgbClr val="000000"/>
                  </a:solidFill>
                  <a:latin typeface="Open Sans"/>
                </a:rPr>
                <a:t>This product got </a:t>
              </a:r>
              <a:r>
                <a:rPr lang="en-US" sz="2400" spc="-95">
                  <a:solidFill>
                    <a:srgbClr val="FF0000"/>
                  </a:solidFill>
                  <a:latin typeface="Open Sans Bold"/>
                </a:rPr>
                <a:t>90% </a:t>
              </a:r>
              <a:r>
                <a:rPr lang="en-US" sz="2400" spc="-95">
                  <a:solidFill>
                    <a:srgbClr val="000000"/>
                  </a:solidFill>
                  <a:latin typeface="Open Sans"/>
                </a:rPr>
                <a:t>positive review only </a:t>
              </a:r>
              <a:r>
                <a:rPr lang="en-US" sz="2400" spc="-95">
                  <a:solidFill>
                    <a:srgbClr val="FF0000"/>
                  </a:solidFill>
                  <a:latin typeface="Open Sans Bold"/>
                </a:rPr>
                <a:t>10% </a:t>
              </a:r>
              <a:r>
                <a:rPr lang="en-US" sz="2400" spc="-95">
                  <a:solidFill>
                    <a:srgbClr val="000000"/>
                  </a:solidFill>
                  <a:latin typeface="Open Sans"/>
                </a:rPr>
                <a:t>negative</a:t>
              </a:r>
            </a:p>
          </p:txBody>
        </p:sp>
      </p:grpSp>
      <p:pic>
        <p:nvPicPr>
          <p:cNvPr id="15" name="Picture 15"/>
          <p:cNvPicPr>
            <a:picLocks noChangeAspect="1"/>
          </p:cNvPicPr>
          <p:nvPr/>
        </p:nvPicPr>
        <p:blipFill>
          <a:blip r:embed="rId2"/>
          <a:srcRect l="43923" t="62070" r="28258" b="12045"/>
          <a:stretch>
            <a:fillRect/>
          </a:stretch>
        </p:blipFill>
        <p:spPr>
          <a:xfrm>
            <a:off x="11395137" y="6109050"/>
            <a:ext cx="3783941" cy="2006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a:solidFill>
                  <a:srgbClr val="000000"/>
                </a:solidFill>
                <a:latin typeface="Public Sans"/>
              </a:rPr>
              <a:t>Analysis of the review on baby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t="4675" r="15881" b="1031"/>
          <a:stretch>
            <a:fillRect/>
          </a:stretch>
        </p:blipFill>
        <p:spPr>
          <a:xfrm>
            <a:off x="8763000" y="4054275"/>
            <a:ext cx="5232660" cy="4364047"/>
          </a:xfrm>
          <a:prstGeom prst="rect">
            <a:avLst/>
          </a:prstGeom>
        </p:spPr>
      </p:pic>
      <p:sp>
        <p:nvSpPr>
          <p:cNvPr id="4" name="TextBox 4"/>
          <p:cNvSpPr txBox="1"/>
          <p:nvPr/>
        </p:nvSpPr>
        <p:spPr>
          <a:xfrm>
            <a:off x="838200" y="905277"/>
            <a:ext cx="14663554" cy="818759"/>
          </a:xfrm>
          <a:prstGeom prst="rect">
            <a:avLst/>
          </a:prstGeom>
        </p:spPr>
        <p:txBody>
          <a:bodyPr lIns="0" tIns="0" rIns="0" bIns="0" rtlCol="0" anchor="t">
            <a:spAutoFit/>
          </a:bodyPr>
          <a:lstStyle/>
          <a:p>
            <a:pPr algn="l">
              <a:lnSpc>
                <a:spcPts val="5960"/>
              </a:lnSpc>
            </a:pPr>
            <a:r>
              <a:rPr lang="en-US" sz="4000" dirty="0">
                <a:solidFill>
                  <a:srgbClr val="000000"/>
                </a:solidFill>
                <a:latin typeface="Public Sans Bold Bold"/>
              </a:rPr>
              <a:t>Model evaluation </a:t>
            </a:r>
          </a:p>
        </p:txBody>
      </p:sp>
      <p:sp>
        <p:nvSpPr>
          <p:cNvPr id="5" name="TextBox 5"/>
          <p:cNvSpPr txBox="1"/>
          <p:nvPr/>
        </p:nvSpPr>
        <p:spPr>
          <a:xfrm>
            <a:off x="762000" y="4076700"/>
            <a:ext cx="5393380" cy="572205"/>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 </a:t>
            </a:r>
            <a:r>
              <a:rPr lang="en-US" sz="2799" dirty="0">
                <a:solidFill>
                  <a:srgbClr val="000000"/>
                </a:solidFill>
                <a:latin typeface="Public Sans Bold"/>
              </a:rPr>
              <a:t>Multinomial Naïve </a:t>
            </a:r>
            <a:r>
              <a:rPr lang="en-US" sz="2799" dirty="0" err="1">
                <a:solidFill>
                  <a:srgbClr val="000000"/>
                </a:solidFill>
                <a:latin typeface="Public Sans Bold"/>
              </a:rPr>
              <a:t>bayes</a:t>
            </a:r>
            <a:r>
              <a:rPr lang="en-US" sz="2799" dirty="0">
                <a:solidFill>
                  <a:srgbClr val="000000"/>
                </a:solidFill>
                <a:latin typeface="Public Sans Bold"/>
              </a:rPr>
              <a:t> </a:t>
            </a:r>
            <a:r>
              <a:rPr lang="en-US" sz="2799" dirty="0">
                <a:solidFill>
                  <a:srgbClr val="000000"/>
                </a:solidFill>
                <a:latin typeface="Public Sans"/>
              </a:rPr>
              <a:t>-</a:t>
            </a:r>
          </a:p>
        </p:txBody>
      </p:sp>
      <p:sp>
        <p:nvSpPr>
          <p:cNvPr id="6" name="TextBox 6"/>
          <p:cNvSpPr txBox="1"/>
          <p:nvPr/>
        </p:nvSpPr>
        <p:spPr>
          <a:xfrm>
            <a:off x="838200" y="8929892"/>
            <a:ext cx="2170393"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sp>
        <p:nvSpPr>
          <p:cNvPr id="7" name="TextBox 7"/>
          <p:cNvSpPr txBox="1"/>
          <p:nvPr/>
        </p:nvSpPr>
        <p:spPr>
          <a:xfrm>
            <a:off x="838200" y="1797150"/>
            <a:ext cx="16374476" cy="1563698"/>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The traditional manual process of Amazon product reviews is time-consuming and inefficient when millions of reviews are being posted all the time. </a:t>
            </a:r>
          </a:p>
          <a:p>
            <a:pPr algn="l">
              <a:lnSpc>
                <a:spcPts val="4199"/>
              </a:lnSpc>
            </a:pPr>
            <a:r>
              <a:rPr lang="en-US" sz="2799" dirty="0">
                <a:solidFill>
                  <a:srgbClr val="000000"/>
                </a:solidFill>
                <a:latin typeface="Public Sans"/>
              </a:rPr>
              <a:t>It doesn’t show any trend or patterns over time.</a:t>
            </a:r>
          </a:p>
        </p:txBody>
      </p:sp>
      <p:sp>
        <p:nvSpPr>
          <p:cNvPr id="8" name="TextBox 8"/>
          <p:cNvSpPr txBox="1"/>
          <p:nvPr/>
        </p:nvSpPr>
        <p:spPr>
          <a:xfrm>
            <a:off x="3151061" y="8903947"/>
            <a:ext cx="14252115"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This model will help businesses in identifying the customer review and future trent  automatically.</a:t>
            </a:r>
          </a:p>
        </p:txBody>
      </p:sp>
      <p:sp>
        <p:nvSpPr>
          <p:cNvPr id="9" name="TextBox 9"/>
          <p:cNvSpPr txBox="1"/>
          <p:nvPr/>
        </p:nvSpPr>
        <p:spPr>
          <a:xfrm>
            <a:off x="857250" y="4549758"/>
            <a:ext cx="5006821" cy="574926"/>
          </a:xfrm>
          <a:prstGeom prst="rect">
            <a:avLst/>
          </a:prstGeom>
        </p:spPr>
        <p:txBody>
          <a:bodyPr lIns="0" tIns="0" rIns="0" bIns="0" rtlCol="0" anchor="t">
            <a:spAutoFit/>
          </a:bodyPr>
          <a:lstStyle/>
          <a:p>
            <a:pPr algn="l">
              <a:lnSpc>
                <a:spcPts val="4199"/>
              </a:lnSpc>
            </a:pPr>
            <a:r>
              <a:rPr lang="en-US" sz="2799" spc="-111" dirty="0">
                <a:solidFill>
                  <a:srgbClr val="000000"/>
                </a:solidFill>
                <a:latin typeface="Open Sans"/>
              </a:rPr>
              <a:t>Model performance </a:t>
            </a:r>
            <a:r>
              <a:rPr lang="en-US" sz="2799" spc="-111" dirty="0">
                <a:solidFill>
                  <a:srgbClr val="000000"/>
                </a:solidFill>
                <a:latin typeface="Open Sans Bold"/>
              </a:rPr>
              <a:t>:</a:t>
            </a:r>
            <a:r>
              <a:rPr lang="en-US" sz="2799" spc="-111" dirty="0">
                <a:solidFill>
                  <a:srgbClr val="FF0000"/>
                </a:solidFill>
                <a:latin typeface="Open Sans Bold"/>
              </a:rPr>
              <a:t> 95.31%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38200" y="11049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62012" y="1866900"/>
            <a:ext cx="16885920" cy="7674665"/>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Amy ,</a:t>
            </a:r>
            <a:r>
              <a:rPr lang="en-US" sz="2799" dirty="0" err="1">
                <a:solidFill>
                  <a:srgbClr val="000000"/>
                </a:solidFill>
                <a:latin typeface="Public Sans Bold"/>
              </a:rPr>
              <a:t>Gissica</a:t>
            </a:r>
            <a:r>
              <a:rPr lang="en-US" sz="2799" dirty="0">
                <a:solidFill>
                  <a:srgbClr val="000000"/>
                </a:solidFill>
                <a:latin typeface="Public Sans Bold"/>
              </a:rPr>
              <a:t> , Jen</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buFont typeface="Arial"/>
              <a:buChar char="•"/>
            </a:pPr>
            <a:r>
              <a:rPr lang="en-US" sz="2799" dirty="0">
                <a:solidFill>
                  <a:srgbClr val="000000"/>
                </a:solidFill>
                <a:latin typeface="Public Sans"/>
              </a:rPr>
              <a:t>The product which are worst and having most negative review should be taken some action on them for improvement or stop promoting them on their selling portal.</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6 pack soft tip infant spoon, Little </a:t>
            </a:r>
            <a:r>
              <a:rPr lang="en-US" sz="2799" dirty="0" err="1">
                <a:solidFill>
                  <a:srgbClr val="000000"/>
                </a:solidFill>
                <a:latin typeface="Public Sans Bold"/>
              </a:rPr>
              <a:t>snugabunny,Rainforest</a:t>
            </a:r>
            <a:r>
              <a:rPr lang="en-US" sz="2799" dirty="0">
                <a:solidFill>
                  <a:srgbClr val="000000"/>
                </a:solidFill>
                <a:latin typeface="Public Sans Bold"/>
              </a:rPr>
              <a:t> </a:t>
            </a:r>
            <a:r>
              <a:rPr lang="en-US" sz="2799" dirty="0" err="1">
                <a:solidFill>
                  <a:srgbClr val="000000"/>
                </a:solidFill>
                <a:latin typeface="Public Sans Bold"/>
              </a:rPr>
              <a:t>Jumperoo,Giraffee</a:t>
            </a:r>
            <a:r>
              <a:rPr lang="en-US" sz="2799" dirty="0">
                <a:solidFill>
                  <a:srgbClr val="000000"/>
                </a:solidFill>
                <a:latin typeface="Public Sans Bold"/>
              </a:rPr>
              <a:t> Teether</a:t>
            </a:r>
          </a:p>
          <a:p>
            <a:pPr marL="337820" lvl="1" indent="-168910" algn="l">
              <a:lnSpc>
                <a:spcPct val="150000"/>
              </a:lnSpc>
              <a:buFont typeface="Arial"/>
              <a:buChar char="•"/>
            </a:pPr>
            <a:r>
              <a:rPr lang="en-US" sz="2799" dirty="0">
                <a:solidFill>
                  <a:srgbClr val="000000"/>
                </a:solidFill>
                <a:latin typeface="Public Sans"/>
              </a:rPr>
              <a:t>The company should increase the product inventory the product which are highly recommended by the customer on their previous experience some of the products are</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Manual Breast pump, Nasal Aspirator, Newborn gift set, Strap Cover, </a:t>
            </a:r>
            <a:r>
              <a:rPr lang="en-US" sz="2799" dirty="0" err="1">
                <a:solidFill>
                  <a:srgbClr val="000000"/>
                </a:solidFill>
                <a:latin typeface="Public Sans Bold"/>
              </a:rPr>
              <a:t>Crozy</a:t>
            </a:r>
            <a:r>
              <a:rPr lang="en-US" sz="2799" dirty="0">
                <a:solidFill>
                  <a:srgbClr val="000000"/>
                </a:solidFill>
                <a:latin typeface="Public Sans Bold"/>
              </a:rPr>
              <a:t> cart</a:t>
            </a:r>
          </a:p>
          <a:p>
            <a:pPr marL="337820" lvl="1" indent="-168910" algn="l">
              <a:lnSpc>
                <a:spcPct val="150000"/>
              </a:lnSpc>
              <a:buFont typeface="Arial"/>
              <a:buChar char="•"/>
            </a:pPr>
            <a:r>
              <a:rPr lang="en-US" sz="2799" dirty="0">
                <a:solidFill>
                  <a:srgbClr val="000000"/>
                </a:solidFill>
                <a:latin typeface="Public Sans"/>
              </a:rPr>
              <a:t>It seems that from period of October to January their highest sales so seller should store bulk stock in their inventory.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922117" y="7831319"/>
            <a:ext cx="2582616" cy="1084699"/>
          </a:xfrm>
          <a:prstGeom prst="rect">
            <a:avLst/>
          </a:prstGeom>
        </p:spPr>
      </p:pic>
      <p:sp>
        <p:nvSpPr>
          <p:cNvPr id="3" name="TextBox 3"/>
          <p:cNvSpPr txBox="1"/>
          <p:nvPr/>
        </p:nvSpPr>
        <p:spPr>
          <a:xfrm>
            <a:off x="1028700" y="2228850"/>
            <a:ext cx="16000833"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Clothing Category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730658" y="662743"/>
            <a:ext cx="4826684"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t>
            </a:r>
          </a:p>
        </p:txBody>
      </p:sp>
      <p:sp>
        <p:nvSpPr>
          <p:cNvPr id="3" name="TextBox 3"/>
          <p:cNvSpPr txBox="1"/>
          <p:nvPr/>
        </p:nvSpPr>
        <p:spPr>
          <a:xfrm>
            <a:off x="2929743" y="8508938"/>
            <a:ext cx="15212923" cy="1110814"/>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this, we can observe that the maximum number of customer has given a positive review which is </a:t>
            </a:r>
            <a:r>
              <a:rPr lang="en-US" sz="2799">
                <a:solidFill>
                  <a:srgbClr val="FF0000"/>
                </a:solidFill>
                <a:latin typeface="Public Sans Bold"/>
              </a:rPr>
              <a:t>65.58% </a:t>
            </a:r>
            <a:r>
              <a:rPr lang="en-US" sz="2799">
                <a:solidFill>
                  <a:srgbClr val="000000"/>
                </a:solidFill>
                <a:latin typeface="Public Sans"/>
              </a:rPr>
              <a:t>and negative review with </a:t>
            </a:r>
            <a:r>
              <a:rPr lang="en-US" sz="2799">
                <a:solidFill>
                  <a:srgbClr val="FF0000"/>
                </a:solidFill>
                <a:latin typeface="Public Sans Bold"/>
              </a:rPr>
              <a:t>6.34 %. </a:t>
            </a:r>
          </a:p>
        </p:txBody>
      </p:sp>
      <p:sp>
        <p:nvSpPr>
          <p:cNvPr id="4" name="TextBox 4"/>
          <p:cNvSpPr txBox="1"/>
          <p:nvPr/>
        </p:nvSpPr>
        <p:spPr>
          <a:xfrm>
            <a:off x="411845" y="8472692"/>
            <a:ext cx="2462767"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 :-</a:t>
            </a:r>
          </a:p>
        </p:txBody>
      </p:sp>
      <p:pic>
        <p:nvPicPr>
          <p:cNvPr id="5" name="Picture 5"/>
          <p:cNvPicPr>
            <a:picLocks noChangeAspect="1"/>
          </p:cNvPicPr>
          <p:nvPr/>
        </p:nvPicPr>
        <p:blipFill>
          <a:blip r:embed="rId2"/>
          <a:srcRect/>
          <a:stretch>
            <a:fillRect/>
          </a:stretch>
        </p:blipFill>
        <p:spPr>
          <a:xfrm>
            <a:off x="1371601" y="817016"/>
            <a:ext cx="16128180" cy="75264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089408" y="3715120"/>
            <a:ext cx="684727" cy="684727"/>
          </a:xfrm>
          <a:prstGeom prst="rect">
            <a:avLst/>
          </a:prstGeom>
        </p:spPr>
      </p:pic>
      <p:sp>
        <p:nvSpPr>
          <p:cNvPr id="3" name="TextBox 3"/>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4" name="TextBox 4"/>
          <p:cNvSpPr txBox="1"/>
          <p:nvPr/>
        </p:nvSpPr>
        <p:spPr>
          <a:xfrm>
            <a:off x="2939267" y="8590395"/>
            <a:ext cx="15043933" cy="1551900"/>
          </a:xfrm>
          <a:prstGeom prst="rect">
            <a:avLst/>
          </a:prstGeom>
        </p:spPr>
        <p:txBody>
          <a:bodyPr wrap="square" lIns="0" tIns="0" rIns="0" bIns="0" rtlCol="0" anchor="t">
            <a:spAutoFit/>
          </a:bodyPr>
          <a:lstStyle/>
          <a:p>
            <a:pPr algn="l">
              <a:lnSpc>
                <a:spcPts val="4199"/>
              </a:lnSpc>
            </a:pPr>
            <a:r>
              <a:rPr lang="en-US" sz="2400" dirty="0">
                <a:solidFill>
                  <a:srgbClr val="000000"/>
                </a:solidFill>
                <a:latin typeface="Public Sans"/>
              </a:rPr>
              <a:t>Here we had observe that the people has given the most reviews as positive which is </a:t>
            </a:r>
            <a:r>
              <a:rPr lang="en-US" sz="2400" dirty="0">
                <a:solidFill>
                  <a:srgbClr val="FF0000"/>
                </a:solidFill>
                <a:latin typeface="Public Sans Bold"/>
              </a:rPr>
              <a:t>58.78%</a:t>
            </a:r>
            <a:r>
              <a:rPr lang="en-US" sz="2400" dirty="0">
                <a:solidFill>
                  <a:srgbClr val="000000"/>
                </a:solidFill>
                <a:latin typeface="Public Sans"/>
              </a:rPr>
              <a:t> Review which are not helpful to other people in term of buying the product is </a:t>
            </a:r>
            <a:r>
              <a:rPr lang="en-US" sz="2400" dirty="0">
                <a:solidFill>
                  <a:srgbClr val="FF0000"/>
                </a:solidFill>
                <a:latin typeface="Public Sans Bold"/>
              </a:rPr>
              <a:t>32.90%</a:t>
            </a:r>
          </a:p>
          <a:p>
            <a:pPr algn="l">
              <a:lnSpc>
                <a:spcPts val="4199"/>
              </a:lnSpc>
            </a:pPr>
            <a:r>
              <a:rPr lang="en-US" sz="2400" dirty="0">
                <a:solidFill>
                  <a:srgbClr val="FF0000"/>
                </a:solidFill>
                <a:latin typeface="Public Sans Bold"/>
              </a:rPr>
              <a:t>3.34% </a:t>
            </a:r>
            <a:r>
              <a:rPr lang="en-US" sz="2400" dirty="0">
                <a:solidFill>
                  <a:srgbClr val="000000"/>
                </a:solidFill>
                <a:latin typeface="Public Sans"/>
              </a:rPr>
              <a:t>customer having bad experience while buying product.</a:t>
            </a:r>
          </a:p>
        </p:txBody>
      </p:sp>
      <p:pic>
        <p:nvPicPr>
          <p:cNvPr id="5" name="Picture 5"/>
          <p:cNvPicPr>
            <a:picLocks noChangeAspect="1"/>
          </p:cNvPicPr>
          <p:nvPr/>
        </p:nvPicPr>
        <p:blipFill>
          <a:blip r:embed="rId3"/>
          <a:srcRect r="62"/>
          <a:stretch>
            <a:fillRect/>
          </a:stretch>
        </p:blipFill>
        <p:spPr>
          <a:xfrm rot="9068067">
            <a:off x="7213077" y="2092108"/>
            <a:ext cx="1797985" cy="619611"/>
          </a:xfrm>
          <a:prstGeom prst="rect">
            <a:avLst/>
          </a:prstGeom>
        </p:spPr>
      </p:pic>
      <p:pic>
        <p:nvPicPr>
          <p:cNvPr id="6" name="Picture 6"/>
          <p:cNvPicPr>
            <a:picLocks noChangeAspect="1"/>
          </p:cNvPicPr>
          <p:nvPr/>
        </p:nvPicPr>
        <p:blipFill>
          <a:blip r:embed="rId4"/>
          <a:srcRect/>
          <a:stretch>
            <a:fillRect/>
          </a:stretch>
        </p:blipFill>
        <p:spPr>
          <a:xfrm>
            <a:off x="3178017" y="1567004"/>
            <a:ext cx="11073280" cy="7850897"/>
          </a:xfrm>
          <a:prstGeom prst="rect">
            <a:avLst/>
          </a:prstGeom>
        </p:spPr>
      </p:pic>
      <p:pic>
        <p:nvPicPr>
          <p:cNvPr id="7" name="Picture 7"/>
          <p:cNvPicPr>
            <a:picLocks noChangeAspect="1"/>
          </p:cNvPicPr>
          <p:nvPr/>
        </p:nvPicPr>
        <p:blipFill>
          <a:blip r:embed="rId2"/>
          <a:srcRect/>
          <a:stretch>
            <a:fillRect/>
          </a:stretch>
        </p:blipFill>
        <p:spPr>
          <a:xfrm>
            <a:off x="4742452" y="7964030"/>
            <a:ext cx="684727" cy="684727"/>
          </a:xfrm>
          <a:prstGeom prst="rect">
            <a:avLst/>
          </a:prstGeom>
        </p:spPr>
      </p:pic>
      <p:sp>
        <p:nvSpPr>
          <p:cNvPr id="8" name="TextBox 8"/>
          <p:cNvSpPr txBox="1"/>
          <p:nvPr/>
        </p:nvSpPr>
        <p:spPr>
          <a:xfrm>
            <a:off x="8112069" y="1822486"/>
            <a:ext cx="4662203" cy="1064599"/>
          </a:xfrm>
          <a:prstGeom prst="rect">
            <a:avLst/>
          </a:prstGeom>
        </p:spPr>
        <p:txBody>
          <a:bodyPr lIns="0" tIns="0" rIns="0" bIns="0" rtlCol="0" anchor="t">
            <a:spAutoFit/>
          </a:bodyPr>
          <a:lstStyle/>
          <a:p>
            <a:pPr algn="ctr">
              <a:lnSpc>
                <a:spcPts val="4058"/>
              </a:lnSpc>
            </a:pPr>
            <a:r>
              <a:rPr lang="en-US" sz="2899">
                <a:solidFill>
                  <a:srgbClr val="000000"/>
                </a:solidFill>
                <a:latin typeface="Arimo Bold"/>
              </a:rPr>
              <a:t>3.34%</a:t>
            </a:r>
          </a:p>
          <a:p>
            <a:pPr algn="ctr">
              <a:lnSpc>
                <a:spcPts val="4058"/>
              </a:lnSpc>
            </a:pPr>
            <a:r>
              <a:rPr lang="en-US" sz="2899">
                <a:solidFill>
                  <a:srgbClr val="000000"/>
                </a:solidFill>
                <a:latin typeface="Arimo Bold"/>
              </a:rPr>
              <a:t>Overall bad experience</a:t>
            </a:r>
          </a:p>
        </p:txBody>
      </p:sp>
      <p:sp>
        <p:nvSpPr>
          <p:cNvPr id="9" name="TextBox 9"/>
          <p:cNvSpPr txBox="1"/>
          <p:nvPr/>
        </p:nvSpPr>
        <p:spPr>
          <a:xfrm>
            <a:off x="3178017" y="7902098"/>
            <a:ext cx="3354028" cy="550228"/>
          </a:xfrm>
          <a:prstGeom prst="rect">
            <a:avLst/>
          </a:prstGeom>
        </p:spPr>
        <p:txBody>
          <a:bodyPr lIns="0" tIns="0" rIns="0" bIns="0" rtlCol="0" anchor="t">
            <a:spAutoFit/>
          </a:bodyPr>
          <a:lstStyle/>
          <a:p>
            <a:pPr algn="ctr">
              <a:lnSpc>
                <a:spcPts val="4059"/>
              </a:lnSpc>
            </a:pPr>
            <a:r>
              <a:rPr lang="en-US" sz="2900">
                <a:solidFill>
                  <a:srgbClr val="000000"/>
                </a:solidFill>
                <a:latin typeface="Arimo Bold"/>
              </a:rPr>
              <a:t>Good experience</a:t>
            </a:r>
          </a:p>
        </p:txBody>
      </p:sp>
      <p:sp>
        <p:nvSpPr>
          <p:cNvPr id="10" name="TextBox 10"/>
          <p:cNvSpPr txBox="1"/>
          <p:nvPr/>
        </p:nvSpPr>
        <p:spPr>
          <a:xfrm>
            <a:off x="548438" y="8648700"/>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736124" y="1249894"/>
            <a:ext cx="10512442" cy="7387121"/>
          </a:xfrm>
          <a:prstGeom prst="rect">
            <a:avLst/>
          </a:prstGeom>
        </p:spPr>
      </p:pic>
      <p:sp>
        <p:nvSpPr>
          <p:cNvPr id="3" name="TextBox 3"/>
          <p:cNvSpPr txBox="1"/>
          <p:nvPr/>
        </p:nvSpPr>
        <p:spPr>
          <a:xfrm>
            <a:off x="1028700" y="751419"/>
            <a:ext cx="16533943" cy="512961"/>
          </a:xfrm>
          <a:prstGeom prst="rect">
            <a:avLst/>
          </a:prstGeom>
        </p:spPr>
        <p:txBody>
          <a:bodyPr lIns="0" tIns="0" rIns="0" bIns="0" rtlCol="0" anchor="t">
            <a:spAutoFit/>
          </a:bodyPr>
          <a:lstStyle/>
          <a:p>
            <a:pPr algn="l">
              <a:lnSpc>
                <a:spcPts val="4000"/>
              </a:lnSpc>
            </a:pPr>
            <a:r>
              <a:rPr lang="en-US" sz="3500">
                <a:solidFill>
                  <a:srgbClr val="000000"/>
                </a:solidFill>
                <a:latin typeface="Public Sans Bold Bold"/>
              </a:rPr>
              <a:t>Analysis of the product on the bases of helpful review given by customer.</a:t>
            </a:r>
          </a:p>
        </p:txBody>
      </p:sp>
      <p:sp>
        <p:nvSpPr>
          <p:cNvPr id="4" name="TextBox 4"/>
          <p:cNvSpPr txBox="1"/>
          <p:nvPr/>
        </p:nvSpPr>
        <p:spPr>
          <a:xfrm>
            <a:off x="3251339" y="8465566"/>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we had given the top product which were suggested by the customer and most helpful to the other customer. We can use this type of product to promote more and we can  keep more storage in warehouse.</a:t>
            </a:r>
          </a:p>
        </p:txBody>
      </p:sp>
      <p:sp>
        <p:nvSpPr>
          <p:cNvPr id="5" name="TextBox 5"/>
          <p:cNvSpPr txBox="1"/>
          <p:nvPr/>
        </p:nvSpPr>
        <p:spPr>
          <a:xfrm>
            <a:off x="770720" y="84726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grpSp>
        <p:nvGrpSpPr>
          <p:cNvPr id="6" name="Group 6"/>
          <p:cNvGrpSpPr/>
          <p:nvPr/>
        </p:nvGrpSpPr>
        <p:grpSpPr>
          <a:xfrm>
            <a:off x="14987526" y="1447050"/>
            <a:ext cx="2500917" cy="1099606"/>
            <a:chOff x="0" y="0"/>
            <a:chExt cx="3334556" cy="1466141"/>
          </a:xfrm>
        </p:grpSpPr>
        <p:sp>
          <p:nvSpPr>
            <p:cNvPr id="7" name="Freeform 7"/>
            <p:cNvSpPr/>
            <p:nvPr/>
          </p:nvSpPr>
          <p:spPr>
            <a:xfrm>
              <a:off x="16891" y="16891"/>
              <a:ext cx="3300730" cy="1432306"/>
            </a:xfrm>
            <a:custGeom>
              <a:avLst/>
              <a:gdLst/>
              <a:ahLst/>
              <a:cxnLst/>
              <a:rect l="l" t="t" r="r" b="b"/>
              <a:pathLst>
                <a:path w="3300730" h="1432306">
                  <a:moveTo>
                    <a:pt x="0" y="0"/>
                  </a:moveTo>
                  <a:lnTo>
                    <a:pt x="3300730" y="0"/>
                  </a:lnTo>
                  <a:lnTo>
                    <a:pt x="3300730" y="1432306"/>
                  </a:lnTo>
                  <a:lnTo>
                    <a:pt x="0" y="1432306"/>
                  </a:lnTo>
                  <a:close/>
                </a:path>
              </a:pathLst>
            </a:custGeom>
            <a:solidFill>
              <a:srgbClr val="FFFFFF"/>
            </a:solidFill>
          </p:spPr>
        </p:sp>
        <p:sp>
          <p:nvSpPr>
            <p:cNvPr id="8" name="Freeform 8"/>
            <p:cNvSpPr/>
            <p:nvPr/>
          </p:nvSpPr>
          <p:spPr>
            <a:xfrm>
              <a:off x="-1721993" y="540766"/>
              <a:ext cx="1662303" cy="293751"/>
            </a:xfrm>
            <a:custGeom>
              <a:avLst/>
              <a:gdLst/>
              <a:ahLst/>
              <a:cxnLst/>
              <a:rect l="l" t="t" r="r" b="b"/>
              <a:pathLst>
                <a:path w="1662303" h="293751">
                  <a:moveTo>
                    <a:pt x="1662303" y="28321"/>
                  </a:moveTo>
                  <a:lnTo>
                    <a:pt x="253111" y="0"/>
                  </a:lnTo>
                  <a:lnTo>
                    <a:pt x="0" y="293751"/>
                  </a:lnTo>
                </a:path>
              </a:pathLst>
            </a:custGeom>
            <a:solidFill>
              <a:srgbClr val="000000">
                <a:alpha val="0"/>
              </a:srgbClr>
            </a:solidFill>
          </p:spPr>
        </p:sp>
        <p:sp>
          <p:nvSpPr>
            <p:cNvPr id="9" name="Freeform 9"/>
            <p:cNvSpPr/>
            <p:nvPr/>
          </p:nvSpPr>
          <p:spPr>
            <a:xfrm>
              <a:off x="0" y="0"/>
              <a:ext cx="3334512" cy="1466088"/>
            </a:xfrm>
            <a:custGeom>
              <a:avLst/>
              <a:gdLst/>
              <a:ahLst/>
              <a:cxnLst/>
              <a:rect l="l" t="t" r="r" b="b"/>
              <a:pathLst>
                <a:path w="3334512" h="1466088">
                  <a:moveTo>
                    <a:pt x="16891" y="0"/>
                  </a:moveTo>
                  <a:lnTo>
                    <a:pt x="3317621" y="0"/>
                  </a:lnTo>
                  <a:cubicBezTo>
                    <a:pt x="3327019" y="0"/>
                    <a:pt x="3334512" y="7620"/>
                    <a:pt x="3334512" y="16891"/>
                  </a:cubicBezTo>
                  <a:lnTo>
                    <a:pt x="3334512" y="1449197"/>
                  </a:lnTo>
                  <a:cubicBezTo>
                    <a:pt x="3334512" y="1458595"/>
                    <a:pt x="3326892" y="1466088"/>
                    <a:pt x="3317621" y="1466088"/>
                  </a:cubicBezTo>
                  <a:lnTo>
                    <a:pt x="16891" y="1466088"/>
                  </a:lnTo>
                  <a:cubicBezTo>
                    <a:pt x="7493" y="1466088"/>
                    <a:pt x="0" y="1458468"/>
                    <a:pt x="0" y="1449197"/>
                  </a:cubicBezTo>
                  <a:lnTo>
                    <a:pt x="0" y="16891"/>
                  </a:lnTo>
                  <a:cubicBezTo>
                    <a:pt x="0" y="7620"/>
                    <a:pt x="7620" y="0"/>
                    <a:pt x="16891" y="0"/>
                  </a:cubicBezTo>
                  <a:moveTo>
                    <a:pt x="16891" y="33909"/>
                  </a:moveTo>
                  <a:lnTo>
                    <a:pt x="16891" y="16891"/>
                  </a:lnTo>
                  <a:lnTo>
                    <a:pt x="33909" y="16891"/>
                  </a:lnTo>
                  <a:lnTo>
                    <a:pt x="33909" y="1449197"/>
                  </a:lnTo>
                  <a:lnTo>
                    <a:pt x="16891" y="1449197"/>
                  </a:lnTo>
                  <a:lnTo>
                    <a:pt x="16891" y="1432306"/>
                  </a:lnTo>
                  <a:lnTo>
                    <a:pt x="3317621" y="1432306"/>
                  </a:lnTo>
                  <a:lnTo>
                    <a:pt x="3317621" y="1449197"/>
                  </a:lnTo>
                  <a:lnTo>
                    <a:pt x="3300730" y="1449197"/>
                  </a:lnTo>
                  <a:lnTo>
                    <a:pt x="3300730" y="16891"/>
                  </a:lnTo>
                  <a:lnTo>
                    <a:pt x="3317621" y="16891"/>
                  </a:lnTo>
                  <a:lnTo>
                    <a:pt x="3317621" y="33909"/>
                  </a:lnTo>
                  <a:lnTo>
                    <a:pt x="16891" y="33909"/>
                  </a:lnTo>
                  <a:close/>
                </a:path>
              </a:pathLst>
            </a:custGeom>
            <a:solidFill>
              <a:srgbClr val="C0504D"/>
            </a:solidFill>
          </p:spPr>
        </p:sp>
        <p:sp>
          <p:nvSpPr>
            <p:cNvPr id="10" name="TextBox 10"/>
            <p:cNvSpPr txBox="1"/>
            <p:nvPr/>
          </p:nvSpPr>
          <p:spPr>
            <a:xfrm>
              <a:off x="0" y="-9525"/>
              <a:ext cx="3334556" cy="1475666"/>
            </a:xfrm>
            <a:prstGeom prst="rect">
              <a:avLst/>
            </a:prstGeom>
          </p:spPr>
          <p:txBody>
            <a:bodyPr lIns="50800" tIns="50800" rIns="50800" bIns="50800" rtlCol="0" anchor="ctr"/>
            <a:lstStyle/>
            <a:p>
              <a:pPr algn="ctr">
                <a:lnSpc>
                  <a:spcPts val="2400"/>
                </a:lnSpc>
              </a:pPr>
              <a:r>
                <a:rPr lang="en-US" sz="2000" spc="-79">
                  <a:solidFill>
                    <a:srgbClr val="000000"/>
                  </a:solidFill>
                  <a:latin typeface="Open Sans Bold"/>
                </a:rPr>
                <a:t>Most helpful reviews for this product.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189"/>
          <a:stretch>
            <a:fillRect/>
          </a:stretch>
        </p:blipFill>
        <p:spPr>
          <a:xfrm>
            <a:off x="957206" y="4292599"/>
            <a:ext cx="4747070" cy="1777994"/>
          </a:xfrm>
          <a:prstGeom prst="rect">
            <a:avLst/>
          </a:prstGeom>
        </p:spPr>
      </p:pic>
      <p:sp>
        <p:nvSpPr>
          <p:cNvPr id="3" name="TextBox 3"/>
          <p:cNvSpPr txBox="1"/>
          <p:nvPr/>
        </p:nvSpPr>
        <p:spPr>
          <a:xfrm>
            <a:off x="2056961" y="5154488"/>
            <a:ext cx="314104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Baby category</a:t>
            </a:r>
          </a:p>
        </p:txBody>
      </p:sp>
      <p:sp>
        <p:nvSpPr>
          <p:cNvPr id="4" name="TextBox 4"/>
          <p:cNvSpPr txBox="1"/>
          <p:nvPr/>
        </p:nvSpPr>
        <p:spPr>
          <a:xfrm>
            <a:off x="1689931" y="1561575"/>
            <a:ext cx="15056028" cy="1049432"/>
          </a:xfrm>
          <a:prstGeom prst="rect">
            <a:avLst/>
          </a:prstGeom>
        </p:spPr>
        <p:txBody>
          <a:bodyPr lIns="0" tIns="0" rIns="0" bIns="0" rtlCol="0" anchor="t">
            <a:spAutoFit/>
          </a:bodyPr>
          <a:lstStyle/>
          <a:p>
            <a:pPr algn="ctr">
              <a:lnSpc>
                <a:spcPts val="8487"/>
              </a:lnSpc>
            </a:pPr>
            <a:r>
              <a:rPr lang="en-US" sz="6900">
                <a:solidFill>
                  <a:srgbClr val="000000"/>
                </a:solidFill>
                <a:latin typeface="Public Sans Bold Bold"/>
              </a:rPr>
              <a:t>Project Presentation Roadmap</a:t>
            </a:r>
          </a:p>
        </p:txBody>
      </p:sp>
      <p:sp>
        <p:nvSpPr>
          <p:cNvPr id="5" name="TextBox 5"/>
          <p:cNvSpPr txBox="1"/>
          <p:nvPr/>
        </p:nvSpPr>
        <p:spPr>
          <a:xfrm>
            <a:off x="1590343" y="4595432"/>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1</a:t>
            </a:r>
          </a:p>
        </p:txBody>
      </p:sp>
      <p:pic>
        <p:nvPicPr>
          <p:cNvPr id="6" name="Picture 6"/>
          <p:cNvPicPr>
            <a:picLocks noChangeAspect="1"/>
          </p:cNvPicPr>
          <p:nvPr/>
        </p:nvPicPr>
        <p:blipFill>
          <a:blip r:embed="rId2"/>
          <a:srcRect b="189"/>
          <a:stretch>
            <a:fillRect/>
          </a:stretch>
        </p:blipFill>
        <p:spPr>
          <a:xfrm>
            <a:off x="6900618" y="4216407"/>
            <a:ext cx="4747070" cy="1777994"/>
          </a:xfrm>
          <a:prstGeom prst="rect">
            <a:avLst/>
          </a:prstGeom>
        </p:spPr>
      </p:pic>
      <p:sp>
        <p:nvSpPr>
          <p:cNvPr id="7" name="TextBox 7"/>
          <p:cNvSpPr txBox="1"/>
          <p:nvPr/>
        </p:nvSpPr>
        <p:spPr>
          <a:xfrm>
            <a:off x="7771305" y="5067304"/>
            <a:ext cx="333887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Clothing category</a:t>
            </a:r>
          </a:p>
        </p:txBody>
      </p:sp>
      <p:sp>
        <p:nvSpPr>
          <p:cNvPr id="8" name="TextBox 8"/>
          <p:cNvSpPr txBox="1"/>
          <p:nvPr/>
        </p:nvSpPr>
        <p:spPr>
          <a:xfrm>
            <a:off x="7533756"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2</a:t>
            </a:r>
          </a:p>
        </p:txBody>
      </p:sp>
      <p:pic>
        <p:nvPicPr>
          <p:cNvPr id="9" name="Picture 9"/>
          <p:cNvPicPr>
            <a:picLocks noChangeAspect="1"/>
          </p:cNvPicPr>
          <p:nvPr/>
        </p:nvPicPr>
        <p:blipFill>
          <a:blip r:embed="rId2"/>
          <a:srcRect b="189"/>
          <a:stretch>
            <a:fillRect/>
          </a:stretch>
        </p:blipFill>
        <p:spPr>
          <a:xfrm>
            <a:off x="12583724" y="4216407"/>
            <a:ext cx="4747070" cy="1777994"/>
          </a:xfrm>
          <a:prstGeom prst="rect">
            <a:avLst/>
          </a:prstGeom>
        </p:spPr>
      </p:pic>
      <p:sp>
        <p:nvSpPr>
          <p:cNvPr id="10" name="TextBox 10"/>
          <p:cNvSpPr txBox="1"/>
          <p:nvPr/>
        </p:nvSpPr>
        <p:spPr>
          <a:xfrm>
            <a:off x="12847839" y="4849603"/>
            <a:ext cx="4285766" cy="9525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Inter Co-relation between both of them </a:t>
            </a:r>
          </a:p>
        </p:txBody>
      </p:sp>
      <p:sp>
        <p:nvSpPr>
          <p:cNvPr id="11" name="TextBox 11"/>
          <p:cNvSpPr txBox="1"/>
          <p:nvPr/>
        </p:nvSpPr>
        <p:spPr>
          <a:xfrm>
            <a:off x="13216861"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3</a:t>
            </a:r>
          </a:p>
        </p:txBody>
      </p:sp>
      <p:grpSp>
        <p:nvGrpSpPr>
          <p:cNvPr id="12" name="Group 12"/>
          <p:cNvGrpSpPr/>
          <p:nvPr/>
        </p:nvGrpSpPr>
        <p:grpSpPr>
          <a:xfrm>
            <a:off x="5968215" y="5133970"/>
            <a:ext cx="722430" cy="47625"/>
            <a:chOff x="0" y="0"/>
            <a:chExt cx="963240" cy="63500"/>
          </a:xfrm>
        </p:grpSpPr>
        <p:sp>
          <p:nvSpPr>
            <p:cNvPr id="13" name="Freeform 13"/>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grpSp>
        <p:nvGrpSpPr>
          <p:cNvPr id="14" name="Group 14"/>
          <p:cNvGrpSpPr/>
          <p:nvPr/>
        </p:nvGrpSpPr>
        <p:grpSpPr>
          <a:xfrm>
            <a:off x="11728651" y="5057779"/>
            <a:ext cx="722430" cy="47625"/>
            <a:chOff x="0" y="0"/>
            <a:chExt cx="963240" cy="63500"/>
          </a:xfrm>
        </p:grpSpPr>
        <p:sp>
          <p:nvSpPr>
            <p:cNvPr id="15" name="Freeform 15"/>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dirty="0">
                <a:solidFill>
                  <a:srgbClr val="000000"/>
                </a:solidFill>
                <a:latin typeface="Public Sans"/>
              </a:rPr>
              <a:t>Analysis of the review on clothing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496" r="15953"/>
          <a:stretch>
            <a:fillRect/>
          </a:stretch>
        </p:blipFill>
        <p:spPr>
          <a:xfrm>
            <a:off x="7391400" y="3744440"/>
            <a:ext cx="5867400" cy="4711947"/>
          </a:xfrm>
          <a:prstGeom prst="rect">
            <a:avLst/>
          </a:prstGeom>
        </p:spPr>
      </p:pic>
      <p:sp>
        <p:nvSpPr>
          <p:cNvPr id="3" name="TextBox 3"/>
          <p:cNvSpPr txBox="1"/>
          <p:nvPr/>
        </p:nvSpPr>
        <p:spPr>
          <a:xfrm>
            <a:off x="1019175" y="1176379"/>
            <a:ext cx="14663554" cy="45581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Model evaluation </a:t>
            </a:r>
          </a:p>
        </p:txBody>
      </p:sp>
      <p:sp>
        <p:nvSpPr>
          <p:cNvPr id="4" name="TextBox 4"/>
          <p:cNvSpPr txBox="1"/>
          <p:nvPr/>
        </p:nvSpPr>
        <p:spPr>
          <a:xfrm>
            <a:off x="1028700" y="3729955"/>
            <a:ext cx="5393380" cy="572205"/>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Bold"/>
              </a:rPr>
              <a:t>Multinomial Naive Bayes -</a:t>
            </a:r>
          </a:p>
        </p:txBody>
      </p:sp>
      <p:sp>
        <p:nvSpPr>
          <p:cNvPr id="5" name="TextBox 5"/>
          <p:cNvSpPr txBox="1"/>
          <p:nvPr/>
        </p:nvSpPr>
        <p:spPr>
          <a:xfrm>
            <a:off x="685800" y="8575935"/>
            <a:ext cx="2132306" cy="480808"/>
          </a:xfrm>
          <a:prstGeom prst="rect">
            <a:avLst/>
          </a:prstGeom>
        </p:spPr>
        <p:txBody>
          <a:bodyPr lIns="0" tIns="0" rIns="0" bIns="0" rtlCol="0" anchor="t">
            <a:spAutoFit/>
          </a:bodyPr>
          <a:lstStyle/>
          <a:p>
            <a:pPr algn="ctr">
              <a:lnSpc>
                <a:spcPts val="3690"/>
              </a:lnSpc>
            </a:pPr>
            <a:r>
              <a:rPr lang="en-US" sz="3000" u="sng" dirty="0" err="1">
                <a:solidFill>
                  <a:srgbClr val="000000"/>
                </a:solidFill>
                <a:latin typeface="Josefin Sans Regular Bold"/>
              </a:rPr>
              <a:t>Conclucion</a:t>
            </a:r>
            <a:r>
              <a:rPr lang="en-US" sz="3000" dirty="0">
                <a:solidFill>
                  <a:srgbClr val="000000"/>
                </a:solidFill>
                <a:latin typeface="Josefin Sans Regular Bold"/>
              </a:rPr>
              <a:t>:-</a:t>
            </a:r>
          </a:p>
        </p:txBody>
      </p:sp>
      <p:sp>
        <p:nvSpPr>
          <p:cNvPr id="6" name="TextBox 6"/>
          <p:cNvSpPr txBox="1"/>
          <p:nvPr/>
        </p:nvSpPr>
        <p:spPr>
          <a:xfrm>
            <a:off x="956762" y="1906466"/>
            <a:ext cx="16374476" cy="1563698"/>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The traditional manual process of Amazon product reviews is time-consuming and inefficient when millions of reviews are being posted all the time. </a:t>
            </a:r>
          </a:p>
          <a:p>
            <a:pPr algn="l">
              <a:lnSpc>
                <a:spcPts val="4199"/>
              </a:lnSpc>
            </a:pPr>
            <a:r>
              <a:rPr lang="en-US" sz="2799" dirty="0">
                <a:solidFill>
                  <a:srgbClr val="000000"/>
                </a:solidFill>
                <a:latin typeface="Public Sans"/>
              </a:rPr>
              <a:t>It doesn’t show any trend or patterns over time.</a:t>
            </a:r>
          </a:p>
        </p:txBody>
      </p:sp>
      <p:sp>
        <p:nvSpPr>
          <p:cNvPr id="7" name="TextBox 7"/>
          <p:cNvSpPr txBox="1"/>
          <p:nvPr/>
        </p:nvSpPr>
        <p:spPr>
          <a:xfrm>
            <a:off x="2971800" y="8614035"/>
            <a:ext cx="15205483" cy="1025089"/>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This model will help businesses in identifying the customer, review and further trend  automatically.</a:t>
            </a:r>
          </a:p>
        </p:txBody>
      </p:sp>
      <p:sp>
        <p:nvSpPr>
          <p:cNvPr id="8" name="TextBox 8"/>
          <p:cNvSpPr txBox="1"/>
          <p:nvPr/>
        </p:nvSpPr>
        <p:spPr>
          <a:xfrm>
            <a:off x="1028700" y="4240011"/>
            <a:ext cx="4876800" cy="581823"/>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Model performance : </a:t>
            </a:r>
            <a:r>
              <a:rPr lang="en-US" sz="2799" dirty="0">
                <a:solidFill>
                  <a:srgbClr val="FF0000"/>
                </a:solidFill>
                <a:latin typeface="Public Sans Bold"/>
              </a:rPr>
              <a:t>86.81%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82040" y="4953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38200" y="1181100"/>
            <a:ext cx="16885920" cy="8966942"/>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Stephanie, Jennifer, Chris, Karen , </a:t>
            </a:r>
            <a:r>
              <a:rPr lang="en-US" sz="2799" dirty="0" err="1">
                <a:solidFill>
                  <a:srgbClr val="000000"/>
                </a:solidFill>
                <a:latin typeface="Public Sans Bold"/>
              </a:rPr>
              <a:t>ect</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pPr>
            <a:endParaRPr lang="en-US" sz="2799" dirty="0">
              <a:solidFill>
                <a:srgbClr val="000000"/>
              </a:solidFill>
              <a:latin typeface="Public Sans"/>
            </a:endParaRPr>
          </a:p>
          <a:p>
            <a:pPr marL="337820" lvl="1" indent="-168910" algn="l">
              <a:lnSpc>
                <a:spcPct val="150000"/>
              </a:lnSpc>
              <a:buFont typeface="Arial"/>
              <a:buChar char="•"/>
            </a:pPr>
            <a:r>
              <a:rPr lang="en-US" sz="2799" dirty="0">
                <a:solidFill>
                  <a:srgbClr val="000000"/>
                </a:solidFill>
                <a:latin typeface="Public Sans"/>
              </a:rPr>
              <a:t>The worst products and those with the majority of negative reviews should either undergo improvement or not to be promoted on the selling platform.</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Vintage</a:t>
            </a:r>
            <a:r>
              <a:rPr lang="en-US" sz="2799" dirty="0">
                <a:solidFill>
                  <a:srgbClr val="000000"/>
                </a:solidFill>
                <a:latin typeface="Public Sans"/>
              </a:rPr>
              <a:t> </a:t>
            </a:r>
            <a:r>
              <a:rPr lang="en-US" sz="2799" dirty="0">
                <a:solidFill>
                  <a:srgbClr val="000000"/>
                </a:solidFill>
                <a:latin typeface="Public Sans Bold"/>
              </a:rPr>
              <a:t>Crystal owl Pendant, Spalding women capri, Skechers women Go walk ,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endParaRPr lang="en-US" sz="2799" dirty="0">
              <a:solidFill>
                <a:srgbClr val="000000"/>
              </a:solidFill>
              <a:latin typeface="Public Sans Bold"/>
            </a:endParaRPr>
          </a:p>
          <a:p>
            <a:pPr marL="337820" lvl="1" indent="-168910" algn="l">
              <a:lnSpc>
                <a:spcPct val="150000"/>
              </a:lnSpc>
              <a:buFont typeface="Arial"/>
              <a:buChar char="•"/>
            </a:pPr>
            <a:r>
              <a:rPr lang="en-US" sz="2799" dirty="0">
                <a:solidFill>
                  <a:srgbClr val="000000"/>
                </a:solidFill>
                <a:latin typeface="Public Sans"/>
              </a:rPr>
              <a:t>Some of the good product  which are recommended by the people</a:t>
            </a:r>
          </a:p>
          <a:p>
            <a:pPr marL="337820" lvl="1" indent="-168910">
              <a:lnSpc>
                <a:spcPct val="150000"/>
              </a:lnSpc>
            </a:pPr>
            <a:r>
              <a:rPr lang="en-US" sz="2799" dirty="0">
                <a:solidFill>
                  <a:srgbClr val="000000"/>
                </a:solidFill>
                <a:latin typeface="Public Sans Bold"/>
              </a:rPr>
              <a:t> Rim wayfarer sunglasses , Cookie polarized sunglasses, </a:t>
            </a:r>
            <a:r>
              <a:rPr lang="en-US" sz="2799" dirty="0" err="1">
                <a:solidFill>
                  <a:srgbClr val="000000"/>
                </a:solidFill>
                <a:latin typeface="Public Sans Bold"/>
              </a:rPr>
              <a:t>Fino</a:t>
            </a:r>
            <a:r>
              <a:rPr lang="en-US" sz="2799" dirty="0">
                <a:solidFill>
                  <a:srgbClr val="000000"/>
                </a:solidFill>
                <a:latin typeface="Public Sans Bold"/>
              </a:rPr>
              <a:t> bra,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	</a:t>
            </a:r>
          </a:p>
          <a:p>
            <a:pPr marL="337820" lvl="1" indent="-168910" algn="l">
              <a:lnSpc>
                <a:spcPct val="150000"/>
              </a:lnSpc>
              <a:buFont typeface="Arial"/>
              <a:buChar char="•"/>
            </a:pPr>
            <a:r>
              <a:rPr lang="en-US" sz="2799" dirty="0">
                <a:solidFill>
                  <a:srgbClr val="000000"/>
                </a:solidFill>
                <a:latin typeface="Public Sans"/>
              </a:rPr>
              <a:t>It appears that October to January are the months with the largest sales, thus the merchant should keep large quantities of product on hand.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582943" y="2920033"/>
            <a:ext cx="15122114" cy="2914650"/>
          </a:xfrm>
          <a:prstGeom prst="rect">
            <a:avLst/>
          </a:prstGeom>
        </p:spPr>
        <p:txBody>
          <a:bodyPr lIns="0" tIns="0" rIns="0" bIns="0" rtlCol="0" anchor="t">
            <a:spAutoFit/>
          </a:bodyPr>
          <a:lstStyle/>
          <a:p>
            <a:pPr algn="ctr">
              <a:lnSpc>
                <a:spcPts val="11519"/>
              </a:lnSpc>
            </a:pPr>
            <a:r>
              <a:rPr lang="en-US" sz="9600" spc="-382" dirty="0">
                <a:solidFill>
                  <a:srgbClr val="000000"/>
                </a:solidFill>
                <a:latin typeface="Open Sans Bold"/>
              </a:rPr>
              <a:t>Amazon product Category </a:t>
            </a:r>
          </a:p>
          <a:p>
            <a:pPr algn="ctr">
              <a:lnSpc>
                <a:spcPts val="11519"/>
              </a:lnSpc>
            </a:pPr>
            <a:r>
              <a:rPr lang="en-US" sz="9600" spc="-382" dirty="0">
                <a:solidFill>
                  <a:srgbClr val="000000"/>
                </a:solidFill>
                <a:latin typeface="Open Sans Bold"/>
              </a:rPr>
              <a:t>Relation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238250" y="952500"/>
            <a:ext cx="8439150" cy="512961"/>
          </a:xfrm>
          <a:prstGeom prst="rect">
            <a:avLst/>
          </a:prstGeom>
        </p:spPr>
        <p:txBody>
          <a:bodyPr wrap="square" lIns="0" tIns="0" rIns="0" bIns="0" rtlCol="0" anchor="t">
            <a:spAutoFit/>
          </a:bodyPr>
          <a:lstStyle/>
          <a:p>
            <a:pPr algn="l">
              <a:lnSpc>
                <a:spcPts val="4000"/>
              </a:lnSpc>
            </a:pPr>
            <a:r>
              <a:rPr lang="en-US" sz="4000" dirty="0">
                <a:solidFill>
                  <a:srgbClr val="000000"/>
                </a:solidFill>
                <a:latin typeface="Public Sans Bold Bold"/>
              </a:rPr>
              <a:t>Recommendation of the product </a:t>
            </a:r>
          </a:p>
        </p:txBody>
      </p:sp>
      <p:pic>
        <p:nvPicPr>
          <p:cNvPr id="3" name="Picture 3"/>
          <p:cNvPicPr>
            <a:picLocks noChangeAspect="1"/>
          </p:cNvPicPr>
          <p:nvPr/>
        </p:nvPicPr>
        <p:blipFill>
          <a:blip r:embed="rId2"/>
          <a:srcRect/>
          <a:stretch>
            <a:fillRect/>
          </a:stretch>
        </p:blipFill>
        <p:spPr>
          <a:xfrm>
            <a:off x="1238250" y="1562100"/>
            <a:ext cx="14706600" cy="82724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143000" y="495300"/>
            <a:ext cx="14663554" cy="45581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Conclusion .</a:t>
            </a:r>
          </a:p>
        </p:txBody>
      </p:sp>
      <p:sp>
        <p:nvSpPr>
          <p:cNvPr id="3" name="TextBox 3"/>
          <p:cNvSpPr txBox="1"/>
          <p:nvPr/>
        </p:nvSpPr>
        <p:spPr>
          <a:xfrm>
            <a:off x="838200" y="1104900"/>
            <a:ext cx="17297400" cy="8230074"/>
          </a:xfrm>
          <a:prstGeom prst="rect">
            <a:avLst/>
          </a:prstGeom>
        </p:spPr>
        <p:txBody>
          <a:bodyPr wrap="square" lIns="0" tIns="0" rIns="0" bIns="0" rtlCol="0" anchor="t">
            <a:spAutoFit/>
          </a:bodyPr>
          <a:lstStyle/>
          <a:p>
            <a:pPr marL="337820" lvl="1" indent="-168910" algn="l">
              <a:lnSpc>
                <a:spcPct val="150000"/>
              </a:lnSpc>
              <a:buFont typeface="Arial"/>
              <a:buChar char="•"/>
            </a:pPr>
            <a:r>
              <a:rPr lang="en-US" sz="2799" spc="-111" dirty="0">
                <a:solidFill>
                  <a:srgbClr val="000000"/>
                </a:solidFill>
                <a:latin typeface="Open Sans"/>
              </a:rPr>
              <a:t>We discovered three categories that are related to the clothes category and that consumers like to purchase together. We also discovered that cherry blush and microfiber nursing bras are the two products that consumers purchase the most frequently.</a:t>
            </a:r>
          </a:p>
          <a:p>
            <a:pPr marL="337820" lvl="1" indent="-168910" algn="l">
              <a:lnSpc>
                <a:spcPct val="150000"/>
              </a:lnSpc>
              <a:buFont typeface="Arial"/>
              <a:buChar char="•"/>
            </a:pPr>
            <a:r>
              <a:rPr lang="en-US" sz="2799" spc="-111" dirty="0">
                <a:solidFill>
                  <a:srgbClr val="000000"/>
                </a:solidFill>
                <a:latin typeface="Open Sans"/>
              </a:rPr>
              <a:t>If we want to increase sales we can recommend various combo product which are usually buy by both category like </a:t>
            </a:r>
            <a:r>
              <a:rPr lang="en-US" sz="2799" spc="-111" dirty="0">
                <a:solidFill>
                  <a:srgbClr val="000000"/>
                </a:solidFill>
                <a:latin typeface="Open Sans Bold"/>
              </a:rPr>
              <a:t> Emoticon Eco Zip Hoodie with Personal fit breast shield , Baby Lounge Tee with</a:t>
            </a:r>
            <a:r>
              <a:rPr lang="en-US" sz="2799" spc="-111" dirty="0">
                <a:solidFill>
                  <a:srgbClr val="000000"/>
                </a:solidFill>
                <a:latin typeface="Open Sans"/>
              </a:rPr>
              <a:t> </a:t>
            </a:r>
            <a:r>
              <a:rPr lang="en-US" sz="2799" spc="-111" dirty="0" err="1">
                <a:solidFill>
                  <a:srgbClr val="000000"/>
                </a:solidFill>
                <a:latin typeface="Open Sans Bold"/>
              </a:rPr>
              <a:t>Quot</a:t>
            </a:r>
            <a:r>
              <a:rPr lang="en-US" sz="2799" spc="-111" dirty="0">
                <a:solidFill>
                  <a:srgbClr val="000000"/>
                </a:solidFill>
                <a:latin typeface="Open Sans Bold"/>
              </a:rPr>
              <a:t> Sippy cups and Self tie V neck dress with Food feeder L size </a:t>
            </a:r>
            <a:r>
              <a:rPr lang="en-US" sz="2799" spc="-111" dirty="0" err="1">
                <a:solidFill>
                  <a:srgbClr val="000000"/>
                </a:solidFill>
                <a:latin typeface="Open Sans Bold"/>
              </a:rPr>
              <a:t>etc</a:t>
            </a:r>
            <a:r>
              <a:rPr lang="en-US" sz="2799" spc="-111" dirty="0">
                <a:solidFill>
                  <a:srgbClr val="000000"/>
                </a:solidFill>
                <a:latin typeface="Open Sans Bold"/>
              </a:rPr>
              <a:t>…</a:t>
            </a:r>
            <a:endParaRPr lang="en-US" sz="3200" spc="-127" dirty="0">
              <a:solidFill>
                <a:srgbClr val="000000"/>
              </a:solidFill>
              <a:latin typeface="Open Sans"/>
            </a:endParaRPr>
          </a:p>
          <a:p>
            <a:pPr marL="386080" lvl="1" indent="-193040" algn="l">
              <a:lnSpc>
                <a:spcPct val="150000"/>
              </a:lnSpc>
              <a:buFont typeface="Arial"/>
              <a:buChar char="•"/>
            </a:pPr>
            <a:r>
              <a:rPr lang="en-US" sz="3200" spc="-127" dirty="0">
                <a:solidFill>
                  <a:srgbClr val="000000"/>
                </a:solidFill>
                <a:latin typeface="Open Sans"/>
              </a:rPr>
              <a:t>There are some customers who are regular on buying product and willing to chunk they should be given some special attention.</a:t>
            </a:r>
          </a:p>
          <a:p>
            <a:pPr marL="386080" lvl="1" indent="-193040" algn="l">
              <a:lnSpc>
                <a:spcPct val="150000"/>
              </a:lnSpc>
              <a:buFont typeface="Arial"/>
              <a:buChar char="•"/>
            </a:pPr>
            <a:r>
              <a:rPr lang="en-US" sz="3200" spc="-127" dirty="0">
                <a:solidFill>
                  <a:srgbClr val="000000"/>
                </a:solidFill>
                <a:latin typeface="Open Sans"/>
              </a:rPr>
              <a:t>The reason behind negative review are that there were some expensive product and  delivery was late and also having inaccurate scale.</a:t>
            </a:r>
          </a:p>
          <a:p>
            <a:pPr marL="386080" lvl="1" indent="-193040" algn="l">
              <a:lnSpc>
                <a:spcPct val="150000"/>
              </a:lnSpc>
              <a:buFont typeface="Arial"/>
              <a:buChar char="•"/>
            </a:pPr>
            <a:r>
              <a:rPr lang="en-US" sz="3200" spc="-127" dirty="0">
                <a:solidFill>
                  <a:srgbClr val="000000"/>
                </a:solidFill>
                <a:latin typeface="Open Sans"/>
              </a:rPr>
              <a:t>Also we had already given the business improvement solution at the end of each category, so promoter can work on that and can increases the sales and bring the profits.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512"/>
          <a:stretch>
            <a:fillRect/>
          </a:stretch>
        </p:blipFill>
        <p:spPr>
          <a:xfrm>
            <a:off x="5181198" y="4134612"/>
            <a:ext cx="7131518" cy="30662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044248" y="236220"/>
            <a:ext cx="3001902" cy="1000125"/>
          </a:xfrm>
          <a:prstGeom prst="rect">
            <a:avLst/>
          </a:prstGeom>
        </p:spPr>
        <p:txBody>
          <a:bodyPr lIns="0" tIns="0" rIns="0" bIns="0" rtlCol="0" anchor="t">
            <a:spAutoFit/>
          </a:bodyPr>
          <a:lstStyle/>
          <a:p>
            <a:pPr algn="l">
              <a:lnSpc>
                <a:spcPts val="7920"/>
              </a:lnSpc>
            </a:pPr>
            <a:r>
              <a:rPr lang="en-US" sz="6600" spc="-263">
                <a:solidFill>
                  <a:srgbClr val="000000"/>
                </a:solidFill>
                <a:latin typeface="Open Sans Bold"/>
              </a:rPr>
              <a:t>INDEX</a:t>
            </a:r>
          </a:p>
        </p:txBody>
      </p:sp>
      <p:sp>
        <p:nvSpPr>
          <p:cNvPr id="3" name="TextBox 3"/>
          <p:cNvSpPr txBox="1"/>
          <p:nvPr/>
        </p:nvSpPr>
        <p:spPr>
          <a:xfrm>
            <a:off x="1166416" y="1187963"/>
            <a:ext cx="6486092" cy="8241230"/>
          </a:xfrm>
          <a:prstGeom prst="rect">
            <a:avLst/>
          </a:prstGeom>
        </p:spPr>
        <p:txBody>
          <a:bodyPr wrap="square" lIns="0" tIns="0" rIns="0" bIns="0" rtlCol="0" anchor="t">
            <a:spAutoFit/>
          </a:bodyPr>
          <a:lstStyle/>
          <a:p>
            <a:pPr marL="392323" lvl="1" indent="-196161" algn="l">
              <a:lnSpc>
                <a:spcPts val="5853"/>
              </a:lnSpc>
              <a:buFont typeface="Arial"/>
              <a:buChar char="•"/>
            </a:pPr>
            <a:r>
              <a:rPr lang="en-US" sz="3251" spc="-129" dirty="0">
                <a:solidFill>
                  <a:srgbClr val="000000"/>
                </a:solidFill>
                <a:latin typeface="Open Sans"/>
              </a:rPr>
              <a:t>Problem statement.</a:t>
            </a:r>
          </a:p>
          <a:p>
            <a:pPr marL="392323" lvl="1" indent="-196161" algn="l">
              <a:lnSpc>
                <a:spcPts val="5853"/>
              </a:lnSpc>
              <a:buFont typeface="Arial"/>
              <a:buChar char="•"/>
            </a:pPr>
            <a:r>
              <a:rPr lang="en-US" sz="3251" spc="-129" dirty="0">
                <a:solidFill>
                  <a:srgbClr val="000000"/>
                </a:solidFill>
                <a:latin typeface="Open Sans"/>
              </a:rPr>
              <a:t>Why product review analysis.</a:t>
            </a:r>
          </a:p>
          <a:p>
            <a:pPr marL="392323" lvl="1" indent="-196161" algn="l">
              <a:lnSpc>
                <a:spcPts val="5853"/>
              </a:lnSpc>
              <a:buFont typeface="Arial"/>
              <a:buChar char="•"/>
            </a:pPr>
            <a:r>
              <a:rPr lang="en-US" sz="3251" spc="-129" dirty="0">
                <a:solidFill>
                  <a:srgbClr val="000000"/>
                </a:solidFill>
                <a:latin typeface="Open Sans"/>
              </a:rPr>
              <a:t>Tools used for BA.</a:t>
            </a:r>
          </a:p>
          <a:p>
            <a:pPr marL="392323" lvl="1" indent="-196161" algn="l">
              <a:lnSpc>
                <a:spcPts val="5853"/>
              </a:lnSpc>
              <a:buFont typeface="Arial"/>
              <a:buChar char="•"/>
            </a:pPr>
            <a:r>
              <a:rPr lang="en-US" sz="3251" spc="-129" dirty="0">
                <a:solidFill>
                  <a:srgbClr val="000000"/>
                </a:solidFill>
                <a:latin typeface="Open Sans"/>
              </a:rPr>
              <a:t>Baby category analysis.</a:t>
            </a:r>
          </a:p>
          <a:p>
            <a:pPr marL="392323" lvl="1" indent="-196161" algn="l">
              <a:lnSpc>
                <a:spcPts val="5853"/>
              </a:lnSpc>
              <a:buFont typeface="Arial"/>
              <a:buChar char="•"/>
            </a:pPr>
            <a:r>
              <a:rPr lang="en-US" sz="3251" spc="-129" dirty="0">
                <a:solidFill>
                  <a:srgbClr val="000000"/>
                </a:solidFill>
                <a:latin typeface="Open Sans"/>
              </a:rPr>
              <a:t>Dashboard presentation.</a:t>
            </a:r>
          </a:p>
          <a:p>
            <a:pPr marL="392323" lvl="1" indent="-196161" algn="l">
              <a:lnSpc>
                <a:spcPts val="5853"/>
              </a:lnSpc>
              <a:buFont typeface="Arial"/>
              <a:buChar char="•"/>
            </a:pPr>
            <a:r>
              <a:rPr lang="en-US" sz="3251" spc="-129" dirty="0">
                <a:solidFill>
                  <a:srgbClr val="000000"/>
                </a:solidFill>
                <a:latin typeface="Open Sans"/>
              </a:rPr>
              <a:t>Conclusion - Baby category.</a:t>
            </a:r>
          </a:p>
          <a:p>
            <a:pPr marL="392323" lvl="1" indent="-196161" algn="l">
              <a:lnSpc>
                <a:spcPts val="5853"/>
              </a:lnSpc>
              <a:buFont typeface="Arial"/>
              <a:buChar char="•"/>
            </a:pPr>
            <a:r>
              <a:rPr lang="en-US" sz="3251" spc="-129" dirty="0">
                <a:solidFill>
                  <a:srgbClr val="000000"/>
                </a:solidFill>
                <a:latin typeface="Open Sans"/>
              </a:rPr>
              <a:t>Clothing category analysis.</a:t>
            </a:r>
          </a:p>
          <a:p>
            <a:pPr marL="392323" lvl="1" indent="-196161" algn="l">
              <a:lnSpc>
                <a:spcPts val="5853"/>
              </a:lnSpc>
              <a:buFont typeface="Arial"/>
              <a:buChar char="•"/>
            </a:pPr>
            <a:r>
              <a:rPr lang="en-US" sz="3251" spc="-129" dirty="0">
                <a:solidFill>
                  <a:srgbClr val="000000"/>
                </a:solidFill>
                <a:latin typeface="Open Sans"/>
              </a:rPr>
              <a:t>Dashboard Presentation.</a:t>
            </a:r>
          </a:p>
          <a:p>
            <a:pPr marL="392323" lvl="1" indent="-196161" algn="l">
              <a:lnSpc>
                <a:spcPts val="5853"/>
              </a:lnSpc>
              <a:buFont typeface="Arial"/>
              <a:buChar char="•"/>
            </a:pPr>
            <a:r>
              <a:rPr lang="en-US" sz="3251" spc="-129" dirty="0">
                <a:solidFill>
                  <a:srgbClr val="000000"/>
                </a:solidFill>
                <a:latin typeface="Open Sans"/>
              </a:rPr>
              <a:t>Conclusion – Clothing category.</a:t>
            </a:r>
          </a:p>
          <a:p>
            <a:pPr marL="392323" lvl="1" indent="-196161" algn="l">
              <a:lnSpc>
                <a:spcPts val="5853"/>
              </a:lnSpc>
              <a:buFont typeface="Arial"/>
              <a:buChar char="•"/>
            </a:pPr>
            <a:r>
              <a:rPr lang="en-US" sz="3251" spc="-129" dirty="0">
                <a:solidFill>
                  <a:srgbClr val="000000"/>
                </a:solidFill>
                <a:latin typeface="Open Sans"/>
              </a:rPr>
              <a:t>Relation between categories.</a:t>
            </a:r>
          </a:p>
          <a:p>
            <a:pPr marL="392323" lvl="1" indent="-196161" algn="l">
              <a:lnSpc>
                <a:spcPts val="5853"/>
              </a:lnSpc>
              <a:buFont typeface="Arial"/>
              <a:buChar char="•"/>
            </a:pPr>
            <a:r>
              <a:rPr lang="en-US" sz="3251" spc="-129" dirty="0">
                <a:solidFill>
                  <a:srgbClr val="000000"/>
                </a:solidFill>
                <a:latin typeface="Open Sans"/>
              </a:rPr>
              <a:t>Business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TextBox 4"/>
          <p:cNvSpPr txBox="1"/>
          <p:nvPr/>
        </p:nvSpPr>
        <p:spPr>
          <a:xfrm>
            <a:off x="-304800" y="952500"/>
            <a:ext cx="9049201" cy="1155291"/>
          </a:xfrm>
          <a:prstGeom prst="rect">
            <a:avLst/>
          </a:prstGeom>
        </p:spPr>
        <p:txBody>
          <a:bodyPr lIns="0" tIns="0" rIns="0" bIns="0" rtlCol="0" anchor="t">
            <a:spAutoFit/>
          </a:bodyPr>
          <a:lstStyle/>
          <a:p>
            <a:pPr algn="ctr">
              <a:lnSpc>
                <a:spcPts val="8488"/>
              </a:lnSpc>
            </a:pPr>
            <a:r>
              <a:rPr lang="en-US" sz="6000" spc="-239" dirty="0">
                <a:solidFill>
                  <a:srgbClr val="000000"/>
                </a:solidFill>
                <a:latin typeface="Open Sans Bold"/>
              </a:rPr>
              <a:t>Problem statement</a:t>
            </a:r>
          </a:p>
        </p:txBody>
      </p:sp>
      <p:sp>
        <p:nvSpPr>
          <p:cNvPr id="5" name="TextBox 5"/>
          <p:cNvSpPr txBox="1"/>
          <p:nvPr/>
        </p:nvSpPr>
        <p:spPr>
          <a:xfrm>
            <a:off x="838200" y="2476500"/>
            <a:ext cx="16230600" cy="6569234"/>
          </a:xfrm>
          <a:prstGeom prst="rect">
            <a:avLst/>
          </a:prstGeom>
        </p:spPr>
        <p:txBody>
          <a:bodyPr lIns="0" tIns="0" rIns="0" bIns="0" rtlCol="0" anchor="t">
            <a:spAutoFit/>
          </a:bodyPr>
          <a:lstStyle/>
          <a:p>
            <a:pPr algn="l">
              <a:lnSpc>
                <a:spcPct val="150000"/>
              </a:lnSpc>
            </a:pPr>
            <a:r>
              <a:rPr lang="en-US" sz="3200" spc="-127" dirty="0">
                <a:solidFill>
                  <a:srgbClr val="000000"/>
                </a:solidFill>
                <a:latin typeface="Open Sans"/>
              </a:rPr>
              <a:t>The traditional manual process of Amazon product reviews is time-consuming and inefficient when millions of reviews are being posted all the time. It doesn’t show any trend or patterns over time. Moreover, it is tough to understand customers’ sentiment towards any product . </a:t>
            </a:r>
          </a:p>
          <a:p>
            <a:pPr algn="l">
              <a:lnSpc>
                <a:spcPct val="150000"/>
              </a:lnSpc>
            </a:pPr>
            <a:endParaRPr lang="en-US" sz="3200" spc="-127" dirty="0">
              <a:solidFill>
                <a:srgbClr val="000000"/>
              </a:solidFill>
              <a:latin typeface="Open Sans"/>
            </a:endParaRPr>
          </a:p>
          <a:p>
            <a:pPr marL="699133" lvl="2" indent="-233044" algn="l">
              <a:lnSpc>
                <a:spcPct val="150000"/>
              </a:lnSpc>
              <a:buFont typeface="Arial"/>
              <a:buChar char="⚬"/>
            </a:pPr>
            <a:r>
              <a:rPr lang="en-US" sz="3200" spc="-127" dirty="0">
                <a:solidFill>
                  <a:srgbClr val="000000"/>
                </a:solidFill>
                <a:latin typeface="Open Sans"/>
              </a:rPr>
              <a:t>Which product will be trending in future.</a:t>
            </a:r>
          </a:p>
          <a:p>
            <a:pPr marL="699133" lvl="2" indent="-233044" algn="l">
              <a:lnSpc>
                <a:spcPct val="150000"/>
              </a:lnSpc>
              <a:buFont typeface="Arial"/>
              <a:buChar char="⚬"/>
            </a:pPr>
            <a:r>
              <a:rPr lang="en-US" sz="3200" spc="-127" dirty="0">
                <a:solidFill>
                  <a:srgbClr val="000000"/>
                </a:solidFill>
                <a:latin typeface="Open Sans"/>
              </a:rPr>
              <a:t>Which product are making loss to business.</a:t>
            </a:r>
          </a:p>
          <a:p>
            <a:pPr marL="699133" lvl="2" indent="-233044" algn="l">
              <a:lnSpc>
                <a:spcPct val="150000"/>
              </a:lnSpc>
              <a:buFont typeface="Arial"/>
              <a:buChar char="⚬"/>
            </a:pPr>
            <a:r>
              <a:rPr lang="en-US" sz="3200" spc="-127" dirty="0">
                <a:solidFill>
                  <a:srgbClr val="000000"/>
                </a:solidFill>
                <a:latin typeface="Open Sans"/>
              </a:rPr>
              <a:t>Customers retention and What we can do about it.</a:t>
            </a:r>
          </a:p>
          <a:p>
            <a:pPr marL="699133" lvl="2" indent="-233044" algn="l">
              <a:lnSpc>
                <a:spcPct val="150000"/>
              </a:lnSpc>
              <a:buFont typeface="Arial"/>
              <a:buChar char="⚬"/>
            </a:pPr>
            <a:r>
              <a:rPr lang="en-US" sz="3200" spc="-127" dirty="0">
                <a:solidFill>
                  <a:srgbClr val="000000"/>
                </a:solidFill>
                <a:latin typeface="Open Sans"/>
              </a:rPr>
              <a:t>What will be impact on product when new review is added.</a:t>
            </a:r>
          </a:p>
          <a:p>
            <a:pPr marL="699133" lvl="2" indent="-233044" algn="l">
              <a:lnSpc>
                <a:spcPct val="150000"/>
              </a:lnSpc>
              <a:buFont typeface="Arial"/>
              <a:buChar char="⚬"/>
            </a:pPr>
            <a:r>
              <a:rPr lang="en-US" sz="3200" spc="-127" dirty="0">
                <a:solidFill>
                  <a:srgbClr val="000000"/>
                </a:solidFill>
                <a:latin typeface="Open Sans"/>
              </a:rPr>
              <a:t>Product 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09600" y="1028700"/>
            <a:ext cx="5996803" cy="958503"/>
          </a:xfrm>
          <a:prstGeom prst="rect">
            <a:avLst/>
          </a:prstGeom>
        </p:spPr>
        <p:txBody>
          <a:bodyPr lIns="0" tIns="0" rIns="0" bIns="0" rtlCol="0" anchor="t">
            <a:spAutoFit/>
          </a:bodyPr>
          <a:lstStyle/>
          <a:p>
            <a:pPr algn="ctr">
              <a:lnSpc>
                <a:spcPts val="7382"/>
              </a:lnSpc>
            </a:pPr>
            <a:r>
              <a:rPr lang="en-US" sz="6000" spc="-239" dirty="0">
                <a:solidFill>
                  <a:srgbClr val="000000"/>
                </a:solidFill>
                <a:latin typeface="Open Sans Bold"/>
              </a:rPr>
              <a:t>EDA Objectives</a:t>
            </a:r>
          </a:p>
        </p:txBody>
      </p:sp>
      <p:sp>
        <p:nvSpPr>
          <p:cNvPr id="3" name="TextBox 3"/>
          <p:cNvSpPr txBox="1"/>
          <p:nvPr/>
        </p:nvSpPr>
        <p:spPr>
          <a:xfrm>
            <a:off x="609600" y="2324100"/>
            <a:ext cx="16230600" cy="3256212"/>
          </a:xfrm>
          <a:prstGeom prst="rect">
            <a:avLst/>
          </a:prstGeom>
        </p:spPr>
        <p:txBody>
          <a:bodyPr lIns="0" tIns="0" rIns="0" bIns="0" rtlCol="0" anchor="t">
            <a:spAutoFit/>
          </a:bodyPr>
          <a:lstStyle/>
          <a:p>
            <a:pPr marL="662817" lvl="2" indent="-220939" algn="l">
              <a:lnSpc>
                <a:spcPts val="4348"/>
              </a:lnSpc>
              <a:buFont typeface="Arial"/>
              <a:buChar char="⚬"/>
            </a:pPr>
            <a:r>
              <a:rPr lang="en-US" sz="2899" dirty="0">
                <a:solidFill>
                  <a:srgbClr val="000000"/>
                </a:solidFill>
                <a:latin typeface="Public Sans"/>
              </a:rPr>
              <a:t>Find out the popularity of a particular product and how customer Reviews can impact the business.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From the past performance and reveal the insights.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Identify the business Trend.</a:t>
            </a:r>
          </a:p>
        </p:txBody>
      </p:sp>
    </p:spTree>
    <p:extLst>
      <p:ext uri="{BB962C8B-B14F-4D97-AF65-F5344CB8AC3E}">
        <p14:creationId xmlns:p14="http://schemas.microsoft.com/office/powerpoint/2010/main" val="94552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699" y="5138758"/>
            <a:ext cx="15212923" cy="491356"/>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Tool used for exploratory analysis and visualization.</a:t>
            </a:r>
          </a:p>
        </p:txBody>
      </p:sp>
      <p:sp>
        <p:nvSpPr>
          <p:cNvPr id="3" name="TextBox 3"/>
          <p:cNvSpPr txBox="1"/>
          <p:nvPr/>
        </p:nvSpPr>
        <p:spPr>
          <a:xfrm>
            <a:off x="1028700" y="6033469"/>
            <a:ext cx="15212923" cy="2726641"/>
          </a:xfrm>
          <a:prstGeom prst="rect">
            <a:avLst/>
          </a:prstGeom>
        </p:spPr>
        <p:txBody>
          <a:bodyPr lIns="0" tIns="0" rIns="0" bIns="0" rtlCol="0" anchor="t">
            <a:spAutoFit/>
          </a:bodyPr>
          <a:lstStyle/>
          <a:p>
            <a:pPr marL="639957" lvl="2" indent="-213319" algn="l">
              <a:lnSpc>
                <a:spcPts val="4199"/>
              </a:lnSpc>
              <a:buFont typeface="Arial"/>
              <a:buChar char="⚬"/>
            </a:pPr>
            <a:r>
              <a:rPr lang="en-US" sz="2799" dirty="0">
                <a:solidFill>
                  <a:srgbClr val="000000"/>
                </a:solidFill>
                <a:latin typeface="Public Sans"/>
              </a:rPr>
              <a:t>We have performed visualizations in Tableau to explore the relationship between attributes as well as determine timelines and trends in the attributes.</a:t>
            </a:r>
          </a:p>
          <a:p>
            <a:pPr marL="639957" lvl="2" indent="-213319" algn="l">
              <a:lnSpc>
                <a:spcPts val="4199"/>
              </a:lnSpc>
              <a:buFont typeface="Arial"/>
              <a:buChar char="⚬"/>
            </a:pPr>
            <a:r>
              <a:rPr lang="en-US" sz="2799" dirty="0">
                <a:solidFill>
                  <a:srgbClr val="000000"/>
                </a:solidFill>
                <a:latin typeface="Public Sans"/>
              </a:rPr>
              <a:t>We have also used python lib for some visualization.</a:t>
            </a:r>
          </a:p>
        </p:txBody>
      </p:sp>
      <p:sp>
        <p:nvSpPr>
          <p:cNvPr id="4" name="TextBox 4"/>
          <p:cNvSpPr txBox="1"/>
          <p:nvPr/>
        </p:nvSpPr>
        <p:spPr>
          <a:xfrm>
            <a:off x="1028700" y="1387880"/>
            <a:ext cx="13980142" cy="504825"/>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Why product reviews analysis ?</a:t>
            </a:r>
          </a:p>
        </p:txBody>
      </p:sp>
      <p:sp>
        <p:nvSpPr>
          <p:cNvPr id="5" name="TextBox 5"/>
          <p:cNvSpPr txBox="1"/>
          <p:nvPr/>
        </p:nvSpPr>
        <p:spPr>
          <a:xfrm>
            <a:off x="1028700" y="2283230"/>
            <a:ext cx="15212923" cy="1636396"/>
          </a:xfrm>
          <a:prstGeom prst="rect">
            <a:avLst/>
          </a:prstGeom>
        </p:spPr>
        <p:txBody>
          <a:bodyPr lIns="0" tIns="0" rIns="0" bIns="0" rtlCol="0" anchor="t">
            <a:spAutoFit/>
          </a:bodyPr>
          <a:lstStyle/>
          <a:p>
            <a:pPr marL="639957" lvl="2" indent="-213319" algn="l">
              <a:lnSpc>
                <a:spcPts val="4199"/>
              </a:lnSpc>
              <a:buFont typeface="Arial"/>
              <a:buChar char="⚬"/>
            </a:pPr>
            <a:r>
              <a:rPr lang="en-US" sz="2799" dirty="0">
                <a:solidFill>
                  <a:srgbClr val="000000"/>
                </a:solidFill>
                <a:latin typeface="Public Sans"/>
              </a:rPr>
              <a:t>They reveal customer sentiments (Positive, negative or neutral ).</a:t>
            </a:r>
          </a:p>
          <a:p>
            <a:pPr marL="639957" lvl="2" indent="-213319" algn="l">
              <a:lnSpc>
                <a:spcPts val="4199"/>
              </a:lnSpc>
              <a:buFont typeface="Arial"/>
              <a:buChar char="⚬"/>
            </a:pPr>
            <a:r>
              <a:rPr lang="en-US" sz="2799" dirty="0">
                <a:solidFill>
                  <a:srgbClr val="000000"/>
                </a:solidFill>
                <a:latin typeface="Public Sans"/>
              </a:rPr>
              <a:t>Help in managing the inventory, stock, and deciding constraints that could make the business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
        <p:nvSpPr>
          <p:cNvPr id="3" name="TextBox 3"/>
          <p:cNvSpPr txBox="1"/>
          <p:nvPr/>
        </p:nvSpPr>
        <p:spPr>
          <a:xfrm>
            <a:off x="1421337" y="2595893"/>
            <a:ext cx="15445326"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Baby Category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968077" y="656016"/>
            <a:ext cx="10351845" cy="409597"/>
          </a:xfrm>
          <a:prstGeom prst="rect">
            <a:avLst/>
          </a:prstGeom>
        </p:spPr>
        <p:txBody>
          <a:bodyPr lIns="0" tIns="0" rIns="0" bIns="0" rtlCol="0" anchor="t">
            <a:spAutoFit/>
          </a:bodyPr>
          <a:lstStyle/>
          <a:p>
            <a:pPr algn="ctr">
              <a:lnSpc>
                <a:spcPts val="4000"/>
              </a:lnSpc>
            </a:pPr>
            <a:r>
              <a:rPr lang="en-US" sz="4400">
                <a:solidFill>
                  <a:srgbClr val="000000"/>
                </a:solidFill>
                <a:latin typeface="Public Sans Bold Bold"/>
              </a:rPr>
              <a:t>Analysis on review </a:t>
            </a:r>
          </a:p>
        </p:txBody>
      </p:sp>
      <p:sp>
        <p:nvSpPr>
          <p:cNvPr id="3" name="TextBox 3"/>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In this, we can observe that the maximum number of customer has given a positive review which is </a:t>
            </a:r>
            <a:r>
              <a:rPr lang="en-US" sz="2799" dirty="0">
                <a:solidFill>
                  <a:srgbClr val="FF0000"/>
                </a:solidFill>
                <a:latin typeface="Public Sans Bold"/>
              </a:rPr>
              <a:t>91% </a:t>
            </a:r>
            <a:r>
              <a:rPr lang="en-US" sz="2799" dirty="0">
                <a:solidFill>
                  <a:srgbClr val="000000"/>
                </a:solidFill>
                <a:latin typeface="Public Sans"/>
              </a:rPr>
              <a:t>and negative review with </a:t>
            </a:r>
            <a:r>
              <a:rPr lang="en-US" sz="2799" dirty="0">
                <a:solidFill>
                  <a:srgbClr val="FF0000"/>
                </a:solidFill>
                <a:latin typeface="Public Sans Bold"/>
              </a:rPr>
              <a:t>7.64%. </a:t>
            </a:r>
          </a:p>
        </p:txBody>
      </p:sp>
      <p:sp>
        <p:nvSpPr>
          <p:cNvPr id="4" name="TextBox 4"/>
          <p:cNvSpPr txBox="1"/>
          <p:nvPr/>
        </p:nvSpPr>
        <p:spPr>
          <a:xfrm>
            <a:off x="504771" y="8642223"/>
            <a:ext cx="2390829" cy="539877"/>
          </a:xfrm>
          <a:prstGeom prst="rect">
            <a:avLst/>
          </a:prstGeom>
        </p:spPr>
        <p:txBody>
          <a:bodyPr lIns="0" tIns="0" rIns="0" bIns="0" rtlCol="0" anchor="t">
            <a:spAutoFit/>
          </a:bodyPr>
          <a:lstStyle/>
          <a:p>
            <a:pPr algn="ctr">
              <a:lnSpc>
                <a:spcPts val="4058"/>
              </a:lnSpc>
            </a:pPr>
            <a:r>
              <a:rPr lang="en-US" sz="3300" u="sng" dirty="0">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1995739" y="1562100"/>
            <a:ext cx="14296520" cy="6292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3" name="TextBox 3"/>
          <p:cNvSpPr txBox="1"/>
          <p:nvPr/>
        </p:nvSpPr>
        <p:spPr>
          <a:xfrm>
            <a:off x="2667000" y="8098431"/>
            <a:ext cx="15621000" cy="1563698"/>
          </a:xfrm>
          <a:prstGeom prst="rect">
            <a:avLst/>
          </a:prstGeom>
        </p:spPr>
        <p:txBody>
          <a:bodyPr wrap="square" lIns="0" tIns="0" rIns="0" bIns="0" rtlCol="0" anchor="t">
            <a:spAutoFit/>
          </a:bodyPr>
          <a:lstStyle/>
          <a:p>
            <a:pPr algn="l">
              <a:lnSpc>
                <a:spcPts val="4199"/>
              </a:lnSpc>
            </a:pPr>
            <a:r>
              <a:rPr lang="en-US" sz="2799" dirty="0">
                <a:solidFill>
                  <a:srgbClr val="000000"/>
                </a:solidFill>
                <a:latin typeface="Public Sans"/>
              </a:rPr>
              <a:t>Here we had observe that the people has given the most reviews as positive which is </a:t>
            </a:r>
            <a:r>
              <a:rPr lang="en-US" sz="2799" dirty="0">
                <a:solidFill>
                  <a:srgbClr val="FF0000"/>
                </a:solidFill>
                <a:latin typeface="Public Sans Bold"/>
              </a:rPr>
              <a:t>75.94%</a:t>
            </a:r>
          </a:p>
          <a:p>
            <a:pPr algn="l">
              <a:lnSpc>
                <a:spcPts val="4199"/>
              </a:lnSpc>
            </a:pPr>
            <a:r>
              <a:rPr lang="en-US" sz="2799" dirty="0">
                <a:solidFill>
                  <a:srgbClr val="000000"/>
                </a:solidFill>
                <a:latin typeface="Public Sans"/>
              </a:rPr>
              <a:t> Review which are not helpful to other people in term of buying the product is </a:t>
            </a:r>
            <a:r>
              <a:rPr lang="en-US" sz="2799" dirty="0">
                <a:solidFill>
                  <a:srgbClr val="FF0000"/>
                </a:solidFill>
                <a:latin typeface="Public Sans Bold"/>
              </a:rPr>
              <a:t>19.81%.</a:t>
            </a:r>
          </a:p>
          <a:p>
            <a:pPr algn="l">
              <a:lnSpc>
                <a:spcPts val="4199"/>
              </a:lnSpc>
            </a:pPr>
            <a:r>
              <a:rPr lang="en-US" sz="2799" dirty="0">
                <a:solidFill>
                  <a:srgbClr val="FF0000"/>
                </a:solidFill>
                <a:latin typeface="Public Sans Bold"/>
              </a:rPr>
              <a:t>3.98% </a:t>
            </a:r>
            <a:r>
              <a:rPr lang="en-US" sz="2799" dirty="0">
                <a:solidFill>
                  <a:srgbClr val="000000"/>
                </a:solidFill>
                <a:latin typeface="Public Sans"/>
              </a:rPr>
              <a:t>customer having bad experience while buying product.</a:t>
            </a:r>
          </a:p>
        </p:txBody>
      </p:sp>
      <p:sp>
        <p:nvSpPr>
          <p:cNvPr id="4" name="TextBox 4"/>
          <p:cNvSpPr txBox="1"/>
          <p:nvPr/>
        </p:nvSpPr>
        <p:spPr>
          <a:xfrm>
            <a:off x="381000" y="8078955"/>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5084817" y="1550595"/>
            <a:ext cx="8707384" cy="64358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1315</Words>
  <Application>Microsoft Office PowerPoint</Application>
  <PresentationFormat>Custom</PresentationFormat>
  <Paragraphs>152</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Josefin Sans Regular Bold</vt:lpstr>
      <vt:lpstr>Public Sans Bold</vt:lpstr>
      <vt:lpstr>Calibri</vt:lpstr>
      <vt:lpstr>Arimo Bold</vt:lpstr>
      <vt:lpstr>Open Sans Bold</vt:lpstr>
      <vt:lpstr>Public Sans</vt:lpstr>
      <vt:lpstr>Public Sans Bold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Project final ppt.pptx</dc:title>
  <cp:lastModifiedBy>Sumit Yadav</cp:lastModifiedBy>
  <cp:revision>25</cp:revision>
  <dcterms:created xsi:type="dcterms:W3CDTF">2006-08-16T00:00:00Z</dcterms:created>
  <dcterms:modified xsi:type="dcterms:W3CDTF">2023-01-12T06:47:14Z</dcterms:modified>
  <dc:identifier>DAFUAxQnY6M</dc:identifier>
</cp:coreProperties>
</file>