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114" d="100"/>
          <a:sy n="114" d="100"/>
        </p:scale>
        <p:origin x="3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026CD-AEA6-4D2C-9ADC-CDE32697AA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CE106E-6926-450C-97EA-708403B70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13EABA-CAD6-40AE-A23B-622FD65EB08F}"/>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D6AD8F82-423D-44CB-917C-CE30A12B5F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BC13D-6902-4A7C-A7AF-B42B1C3606B0}"/>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425407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46D1-28FA-4755-B080-28333B6EF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13E43F-FFC9-48AF-9C03-1737BB8262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D1B94-74EE-4EC1-9CCB-64F261F7D90B}"/>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1486A487-C561-45E6-8E10-374ABD908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4BC44-CFD8-4A75-AB4D-C89E8CB12D0C}"/>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4210205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68344B-CC89-4CA9-92EC-D5486A8307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740008-08AD-4531-A1F4-441C4ECFCEC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7735B3-7D7F-40B9-BF93-BF1A466F8111}"/>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ECCB4A9C-7C1D-4C2D-85B6-ADC15DEC6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F161A-D250-4208-A97B-9B1220108DB2}"/>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326221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C3886-8E8F-46E6-B7D1-3F2F9A5F7C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B08DF4-85AF-4DA4-B073-7E89AD9F870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7B490-7C95-42DB-B3F4-CE92A3C45E15}"/>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7AF01579-8F46-4929-8D2E-B284A886E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097D-11C9-4979-9F2A-DC059BF851E3}"/>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292567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D0A99-18D7-4ADF-805C-E215716C8B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43122D9-AA37-4AA2-B629-DB4D4D1E19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F78928D-0C7C-4F46-974E-6A925522CCE2}"/>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CB6DCAB2-E428-4CC5-8B7F-F694DA4243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728569-6320-4E33-94D5-85CE623440EA}"/>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1306373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B9A3-B1DD-47B0-AE30-ACDBE8BAD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21754-96AF-41DD-9CB6-E65A75D12D5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E47726-66A0-4A1D-8EB9-A7AD9218D5B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C2501-3124-45F5-B70E-857AFA9C3A38}"/>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6" name="Footer Placeholder 5">
            <a:extLst>
              <a:ext uri="{FF2B5EF4-FFF2-40B4-BE49-F238E27FC236}">
                <a16:creationId xmlns:a16="http://schemas.microsoft.com/office/drawing/2014/main" id="{BC6F75DD-D37A-4188-90BB-2044ECB25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B1857-44E3-413F-B018-8822744B5E04}"/>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3735284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A104-F4DE-46C0-9400-12F3E6F8E8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6CD75-12EB-46C5-B76B-22AEE28E9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C063088-E0ED-4458-B6F7-BFFAB7B3824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7D7321-A1A9-442B-AF9A-0609C90336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4C1C78C-79C0-4786-AC36-55015C3248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D6C7A8-06FB-4C39-B7C2-7318B2435268}"/>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8" name="Footer Placeholder 7">
            <a:extLst>
              <a:ext uri="{FF2B5EF4-FFF2-40B4-BE49-F238E27FC236}">
                <a16:creationId xmlns:a16="http://schemas.microsoft.com/office/drawing/2014/main" id="{D2B6E303-E730-403C-9DDB-23BA21E518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82F911-1B7F-44B4-8394-6DA358BE9531}"/>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1796183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A0218-43CD-469D-8FBF-4238EC0232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13513A-F33C-48DA-B699-106D0E9D6F70}"/>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4" name="Footer Placeholder 3">
            <a:extLst>
              <a:ext uri="{FF2B5EF4-FFF2-40B4-BE49-F238E27FC236}">
                <a16:creationId xmlns:a16="http://schemas.microsoft.com/office/drawing/2014/main" id="{6322E158-8586-439B-BCF6-55154C2E39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A324765-9E45-47AD-8D60-91C59C975F90}"/>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103894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A795CA-4233-4764-8837-0CE80C86C037}"/>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3" name="Footer Placeholder 2">
            <a:extLst>
              <a:ext uri="{FF2B5EF4-FFF2-40B4-BE49-F238E27FC236}">
                <a16:creationId xmlns:a16="http://schemas.microsoft.com/office/drawing/2014/main" id="{34F94006-00A1-4EC9-BB90-70BE9EF2C5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234CC5-99E1-4D11-8A53-80FE48FD3C4A}"/>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642885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359D-22D4-4B87-B9EE-3EF8D4208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5D0A6E-81B2-4AAC-A093-B04AF97E65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FCD7B3-70C7-4FA7-AC53-3FC1F1826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D316C1-3FF7-48CC-8629-4C3D029FEFC7}"/>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6" name="Footer Placeholder 5">
            <a:extLst>
              <a:ext uri="{FF2B5EF4-FFF2-40B4-BE49-F238E27FC236}">
                <a16:creationId xmlns:a16="http://schemas.microsoft.com/office/drawing/2014/main" id="{84EE1953-65FB-4CF3-9F1B-85FB7D0DCC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6B20B-BE9B-43F5-B139-B953993DDCCC}"/>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280153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65A7D-4A55-43EF-BF86-1D612C81C2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CDC2C0-F8AB-47BC-B976-75EE11D86A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32E367-DABC-4A43-81CC-0D20097B5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CA3312A-FD16-4FE7-9684-0BD7D23A7AD5}"/>
              </a:ext>
            </a:extLst>
          </p:cNvPr>
          <p:cNvSpPr>
            <a:spLocks noGrp="1"/>
          </p:cNvSpPr>
          <p:nvPr>
            <p:ph type="dt" sz="half" idx="10"/>
          </p:nvPr>
        </p:nvSpPr>
        <p:spPr/>
        <p:txBody>
          <a:bodyPr/>
          <a:lstStyle/>
          <a:p>
            <a:fld id="{40142511-F7CD-4834-9233-A845490653A5}" type="datetimeFigureOut">
              <a:rPr lang="en-US" smtClean="0"/>
              <a:t>12/11/2019</a:t>
            </a:fld>
            <a:endParaRPr lang="en-US"/>
          </a:p>
        </p:txBody>
      </p:sp>
      <p:sp>
        <p:nvSpPr>
          <p:cNvPr id="6" name="Footer Placeholder 5">
            <a:extLst>
              <a:ext uri="{FF2B5EF4-FFF2-40B4-BE49-F238E27FC236}">
                <a16:creationId xmlns:a16="http://schemas.microsoft.com/office/drawing/2014/main" id="{DCAAB790-9A6F-4420-8648-43FF69111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437F4-6E52-4A3D-B2F3-F24CCD483EBD}"/>
              </a:ext>
            </a:extLst>
          </p:cNvPr>
          <p:cNvSpPr>
            <a:spLocks noGrp="1"/>
          </p:cNvSpPr>
          <p:nvPr>
            <p:ph type="sldNum" sz="quarter" idx="12"/>
          </p:nvPr>
        </p:nvSpPr>
        <p:spPr/>
        <p:txBody>
          <a:bodyPr/>
          <a:lstStyle/>
          <a:p>
            <a:fld id="{ADF2E20A-C9C5-4401-8165-E3840B1E4F33}" type="slidenum">
              <a:rPr lang="en-US" smtClean="0"/>
              <a:t>‹#›</a:t>
            </a:fld>
            <a:endParaRPr lang="en-US"/>
          </a:p>
        </p:txBody>
      </p:sp>
    </p:spTree>
    <p:extLst>
      <p:ext uri="{BB962C8B-B14F-4D97-AF65-F5344CB8AC3E}">
        <p14:creationId xmlns:p14="http://schemas.microsoft.com/office/powerpoint/2010/main" val="319062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C230E-4A86-4ECD-98BC-EFC1606F0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7ABAFB-88EB-471F-8663-0A1A4760EE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BBFAE0-FEBE-4A95-94FC-FEB9561C4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42511-F7CD-4834-9233-A845490653A5}" type="datetimeFigureOut">
              <a:rPr lang="en-US" smtClean="0"/>
              <a:t>12/11/2019</a:t>
            </a:fld>
            <a:endParaRPr lang="en-US"/>
          </a:p>
        </p:txBody>
      </p:sp>
      <p:sp>
        <p:nvSpPr>
          <p:cNvPr id="5" name="Footer Placeholder 4">
            <a:extLst>
              <a:ext uri="{FF2B5EF4-FFF2-40B4-BE49-F238E27FC236}">
                <a16:creationId xmlns:a16="http://schemas.microsoft.com/office/drawing/2014/main" id="{1D187FFE-9ED7-4383-B7E1-58CEBD2CF3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658F3B-E6E0-4546-81FC-E4FBC7EEB1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2E20A-C9C5-4401-8165-E3840B1E4F33}" type="slidenum">
              <a:rPr lang="en-US" smtClean="0"/>
              <a:t>‹#›</a:t>
            </a:fld>
            <a:endParaRPr lang="en-US"/>
          </a:p>
        </p:txBody>
      </p:sp>
    </p:spTree>
    <p:extLst>
      <p:ext uri="{BB962C8B-B14F-4D97-AF65-F5344CB8AC3E}">
        <p14:creationId xmlns:p14="http://schemas.microsoft.com/office/powerpoint/2010/main" val="3055072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Open-source_software" TargetMode="External"/><Relationship Id="rId2" Type="http://schemas.openxmlformats.org/officeDocument/2006/relationships/hyperlink" Target="https://www.reference.com/world-view/advantages-disadvantages-commercial-software-ed760bc7145167ef" TargetMode="External"/><Relationship Id="rId1" Type="http://schemas.openxmlformats.org/officeDocument/2006/relationships/slideLayout" Target="../slideLayouts/slideLayout1.xml"/><Relationship Id="rId4" Type="http://schemas.openxmlformats.org/officeDocument/2006/relationships/hyperlink" Target="https://en.wikipedia.org/wiki/Commercial_softwa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1D9E676A-FCE9-4710-A571-A2D19EEC2EE2}"/>
              </a:ext>
            </a:extLst>
          </p:cNvPr>
          <p:cNvSpPr>
            <a:spLocks noGrp="1"/>
          </p:cNvSpPr>
          <p:nvPr>
            <p:ph type="subTitle" idx="1"/>
          </p:nvPr>
        </p:nvSpPr>
        <p:spPr>
          <a:xfrm>
            <a:off x="1543050" y="2264415"/>
            <a:ext cx="9429750" cy="4593585"/>
          </a:xfrm>
        </p:spPr>
        <p:txBody>
          <a:bodyPr>
            <a:normAutofit lnSpcReduction="10000"/>
          </a:bodyPr>
          <a:lstStyle/>
          <a:p>
            <a:r>
              <a:rPr lang="en-US" dirty="0">
                <a:solidFill>
                  <a:srgbClr val="FF0000"/>
                </a:solidFill>
              </a:rPr>
              <a:t>INTRODUCTION TO COMPUTER STUDIES</a:t>
            </a:r>
          </a:p>
          <a:p>
            <a:r>
              <a:rPr lang="en-US" dirty="0">
                <a:solidFill>
                  <a:schemeClr val="accent1">
                    <a:lumMod val="75000"/>
                  </a:schemeClr>
                </a:solidFill>
              </a:rPr>
              <a:t>Report on Open Source vs Commercial Software</a:t>
            </a:r>
          </a:p>
          <a:p>
            <a:endParaRPr lang="en-US" dirty="0">
              <a:solidFill>
                <a:schemeClr val="accent1">
                  <a:lumMod val="75000"/>
                </a:schemeClr>
              </a:solidFill>
            </a:endParaRPr>
          </a:p>
          <a:p>
            <a:r>
              <a:rPr lang="en-US" dirty="0">
                <a:solidFill>
                  <a:schemeClr val="bg2">
                    <a:lumMod val="10000"/>
                  </a:schemeClr>
                </a:solidFill>
              </a:rPr>
              <a:t>Submitted by</a:t>
            </a:r>
          </a:p>
          <a:p>
            <a:r>
              <a:rPr lang="en-US" dirty="0">
                <a:solidFill>
                  <a:schemeClr val="bg2">
                    <a:lumMod val="10000"/>
                  </a:schemeClr>
                </a:solidFill>
              </a:rPr>
              <a:t>Name: </a:t>
            </a:r>
            <a:r>
              <a:rPr lang="en-US" dirty="0" err="1">
                <a:solidFill>
                  <a:schemeClr val="bg2">
                    <a:lumMod val="10000"/>
                  </a:schemeClr>
                </a:solidFill>
              </a:rPr>
              <a:t>Sumiya</a:t>
            </a:r>
            <a:r>
              <a:rPr lang="en-US" dirty="0">
                <a:solidFill>
                  <a:schemeClr val="bg2">
                    <a:lumMod val="10000"/>
                  </a:schemeClr>
                </a:solidFill>
              </a:rPr>
              <a:t> Nabi </a:t>
            </a:r>
            <a:r>
              <a:rPr lang="en-US" dirty="0" err="1">
                <a:solidFill>
                  <a:schemeClr val="bg2">
                    <a:lumMod val="10000"/>
                  </a:schemeClr>
                </a:solidFill>
              </a:rPr>
              <a:t>Namira</a:t>
            </a:r>
            <a:endParaRPr lang="en-US" dirty="0">
              <a:solidFill>
                <a:schemeClr val="bg2">
                  <a:lumMod val="10000"/>
                </a:schemeClr>
              </a:solidFill>
            </a:endParaRPr>
          </a:p>
          <a:p>
            <a:r>
              <a:rPr lang="en-US" dirty="0">
                <a:solidFill>
                  <a:schemeClr val="bg2">
                    <a:lumMod val="10000"/>
                  </a:schemeClr>
                </a:solidFill>
              </a:rPr>
              <a:t>ID</a:t>
            </a:r>
            <a:r>
              <a:rPr lang="en-US">
                <a:solidFill>
                  <a:schemeClr val="bg2">
                    <a:lumMod val="10000"/>
                  </a:schemeClr>
                </a:solidFill>
              </a:rPr>
              <a:t>: 19-40790-2</a:t>
            </a:r>
            <a:endParaRPr lang="en-US" dirty="0">
              <a:solidFill>
                <a:schemeClr val="bg2">
                  <a:lumMod val="10000"/>
                </a:schemeClr>
              </a:solidFill>
            </a:endParaRPr>
          </a:p>
          <a:p>
            <a:endParaRPr lang="en-US" dirty="0">
              <a:solidFill>
                <a:schemeClr val="bg2">
                  <a:lumMod val="10000"/>
                </a:schemeClr>
              </a:solidFill>
            </a:endParaRPr>
          </a:p>
          <a:p>
            <a:r>
              <a:rPr lang="en-US" dirty="0">
                <a:solidFill>
                  <a:schemeClr val="bg2">
                    <a:lumMod val="10000"/>
                  </a:schemeClr>
                </a:solidFill>
              </a:rPr>
              <a:t>Submitted to</a:t>
            </a:r>
          </a:p>
          <a:p>
            <a:r>
              <a:rPr lang="en-US" dirty="0" err="1">
                <a:solidFill>
                  <a:schemeClr val="bg2">
                    <a:lumMod val="10000"/>
                  </a:schemeClr>
                </a:solidFill>
              </a:rPr>
              <a:t>Supta</a:t>
            </a:r>
            <a:r>
              <a:rPr lang="en-US" dirty="0">
                <a:solidFill>
                  <a:schemeClr val="bg2">
                    <a:lumMod val="10000"/>
                  </a:schemeClr>
                </a:solidFill>
              </a:rPr>
              <a:t> Richard Philip</a:t>
            </a:r>
          </a:p>
          <a:p>
            <a:endParaRPr lang="en-US" dirty="0">
              <a:solidFill>
                <a:schemeClr val="bg2">
                  <a:lumMod val="10000"/>
                </a:schemeClr>
              </a:solidFill>
            </a:endParaRPr>
          </a:p>
          <a:p>
            <a:r>
              <a:rPr lang="en-US" dirty="0">
                <a:solidFill>
                  <a:schemeClr val="bg2">
                    <a:lumMod val="10000"/>
                  </a:schemeClr>
                </a:solidFill>
              </a:rPr>
              <a:t>Submission Date:11-12-2019</a:t>
            </a:r>
          </a:p>
          <a:p>
            <a:endParaRPr lang="en-US" dirty="0">
              <a:solidFill>
                <a:schemeClr val="bg2">
                  <a:lumMod val="10000"/>
                </a:schemeClr>
              </a:solidFill>
            </a:endParaRPr>
          </a:p>
        </p:txBody>
      </p:sp>
      <p:pic>
        <p:nvPicPr>
          <p:cNvPr id="3" name="Picture 2">
            <a:extLst>
              <a:ext uri="{FF2B5EF4-FFF2-40B4-BE49-F238E27FC236}">
                <a16:creationId xmlns:a16="http://schemas.microsoft.com/office/drawing/2014/main" id="{B20C55B4-385E-4903-92A1-08E54A673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4909" y="0"/>
            <a:ext cx="4662182" cy="2264415"/>
          </a:xfrm>
          <a:prstGeom prst="rect">
            <a:avLst/>
          </a:prstGeom>
        </p:spPr>
      </p:pic>
    </p:spTree>
    <p:extLst>
      <p:ext uri="{BB962C8B-B14F-4D97-AF65-F5344CB8AC3E}">
        <p14:creationId xmlns:p14="http://schemas.microsoft.com/office/powerpoint/2010/main" val="707554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5908-AB17-4C44-8CE2-06196377510E}"/>
              </a:ext>
            </a:extLst>
          </p:cNvPr>
          <p:cNvSpPr>
            <a:spLocks noGrp="1"/>
          </p:cNvSpPr>
          <p:nvPr>
            <p:ph type="ctrTitle"/>
          </p:nvPr>
        </p:nvSpPr>
        <p:spPr>
          <a:xfrm>
            <a:off x="1524000" y="317021"/>
            <a:ext cx="9144000" cy="832271"/>
          </a:xfrm>
        </p:spPr>
        <p:txBody>
          <a:bodyPr>
            <a:normAutofit fontScale="90000"/>
          </a:bodyPr>
          <a:lstStyle/>
          <a:p>
            <a:r>
              <a:rPr lang="en-US" b="1" dirty="0"/>
              <a:t>Table</a:t>
            </a:r>
          </a:p>
        </p:txBody>
      </p:sp>
      <p:graphicFrame>
        <p:nvGraphicFramePr>
          <p:cNvPr id="4" name="Table 3">
            <a:extLst>
              <a:ext uri="{FF2B5EF4-FFF2-40B4-BE49-F238E27FC236}">
                <a16:creationId xmlns:a16="http://schemas.microsoft.com/office/drawing/2014/main" id="{3ED02F9A-318C-4626-BE2E-8E798ABCC034}"/>
              </a:ext>
            </a:extLst>
          </p:cNvPr>
          <p:cNvGraphicFramePr>
            <a:graphicFrameLocks noGrp="1"/>
          </p:cNvGraphicFramePr>
          <p:nvPr>
            <p:extLst>
              <p:ext uri="{D42A27DB-BD31-4B8C-83A1-F6EECF244321}">
                <p14:modId xmlns:p14="http://schemas.microsoft.com/office/powerpoint/2010/main" val="412449688"/>
              </p:ext>
            </p:extLst>
          </p:nvPr>
        </p:nvGraphicFramePr>
        <p:xfrm>
          <a:off x="2757182" y="2306973"/>
          <a:ext cx="6677636" cy="1860260"/>
        </p:xfrm>
        <a:graphic>
          <a:graphicData uri="http://schemas.openxmlformats.org/drawingml/2006/table">
            <a:tbl>
              <a:tblPr firstRow="1" bandRow="1">
                <a:tableStyleId>{5940675A-B579-460E-94D1-54222C63F5DA}</a:tableStyleId>
              </a:tblPr>
              <a:tblGrid>
                <a:gridCol w="738230">
                  <a:extLst>
                    <a:ext uri="{9D8B030D-6E8A-4147-A177-3AD203B41FA5}">
                      <a16:colId xmlns:a16="http://schemas.microsoft.com/office/drawing/2014/main" val="2798562387"/>
                    </a:ext>
                  </a:extLst>
                </a:gridCol>
                <a:gridCol w="4144163">
                  <a:extLst>
                    <a:ext uri="{9D8B030D-6E8A-4147-A177-3AD203B41FA5}">
                      <a16:colId xmlns:a16="http://schemas.microsoft.com/office/drawing/2014/main" val="133426449"/>
                    </a:ext>
                  </a:extLst>
                </a:gridCol>
                <a:gridCol w="1795243">
                  <a:extLst>
                    <a:ext uri="{9D8B030D-6E8A-4147-A177-3AD203B41FA5}">
                      <a16:colId xmlns:a16="http://schemas.microsoft.com/office/drawing/2014/main" val="2567272324"/>
                    </a:ext>
                  </a:extLst>
                </a:gridCol>
              </a:tblGrid>
              <a:tr h="372052">
                <a:tc>
                  <a:txBody>
                    <a:bodyPr/>
                    <a:lstStyle/>
                    <a:p>
                      <a:r>
                        <a:rPr lang="en-US" dirty="0"/>
                        <a:t>Serial</a:t>
                      </a:r>
                    </a:p>
                  </a:txBody>
                  <a:tcPr/>
                </a:tc>
                <a:tc>
                  <a:txBody>
                    <a:bodyPr/>
                    <a:lstStyle/>
                    <a:p>
                      <a:r>
                        <a:rPr lang="en-US" dirty="0"/>
                        <a:t>Contents</a:t>
                      </a:r>
                    </a:p>
                  </a:txBody>
                  <a:tcPr/>
                </a:tc>
                <a:tc>
                  <a:txBody>
                    <a:bodyPr/>
                    <a:lstStyle/>
                    <a:p>
                      <a:r>
                        <a:rPr lang="en-US" dirty="0"/>
                        <a:t>Page Number</a:t>
                      </a:r>
                    </a:p>
                  </a:txBody>
                  <a:tcPr/>
                </a:tc>
                <a:extLst>
                  <a:ext uri="{0D108BD9-81ED-4DB2-BD59-A6C34878D82A}">
                    <a16:rowId xmlns:a16="http://schemas.microsoft.com/office/drawing/2014/main" val="1119748853"/>
                  </a:ext>
                </a:extLst>
              </a:tr>
              <a:tr h="372052">
                <a:tc>
                  <a:txBody>
                    <a:bodyPr/>
                    <a:lstStyle/>
                    <a:p>
                      <a:r>
                        <a:rPr lang="en-US" dirty="0"/>
                        <a:t>1.</a:t>
                      </a:r>
                    </a:p>
                  </a:txBody>
                  <a:tcPr/>
                </a:tc>
                <a:tc>
                  <a:txBody>
                    <a:bodyPr/>
                    <a:lstStyle/>
                    <a:p>
                      <a:r>
                        <a:rPr lang="en-US" dirty="0"/>
                        <a:t>Introduction</a:t>
                      </a:r>
                    </a:p>
                  </a:txBody>
                  <a:tcPr/>
                </a:tc>
                <a:tc>
                  <a:txBody>
                    <a:bodyPr/>
                    <a:lstStyle/>
                    <a:p>
                      <a:r>
                        <a:rPr lang="en-US" dirty="0"/>
                        <a:t>2</a:t>
                      </a:r>
                    </a:p>
                  </a:txBody>
                  <a:tcPr/>
                </a:tc>
                <a:extLst>
                  <a:ext uri="{0D108BD9-81ED-4DB2-BD59-A6C34878D82A}">
                    <a16:rowId xmlns:a16="http://schemas.microsoft.com/office/drawing/2014/main" val="1395343672"/>
                  </a:ext>
                </a:extLst>
              </a:tr>
              <a:tr h="372052">
                <a:tc>
                  <a:txBody>
                    <a:bodyPr/>
                    <a:lstStyle/>
                    <a:p>
                      <a:r>
                        <a:rPr lang="en-US" dirty="0"/>
                        <a:t>2.</a:t>
                      </a:r>
                    </a:p>
                  </a:txBody>
                  <a:tcPr/>
                </a:tc>
                <a:tc>
                  <a:txBody>
                    <a:bodyPr/>
                    <a:lstStyle/>
                    <a:p>
                      <a:r>
                        <a:rPr lang="en-US" dirty="0"/>
                        <a:t>Open Source vs Commercial Software</a:t>
                      </a:r>
                    </a:p>
                  </a:txBody>
                  <a:tcPr/>
                </a:tc>
                <a:tc>
                  <a:txBody>
                    <a:bodyPr/>
                    <a:lstStyle/>
                    <a:p>
                      <a:r>
                        <a:rPr lang="en-US" dirty="0"/>
                        <a:t>3</a:t>
                      </a:r>
                    </a:p>
                  </a:txBody>
                  <a:tcPr/>
                </a:tc>
                <a:extLst>
                  <a:ext uri="{0D108BD9-81ED-4DB2-BD59-A6C34878D82A}">
                    <a16:rowId xmlns:a16="http://schemas.microsoft.com/office/drawing/2014/main" val="2472916792"/>
                  </a:ext>
                </a:extLst>
              </a:tr>
              <a:tr h="372052">
                <a:tc>
                  <a:txBody>
                    <a:bodyPr/>
                    <a:lstStyle/>
                    <a:p>
                      <a:r>
                        <a:rPr lang="en-US" dirty="0"/>
                        <a:t>3.</a:t>
                      </a:r>
                    </a:p>
                  </a:txBody>
                  <a:tcPr/>
                </a:tc>
                <a:tc>
                  <a:txBody>
                    <a:bodyPr/>
                    <a:lstStyle/>
                    <a:p>
                      <a:r>
                        <a:rPr lang="en-US" dirty="0"/>
                        <a:t>Conclusion</a:t>
                      </a:r>
                    </a:p>
                  </a:txBody>
                  <a:tcPr/>
                </a:tc>
                <a:tc>
                  <a:txBody>
                    <a:bodyPr/>
                    <a:lstStyle/>
                    <a:p>
                      <a:r>
                        <a:rPr lang="en-US" dirty="0"/>
                        <a:t>4</a:t>
                      </a:r>
                    </a:p>
                  </a:txBody>
                  <a:tcPr/>
                </a:tc>
                <a:extLst>
                  <a:ext uri="{0D108BD9-81ED-4DB2-BD59-A6C34878D82A}">
                    <a16:rowId xmlns:a16="http://schemas.microsoft.com/office/drawing/2014/main" val="2108907781"/>
                  </a:ext>
                </a:extLst>
              </a:tr>
              <a:tr h="372052">
                <a:tc>
                  <a:txBody>
                    <a:bodyPr/>
                    <a:lstStyle/>
                    <a:p>
                      <a:r>
                        <a:rPr lang="en-US" dirty="0"/>
                        <a:t>4.</a:t>
                      </a:r>
                    </a:p>
                  </a:txBody>
                  <a:tcPr/>
                </a:tc>
                <a:tc>
                  <a:txBody>
                    <a:bodyPr/>
                    <a:lstStyle/>
                    <a:p>
                      <a:r>
                        <a:rPr lang="en-US" dirty="0"/>
                        <a:t>Reference</a:t>
                      </a:r>
                    </a:p>
                  </a:txBody>
                  <a:tcPr/>
                </a:tc>
                <a:tc>
                  <a:txBody>
                    <a:bodyPr/>
                    <a:lstStyle/>
                    <a:p>
                      <a:r>
                        <a:rPr lang="en-US" dirty="0"/>
                        <a:t>5</a:t>
                      </a:r>
                    </a:p>
                  </a:txBody>
                  <a:tcPr/>
                </a:tc>
                <a:extLst>
                  <a:ext uri="{0D108BD9-81ED-4DB2-BD59-A6C34878D82A}">
                    <a16:rowId xmlns:a16="http://schemas.microsoft.com/office/drawing/2014/main" val="2266428476"/>
                  </a:ext>
                </a:extLst>
              </a:tr>
            </a:tbl>
          </a:graphicData>
        </a:graphic>
      </p:graphicFrame>
    </p:spTree>
    <p:extLst>
      <p:ext uri="{BB962C8B-B14F-4D97-AF65-F5344CB8AC3E}">
        <p14:creationId xmlns:p14="http://schemas.microsoft.com/office/powerpoint/2010/main" val="219551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47BC32-0004-4846-989D-229503F97237}"/>
              </a:ext>
            </a:extLst>
          </p:cNvPr>
          <p:cNvSpPr>
            <a:spLocks noGrp="1"/>
          </p:cNvSpPr>
          <p:nvPr>
            <p:ph type="title"/>
          </p:nvPr>
        </p:nvSpPr>
        <p:spPr>
          <a:xfrm>
            <a:off x="0" y="0"/>
            <a:ext cx="12192000" cy="1325563"/>
          </a:xfrm>
        </p:spPr>
        <p:txBody>
          <a:bodyPr>
            <a:normAutofit/>
          </a:bodyPr>
          <a:lstStyle/>
          <a:p>
            <a:pPr algn="ctr"/>
            <a:r>
              <a:rPr lang="en-US" sz="5400" b="1" dirty="0"/>
              <a:t>Introduction</a:t>
            </a:r>
          </a:p>
        </p:txBody>
      </p:sp>
      <p:sp>
        <p:nvSpPr>
          <p:cNvPr id="3" name="Subtitle 2">
            <a:extLst>
              <a:ext uri="{FF2B5EF4-FFF2-40B4-BE49-F238E27FC236}">
                <a16:creationId xmlns:a16="http://schemas.microsoft.com/office/drawing/2014/main" id="{38A8E101-9CBE-4EA5-9614-F033AD5AFBB5}"/>
              </a:ext>
            </a:extLst>
          </p:cNvPr>
          <p:cNvSpPr>
            <a:spLocks noGrp="1"/>
          </p:cNvSpPr>
          <p:nvPr>
            <p:ph type="subTitle" idx="4294967295"/>
          </p:nvPr>
        </p:nvSpPr>
        <p:spPr>
          <a:xfrm>
            <a:off x="1007130" y="1803634"/>
            <a:ext cx="10379075" cy="3674568"/>
          </a:xfrm>
        </p:spPr>
        <p:txBody>
          <a:bodyPr>
            <a:noAutofit/>
          </a:bodyPr>
          <a:lstStyle/>
          <a:p>
            <a:r>
              <a:rPr lang="en-US" sz="3200" b="1" dirty="0"/>
              <a:t>Open-source software</a:t>
            </a:r>
            <a:r>
              <a:rPr lang="en-US" sz="3200" dirty="0"/>
              <a:t> (</a:t>
            </a:r>
            <a:r>
              <a:rPr lang="en-US" sz="3200" b="1" dirty="0"/>
              <a:t>OSS</a:t>
            </a:r>
            <a:r>
              <a:rPr lang="en-US" sz="3200" dirty="0"/>
              <a:t>) is a type of computer software in which  source code is released under a license in which the copyright  holder grants users the rights to study, change, and distribute the software to anyone and for any purpose. </a:t>
            </a:r>
          </a:p>
          <a:p>
            <a:r>
              <a:rPr lang="en-US" sz="3200" b="1" dirty="0"/>
              <a:t>Commercial software</a:t>
            </a:r>
            <a:r>
              <a:rPr lang="en-US" sz="3200" dirty="0"/>
              <a:t> is a computer software that is produced for sale or that serves commercial purposes. Commercial software can be proprietary software or free and open-source software.</a:t>
            </a:r>
          </a:p>
        </p:txBody>
      </p:sp>
    </p:spTree>
    <p:extLst>
      <p:ext uri="{BB962C8B-B14F-4D97-AF65-F5344CB8AC3E}">
        <p14:creationId xmlns:p14="http://schemas.microsoft.com/office/powerpoint/2010/main" val="12530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1E4B-37F2-4CAE-AE91-1B6E7D19F897}"/>
              </a:ext>
            </a:extLst>
          </p:cNvPr>
          <p:cNvSpPr>
            <a:spLocks noGrp="1"/>
          </p:cNvSpPr>
          <p:nvPr>
            <p:ph type="ctrTitle"/>
          </p:nvPr>
        </p:nvSpPr>
        <p:spPr>
          <a:xfrm>
            <a:off x="762000" y="-597380"/>
            <a:ext cx="10668000" cy="1655762"/>
          </a:xfrm>
        </p:spPr>
        <p:txBody>
          <a:bodyPr>
            <a:normAutofit fontScale="90000"/>
          </a:bodyPr>
          <a:lstStyle/>
          <a:p>
            <a:r>
              <a:rPr lang="en-US" b="1" dirty="0"/>
              <a:t>Open Source vs Commercial Software</a:t>
            </a:r>
          </a:p>
        </p:txBody>
      </p:sp>
      <p:sp>
        <p:nvSpPr>
          <p:cNvPr id="3" name="Subtitle 2">
            <a:extLst>
              <a:ext uri="{FF2B5EF4-FFF2-40B4-BE49-F238E27FC236}">
                <a16:creationId xmlns:a16="http://schemas.microsoft.com/office/drawing/2014/main" id="{300E8F4B-0E89-4514-85D7-81D9F1FF299A}"/>
              </a:ext>
            </a:extLst>
          </p:cNvPr>
          <p:cNvSpPr>
            <a:spLocks noGrp="1"/>
          </p:cNvSpPr>
          <p:nvPr>
            <p:ph type="subTitle" idx="1"/>
          </p:nvPr>
        </p:nvSpPr>
        <p:spPr>
          <a:xfrm>
            <a:off x="226503" y="1887523"/>
            <a:ext cx="11610363" cy="4882393"/>
          </a:xfrm>
        </p:spPr>
        <p:txBody>
          <a:bodyPr/>
          <a:lstStyle/>
          <a:p>
            <a:pPr algn="l"/>
            <a:r>
              <a:rPr lang="en-US" b="1" dirty="0"/>
              <a:t>Open Source: </a:t>
            </a:r>
            <a:r>
              <a:rPr lang="en-US" dirty="0"/>
              <a:t>Open source software means that the source code of the software is publicly and freely available. Which is free and when it’s not it is far more cheaper than the commercial ones. </a:t>
            </a:r>
            <a:r>
              <a:rPr lang="en-US"/>
              <a:t>You </a:t>
            </a:r>
            <a:r>
              <a:rPr lang="en-US" dirty="0"/>
              <a:t>can make changes to it to your heart's content and do so according to your own needs. Open source licensing tends to be more flexible and simple than proprietary software licensing. But, when it comes to support it may fall behind than the commercial ones.</a:t>
            </a:r>
          </a:p>
          <a:p>
            <a:pPr algn="l"/>
            <a:endParaRPr lang="en-US" dirty="0"/>
          </a:p>
          <a:p>
            <a:pPr algn="l"/>
            <a:r>
              <a:rPr lang="en-US" b="1" dirty="0"/>
              <a:t>Commercial Software: </a:t>
            </a:r>
            <a:r>
              <a:rPr lang="en-US" dirty="0"/>
              <a:t>Commercial software is easy to use as they come with all the necessary program features. Using commercial software is advantageous because of lack of limits and restrictions imposed to users. It’s not as cost effective as Open Source software.</a:t>
            </a:r>
          </a:p>
          <a:p>
            <a:pPr algn="l"/>
            <a:r>
              <a:rPr lang="en-US" dirty="0"/>
              <a:t>But when it comes to reliability and availability it’s far more better than the Open Source ones. It’s licensing is more strict than the open sourced ones. It also has a better support for the user.</a:t>
            </a:r>
          </a:p>
        </p:txBody>
      </p:sp>
    </p:spTree>
    <p:extLst>
      <p:ext uri="{BB962C8B-B14F-4D97-AF65-F5344CB8AC3E}">
        <p14:creationId xmlns:p14="http://schemas.microsoft.com/office/powerpoint/2010/main" val="325049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88197-7CA4-4B85-A550-FF22603E0804}"/>
              </a:ext>
            </a:extLst>
          </p:cNvPr>
          <p:cNvSpPr>
            <a:spLocks noGrp="1"/>
          </p:cNvSpPr>
          <p:nvPr>
            <p:ph type="ctrTitle"/>
          </p:nvPr>
        </p:nvSpPr>
        <p:spPr>
          <a:xfrm>
            <a:off x="1524000" y="0"/>
            <a:ext cx="9144000" cy="849050"/>
          </a:xfrm>
        </p:spPr>
        <p:txBody>
          <a:bodyPr>
            <a:normAutofit/>
          </a:bodyPr>
          <a:lstStyle/>
          <a:p>
            <a:r>
              <a:rPr lang="en-US" sz="5400" b="1" dirty="0"/>
              <a:t>Conclusion</a:t>
            </a:r>
          </a:p>
        </p:txBody>
      </p:sp>
      <p:sp>
        <p:nvSpPr>
          <p:cNvPr id="3" name="Subtitle 2">
            <a:extLst>
              <a:ext uri="{FF2B5EF4-FFF2-40B4-BE49-F238E27FC236}">
                <a16:creationId xmlns:a16="http://schemas.microsoft.com/office/drawing/2014/main" id="{9C92D77A-2299-4759-BF04-55238D6ED9C4}"/>
              </a:ext>
            </a:extLst>
          </p:cNvPr>
          <p:cNvSpPr>
            <a:spLocks noGrp="1"/>
          </p:cNvSpPr>
          <p:nvPr>
            <p:ph type="subTitle" idx="1"/>
          </p:nvPr>
        </p:nvSpPr>
        <p:spPr>
          <a:xfrm>
            <a:off x="1524000" y="1518407"/>
            <a:ext cx="9144000" cy="3739393"/>
          </a:xfrm>
        </p:spPr>
        <p:txBody>
          <a:bodyPr/>
          <a:lstStyle/>
          <a:p>
            <a:r>
              <a:rPr lang="en-US" dirty="0"/>
              <a:t>Both Open Source and Commercial Software have their own pros and cons. Both have their own importance and values. Its all up to the user which one they want. But, the Open Source software became more popular in the recent years and gradually its beating Commercial </a:t>
            </a:r>
            <a:r>
              <a:rPr lang="en-US" dirty="0" err="1"/>
              <a:t>Softwares</a:t>
            </a:r>
            <a:r>
              <a:rPr lang="en-US" dirty="0"/>
              <a:t>.</a:t>
            </a:r>
          </a:p>
        </p:txBody>
      </p:sp>
    </p:spTree>
    <p:extLst>
      <p:ext uri="{BB962C8B-B14F-4D97-AF65-F5344CB8AC3E}">
        <p14:creationId xmlns:p14="http://schemas.microsoft.com/office/powerpoint/2010/main" val="164337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E518-4466-4ECC-B9AA-2CBD2EAC5579}"/>
              </a:ext>
            </a:extLst>
          </p:cNvPr>
          <p:cNvSpPr>
            <a:spLocks noGrp="1"/>
          </p:cNvSpPr>
          <p:nvPr>
            <p:ph type="ctrTitle"/>
          </p:nvPr>
        </p:nvSpPr>
        <p:spPr>
          <a:xfrm>
            <a:off x="1524000" y="0"/>
            <a:ext cx="9144000" cy="832272"/>
          </a:xfrm>
        </p:spPr>
        <p:txBody>
          <a:bodyPr>
            <a:normAutofit fontScale="90000"/>
          </a:bodyPr>
          <a:lstStyle/>
          <a:p>
            <a:r>
              <a:rPr lang="en-US" b="1" dirty="0" err="1"/>
              <a:t>Refrences</a:t>
            </a:r>
            <a:endParaRPr lang="en-US" b="1" dirty="0"/>
          </a:p>
        </p:txBody>
      </p:sp>
      <p:sp>
        <p:nvSpPr>
          <p:cNvPr id="3" name="Subtitle 2">
            <a:extLst>
              <a:ext uri="{FF2B5EF4-FFF2-40B4-BE49-F238E27FC236}">
                <a16:creationId xmlns:a16="http://schemas.microsoft.com/office/drawing/2014/main" id="{BBFCCADF-B0B0-434A-BEA9-0F8129687547}"/>
              </a:ext>
            </a:extLst>
          </p:cNvPr>
          <p:cNvSpPr>
            <a:spLocks noGrp="1"/>
          </p:cNvSpPr>
          <p:nvPr>
            <p:ph type="subTitle" idx="1"/>
          </p:nvPr>
        </p:nvSpPr>
        <p:spPr>
          <a:xfrm>
            <a:off x="1524000" y="1370566"/>
            <a:ext cx="9144000" cy="1655762"/>
          </a:xfrm>
        </p:spPr>
        <p:txBody>
          <a:bodyPr>
            <a:normAutofit lnSpcReduction="10000"/>
          </a:bodyPr>
          <a:lstStyle/>
          <a:p>
            <a:pPr marL="342900" indent="-342900">
              <a:buFont typeface="Arial" panose="020B0604020202020204" pitchFamily="34" charset="0"/>
              <a:buChar char="•"/>
            </a:pPr>
            <a:r>
              <a:rPr lang="en-US" dirty="0">
                <a:hlinkClick r:id="rId2"/>
              </a:rPr>
              <a:t>https://www.reference.com/world-view/advantages-disadvantages-commercial-software-ed760bc7145167ef</a:t>
            </a:r>
            <a:endParaRPr lang="en-US" dirty="0"/>
          </a:p>
          <a:p>
            <a:pPr marL="342900" indent="-342900">
              <a:buFont typeface="Arial" panose="020B0604020202020204" pitchFamily="34" charset="0"/>
              <a:buChar char="•"/>
            </a:pPr>
            <a:r>
              <a:rPr lang="en-US" dirty="0">
                <a:hlinkClick r:id="rId3"/>
              </a:rPr>
              <a:t>https://en.wikipedia.org/wiki/Open-source_software</a:t>
            </a:r>
            <a:endParaRPr lang="en-US" dirty="0"/>
          </a:p>
          <a:p>
            <a:pPr marL="342900" indent="-342900">
              <a:buFont typeface="Arial" panose="020B0604020202020204" pitchFamily="34" charset="0"/>
              <a:buChar char="•"/>
            </a:pPr>
            <a:r>
              <a:rPr lang="en-US" dirty="0">
                <a:hlinkClick r:id="rId4"/>
              </a:rPr>
              <a:t>https://en.wikipedia.org/wiki/Commercial_software</a:t>
            </a:r>
            <a:endParaRPr lang="en-US" dirty="0"/>
          </a:p>
        </p:txBody>
      </p:sp>
    </p:spTree>
    <p:extLst>
      <p:ext uri="{BB962C8B-B14F-4D97-AF65-F5344CB8AC3E}">
        <p14:creationId xmlns:p14="http://schemas.microsoft.com/office/powerpoint/2010/main" val="25370122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276</Words>
  <Application>Microsoft Office PowerPoint</Application>
  <PresentationFormat>Widescreen</PresentationFormat>
  <Paragraphs>41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Table</vt:lpstr>
      <vt:lpstr>Introduction</vt:lpstr>
      <vt:lpstr>Open Source vs Commercial Software</vt:lpstr>
      <vt:lpstr>Conclusion</vt:lpstr>
      <vt:lpstr>Refrences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13</cp:revision>
  <dcterms:created xsi:type="dcterms:W3CDTF">2019-12-10T20:43:01Z</dcterms:created>
  <dcterms:modified xsi:type="dcterms:W3CDTF">2019-12-10T22:13:00Z</dcterms:modified>
</cp:coreProperties>
</file>