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56" r:id="rId3"/>
    <p:sldId id="257" r:id="rId4"/>
    <p:sldId id="266" r:id="rId5"/>
    <p:sldId id="259" r:id="rId6"/>
    <p:sldId id="260" r:id="rId7"/>
    <p:sldId id="258" r:id="rId8"/>
    <p:sldId id="265" r:id="rId9"/>
    <p:sldId id="262" r:id="rId10"/>
    <p:sldId id="263" r:id="rId11"/>
    <p:sldId id="264" r:id="rId12"/>
    <p:sldId id="261"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54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55B8155-5DE3-4FD0-8AA3-5BD0E28A491F}" type="datetimeFigureOut">
              <a:rPr lang="en-IN" smtClean="0"/>
              <a:pPr/>
              <a:t>07-08-2017</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7E84A31-93E5-48F7-88CC-38B6D52AA59E}" type="slidenum">
              <a:rPr lang="en-IN" smtClean="0"/>
              <a:pPr/>
              <a:t>‹#›</a:t>
            </a:fld>
            <a:endParaRPr lang="en-IN"/>
          </a:p>
        </p:txBody>
      </p:sp>
    </p:spTree>
    <p:extLst>
      <p:ext uri="{BB962C8B-B14F-4D97-AF65-F5344CB8AC3E}">
        <p14:creationId xmlns:p14="http://schemas.microsoft.com/office/powerpoint/2010/main" val="2145523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5B8155-5DE3-4FD0-8AA3-5BD0E28A491F}" type="datetimeFigureOut">
              <a:rPr lang="en-IN" smtClean="0"/>
              <a:pPr/>
              <a:t>07-08-2017</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7E84A31-93E5-48F7-88CC-38B6D52AA59E}" type="slidenum">
              <a:rPr lang="en-IN" smtClean="0"/>
              <a:pPr/>
              <a:t>‹#›</a:t>
            </a:fld>
            <a:endParaRPr lang="en-IN"/>
          </a:p>
        </p:txBody>
      </p:sp>
    </p:spTree>
    <p:extLst>
      <p:ext uri="{BB962C8B-B14F-4D97-AF65-F5344CB8AC3E}">
        <p14:creationId xmlns:p14="http://schemas.microsoft.com/office/powerpoint/2010/main" val="944892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5B8155-5DE3-4FD0-8AA3-5BD0E28A491F}" type="datetimeFigureOut">
              <a:rPr lang="en-IN" smtClean="0"/>
              <a:pPr/>
              <a:t>07-08-2017</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7E84A31-93E5-48F7-88CC-38B6D52AA59E}"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90580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55B8155-5DE3-4FD0-8AA3-5BD0E28A491F}" type="datetimeFigureOut">
              <a:rPr lang="en-IN" smtClean="0"/>
              <a:pPr/>
              <a:t>07-08-2017</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E84A31-93E5-48F7-88CC-38B6D52AA59E}" type="slidenum">
              <a:rPr lang="en-IN" smtClean="0"/>
              <a:pPr/>
              <a:t>‹#›</a:t>
            </a:fld>
            <a:endParaRPr lang="en-IN"/>
          </a:p>
        </p:txBody>
      </p:sp>
    </p:spTree>
    <p:extLst>
      <p:ext uri="{BB962C8B-B14F-4D97-AF65-F5344CB8AC3E}">
        <p14:creationId xmlns:p14="http://schemas.microsoft.com/office/powerpoint/2010/main" val="278802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55B8155-5DE3-4FD0-8AA3-5BD0E28A491F}" type="datetimeFigureOut">
              <a:rPr lang="en-IN" smtClean="0"/>
              <a:pPr/>
              <a:t>07-08-2017</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E84A31-93E5-48F7-88CC-38B6D52AA59E}"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12772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55B8155-5DE3-4FD0-8AA3-5BD0E28A491F}" type="datetimeFigureOut">
              <a:rPr lang="en-IN" smtClean="0"/>
              <a:pPr/>
              <a:t>07-08-2017</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E84A31-93E5-48F7-88CC-38B6D52AA59E}" type="slidenum">
              <a:rPr lang="en-IN" smtClean="0"/>
              <a:pPr/>
              <a:t>‹#›</a:t>
            </a:fld>
            <a:endParaRPr lang="en-IN"/>
          </a:p>
        </p:txBody>
      </p:sp>
    </p:spTree>
    <p:extLst>
      <p:ext uri="{BB962C8B-B14F-4D97-AF65-F5344CB8AC3E}">
        <p14:creationId xmlns:p14="http://schemas.microsoft.com/office/powerpoint/2010/main" val="4215671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5B8155-5DE3-4FD0-8AA3-5BD0E28A491F}" type="datetimeFigureOut">
              <a:rPr lang="en-IN" smtClean="0"/>
              <a:pPr/>
              <a:t>07-08-2017</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E84A31-93E5-48F7-88CC-38B6D52AA59E}" type="slidenum">
              <a:rPr lang="en-IN" smtClean="0"/>
              <a:pPr/>
              <a:t>‹#›</a:t>
            </a:fld>
            <a:endParaRPr lang="en-IN"/>
          </a:p>
        </p:txBody>
      </p:sp>
    </p:spTree>
    <p:extLst>
      <p:ext uri="{BB962C8B-B14F-4D97-AF65-F5344CB8AC3E}">
        <p14:creationId xmlns:p14="http://schemas.microsoft.com/office/powerpoint/2010/main" val="3102849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5B8155-5DE3-4FD0-8AA3-5BD0E28A491F}" type="datetimeFigureOut">
              <a:rPr lang="en-IN" smtClean="0"/>
              <a:pPr/>
              <a:t>07-08-2017</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E84A31-93E5-48F7-88CC-38B6D52AA59E}" type="slidenum">
              <a:rPr lang="en-IN" smtClean="0"/>
              <a:pPr/>
              <a:t>‹#›</a:t>
            </a:fld>
            <a:endParaRPr lang="en-IN"/>
          </a:p>
        </p:txBody>
      </p:sp>
    </p:spTree>
    <p:extLst>
      <p:ext uri="{BB962C8B-B14F-4D97-AF65-F5344CB8AC3E}">
        <p14:creationId xmlns:p14="http://schemas.microsoft.com/office/powerpoint/2010/main" val="2882340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5B8155-5DE3-4FD0-8AA3-5BD0E28A491F}" type="datetimeFigureOut">
              <a:rPr lang="en-IN" smtClean="0"/>
              <a:pPr/>
              <a:t>07-08-2017</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E84A31-93E5-48F7-88CC-38B6D52AA59E}" type="slidenum">
              <a:rPr lang="en-IN" smtClean="0"/>
              <a:pPr/>
              <a:t>‹#›</a:t>
            </a:fld>
            <a:endParaRPr lang="en-IN"/>
          </a:p>
        </p:txBody>
      </p:sp>
    </p:spTree>
    <p:extLst>
      <p:ext uri="{BB962C8B-B14F-4D97-AF65-F5344CB8AC3E}">
        <p14:creationId xmlns:p14="http://schemas.microsoft.com/office/powerpoint/2010/main" val="2131446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5B8155-5DE3-4FD0-8AA3-5BD0E28A491F}" type="datetimeFigureOut">
              <a:rPr lang="en-IN" smtClean="0"/>
              <a:pPr/>
              <a:t>07-08-2017</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7E84A31-93E5-48F7-88CC-38B6D52AA59E}" type="slidenum">
              <a:rPr lang="en-IN" smtClean="0"/>
              <a:pPr/>
              <a:t>‹#›</a:t>
            </a:fld>
            <a:endParaRPr lang="en-IN"/>
          </a:p>
        </p:txBody>
      </p:sp>
    </p:spTree>
    <p:extLst>
      <p:ext uri="{BB962C8B-B14F-4D97-AF65-F5344CB8AC3E}">
        <p14:creationId xmlns:p14="http://schemas.microsoft.com/office/powerpoint/2010/main" val="3421486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5B8155-5DE3-4FD0-8AA3-5BD0E28A491F}" type="datetimeFigureOut">
              <a:rPr lang="en-IN" smtClean="0"/>
              <a:pPr/>
              <a:t>07-08-2017</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7E84A31-93E5-48F7-88CC-38B6D52AA59E}" type="slidenum">
              <a:rPr lang="en-IN" smtClean="0"/>
              <a:pPr/>
              <a:t>‹#›</a:t>
            </a:fld>
            <a:endParaRPr lang="en-IN"/>
          </a:p>
        </p:txBody>
      </p:sp>
    </p:spTree>
    <p:extLst>
      <p:ext uri="{BB962C8B-B14F-4D97-AF65-F5344CB8AC3E}">
        <p14:creationId xmlns:p14="http://schemas.microsoft.com/office/powerpoint/2010/main" val="1513109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5B8155-5DE3-4FD0-8AA3-5BD0E28A491F}" type="datetimeFigureOut">
              <a:rPr lang="en-IN" smtClean="0"/>
              <a:pPr/>
              <a:t>07-08-2017</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7E84A31-93E5-48F7-88CC-38B6D52AA59E}" type="slidenum">
              <a:rPr lang="en-IN" smtClean="0"/>
              <a:pPr/>
              <a:t>‹#›</a:t>
            </a:fld>
            <a:endParaRPr lang="en-IN"/>
          </a:p>
        </p:txBody>
      </p:sp>
    </p:spTree>
    <p:extLst>
      <p:ext uri="{BB962C8B-B14F-4D97-AF65-F5344CB8AC3E}">
        <p14:creationId xmlns:p14="http://schemas.microsoft.com/office/powerpoint/2010/main" val="281442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5B8155-5DE3-4FD0-8AA3-5BD0E28A491F}" type="datetimeFigureOut">
              <a:rPr lang="en-IN" smtClean="0"/>
              <a:pPr/>
              <a:t>07-08-2017</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7E84A31-93E5-48F7-88CC-38B6D52AA59E}" type="slidenum">
              <a:rPr lang="en-IN" smtClean="0"/>
              <a:pPr/>
              <a:t>‹#›</a:t>
            </a:fld>
            <a:endParaRPr lang="en-IN"/>
          </a:p>
        </p:txBody>
      </p:sp>
    </p:spTree>
    <p:extLst>
      <p:ext uri="{BB962C8B-B14F-4D97-AF65-F5344CB8AC3E}">
        <p14:creationId xmlns:p14="http://schemas.microsoft.com/office/powerpoint/2010/main" val="2266685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B8155-5DE3-4FD0-8AA3-5BD0E28A491F}" type="datetimeFigureOut">
              <a:rPr lang="en-IN" smtClean="0"/>
              <a:pPr/>
              <a:t>07-08-2017</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7E84A31-93E5-48F7-88CC-38B6D52AA59E}" type="slidenum">
              <a:rPr lang="en-IN" smtClean="0"/>
              <a:pPr/>
              <a:t>‹#›</a:t>
            </a:fld>
            <a:endParaRPr lang="en-IN"/>
          </a:p>
        </p:txBody>
      </p:sp>
    </p:spTree>
    <p:extLst>
      <p:ext uri="{BB962C8B-B14F-4D97-AF65-F5344CB8AC3E}">
        <p14:creationId xmlns:p14="http://schemas.microsoft.com/office/powerpoint/2010/main" val="198616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5B8155-5DE3-4FD0-8AA3-5BD0E28A491F}" type="datetimeFigureOut">
              <a:rPr lang="en-IN" smtClean="0"/>
              <a:pPr/>
              <a:t>07-08-2017</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7E84A31-93E5-48F7-88CC-38B6D52AA59E}" type="slidenum">
              <a:rPr lang="en-IN" smtClean="0"/>
              <a:pPr/>
              <a:t>‹#›</a:t>
            </a:fld>
            <a:endParaRPr lang="en-IN"/>
          </a:p>
        </p:txBody>
      </p:sp>
    </p:spTree>
    <p:extLst>
      <p:ext uri="{BB962C8B-B14F-4D97-AF65-F5344CB8AC3E}">
        <p14:creationId xmlns:p14="http://schemas.microsoft.com/office/powerpoint/2010/main" val="3590027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5B8155-5DE3-4FD0-8AA3-5BD0E28A491F}" type="datetimeFigureOut">
              <a:rPr lang="en-IN" smtClean="0"/>
              <a:pPr/>
              <a:t>07-08-2017</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E84A31-93E5-48F7-88CC-38B6D52AA59E}" type="slidenum">
              <a:rPr lang="en-IN" smtClean="0"/>
              <a:pPr/>
              <a:t>‹#›</a:t>
            </a:fld>
            <a:endParaRPr lang="en-IN"/>
          </a:p>
        </p:txBody>
      </p:sp>
    </p:spTree>
    <p:extLst>
      <p:ext uri="{BB962C8B-B14F-4D97-AF65-F5344CB8AC3E}">
        <p14:creationId xmlns:p14="http://schemas.microsoft.com/office/powerpoint/2010/main" val="3139308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55B8155-5DE3-4FD0-8AA3-5BD0E28A491F}" type="datetimeFigureOut">
              <a:rPr lang="en-IN" smtClean="0"/>
              <a:pPr/>
              <a:t>07-08-2017</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7E84A31-93E5-48F7-88CC-38B6D52AA59E}" type="slidenum">
              <a:rPr lang="en-IN" smtClean="0"/>
              <a:pPr/>
              <a:t>‹#›</a:t>
            </a:fld>
            <a:endParaRPr lang="en-IN"/>
          </a:p>
        </p:txBody>
      </p:sp>
    </p:spTree>
    <p:extLst>
      <p:ext uri="{BB962C8B-B14F-4D97-AF65-F5344CB8AC3E}">
        <p14:creationId xmlns:p14="http://schemas.microsoft.com/office/powerpoint/2010/main" val="16646553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b="1" dirty="0" smtClean="0"/>
              <a:t>Project Presentation </a:t>
            </a:r>
            <a:endParaRPr lang="en-IN" sz="2400" b="1"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2563" y="772319"/>
            <a:ext cx="4762500" cy="4762500"/>
          </a:xfrm>
        </p:spPr>
      </p:pic>
      <p:sp>
        <p:nvSpPr>
          <p:cNvPr id="6" name="Text Placeholder 5"/>
          <p:cNvSpPr>
            <a:spLocks noGrp="1"/>
          </p:cNvSpPr>
          <p:nvPr>
            <p:ph type="body" sz="half" idx="2"/>
          </p:nvPr>
        </p:nvSpPr>
        <p:spPr/>
        <p:txBody>
          <a:bodyPr/>
          <a:lstStyle/>
          <a:p>
            <a:pPr algn="ctr"/>
            <a:r>
              <a:rPr lang="en-IN" dirty="0" smtClean="0"/>
              <a:t>             </a:t>
            </a:r>
            <a:r>
              <a:rPr lang="en-IN" sz="1600" dirty="0" smtClean="0"/>
              <a:t>Project</a:t>
            </a:r>
          </a:p>
          <a:p>
            <a:pPr algn="ctr"/>
            <a:r>
              <a:rPr lang="en-IN" sz="1600" dirty="0"/>
              <a:t>Under the guidance of</a:t>
            </a:r>
          </a:p>
          <a:p>
            <a:pPr algn="ctr"/>
            <a:r>
              <a:rPr lang="en-IN" sz="2000" b="1" dirty="0"/>
              <a:t>Professor SUJEET KUMAR</a:t>
            </a:r>
          </a:p>
          <a:p>
            <a:pPr algn="ctr"/>
            <a:endParaRPr lang="en-IN" dirty="0" smtClean="0"/>
          </a:p>
          <a:p>
            <a:pPr algn="ctr"/>
            <a:endParaRPr lang="en-IN" dirty="0"/>
          </a:p>
          <a:p>
            <a:pPr algn="ctr"/>
            <a:endParaRPr lang="en-IN" dirty="0"/>
          </a:p>
          <a:p>
            <a:pPr algn="ctr"/>
            <a:r>
              <a:rPr lang="en-IN" sz="2000" b="1" dirty="0" smtClean="0"/>
              <a:t>Department </a:t>
            </a:r>
            <a:r>
              <a:rPr lang="en-IN" sz="2000" b="1" dirty="0"/>
              <a:t>Electronics &amp; Communication Engineering,</a:t>
            </a:r>
          </a:p>
          <a:p>
            <a:pPr algn="ctr"/>
            <a:r>
              <a:rPr lang="en-IN" sz="2000" b="1" dirty="0"/>
              <a:t>IMS Engineering College, Ghaziabad</a:t>
            </a:r>
          </a:p>
          <a:p>
            <a:endParaRPr lang="en-IN" dirty="0" smtClean="0"/>
          </a:p>
        </p:txBody>
      </p:sp>
    </p:spTree>
    <p:extLst>
      <p:ext uri="{BB962C8B-B14F-4D97-AF65-F5344CB8AC3E}">
        <p14:creationId xmlns:p14="http://schemas.microsoft.com/office/powerpoint/2010/main" val="40445558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USER INTERFACE AND DESIGN OF GADGET</a:t>
            </a:r>
            <a:endParaRPr lang="en-IN" b="1" dirty="0"/>
          </a:p>
        </p:txBody>
      </p:sp>
      <p:pic>
        <p:nvPicPr>
          <p:cNvPr id="1027"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2303" y="2442561"/>
            <a:ext cx="2388203" cy="134598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3800" y="2442561"/>
            <a:ext cx="2417838" cy="136327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44932" y="2442561"/>
            <a:ext cx="2406725" cy="13509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1718733" y="1005794"/>
            <a:ext cx="9483655" cy="262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9" name="Content Placeholder 8"/>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2340587" y="4731278"/>
            <a:ext cx="1143893" cy="2033588"/>
          </a:xfrm>
        </p:spPr>
      </p:pic>
      <p:sp>
        <p:nvSpPr>
          <p:cNvPr id="7" name="TextBox 6"/>
          <p:cNvSpPr txBox="1"/>
          <p:nvPr/>
        </p:nvSpPr>
        <p:spPr>
          <a:xfrm>
            <a:off x="1972733" y="1805973"/>
            <a:ext cx="2658534" cy="400110"/>
          </a:xfrm>
          <a:prstGeom prst="rect">
            <a:avLst/>
          </a:prstGeom>
          <a:noFill/>
        </p:spPr>
        <p:txBody>
          <a:bodyPr wrap="square" rtlCol="0">
            <a:spAutoFit/>
          </a:bodyPr>
          <a:lstStyle/>
          <a:p>
            <a:r>
              <a:rPr lang="en-IN" sz="2000" b="1" dirty="0" smtClean="0"/>
              <a:t>WEBSITE</a:t>
            </a:r>
            <a:endParaRPr lang="en-IN" sz="2000" b="1" dirty="0"/>
          </a:p>
        </p:txBody>
      </p:sp>
      <p:sp>
        <p:nvSpPr>
          <p:cNvPr id="8" name="TextBox 7"/>
          <p:cNvSpPr txBox="1"/>
          <p:nvPr/>
        </p:nvSpPr>
        <p:spPr>
          <a:xfrm>
            <a:off x="2079173" y="4233333"/>
            <a:ext cx="2201333" cy="400110"/>
          </a:xfrm>
          <a:prstGeom prst="rect">
            <a:avLst/>
          </a:prstGeom>
          <a:noFill/>
        </p:spPr>
        <p:txBody>
          <a:bodyPr wrap="square" rtlCol="0">
            <a:spAutoFit/>
          </a:bodyPr>
          <a:lstStyle/>
          <a:p>
            <a:r>
              <a:rPr lang="en-IN" sz="2000" b="1" dirty="0" smtClean="0"/>
              <a:t>ANDROID APP</a:t>
            </a:r>
            <a:endParaRPr lang="en-IN" sz="2000" b="1" dirty="0"/>
          </a:p>
        </p:txBody>
      </p:sp>
      <p:sp>
        <p:nvSpPr>
          <p:cNvPr id="10" name="TextBox 9"/>
          <p:cNvSpPr txBox="1"/>
          <p:nvPr/>
        </p:nvSpPr>
        <p:spPr>
          <a:xfrm>
            <a:off x="5799667" y="4633443"/>
            <a:ext cx="4944533" cy="1200329"/>
          </a:xfrm>
          <a:prstGeom prst="rect">
            <a:avLst/>
          </a:prstGeom>
          <a:noFill/>
        </p:spPr>
        <p:txBody>
          <a:bodyPr wrap="square" rtlCol="0">
            <a:spAutoFit/>
          </a:bodyPr>
          <a:lstStyle/>
          <a:p>
            <a:pPr marL="285750" indent="-285750">
              <a:buFont typeface="Wingdings" panose="05000000000000000000" pitchFamily="2" charset="2"/>
              <a:buChar char="Ø"/>
            </a:pPr>
            <a:r>
              <a:rPr lang="en-IN" sz="2400" dirty="0" smtClean="0"/>
              <a:t>User can control this system from website as well as from the android app</a:t>
            </a:r>
            <a:endParaRPr lang="en-IN" sz="2400" dirty="0"/>
          </a:p>
        </p:txBody>
      </p:sp>
    </p:spTree>
    <p:extLst>
      <p:ext uri="{BB962C8B-B14F-4D97-AF65-F5344CB8AC3E}">
        <p14:creationId xmlns:p14="http://schemas.microsoft.com/office/powerpoint/2010/main" val="39186201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5985" y="2288349"/>
            <a:ext cx="5252216" cy="3519783"/>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15145" y="2288349"/>
            <a:ext cx="4311656" cy="4077567"/>
          </a:xfrm>
          <a:prstGeom prst="rect">
            <a:avLst/>
          </a:prstGeom>
        </p:spPr>
      </p:pic>
      <p:sp>
        <p:nvSpPr>
          <p:cNvPr id="7" name="TextBox 6"/>
          <p:cNvSpPr txBox="1"/>
          <p:nvPr/>
        </p:nvSpPr>
        <p:spPr>
          <a:xfrm>
            <a:off x="1574800" y="1236133"/>
            <a:ext cx="3640667" cy="461665"/>
          </a:xfrm>
          <a:prstGeom prst="rect">
            <a:avLst/>
          </a:prstGeom>
          <a:noFill/>
        </p:spPr>
        <p:txBody>
          <a:bodyPr wrap="square" rtlCol="0">
            <a:spAutoFit/>
          </a:bodyPr>
          <a:lstStyle/>
          <a:p>
            <a:r>
              <a:rPr lang="en-IN" sz="2400" b="1" dirty="0" smtClean="0"/>
              <a:t>Printed Circuit Board</a:t>
            </a:r>
            <a:endParaRPr lang="en-IN" sz="2400" b="1" dirty="0"/>
          </a:p>
        </p:txBody>
      </p:sp>
      <p:sp>
        <p:nvSpPr>
          <p:cNvPr id="8" name="TextBox 7"/>
          <p:cNvSpPr txBox="1"/>
          <p:nvPr/>
        </p:nvSpPr>
        <p:spPr>
          <a:xfrm>
            <a:off x="7128933" y="1236133"/>
            <a:ext cx="4097868" cy="461665"/>
          </a:xfrm>
          <a:prstGeom prst="rect">
            <a:avLst/>
          </a:prstGeom>
          <a:noFill/>
        </p:spPr>
        <p:txBody>
          <a:bodyPr wrap="square" rtlCol="0">
            <a:spAutoFit/>
          </a:bodyPr>
          <a:lstStyle/>
          <a:p>
            <a:r>
              <a:rPr lang="en-IN" sz="2400" b="1" dirty="0" smtClean="0"/>
              <a:t>Working System Prototype</a:t>
            </a:r>
            <a:endParaRPr lang="en-IN" sz="2400" b="1" dirty="0"/>
          </a:p>
        </p:txBody>
      </p:sp>
    </p:spTree>
    <p:extLst>
      <p:ext uri="{BB962C8B-B14F-4D97-AF65-F5344CB8AC3E}">
        <p14:creationId xmlns:p14="http://schemas.microsoft.com/office/powerpoint/2010/main" val="2025369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INNOVATION</a:t>
            </a:r>
            <a:endParaRPr lang="en-IN" b="1" dirty="0"/>
          </a:p>
        </p:txBody>
      </p:sp>
      <p:sp>
        <p:nvSpPr>
          <p:cNvPr id="3" name="Content Placeholder 2"/>
          <p:cNvSpPr>
            <a:spLocks noGrp="1"/>
          </p:cNvSpPr>
          <p:nvPr>
            <p:ph idx="1"/>
          </p:nvPr>
        </p:nvSpPr>
        <p:spPr/>
        <p:txBody>
          <a:bodyPr/>
          <a:lstStyle/>
          <a:p>
            <a:r>
              <a:rPr lang="en-IN" dirty="0" smtClean="0"/>
              <a:t>POWER CONSUMPTION</a:t>
            </a:r>
          </a:p>
          <a:p>
            <a:pPr marL="0" indent="0">
              <a:buNone/>
            </a:pPr>
            <a:r>
              <a:rPr lang="en-IN" dirty="0"/>
              <a:t>This system uses very low power, according to our calculations the power consumption in this system is only </a:t>
            </a:r>
            <a:r>
              <a:rPr lang="en-IN" b="1" dirty="0"/>
              <a:t>5watt</a:t>
            </a:r>
            <a:r>
              <a:rPr lang="en-IN" b="1" dirty="0" smtClean="0"/>
              <a:t>.</a:t>
            </a:r>
            <a:endParaRPr lang="en-IN" dirty="0"/>
          </a:p>
          <a:p>
            <a:r>
              <a:rPr lang="en-IN" dirty="0" smtClean="0"/>
              <a:t>COMPACTNESS</a:t>
            </a:r>
          </a:p>
          <a:p>
            <a:pPr marL="0" indent="0">
              <a:buNone/>
            </a:pPr>
            <a:r>
              <a:rPr lang="en-IN" dirty="0" smtClean="0"/>
              <a:t>Our circuit is made on general purpose PCB board and still its very compact. It can even reduce in size when made on professional PCB designing </a:t>
            </a:r>
            <a:r>
              <a:rPr lang="en-IN" dirty="0" err="1" smtClean="0"/>
              <a:t>softwares</a:t>
            </a:r>
            <a:r>
              <a:rPr lang="en-IN" dirty="0" smtClean="0"/>
              <a:t>.</a:t>
            </a:r>
          </a:p>
          <a:p>
            <a:pPr marL="0" indent="0">
              <a:buNone/>
            </a:pPr>
            <a:endParaRPr lang="en-IN" dirty="0" smtClean="0"/>
          </a:p>
        </p:txBody>
      </p:sp>
    </p:spTree>
    <p:extLst>
      <p:ext uri="{BB962C8B-B14F-4D97-AF65-F5344CB8AC3E}">
        <p14:creationId xmlns:p14="http://schemas.microsoft.com/office/powerpoint/2010/main" val="2131657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normAutofit/>
          </a:bodyPr>
          <a:lstStyle/>
          <a:p>
            <a:r>
              <a:rPr lang="en-IN" sz="9600" dirty="0" smtClean="0">
                <a:latin typeface="Brush Script MT" panose="03060802040406070304" pitchFamily="66" charset="0"/>
              </a:rPr>
              <a:t> THANK YOU</a:t>
            </a:r>
            <a:endParaRPr lang="en-IN" sz="9600" dirty="0">
              <a:latin typeface="Brush Script MT" panose="03060802040406070304" pitchFamily="66" charset="0"/>
            </a:endParaRPr>
          </a:p>
        </p:txBody>
      </p:sp>
    </p:spTree>
    <p:extLst>
      <p:ext uri="{BB962C8B-B14F-4D97-AF65-F5344CB8AC3E}">
        <p14:creationId xmlns:p14="http://schemas.microsoft.com/office/powerpoint/2010/main" val="1966131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64733" y="538163"/>
            <a:ext cx="9144000" cy="2387600"/>
          </a:xfrm>
        </p:spPr>
        <p:txBody>
          <a:bodyPr>
            <a:normAutofit fontScale="90000"/>
          </a:bodyPr>
          <a:lstStyle/>
          <a:p>
            <a:r>
              <a:rPr lang="en-IN" b="1" dirty="0" smtClean="0">
                <a:latin typeface="Algerian" panose="04020705040A02060702" pitchFamily="82" charset="0"/>
              </a:rPr>
              <a:t>Advance HOME </a:t>
            </a:r>
            <a:r>
              <a:rPr lang="en-IN" b="1" dirty="0" smtClean="0">
                <a:latin typeface="Algerian" panose="04020705040A02060702" pitchFamily="82" charset="0"/>
              </a:rPr>
              <a:t>AUTOMATION USING IOT(INTERNET 0F THINGS)</a:t>
            </a:r>
            <a:endParaRPr lang="en-IN" b="1" dirty="0">
              <a:latin typeface="Algerian" panose="04020705040A02060702" pitchFamily="82" charset="0"/>
            </a:endParaRPr>
          </a:p>
        </p:txBody>
      </p:sp>
      <p:sp>
        <p:nvSpPr>
          <p:cNvPr id="5" name="Subtitle 4"/>
          <p:cNvSpPr>
            <a:spLocks noGrp="1"/>
          </p:cNvSpPr>
          <p:nvPr>
            <p:ph type="subTitle" idx="1"/>
          </p:nvPr>
        </p:nvSpPr>
        <p:spPr>
          <a:xfrm>
            <a:off x="1524000" y="4380971"/>
            <a:ext cx="9144000" cy="1655762"/>
          </a:xfrm>
        </p:spPr>
        <p:txBody>
          <a:bodyPr>
            <a:normAutofit/>
          </a:bodyPr>
          <a:lstStyle/>
          <a:p>
            <a:pPr algn="r"/>
            <a:r>
              <a:rPr lang="en-IN" dirty="0" smtClean="0"/>
              <a:t>TEAM MEMBERS:</a:t>
            </a:r>
          </a:p>
          <a:p>
            <a:pPr algn="r"/>
            <a:r>
              <a:rPr lang="en-IN" dirty="0" smtClean="0"/>
              <a:t>SHIVAM PARASHAR</a:t>
            </a:r>
          </a:p>
          <a:p>
            <a:pPr algn="r"/>
            <a:r>
              <a:rPr lang="en-IN" dirty="0" smtClean="0"/>
              <a:t>MOHD ZAID</a:t>
            </a:r>
          </a:p>
          <a:p>
            <a:pPr algn="r"/>
            <a:r>
              <a:rPr lang="en-IN" dirty="0" smtClean="0"/>
              <a:t>NIKET VOHRA</a:t>
            </a:r>
            <a:endParaRPr lang="en-IN" dirty="0"/>
          </a:p>
        </p:txBody>
      </p:sp>
    </p:spTree>
    <p:extLst>
      <p:ext uri="{BB962C8B-B14F-4D97-AF65-F5344CB8AC3E}">
        <p14:creationId xmlns:p14="http://schemas.microsoft.com/office/powerpoint/2010/main" val="2131328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DESCRIPTION</a:t>
            </a:r>
            <a:endParaRPr lang="en-IN" b="1" dirty="0"/>
          </a:p>
        </p:txBody>
      </p:sp>
      <p:sp>
        <p:nvSpPr>
          <p:cNvPr id="3" name="Content Placeholder 2"/>
          <p:cNvSpPr>
            <a:spLocks noGrp="1"/>
          </p:cNvSpPr>
          <p:nvPr>
            <p:ph idx="1"/>
          </p:nvPr>
        </p:nvSpPr>
        <p:spPr/>
        <p:txBody>
          <a:bodyPr>
            <a:normAutofit/>
          </a:bodyPr>
          <a:lstStyle/>
          <a:p>
            <a:r>
              <a:rPr lang="en-IN" sz="2000" dirty="0"/>
              <a:t>In this Home Automation System  we can control our home appliances from anywhere in the world by using the website or android app used to control the system. In this  our system gets connected with the internet through Wi-Fi,  then it can be controlled from UI (android app/Website). User can also check the status of all the appliances from the website/app if an appliance is on or off or previous history of every </a:t>
            </a:r>
            <a:r>
              <a:rPr lang="en-IN" sz="2000" dirty="0" smtClean="0"/>
              <a:t>appliance.</a:t>
            </a:r>
          </a:p>
        </p:txBody>
      </p:sp>
    </p:spTree>
    <p:extLst>
      <p:ext uri="{BB962C8B-B14F-4D97-AF65-F5344CB8AC3E}">
        <p14:creationId xmlns:p14="http://schemas.microsoft.com/office/powerpoint/2010/main" val="1404331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BASIC FEATURES</a:t>
            </a:r>
            <a:endParaRPr lang="en-IN" b="1" dirty="0"/>
          </a:p>
        </p:txBody>
      </p:sp>
      <p:sp>
        <p:nvSpPr>
          <p:cNvPr id="3" name="Content Placeholder 2"/>
          <p:cNvSpPr>
            <a:spLocks noGrp="1"/>
          </p:cNvSpPr>
          <p:nvPr>
            <p:ph idx="1"/>
          </p:nvPr>
        </p:nvSpPr>
        <p:spPr/>
        <p:txBody>
          <a:bodyPr/>
          <a:lstStyle/>
          <a:p>
            <a:r>
              <a:rPr lang="en-IN" dirty="0" smtClean="0"/>
              <a:t>We can send control commands for different appliances from the website or android app.</a:t>
            </a:r>
          </a:p>
          <a:p>
            <a:r>
              <a:rPr lang="en-IN" dirty="0" smtClean="0"/>
              <a:t>We can check real time status of all the appliances on the website and app.</a:t>
            </a:r>
          </a:p>
          <a:p>
            <a:r>
              <a:rPr lang="en-IN" dirty="0" smtClean="0"/>
              <a:t>We can also see all the previous actions in the graphical history form.</a:t>
            </a:r>
          </a:p>
          <a:p>
            <a:r>
              <a:rPr lang="en-IN" dirty="0" smtClean="0"/>
              <a:t>Alarms can be set to ON/OFF appliance at any particular time.</a:t>
            </a:r>
          </a:p>
          <a:p>
            <a:r>
              <a:rPr lang="en-IN" dirty="0" smtClean="0"/>
              <a:t>You will get a distress call in case of any </a:t>
            </a:r>
            <a:r>
              <a:rPr lang="en-IN" dirty="0" err="1" smtClean="0"/>
              <a:t>mishappening</a:t>
            </a:r>
            <a:r>
              <a:rPr lang="en-IN" dirty="0" smtClean="0"/>
              <a:t> detected by sensors.</a:t>
            </a:r>
          </a:p>
          <a:p>
            <a:r>
              <a:rPr lang="en-IN" dirty="0" smtClean="0"/>
              <a:t>Live surveillance feature from the cameras setup at </a:t>
            </a:r>
            <a:r>
              <a:rPr lang="en-IN" smtClean="0"/>
              <a:t>the house</a:t>
            </a:r>
            <a:endParaRPr lang="en-IN" dirty="0" smtClean="0"/>
          </a:p>
          <a:p>
            <a:endParaRPr lang="en-IN" dirty="0"/>
          </a:p>
        </p:txBody>
      </p:sp>
    </p:spTree>
    <p:extLst>
      <p:ext uri="{BB962C8B-B14F-4D97-AF65-F5344CB8AC3E}">
        <p14:creationId xmlns:p14="http://schemas.microsoft.com/office/powerpoint/2010/main" val="44833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SYSTEM LEVEL BLOCK DIAGRAM</a:t>
            </a:r>
            <a:endParaRPr lang="en-IN" b="1" dirty="0"/>
          </a:p>
        </p:txBody>
      </p:sp>
      <p:sp>
        <p:nvSpPr>
          <p:cNvPr id="6" name="Rectangle 5"/>
          <p:cNvSpPr/>
          <p:nvPr/>
        </p:nvSpPr>
        <p:spPr>
          <a:xfrm>
            <a:off x="343807" y="3030083"/>
            <a:ext cx="1879599" cy="730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solidFill>
                  <a:schemeClr val="tx1"/>
                </a:solidFill>
              </a:rPr>
              <a:t>POWER SUPPLY</a:t>
            </a:r>
            <a:endParaRPr lang="en-IN" dirty="0">
              <a:solidFill>
                <a:schemeClr val="tx1"/>
              </a:solidFill>
            </a:endParaRPr>
          </a:p>
        </p:txBody>
      </p:sp>
      <p:sp>
        <p:nvSpPr>
          <p:cNvPr id="7" name="Rectangle 6"/>
          <p:cNvSpPr/>
          <p:nvPr/>
        </p:nvSpPr>
        <p:spPr>
          <a:xfrm>
            <a:off x="3793285" y="3179625"/>
            <a:ext cx="2904066" cy="19346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solidFill>
                  <a:schemeClr val="tx1"/>
                </a:solidFill>
              </a:rPr>
              <a:t>MICROCONTROLLER</a:t>
            </a:r>
            <a:endParaRPr lang="en-IN" dirty="0">
              <a:solidFill>
                <a:schemeClr val="tx1"/>
              </a:solidFill>
            </a:endParaRPr>
          </a:p>
        </p:txBody>
      </p:sp>
      <p:sp>
        <p:nvSpPr>
          <p:cNvPr id="10" name="Rectangle 9"/>
          <p:cNvSpPr/>
          <p:nvPr/>
        </p:nvSpPr>
        <p:spPr>
          <a:xfrm>
            <a:off x="4136185" y="5765800"/>
            <a:ext cx="2218266" cy="1092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solidFill>
                  <a:schemeClr val="tx1"/>
                </a:solidFill>
              </a:rPr>
              <a:t>CAMERA</a:t>
            </a:r>
            <a:endParaRPr lang="en-IN" dirty="0">
              <a:solidFill>
                <a:schemeClr val="tx1"/>
              </a:solidFill>
            </a:endParaRPr>
          </a:p>
        </p:txBody>
      </p:sp>
      <p:sp>
        <p:nvSpPr>
          <p:cNvPr id="11" name="Rectangle 10"/>
          <p:cNvSpPr/>
          <p:nvPr/>
        </p:nvSpPr>
        <p:spPr>
          <a:xfrm>
            <a:off x="7172477" y="4199467"/>
            <a:ext cx="2218266" cy="9170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solidFill>
                  <a:schemeClr val="tx1"/>
                </a:solidFill>
              </a:rPr>
              <a:t>RELAY DRIVER</a:t>
            </a:r>
            <a:endParaRPr lang="en-IN" dirty="0">
              <a:solidFill>
                <a:schemeClr val="tx1"/>
              </a:solidFill>
            </a:endParaRPr>
          </a:p>
        </p:txBody>
      </p:sp>
      <p:sp>
        <p:nvSpPr>
          <p:cNvPr id="12" name="Rectangle 11"/>
          <p:cNvSpPr/>
          <p:nvPr/>
        </p:nvSpPr>
        <p:spPr>
          <a:xfrm>
            <a:off x="433974" y="4324940"/>
            <a:ext cx="2218266" cy="9159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solidFill>
                  <a:schemeClr val="tx1"/>
                </a:solidFill>
              </a:rPr>
              <a:t>SENSORS</a:t>
            </a:r>
            <a:endParaRPr lang="en-IN" dirty="0">
              <a:solidFill>
                <a:schemeClr val="tx1"/>
              </a:solidFill>
            </a:endParaRPr>
          </a:p>
        </p:txBody>
      </p:sp>
      <p:sp>
        <p:nvSpPr>
          <p:cNvPr id="13" name="Rectangle 12"/>
          <p:cNvSpPr/>
          <p:nvPr/>
        </p:nvSpPr>
        <p:spPr>
          <a:xfrm>
            <a:off x="9741508" y="4199466"/>
            <a:ext cx="2218266" cy="9135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solidFill>
                  <a:schemeClr val="tx1"/>
                </a:solidFill>
              </a:rPr>
              <a:t>RELAYS</a:t>
            </a:r>
            <a:endParaRPr lang="en-IN" dirty="0">
              <a:solidFill>
                <a:schemeClr val="tx1"/>
              </a:solidFill>
            </a:endParaRPr>
          </a:p>
        </p:txBody>
      </p:sp>
      <p:sp>
        <p:nvSpPr>
          <p:cNvPr id="14" name="Rectangle 13"/>
          <p:cNvSpPr/>
          <p:nvPr/>
        </p:nvSpPr>
        <p:spPr>
          <a:xfrm>
            <a:off x="7989619" y="2963333"/>
            <a:ext cx="2218266" cy="8143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solidFill>
                  <a:schemeClr val="tx1"/>
                </a:solidFill>
              </a:rPr>
              <a:t>WI-FI MODULE</a:t>
            </a:r>
            <a:endParaRPr lang="en-IN" dirty="0">
              <a:solidFill>
                <a:schemeClr val="tx1"/>
              </a:solidFill>
            </a:endParaRPr>
          </a:p>
        </p:txBody>
      </p:sp>
      <p:sp>
        <p:nvSpPr>
          <p:cNvPr id="15" name="Rectangle 14"/>
          <p:cNvSpPr/>
          <p:nvPr/>
        </p:nvSpPr>
        <p:spPr>
          <a:xfrm>
            <a:off x="4149247" y="1676399"/>
            <a:ext cx="2218266" cy="8701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solidFill>
                  <a:schemeClr val="tx1"/>
                </a:solidFill>
              </a:rPr>
              <a:t>LCD DISPLAY</a:t>
            </a:r>
            <a:endParaRPr lang="en-IN" dirty="0">
              <a:solidFill>
                <a:schemeClr val="tx1"/>
              </a:solidFill>
            </a:endParaRPr>
          </a:p>
        </p:txBody>
      </p:sp>
      <p:sp>
        <p:nvSpPr>
          <p:cNvPr id="20" name="Right Arrow 19"/>
          <p:cNvSpPr/>
          <p:nvPr/>
        </p:nvSpPr>
        <p:spPr>
          <a:xfrm rot="16200000">
            <a:off x="4950829" y="2717074"/>
            <a:ext cx="627015" cy="287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2220685" y="3304902"/>
            <a:ext cx="1580606" cy="2481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2664823" y="4637314"/>
            <a:ext cx="1149531"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6714309" y="4519748"/>
            <a:ext cx="457200" cy="130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9379130" y="4493622"/>
            <a:ext cx="378823" cy="1436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Left-Right Arrow 2"/>
          <p:cNvSpPr/>
          <p:nvPr/>
        </p:nvSpPr>
        <p:spPr>
          <a:xfrm>
            <a:off x="6677528" y="3276792"/>
            <a:ext cx="1312091" cy="22038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10571209" y="2945955"/>
            <a:ext cx="1433782" cy="8143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solidFill>
                  <a:schemeClr val="tx1"/>
                </a:solidFill>
              </a:rPr>
              <a:t>USER INTERFACE(WEBSITE)</a:t>
            </a:r>
            <a:endParaRPr lang="en-IN" dirty="0">
              <a:solidFill>
                <a:schemeClr val="tx1"/>
              </a:solidFill>
            </a:endParaRPr>
          </a:p>
        </p:txBody>
      </p:sp>
      <p:sp>
        <p:nvSpPr>
          <p:cNvPr id="4" name="Left-Right Arrow 3"/>
          <p:cNvSpPr/>
          <p:nvPr/>
        </p:nvSpPr>
        <p:spPr>
          <a:xfrm>
            <a:off x="10169677" y="3276792"/>
            <a:ext cx="439741" cy="14218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Down Arrow 4"/>
          <p:cNvSpPr/>
          <p:nvPr/>
        </p:nvSpPr>
        <p:spPr>
          <a:xfrm>
            <a:off x="5158480" y="5119610"/>
            <a:ext cx="249549" cy="7027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39372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7539082" y="2675839"/>
            <a:ext cx="4361301" cy="1187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t>OPERATIONAL FLOWCHART</a:t>
            </a:r>
            <a:endParaRPr lang="en-US" b="1" dirty="0"/>
          </a:p>
        </p:txBody>
      </p:sp>
      <p:sp>
        <p:nvSpPr>
          <p:cNvPr id="4" name="Rounded Rectangle 3"/>
          <p:cNvSpPr/>
          <p:nvPr/>
        </p:nvSpPr>
        <p:spPr>
          <a:xfrm>
            <a:off x="442202" y="2672139"/>
            <a:ext cx="1522065" cy="1167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INTERFACE(WEBSITE)</a:t>
            </a:r>
            <a:endParaRPr lang="en-US" dirty="0"/>
          </a:p>
        </p:txBody>
      </p:sp>
      <p:sp>
        <p:nvSpPr>
          <p:cNvPr id="6" name="Rounded Rectangle 5"/>
          <p:cNvSpPr/>
          <p:nvPr/>
        </p:nvSpPr>
        <p:spPr>
          <a:xfrm>
            <a:off x="2365949" y="2914226"/>
            <a:ext cx="1914435"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WI-FI MODULE</a:t>
            </a:r>
            <a:endParaRPr lang="en-US" dirty="0"/>
          </a:p>
        </p:txBody>
      </p:sp>
      <p:sp>
        <p:nvSpPr>
          <p:cNvPr id="7" name="Rounded Rectangle 6"/>
          <p:cNvSpPr/>
          <p:nvPr/>
        </p:nvSpPr>
        <p:spPr>
          <a:xfrm>
            <a:off x="4682067" y="2716226"/>
            <a:ext cx="2348412" cy="10791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CENTRAL UNIT</a:t>
            </a:r>
          </a:p>
          <a:p>
            <a:pPr algn="ctr"/>
            <a:r>
              <a:rPr lang="en-US" dirty="0" smtClean="0"/>
              <a:t>(ARDUINO MEGA)</a:t>
            </a:r>
            <a:endParaRPr lang="en-US" dirty="0"/>
          </a:p>
        </p:txBody>
      </p:sp>
      <p:sp>
        <p:nvSpPr>
          <p:cNvPr id="8" name="Rounded Rectangle 7"/>
          <p:cNvSpPr/>
          <p:nvPr/>
        </p:nvSpPr>
        <p:spPr>
          <a:xfrm>
            <a:off x="7739382" y="2949428"/>
            <a:ext cx="2056552" cy="64008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RELAY SWITCHES</a:t>
            </a:r>
            <a:endParaRPr lang="en-US" dirty="0"/>
          </a:p>
        </p:txBody>
      </p:sp>
      <p:sp>
        <p:nvSpPr>
          <p:cNvPr id="3" name="Rounded Rectangle 2"/>
          <p:cNvSpPr/>
          <p:nvPr/>
        </p:nvSpPr>
        <p:spPr>
          <a:xfrm>
            <a:off x="10125166" y="2914226"/>
            <a:ext cx="1557867" cy="64008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ELECTRICAL SOCKETS</a:t>
            </a:r>
            <a:endParaRPr lang="en-IN" dirty="0"/>
          </a:p>
        </p:txBody>
      </p:sp>
      <p:sp>
        <p:nvSpPr>
          <p:cNvPr id="5" name="Left-Right Arrow 4"/>
          <p:cNvSpPr/>
          <p:nvPr/>
        </p:nvSpPr>
        <p:spPr>
          <a:xfrm>
            <a:off x="1940981" y="3175185"/>
            <a:ext cx="474133" cy="239002"/>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Left-Right Arrow 10"/>
          <p:cNvSpPr/>
          <p:nvPr/>
        </p:nvSpPr>
        <p:spPr>
          <a:xfrm rot="5400000">
            <a:off x="9375864" y="4075731"/>
            <a:ext cx="700436" cy="275169"/>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Left-Right Arrow 11"/>
          <p:cNvSpPr/>
          <p:nvPr/>
        </p:nvSpPr>
        <p:spPr>
          <a:xfrm>
            <a:off x="4260608" y="3138235"/>
            <a:ext cx="491066" cy="262467"/>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Left-Right Arrow 12"/>
          <p:cNvSpPr/>
          <p:nvPr/>
        </p:nvSpPr>
        <p:spPr>
          <a:xfrm>
            <a:off x="7018080" y="3138234"/>
            <a:ext cx="533401" cy="262468"/>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ounded Rectangle 16"/>
          <p:cNvSpPr/>
          <p:nvPr/>
        </p:nvSpPr>
        <p:spPr>
          <a:xfrm>
            <a:off x="8650331" y="4563534"/>
            <a:ext cx="2144669" cy="6407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APPLIANCES</a:t>
            </a:r>
            <a:endParaRPr lang="en-US" dirty="0"/>
          </a:p>
        </p:txBody>
      </p:sp>
      <p:sp>
        <p:nvSpPr>
          <p:cNvPr id="18" name="Rounded Rectangle 17"/>
          <p:cNvSpPr/>
          <p:nvPr/>
        </p:nvSpPr>
        <p:spPr>
          <a:xfrm>
            <a:off x="2481580" y="4401171"/>
            <a:ext cx="2168435" cy="772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FEEDBACK FROM ARDUINO</a:t>
            </a:r>
            <a:endParaRPr lang="en-US" dirty="0"/>
          </a:p>
        </p:txBody>
      </p:sp>
      <p:sp>
        <p:nvSpPr>
          <p:cNvPr id="10" name="Bent Arrow 9"/>
          <p:cNvSpPr/>
          <p:nvPr/>
        </p:nvSpPr>
        <p:spPr>
          <a:xfrm rot="10800000">
            <a:off x="4887927" y="3962399"/>
            <a:ext cx="1140459" cy="1056074"/>
          </a:xfrm>
          <a:prstGeom prst="ben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Bent Arrow 15"/>
          <p:cNvSpPr/>
          <p:nvPr/>
        </p:nvSpPr>
        <p:spPr>
          <a:xfrm rot="16200000">
            <a:off x="1130895" y="3891963"/>
            <a:ext cx="1042336" cy="1183209"/>
          </a:xfrm>
          <a:prstGeom prst="ben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COST ANALYSIS OF COMPONENTS USED</a:t>
            </a:r>
            <a:endParaRPr lang="en-IN" b="1" dirty="0"/>
          </a:p>
        </p:txBody>
      </p:sp>
      <p:graphicFrame>
        <p:nvGraphicFramePr>
          <p:cNvPr id="4" name="Table 3"/>
          <p:cNvGraphicFramePr>
            <a:graphicFrameLocks noGrp="1"/>
          </p:cNvGraphicFramePr>
          <p:nvPr>
            <p:extLst>
              <p:ext uri="{D42A27DB-BD31-4B8C-83A1-F6EECF244321}">
                <p14:modId xmlns:p14="http://schemas.microsoft.com/office/powerpoint/2010/main" val="462346097"/>
              </p:ext>
            </p:extLst>
          </p:nvPr>
        </p:nvGraphicFramePr>
        <p:xfrm>
          <a:off x="2592925" y="1905000"/>
          <a:ext cx="8128000" cy="47193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IN" dirty="0" smtClean="0"/>
                        <a:t>COMPONENTS</a:t>
                      </a:r>
                      <a:endParaRPr lang="en-IN" dirty="0"/>
                    </a:p>
                  </a:txBody>
                  <a:tcPr/>
                </a:tc>
                <a:tc>
                  <a:txBody>
                    <a:bodyPr/>
                    <a:lstStyle/>
                    <a:p>
                      <a:r>
                        <a:rPr lang="en-IN" dirty="0" smtClean="0"/>
                        <a:t>COST</a:t>
                      </a:r>
                      <a:endParaRPr lang="en-IN" dirty="0"/>
                    </a:p>
                  </a:txBody>
                  <a:tcPr/>
                </a:tc>
                <a:extLst>
                  <a:ext uri="{0D108BD9-81ED-4DB2-BD59-A6C34878D82A}">
                    <a16:rowId xmlns:a16="http://schemas.microsoft.com/office/drawing/2014/main" val="100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smtClean="0"/>
                        <a:t>Wi-Fi module(esp8266)</a:t>
                      </a:r>
                    </a:p>
                  </a:txBody>
                  <a:tcPr/>
                </a:tc>
                <a:tc>
                  <a:txBody>
                    <a:bodyPr/>
                    <a:lstStyle/>
                    <a:p>
                      <a:r>
                        <a:rPr lang="en-IN" dirty="0" err="1" smtClean="0"/>
                        <a:t>Rs</a:t>
                      </a:r>
                      <a:r>
                        <a:rPr lang="en-IN" dirty="0" smtClean="0"/>
                        <a:t>.</a:t>
                      </a:r>
                      <a:r>
                        <a:rPr lang="en-IN" baseline="0" dirty="0" smtClean="0"/>
                        <a:t> 300</a:t>
                      </a:r>
                      <a:endParaRPr lang="en-IN" dirty="0"/>
                    </a:p>
                  </a:txBody>
                  <a:tcPr/>
                </a:tc>
                <a:extLst>
                  <a:ext uri="{0D108BD9-81ED-4DB2-BD59-A6C34878D82A}">
                    <a16:rowId xmlns:a16="http://schemas.microsoft.com/office/drawing/2014/main" val="10001"/>
                  </a:ext>
                </a:extLst>
              </a:tr>
              <a:tr h="370840">
                <a:tc>
                  <a:txBody>
                    <a:bodyPr/>
                    <a:lstStyle/>
                    <a:p>
                      <a:r>
                        <a:rPr lang="en-IN" dirty="0" smtClean="0"/>
                        <a:t>Relays</a:t>
                      </a:r>
                      <a:endParaRPr lang="en-IN" dirty="0"/>
                    </a:p>
                  </a:txBody>
                  <a:tcPr/>
                </a:tc>
                <a:tc>
                  <a:txBody>
                    <a:bodyPr/>
                    <a:lstStyle/>
                    <a:p>
                      <a:r>
                        <a:rPr lang="en-IN" dirty="0" err="1" smtClean="0"/>
                        <a:t>Rs</a:t>
                      </a:r>
                      <a:r>
                        <a:rPr lang="en-IN" dirty="0" smtClean="0"/>
                        <a:t>. </a:t>
                      </a:r>
                      <a:r>
                        <a:rPr lang="en-IN" baseline="0" dirty="0" smtClean="0"/>
                        <a:t>20X5= Rs.100</a:t>
                      </a:r>
                      <a:endParaRPr lang="en-IN" dirty="0"/>
                    </a:p>
                  </a:txBody>
                  <a:tcPr/>
                </a:tc>
                <a:extLst>
                  <a:ext uri="{0D108BD9-81ED-4DB2-BD59-A6C34878D82A}">
                    <a16:rowId xmlns:a16="http://schemas.microsoft.com/office/drawing/2014/main" val="10002"/>
                  </a:ext>
                </a:extLst>
              </a:tr>
              <a:tr h="370840">
                <a:tc>
                  <a:txBody>
                    <a:bodyPr/>
                    <a:lstStyle/>
                    <a:p>
                      <a:r>
                        <a:rPr lang="en-IN" dirty="0" smtClean="0"/>
                        <a:t>Arduino mega(ATmega2560)</a:t>
                      </a:r>
                      <a:endParaRPr lang="en-IN" dirty="0"/>
                    </a:p>
                  </a:txBody>
                  <a:tcPr/>
                </a:tc>
                <a:tc>
                  <a:txBody>
                    <a:bodyPr/>
                    <a:lstStyle/>
                    <a:p>
                      <a:r>
                        <a:rPr lang="en-IN" dirty="0" err="1" smtClean="0"/>
                        <a:t>Rs</a:t>
                      </a:r>
                      <a:r>
                        <a:rPr lang="en-IN" dirty="0" smtClean="0"/>
                        <a:t>. 750</a:t>
                      </a:r>
                      <a:endParaRPr lang="en-IN" dirty="0"/>
                    </a:p>
                  </a:txBody>
                  <a:tcPr/>
                </a:tc>
                <a:extLst>
                  <a:ext uri="{0D108BD9-81ED-4DB2-BD59-A6C34878D82A}">
                    <a16:rowId xmlns:a16="http://schemas.microsoft.com/office/drawing/2014/main" val="10003"/>
                  </a:ext>
                </a:extLst>
              </a:tr>
              <a:tr h="370840">
                <a:tc>
                  <a:txBody>
                    <a:bodyPr/>
                    <a:lstStyle/>
                    <a:p>
                      <a:r>
                        <a:rPr lang="en-IN" dirty="0" smtClean="0"/>
                        <a:t>LCD display</a:t>
                      </a:r>
                      <a:endParaRPr lang="en-IN" dirty="0"/>
                    </a:p>
                  </a:txBody>
                  <a:tcPr/>
                </a:tc>
                <a:tc>
                  <a:txBody>
                    <a:bodyPr/>
                    <a:lstStyle/>
                    <a:p>
                      <a:r>
                        <a:rPr lang="en-IN" dirty="0" err="1" smtClean="0"/>
                        <a:t>Rs</a:t>
                      </a:r>
                      <a:r>
                        <a:rPr lang="en-IN" dirty="0" smtClean="0"/>
                        <a:t>. 150</a:t>
                      </a:r>
                      <a:endParaRPr lang="en-IN" dirty="0"/>
                    </a:p>
                  </a:txBody>
                  <a:tcPr/>
                </a:tc>
                <a:extLst>
                  <a:ext uri="{0D108BD9-81ED-4DB2-BD59-A6C34878D82A}">
                    <a16:rowId xmlns:a16="http://schemas.microsoft.com/office/drawing/2014/main" val="10004"/>
                  </a:ext>
                </a:extLst>
              </a:tr>
              <a:tr h="370840">
                <a:tc>
                  <a:txBody>
                    <a:bodyPr/>
                    <a:lstStyle/>
                    <a:p>
                      <a:r>
                        <a:rPr lang="en-IN" dirty="0" smtClean="0"/>
                        <a:t>Temperature sensor(LM35)</a:t>
                      </a:r>
                      <a:endParaRPr lang="en-IN" dirty="0"/>
                    </a:p>
                  </a:txBody>
                  <a:tcPr/>
                </a:tc>
                <a:tc>
                  <a:txBody>
                    <a:bodyPr/>
                    <a:lstStyle/>
                    <a:p>
                      <a:r>
                        <a:rPr lang="en-IN" dirty="0" err="1" smtClean="0"/>
                        <a:t>Rs</a:t>
                      </a:r>
                      <a:r>
                        <a:rPr lang="en-IN" dirty="0" smtClean="0"/>
                        <a:t>. 50</a:t>
                      </a:r>
                      <a:endParaRPr lang="en-IN" dirty="0"/>
                    </a:p>
                  </a:txBody>
                  <a:tcPr/>
                </a:tc>
                <a:extLst>
                  <a:ext uri="{0D108BD9-81ED-4DB2-BD59-A6C34878D82A}">
                    <a16:rowId xmlns:a16="http://schemas.microsoft.com/office/drawing/2014/main" val="10005"/>
                  </a:ext>
                </a:extLst>
              </a:tr>
              <a:tr h="370840">
                <a:tc>
                  <a:txBody>
                    <a:bodyPr/>
                    <a:lstStyle/>
                    <a:p>
                      <a:r>
                        <a:rPr lang="en-IN" dirty="0" smtClean="0"/>
                        <a:t>12V</a:t>
                      </a:r>
                      <a:r>
                        <a:rPr lang="en-IN" baseline="0" dirty="0" smtClean="0"/>
                        <a:t> adapter</a:t>
                      </a:r>
                      <a:endParaRPr lang="en-IN" dirty="0"/>
                    </a:p>
                  </a:txBody>
                  <a:tcPr/>
                </a:tc>
                <a:tc>
                  <a:txBody>
                    <a:bodyPr/>
                    <a:lstStyle/>
                    <a:p>
                      <a:r>
                        <a:rPr lang="en-IN" dirty="0" err="1" smtClean="0"/>
                        <a:t>Rs</a:t>
                      </a:r>
                      <a:r>
                        <a:rPr lang="en-IN" dirty="0" smtClean="0"/>
                        <a:t>. 100</a:t>
                      </a:r>
                      <a:endParaRPr lang="en-IN" dirty="0"/>
                    </a:p>
                  </a:txBody>
                  <a:tcPr/>
                </a:tc>
                <a:extLst>
                  <a:ext uri="{0D108BD9-81ED-4DB2-BD59-A6C34878D82A}">
                    <a16:rowId xmlns:a16="http://schemas.microsoft.com/office/drawing/2014/main" val="10006"/>
                  </a:ext>
                </a:extLst>
              </a:tr>
              <a:tr h="370840">
                <a:tc>
                  <a:txBody>
                    <a:bodyPr/>
                    <a:lstStyle/>
                    <a:p>
                      <a:r>
                        <a:rPr lang="en-IN" dirty="0" smtClean="0"/>
                        <a:t>Relay driver IC(ULN2003)</a:t>
                      </a:r>
                      <a:endParaRPr lang="en-IN" dirty="0"/>
                    </a:p>
                  </a:txBody>
                  <a:tcPr/>
                </a:tc>
                <a:tc>
                  <a:txBody>
                    <a:bodyPr/>
                    <a:lstStyle/>
                    <a:p>
                      <a:r>
                        <a:rPr lang="en-IN" dirty="0" err="1" smtClean="0"/>
                        <a:t>Rs</a:t>
                      </a:r>
                      <a:r>
                        <a:rPr lang="en-IN" dirty="0" smtClean="0"/>
                        <a:t>.</a:t>
                      </a:r>
                      <a:r>
                        <a:rPr lang="en-IN" baseline="0" dirty="0" smtClean="0"/>
                        <a:t> 50</a:t>
                      </a:r>
                      <a:endParaRPr lang="en-IN" dirty="0"/>
                    </a:p>
                  </a:txBody>
                  <a:tcPr/>
                </a:tc>
                <a:extLst>
                  <a:ext uri="{0D108BD9-81ED-4DB2-BD59-A6C34878D82A}">
                    <a16:rowId xmlns:a16="http://schemas.microsoft.com/office/drawing/2014/main" val="10007"/>
                  </a:ext>
                </a:extLst>
              </a:tr>
              <a:tr h="370840">
                <a:tc>
                  <a:txBody>
                    <a:bodyPr/>
                    <a:lstStyle/>
                    <a:p>
                      <a:r>
                        <a:rPr lang="en-IN" dirty="0" smtClean="0"/>
                        <a:t>Potentiometer</a:t>
                      </a:r>
                      <a:endParaRPr lang="en-IN" dirty="0"/>
                    </a:p>
                  </a:txBody>
                  <a:tcPr/>
                </a:tc>
                <a:tc>
                  <a:txBody>
                    <a:bodyPr/>
                    <a:lstStyle/>
                    <a:p>
                      <a:r>
                        <a:rPr lang="en-IN" dirty="0" err="1" smtClean="0"/>
                        <a:t>Rs</a:t>
                      </a:r>
                      <a:r>
                        <a:rPr lang="en-IN" dirty="0" smtClean="0"/>
                        <a:t>. 10</a:t>
                      </a:r>
                      <a:endParaRPr lang="en-IN" dirty="0"/>
                    </a:p>
                  </a:txBody>
                  <a:tcPr/>
                </a:tc>
                <a:extLst>
                  <a:ext uri="{0D108BD9-81ED-4DB2-BD59-A6C34878D82A}">
                    <a16:rowId xmlns:a16="http://schemas.microsoft.com/office/drawing/2014/main" val="10008"/>
                  </a:ext>
                </a:extLst>
              </a:tr>
              <a:tr h="370840">
                <a:tc>
                  <a:txBody>
                    <a:bodyPr/>
                    <a:lstStyle/>
                    <a:p>
                      <a:r>
                        <a:rPr lang="en-IN" dirty="0" smtClean="0"/>
                        <a:t>Voltage regulator IC(7805,7809)</a:t>
                      </a:r>
                      <a:endParaRPr lang="en-IN" dirty="0"/>
                    </a:p>
                  </a:txBody>
                  <a:tcPr/>
                </a:tc>
                <a:tc>
                  <a:txBody>
                    <a:bodyPr/>
                    <a:lstStyle/>
                    <a:p>
                      <a:r>
                        <a:rPr lang="en-IN" dirty="0" err="1" smtClean="0"/>
                        <a:t>Rs</a:t>
                      </a:r>
                      <a:r>
                        <a:rPr lang="en-IN" dirty="0" smtClean="0"/>
                        <a:t>.</a:t>
                      </a:r>
                      <a:r>
                        <a:rPr lang="en-IN" baseline="0" dirty="0" smtClean="0"/>
                        <a:t> 50</a:t>
                      </a:r>
                      <a:endParaRPr lang="en-IN" dirty="0"/>
                    </a:p>
                  </a:txBody>
                  <a:tcPr/>
                </a:tc>
                <a:extLst>
                  <a:ext uri="{0D108BD9-81ED-4DB2-BD59-A6C34878D82A}">
                    <a16:rowId xmlns:a16="http://schemas.microsoft.com/office/drawing/2014/main" val="10009"/>
                  </a:ext>
                </a:extLst>
              </a:tr>
              <a:tr h="370840">
                <a:tc>
                  <a:txBody>
                    <a:bodyPr/>
                    <a:lstStyle/>
                    <a:p>
                      <a:r>
                        <a:rPr lang="en-IN" dirty="0" smtClean="0"/>
                        <a:t>Wireless camera with receiver(optional)</a:t>
                      </a:r>
                      <a:endParaRPr lang="en-IN" dirty="0"/>
                    </a:p>
                  </a:txBody>
                  <a:tcPr/>
                </a:tc>
                <a:tc>
                  <a:txBody>
                    <a:bodyPr/>
                    <a:lstStyle/>
                    <a:p>
                      <a:r>
                        <a:rPr lang="en-IN" dirty="0" err="1" smtClean="0"/>
                        <a:t>Rs</a:t>
                      </a:r>
                      <a:r>
                        <a:rPr lang="en-IN" dirty="0" smtClean="0"/>
                        <a:t>. 2000*</a:t>
                      </a:r>
                      <a:endParaRPr lang="en-IN" dirty="0"/>
                    </a:p>
                  </a:txBody>
                  <a:tcPr/>
                </a:tc>
                <a:extLst>
                  <a:ext uri="{0D108BD9-81ED-4DB2-BD59-A6C34878D82A}">
                    <a16:rowId xmlns:a16="http://schemas.microsoft.com/office/drawing/2014/main" val="10010"/>
                  </a:ext>
                </a:extLst>
              </a:tr>
              <a:tr h="370840">
                <a:tc>
                  <a:txBody>
                    <a:bodyPr/>
                    <a:lstStyle/>
                    <a:p>
                      <a:r>
                        <a:rPr lang="en-IN" b="1" dirty="0" smtClean="0"/>
                        <a:t>TOTAL</a:t>
                      </a:r>
                      <a:endParaRPr lang="en-IN" b="1" dirty="0"/>
                    </a:p>
                  </a:txBody>
                  <a:tcPr/>
                </a:tc>
                <a:tc>
                  <a:txBody>
                    <a:bodyPr/>
                    <a:lstStyle/>
                    <a:p>
                      <a:r>
                        <a:rPr lang="en-IN" b="1" dirty="0" err="1" smtClean="0"/>
                        <a:t>Rs</a:t>
                      </a:r>
                      <a:r>
                        <a:rPr lang="en-IN" b="1" dirty="0" smtClean="0"/>
                        <a:t>. 3510</a:t>
                      </a:r>
                      <a:endParaRPr lang="en-IN" b="1" dirty="0"/>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271496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COST EFFECTIVENESS</a:t>
            </a:r>
            <a:endParaRPr lang="en-IN" b="1" dirty="0"/>
          </a:p>
        </p:txBody>
      </p:sp>
      <p:sp>
        <p:nvSpPr>
          <p:cNvPr id="3" name="Content Placeholder 2"/>
          <p:cNvSpPr>
            <a:spLocks noGrp="1"/>
          </p:cNvSpPr>
          <p:nvPr>
            <p:ph idx="1"/>
          </p:nvPr>
        </p:nvSpPr>
        <p:spPr/>
        <p:txBody>
          <a:bodyPr/>
          <a:lstStyle/>
          <a:p>
            <a:r>
              <a:rPr lang="en-IN" dirty="0" smtClean="0"/>
              <a:t>It’s a one time investment. Once this system is setup in your house you can control this from any part of the world and save power</a:t>
            </a:r>
          </a:p>
          <a:p>
            <a:r>
              <a:rPr lang="en-IN" dirty="0" smtClean="0"/>
              <a:t>This system is highly affordable and any lower middle class consumer can afford it very easily as it only costs around Rs3500.</a:t>
            </a:r>
            <a:endParaRPr lang="en-IN" dirty="0"/>
          </a:p>
        </p:txBody>
      </p:sp>
    </p:spTree>
    <p:extLst>
      <p:ext uri="{BB962C8B-B14F-4D97-AF65-F5344CB8AC3E}">
        <p14:creationId xmlns:p14="http://schemas.microsoft.com/office/powerpoint/2010/main" val="2500456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EFFECTIVENESS OF THE HARDWARE AND SOFTWARE</a:t>
            </a:r>
            <a:endParaRPr lang="en-IN" b="1" dirty="0"/>
          </a:p>
        </p:txBody>
      </p:sp>
      <p:sp>
        <p:nvSpPr>
          <p:cNvPr id="3" name="Content Placeholder 2"/>
          <p:cNvSpPr>
            <a:spLocks noGrp="1"/>
          </p:cNvSpPr>
          <p:nvPr>
            <p:ph idx="1"/>
          </p:nvPr>
        </p:nvSpPr>
        <p:spPr/>
        <p:txBody>
          <a:bodyPr/>
          <a:lstStyle/>
          <a:p>
            <a:r>
              <a:rPr lang="en-IN" dirty="0" smtClean="0"/>
              <a:t>HARDWARE</a:t>
            </a:r>
          </a:p>
          <a:p>
            <a:pPr marL="0" indent="0">
              <a:buNone/>
            </a:pPr>
            <a:r>
              <a:rPr lang="en-IN" dirty="0" smtClean="0"/>
              <a:t>This hardware is effective enough to run the system on prototype level and solve the given problem statement without any problem</a:t>
            </a:r>
          </a:p>
          <a:p>
            <a:pPr marL="0" indent="0">
              <a:buNone/>
            </a:pPr>
            <a:endParaRPr lang="en-IN" dirty="0" smtClean="0"/>
          </a:p>
          <a:p>
            <a:r>
              <a:rPr lang="en-IN" dirty="0" smtClean="0"/>
              <a:t>SOFTWARE</a:t>
            </a:r>
          </a:p>
          <a:p>
            <a:pPr marL="0" indent="0">
              <a:buNone/>
            </a:pPr>
            <a:r>
              <a:rPr lang="en-IN" dirty="0" smtClean="0"/>
              <a:t>As per the given problem statement the website and the android app is highly effective and sends the value to the server almost instantly</a:t>
            </a:r>
          </a:p>
        </p:txBody>
      </p:sp>
    </p:spTree>
    <p:extLst>
      <p:ext uri="{BB962C8B-B14F-4D97-AF65-F5344CB8AC3E}">
        <p14:creationId xmlns:p14="http://schemas.microsoft.com/office/powerpoint/2010/main" val="406259745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736</TotalTime>
  <Words>507</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Brush Script MT</vt:lpstr>
      <vt:lpstr>Century Gothic</vt:lpstr>
      <vt:lpstr>Wingdings</vt:lpstr>
      <vt:lpstr>Wingdings 3</vt:lpstr>
      <vt:lpstr>Wisp</vt:lpstr>
      <vt:lpstr>Project Presentation </vt:lpstr>
      <vt:lpstr>Advance HOME AUTOMATION USING IOT(INTERNET 0F THINGS)</vt:lpstr>
      <vt:lpstr>DESCRIPTION</vt:lpstr>
      <vt:lpstr>BASIC FEATURES</vt:lpstr>
      <vt:lpstr>SYSTEM LEVEL BLOCK DIAGRAM</vt:lpstr>
      <vt:lpstr>OPERATIONAL FLOWCHART</vt:lpstr>
      <vt:lpstr>COST ANALYSIS OF COMPONENTS USED</vt:lpstr>
      <vt:lpstr>COST EFFECTIVENESS</vt:lpstr>
      <vt:lpstr>EFFECTIVENESS OF THE HARDWARE AND SOFTWARE</vt:lpstr>
      <vt:lpstr>USER INTERFACE AND DESIGN OF GADGET</vt:lpstr>
      <vt:lpstr>PowerPoint Presentation</vt:lpstr>
      <vt:lpstr>INNOVATION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USING IOT(INTERNET 0F THINGS)</dc:title>
  <dc:creator>Mohd Zaid</dc:creator>
  <cp:lastModifiedBy>SHIVAM PARASHAR</cp:lastModifiedBy>
  <cp:revision>43</cp:revision>
  <dcterms:created xsi:type="dcterms:W3CDTF">2017-03-20T12:55:51Z</dcterms:created>
  <dcterms:modified xsi:type="dcterms:W3CDTF">2017-08-07T13:41:54Z</dcterms:modified>
</cp:coreProperties>
</file>