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753" autoAdjust="0"/>
  </p:normalViewPr>
  <p:slideViewPr>
    <p:cSldViewPr snapToGrid="0" snapToObjects="1">
      <p:cViewPr varScale="1">
        <p:scale>
          <a:sx n="60" d="100"/>
          <a:sy n="60" d="100"/>
        </p:scale>
        <p:origin x="7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8246-4FC9-A24B-B757-5D43EFD9CEFD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E1B8-B9D5-1D4A-BEB3-C70249B57B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4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chown</a:t>
            </a:r>
            <a:r>
              <a:rPr lang="zh-CN" altLang="en-US" dirty="0" smtClean="0"/>
              <a:t>将指定文件的拥有者改为指定的用户或组</a:t>
            </a:r>
            <a:endParaRPr lang="en-US" altLang="zh-CN" dirty="0" smtClean="0"/>
          </a:p>
          <a:p>
            <a:r>
              <a:rPr lang="en-US" altLang="zh-CN" dirty="0" err="1" smtClean="0"/>
              <a:t>useradd</a:t>
            </a:r>
            <a:r>
              <a:rPr lang="en-US" altLang="zh-CN" dirty="0" smtClean="0"/>
              <a:t> [-</a:t>
            </a:r>
            <a:r>
              <a:rPr lang="en-US" altLang="zh-CN" dirty="0" err="1" smtClean="0"/>
              <a:t>mMnr</a:t>
            </a:r>
            <a:r>
              <a:rPr lang="en-US" altLang="zh-CN" dirty="0" smtClean="0"/>
              <a:t>][-c &lt;</a:t>
            </a:r>
            <a:r>
              <a:rPr lang="zh-CN" altLang="en-US" dirty="0" smtClean="0"/>
              <a:t>备注</a:t>
            </a:r>
            <a:r>
              <a:rPr lang="en-US" altLang="zh-CN" dirty="0" smtClean="0"/>
              <a:t>&gt;][-d &lt;</a:t>
            </a:r>
            <a:r>
              <a:rPr lang="zh-CN" altLang="en-US" dirty="0" smtClean="0"/>
              <a:t>登入目录</a:t>
            </a:r>
            <a:r>
              <a:rPr lang="en-US" altLang="zh-CN" dirty="0" smtClean="0"/>
              <a:t>&gt;][-e &lt;</a:t>
            </a:r>
            <a:r>
              <a:rPr lang="zh-CN" altLang="en-US" dirty="0" smtClean="0"/>
              <a:t>有效期限</a:t>
            </a:r>
            <a:r>
              <a:rPr lang="en-US" altLang="zh-CN" dirty="0" smtClean="0"/>
              <a:t>&gt;][-f &lt;</a:t>
            </a:r>
            <a:r>
              <a:rPr lang="zh-CN" altLang="en-US" dirty="0" smtClean="0"/>
              <a:t>缓冲天数</a:t>
            </a:r>
            <a:r>
              <a:rPr lang="en-US" altLang="zh-CN" dirty="0" smtClean="0"/>
              <a:t>&gt;][-g &lt;</a:t>
            </a:r>
            <a:r>
              <a:rPr lang="zh-CN" altLang="en-US" dirty="0" smtClean="0"/>
              <a:t>群组</a:t>
            </a:r>
            <a:r>
              <a:rPr lang="en-US" altLang="zh-CN" dirty="0" smtClean="0"/>
              <a:t>&gt;][-G &lt;</a:t>
            </a:r>
            <a:r>
              <a:rPr lang="zh-CN" altLang="en-US" dirty="0" smtClean="0"/>
              <a:t>附加群组</a:t>
            </a:r>
            <a:r>
              <a:rPr lang="en-US" altLang="zh-CN" dirty="0" smtClean="0"/>
              <a:t>&gt;] [-s &lt;shell&gt;] [</a:t>
            </a:r>
            <a:r>
              <a:rPr lang="zh-CN" altLang="en-US" dirty="0" smtClean="0"/>
              <a:t>用户帐号</a:t>
            </a:r>
            <a:r>
              <a:rPr lang="en-US" altLang="zh-CN" dirty="0" smtClean="0"/>
              <a:t>]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命令用于修改用户帐号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12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 755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，要在根目录上进行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95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40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sudo </a:t>
            </a:r>
            <a:r>
              <a:rPr lang="en-US" dirty="0" err="1" smtClean="0"/>
              <a:t>gedit</a:t>
            </a:r>
            <a:r>
              <a:rPr lang="en-US" dirty="0" smtClean="0"/>
              <a:t> /</a:t>
            </a:r>
            <a:r>
              <a:rPr lang="en-US" dirty="0" err="1" smtClean="0"/>
              <a:t>hadoop</a:t>
            </a:r>
            <a:r>
              <a:rPr lang="en-US" dirty="0" smtClean="0"/>
              <a:t>/hadoop-3.1.4/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/core-site.xml</a:t>
            </a:r>
          </a:p>
          <a:p>
            <a:r>
              <a:rPr lang="en-US" dirty="0" smtClean="0"/>
              <a:t>sudo </a:t>
            </a:r>
            <a:r>
              <a:rPr lang="en-US" dirty="0" err="1" smtClean="0"/>
              <a:t>gedit</a:t>
            </a:r>
            <a:r>
              <a:rPr lang="en-US" dirty="0" smtClean="0"/>
              <a:t> /</a:t>
            </a:r>
            <a:r>
              <a:rPr lang="en-US" dirty="0" err="1" smtClean="0"/>
              <a:t>hadoop</a:t>
            </a:r>
            <a:r>
              <a:rPr lang="en-US" dirty="0" smtClean="0"/>
              <a:t>/hadoop-3.1.4/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hadoop</a:t>
            </a:r>
            <a:r>
              <a:rPr lang="en-US" dirty="0" smtClean="0"/>
              <a:t>/hdfs-site.xml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993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</a:t>
            </a:r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gedit</a:t>
            </a:r>
            <a:r>
              <a:rPr lang="en-US" dirty="0" smtClean="0"/>
              <a:t> /hadoop/hadoop-3.1.4/etc/hadoop/hadoop-env.sh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JAVA_HOME</a:t>
            </a:r>
          </a:p>
          <a:p>
            <a:r>
              <a:rPr lang="en-US" dirty="0" smtClean="0"/>
              <a:t>export JAVA_HOME=/</a:t>
            </a:r>
            <a:r>
              <a:rPr lang="en-US" dirty="0" err="1" smtClean="0"/>
              <a:t>hadoop</a:t>
            </a:r>
            <a:r>
              <a:rPr lang="en-US" dirty="0" smtClean="0"/>
              <a:t>/jdk1.8.0_301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7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如果出现</a:t>
            </a:r>
            <a:endParaRPr lang="en-US" dirty="0" smtClean="0"/>
          </a:p>
          <a:p>
            <a:r>
              <a:rPr lang="en-US" dirty="0" smtClean="0"/>
              <a:t>sudo </a:t>
            </a:r>
            <a:r>
              <a:rPr lang="en-US" dirty="0" err="1" smtClean="0"/>
              <a:t>gedit</a:t>
            </a:r>
            <a:r>
              <a:rPr lang="en-US" dirty="0" smtClean="0"/>
              <a:t> /hadoop/hadoop-3.1.4/etc/hadoop/hadoop-env.sh</a:t>
            </a:r>
          </a:p>
          <a:p>
            <a:r>
              <a:rPr lang="zh-CN" altLang="en-US" dirty="0" smtClean="0"/>
              <a:t>配置</a:t>
            </a:r>
            <a:r>
              <a:rPr lang="en-US" altLang="zh-CN" dirty="0" smtClean="0"/>
              <a:t>JAVA_HOME</a:t>
            </a:r>
          </a:p>
          <a:p>
            <a:r>
              <a:rPr lang="en-US" dirty="0" smtClean="0"/>
              <a:t>export JAVA_HOME=/</a:t>
            </a:r>
            <a:r>
              <a:rPr lang="en-US" dirty="0" err="1" smtClean="0"/>
              <a:t>hadoop</a:t>
            </a:r>
            <a:r>
              <a:rPr lang="en-US" dirty="0" smtClean="0"/>
              <a:t>/jdk1.8.0_301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E1B8-B9D5-1D4A-BEB3-C70249B57B7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19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7F6F-F70A-0F45-9123-C9C3BDD4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9D6AB5-B25D-A348-A61F-E6C17FC86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5977C-87A6-AA49-BD69-11840B7F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247C6-EC05-7C4A-941F-ECAA3F0B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2C078-1284-EE46-A645-8645365C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75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251EE-F720-FF46-92D6-709B0A5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0F8C7-1EDF-0A4F-A6A0-44BB0937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06C24-932E-4440-8FAE-DFEE6E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F373D-9E31-E64F-B661-5BF2F579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F3052-0C00-D048-8E9C-D886230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E4BDF1-666C-0443-8ADB-DD7AB266A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1EB36-2AC0-7743-BA7E-53E6C849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CB45B-B480-A34B-A591-5852AD9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83234-08E3-6C4B-B4BC-726EE288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ACE13-8ED7-BB45-AB67-B9E1F4E0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0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351FF86-5F84-D94B-A796-606F56A48711}"/>
              </a:ext>
            </a:extLst>
          </p:cNvPr>
          <p:cNvSpPr/>
          <p:nvPr userDrawn="1"/>
        </p:nvSpPr>
        <p:spPr>
          <a:xfrm>
            <a:off x="112643" y="492332"/>
            <a:ext cx="9279834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279834"/>
              <a:gd name="connsiteY0" fmla="*/ 0 h 636104"/>
              <a:gd name="connsiteX1" fmla="*/ 8153400 w 9279834"/>
              <a:gd name="connsiteY1" fmla="*/ 0 h 636104"/>
              <a:gd name="connsiteX2" fmla="*/ 9279834 w 9279834"/>
              <a:gd name="connsiteY2" fmla="*/ 636104 h 636104"/>
              <a:gd name="connsiteX3" fmla="*/ 0 w 9279834"/>
              <a:gd name="connsiteY3" fmla="*/ 636104 h 636104"/>
              <a:gd name="connsiteX4" fmla="*/ 0 w 9279834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834" h="636104">
                <a:moveTo>
                  <a:pt x="0" y="0"/>
                </a:moveTo>
                <a:lnTo>
                  <a:pt x="8153400" y="0"/>
                </a:lnTo>
                <a:lnTo>
                  <a:pt x="9279834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0E572-C80F-D24A-B0A9-87D869E3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278971"/>
            <a:ext cx="11035748" cy="4948031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513BCD-EB12-3242-AC67-EFCC166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C216-ED97-0047-B0F0-603A632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2EEB8-72DE-864B-92A3-EFC4849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DD856-62E2-874A-86FE-83843E8E53F6}"/>
              </a:ext>
            </a:extLst>
          </p:cNvPr>
          <p:cNvSpPr/>
          <p:nvPr userDrawn="1"/>
        </p:nvSpPr>
        <p:spPr>
          <a:xfrm>
            <a:off x="0" y="362985"/>
            <a:ext cx="9332843" cy="636104"/>
          </a:xfrm>
          <a:custGeom>
            <a:avLst/>
            <a:gdLst>
              <a:gd name="connsiteX0" fmla="*/ 0 w 8153400"/>
              <a:gd name="connsiteY0" fmla="*/ 0 h 636104"/>
              <a:gd name="connsiteX1" fmla="*/ 8153400 w 8153400"/>
              <a:gd name="connsiteY1" fmla="*/ 0 h 636104"/>
              <a:gd name="connsiteX2" fmla="*/ 8153400 w 8153400"/>
              <a:gd name="connsiteY2" fmla="*/ 636104 h 636104"/>
              <a:gd name="connsiteX3" fmla="*/ 0 w 8153400"/>
              <a:gd name="connsiteY3" fmla="*/ 636104 h 636104"/>
              <a:gd name="connsiteX4" fmla="*/ 0 w 8153400"/>
              <a:gd name="connsiteY4" fmla="*/ 0 h 636104"/>
              <a:gd name="connsiteX0" fmla="*/ 0 w 9332843"/>
              <a:gd name="connsiteY0" fmla="*/ 0 h 636104"/>
              <a:gd name="connsiteX1" fmla="*/ 8153400 w 9332843"/>
              <a:gd name="connsiteY1" fmla="*/ 0 h 636104"/>
              <a:gd name="connsiteX2" fmla="*/ 9332843 w 9332843"/>
              <a:gd name="connsiteY2" fmla="*/ 636104 h 636104"/>
              <a:gd name="connsiteX3" fmla="*/ 0 w 9332843"/>
              <a:gd name="connsiteY3" fmla="*/ 636104 h 636104"/>
              <a:gd name="connsiteX4" fmla="*/ 0 w 9332843"/>
              <a:gd name="connsiteY4" fmla="*/ 0 h 6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32843" h="636104">
                <a:moveTo>
                  <a:pt x="0" y="0"/>
                </a:moveTo>
                <a:lnTo>
                  <a:pt x="8153400" y="0"/>
                </a:lnTo>
                <a:lnTo>
                  <a:pt x="9332843" y="636104"/>
                </a:lnTo>
                <a:lnTo>
                  <a:pt x="0" y="636104"/>
                </a:lnTo>
                <a:lnTo>
                  <a:pt x="0" y="0"/>
                </a:lnTo>
                <a:close/>
              </a:path>
            </a:pathLst>
          </a:cu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6AED1771-2EF5-4F42-BEEF-21987DCC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3" y="365125"/>
            <a:ext cx="5006009" cy="456510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64697D-2DF2-AB45-BDBB-C9EC3037C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38" y="371683"/>
            <a:ext cx="639238" cy="63610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33694-9581-AB45-9743-7D0755B17FA3}"/>
              </a:ext>
            </a:extLst>
          </p:cNvPr>
          <p:cNvGrpSpPr/>
          <p:nvPr userDrawn="1"/>
        </p:nvGrpSpPr>
        <p:grpSpPr>
          <a:xfrm flipH="1">
            <a:off x="11146369" y="4368799"/>
            <a:ext cx="1054100" cy="2489201"/>
            <a:chOff x="0" y="2910625"/>
            <a:chExt cx="2433918" cy="39473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B78F8AD-6054-F54A-849B-3AD7EA060CFE}"/>
                </a:ext>
              </a:extLst>
            </p:cNvPr>
            <p:cNvSpPr/>
            <p:nvPr userDrawn="1"/>
          </p:nvSpPr>
          <p:spPr>
            <a:xfrm>
              <a:off x="0" y="2910625"/>
              <a:ext cx="1365162" cy="3947376"/>
            </a:xfrm>
            <a:prstGeom prst="rect">
              <a:avLst/>
            </a:prstGeom>
            <a:solidFill>
              <a:srgbClr val="247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12F572-BB85-F445-A324-53875D1E282D}"/>
                </a:ext>
              </a:extLst>
            </p:cNvPr>
            <p:cNvSpPr/>
            <p:nvPr userDrawn="1"/>
          </p:nvSpPr>
          <p:spPr>
            <a:xfrm>
              <a:off x="0" y="5862918"/>
              <a:ext cx="2433918" cy="99508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2477C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1F78684-9412-B944-96F9-D8EE14319B6E}"/>
                </a:ext>
              </a:extLst>
            </p:cNvPr>
            <p:cNvSpPr/>
            <p:nvPr userDrawn="1"/>
          </p:nvSpPr>
          <p:spPr>
            <a:xfrm>
              <a:off x="0" y="4382238"/>
              <a:ext cx="618186" cy="1989836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F6B2FE0F-271F-4A47-8D93-12084B961D16}"/>
              </a:ext>
            </a:extLst>
          </p:cNvPr>
          <p:cNvSpPr txBox="1"/>
          <p:nvPr userDrawn="1"/>
        </p:nvSpPr>
        <p:spPr>
          <a:xfrm>
            <a:off x="9630251" y="451018"/>
            <a:ext cx="1723549" cy="516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200" dirty="0">
              <a:solidFill>
                <a:schemeClr val="bg2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bg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409959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DDB30-AEB3-8942-BC9B-4AB12DA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A37E4-EC11-0C4A-855B-7E63C15C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BC4BD-DEDD-3E49-90A5-6388E904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12CF6-F00D-9F4C-80AE-F9FB1CD8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C029B-64DE-4F42-AD75-63B1A907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0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3FC8-6045-A040-91FC-02F9E327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E3603-BFF5-4F44-93E9-1DB202F12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B2F99-3148-0348-A5EB-B5E8DD9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7E9B4-8169-8643-97FB-3EF42619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9C402-A907-CF49-B7CD-D1F4BF2F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C739D-A510-EC4B-BB92-C49DEBB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8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015F6-A5F5-754F-B8A6-BFCC9F0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2DB05-783E-5D4B-88C4-86DE391B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3D446-2C5F-D146-B1C2-7F38DC61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0DDDDF-88F5-DE40-9DB7-9B1C88F07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C917D-A34E-CE4B-A27B-2034348C3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09E5C-4E99-BE4A-91B7-B23A9619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776D8-6947-564E-8009-206882B0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F1B37-BB4C-E54E-9101-7409EF0B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43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6320-E197-B94A-8739-48E9AA04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1B9F8-D9FF-FA46-951C-BCC54325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0C4B9D-4885-BF49-96C5-AD4D241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6634D-4D15-5B4E-9E4A-3F6B3BF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9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D503F-3F15-1543-BD73-82984F02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12C285-889F-8B4A-8802-A8FF9FE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C8A01-5F0E-5640-A632-0A6FAAD5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2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89EAB-E985-D84B-98FA-07959ACF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123752-9D25-5643-B766-4658EA70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9ABC1-7173-1F4F-95E2-2A1CF1301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1E2-F8FF-3649-8E6B-C0EE88A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6AAD3-FC3D-1246-A5E4-3DA81409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DBD8C-ECE6-564F-B75D-0876E11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89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8DC1-44F2-5243-AF2B-00069892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E0A992-5AD9-914C-A7A3-E836BF842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7152C-B2BF-D04D-A7D6-A0C268278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5188D-58A1-C54D-ABB1-950AC472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7A2A9-194C-A44B-B68B-F2D82A0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52BF1-A195-6540-8E39-F3978796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3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712A38-A599-AB45-B755-6724D641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91E87-5436-324E-9EE4-5D255466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97BD8-330F-B246-BF9C-8CEC6CCB8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02D-5789-DF43-BCC8-62B80190A1F3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08B42-43CB-3044-A160-F9CEEF09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FAEDF-774E-2640-A71D-E7C810EA5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C7B4-35E0-5C45-AFEC-E905E85328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apache.org/dist/spark/spark-3.1.2/spark-3.1.2-bin-hadoop3.2.tg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mmon/hadoop-3.1.4/hadoop-3.1.4.tar.gz" TargetMode="External"/><Relationship Id="rId2" Type="http://schemas.openxmlformats.org/officeDocument/2006/relationships/hyperlink" Target="https://www.oracle.com/java/technologies/javase/javase-jdk8-downloads.html#license-lightbo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564F2-EE0F-974A-BAF1-1C1B233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59" y="864479"/>
            <a:ext cx="10025575" cy="2525319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安装配置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3330F1-132D-A043-916E-825C1A61B6B3}"/>
              </a:ext>
            </a:extLst>
          </p:cNvPr>
          <p:cNvSpPr/>
          <p:nvPr/>
        </p:nvSpPr>
        <p:spPr>
          <a:xfrm>
            <a:off x="0" y="2910625"/>
            <a:ext cx="1365162" cy="3947376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675490-35D7-A949-96A0-BBBF0AD4A96E}"/>
              </a:ext>
            </a:extLst>
          </p:cNvPr>
          <p:cNvSpPr/>
          <p:nvPr/>
        </p:nvSpPr>
        <p:spPr>
          <a:xfrm>
            <a:off x="0" y="5862918"/>
            <a:ext cx="2433918" cy="995082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676AFA-1DF8-D349-8650-D8D57A1DA20E}"/>
              </a:ext>
            </a:extLst>
          </p:cNvPr>
          <p:cNvSpPr/>
          <p:nvPr/>
        </p:nvSpPr>
        <p:spPr>
          <a:xfrm>
            <a:off x="0" y="4382238"/>
            <a:ext cx="618186" cy="19898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08AEB7-7E5B-074B-8C69-BA6A73002A8C}"/>
              </a:ext>
            </a:extLst>
          </p:cNvPr>
          <p:cNvSpPr/>
          <p:nvPr/>
        </p:nvSpPr>
        <p:spPr>
          <a:xfrm>
            <a:off x="9040969" y="-38847"/>
            <a:ext cx="3151031" cy="1680882"/>
          </a:xfrm>
          <a:prstGeom prst="rect">
            <a:avLst/>
          </a:prstGeom>
          <a:solidFill>
            <a:srgbClr val="247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810FD3-3B9A-5A4D-91F5-F0DC571BBE59}"/>
              </a:ext>
            </a:extLst>
          </p:cNvPr>
          <p:cNvSpPr/>
          <p:nvPr/>
        </p:nvSpPr>
        <p:spPr>
          <a:xfrm>
            <a:off x="8087932" y="212854"/>
            <a:ext cx="1538353" cy="811578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2477C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1764EB-17B8-BA41-9B7E-8DD9747AD79E}"/>
              </a:ext>
            </a:extLst>
          </p:cNvPr>
          <p:cNvSpPr/>
          <p:nvPr/>
        </p:nvSpPr>
        <p:spPr>
          <a:xfrm>
            <a:off x="9758082" y="956233"/>
            <a:ext cx="2433918" cy="68579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C10E13-9735-9F40-AF9A-24DA28BD74B2}"/>
              </a:ext>
            </a:extLst>
          </p:cNvPr>
          <p:cNvSpPr/>
          <p:nvPr/>
        </p:nvSpPr>
        <p:spPr>
          <a:xfrm>
            <a:off x="3561439" y="3637795"/>
            <a:ext cx="2997633" cy="6454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实验一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B8F9A99-C6BB-2A4E-AB67-0C283D8D9558}"/>
              </a:ext>
            </a:extLst>
          </p:cNvPr>
          <p:cNvCxnSpPr>
            <a:cxnSpLocks/>
          </p:cNvCxnSpPr>
          <p:nvPr/>
        </p:nvCxnSpPr>
        <p:spPr>
          <a:xfrm>
            <a:off x="6794695" y="3982001"/>
            <a:ext cx="25017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46913AC-12B0-9B49-95D8-FCF7CC981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21" y="5993520"/>
            <a:ext cx="655166" cy="65195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713A24-8F08-F644-A5D1-D61E9646F3CA}"/>
              </a:ext>
            </a:extLst>
          </p:cNvPr>
          <p:cNvSpPr txBox="1"/>
          <p:nvPr/>
        </p:nvSpPr>
        <p:spPr>
          <a:xfrm>
            <a:off x="6927292" y="3556678"/>
            <a:ext cx="2236510" cy="78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信息与软件工程学院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bg2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大数据分析与智能计算</a:t>
            </a:r>
          </a:p>
        </p:txBody>
      </p:sp>
    </p:spTree>
    <p:extLst>
      <p:ext uri="{BB962C8B-B14F-4D97-AF65-F5344CB8AC3E}">
        <p14:creationId xmlns:p14="http://schemas.microsoft.com/office/powerpoint/2010/main" val="29898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8647DBD8-2119-BB4B-AAEE-B9879571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61AB490-C296-5346-B981-DBEDA8A2C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25663"/>
            <a:ext cx="10783957" cy="412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zh-CN" sz="2400" dirty="0">
                <a:solidFill>
                  <a:srgbClr val="00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hadoop用户登录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的环境中进行下列操作：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复制压缩包到/hadoop目录下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/mnt/hgfs/Share/hadoop-3.1.4.tar.gz /hadoop/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/mnt/hgfs/Share/jdk-8u261-linux-x64.tar.gz /hadoop/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解压并安装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hadoop-3.1.4.tar.gz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chmod </a:t>
            </a:r>
            <a:r>
              <a:rPr lang="en-US" altLang="zh-C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755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hadoop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jdk-8u261-linux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x64.tar.gz</a:t>
            </a:r>
          </a:p>
        </p:txBody>
      </p:sp>
    </p:spTree>
    <p:extLst>
      <p:ext uri="{BB962C8B-B14F-4D97-AF65-F5344CB8AC3E}">
        <p14:creationId xmlns:p14="http://schemas.microsoft.com/office/powerpoint/2010/main" val="114935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60046C-82F8-B640-98FC-5615A5491292}"/>
              </a:ext>
            </a:extLst>
          </p:cNvPr>
          <p:cNvSpPr/>
          <p:nvPr/>
        </p:nvSpPr>
        <p:spPr>
          <a:xfrm>
            <a:off x="493643" y="2768600"/>
            <a:ext cx="10606157" cy="40894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6218BB-2687-6E49-A460-AAC1D49B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55724"/>
            <a:ext cx="10936357" cy="512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 配置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Hadoop环境变量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/hadoop/.bash_profile增加以下内容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：（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或者使用</a:t>
            </a:r>
            <a:r>
              <a:rPr lang="en-US" altLang="zh-CN" sz="2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编辑器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START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JAVA_HOME=/hadoop/jdk1.8.0_261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HADOOP_HOME=/hadoop/hadoop-3.1.4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PATH=$PATH:$HADOOP_HOME/bin:$HADOOP_HOME/sbin:$JAVA_HOME/bin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HADOOP_MAPRED_HOME=$HADOOP_HOME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HADOOP_HDFS_HOME=$HADOOP_HOME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YARN_HOME=$HADOOP_HOME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HADOOP_COMMON_LIB_NATIVE_DIR=$HADOOP_HOME/lib/native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HADOOP_OPTS="-Djava.library.path=$HADOOP_HOME/lib"</a:t>
            </a:r>
            <a:endParaRPr lang="en-US" altLang="zh-CN" sz="20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#HADOOP END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F0353-1F71-D049-A05D-08FE70A5802C}"/>
              </a:ext>
            </a:extLst>
          </p:cNvPr>
          <p:cNvSpPr/>
          <p:nvPr/>
        </p:nvSpPr>
        <p:spPr>
          <a:xfrm>
            <a:off x="7112000" y="1219473"/>
            <a:ext cx="39878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配置成功后，激活新加的环境变量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bash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source ~/.bash_profile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8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A36439-16FF-8242-9DB6-15CB7C240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2856"/>
            <a:ext cx="5168210" cy="146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(4)查看JAVA和Hadoop版本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java –version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hadoop version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9F80F1-ED23-6F41-A0F1-4458CEB05E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09" y="3429000"/>
            <a:ext cx="6870853" cy="317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71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5FA72C-6EBE-6E4A-9A9C-2A1FC7701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83028"/>
            <a:ext cx="5168210" cy="57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</a:t>
            </a:r>
            <a:endParaRPr lang="zh-CN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58C18A-D9CA-4242-A741-A9FBE676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44" y="2124832"/>
            <a:ext cx="11035748" cy="456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创建输入的数据，暂时采用/etc/protocols文件作为测试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/hadoop/hadoop_project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cp /etc/protocols input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执行Hadoop WordCount应用（词频统计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/hadoop/hadoop-3.1.4/bin/hadoop jar /hadoop/hadoop-3.1.4/share/hadoop/mapreduce/sources/hadoop-mapreduce-examples-3.1.4-sources.jar org.apache.hadoop.examples.WordCount input output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查看生成的单词统计数据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cat output/*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96FDD-069B-A24A-A790-4F3401B8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160" y="2660381"/>
            <a:ext cx="4622731" cy="17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1A6A92-2EE6-3C4D-A498-F32009375FE2}"/>
              </a:ext>
            </a:extLst>
          </p:cNvPr>
          <p:cNvSpPr txBox="1"/>
          <p:nvPr/>
        </p:nvSpPr>
        <p:spPr>
          <a:xfrm>
            <a:off x="662608" y="1952704"/>
            <a:ext cx="9967291" cy="1778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50"/>
              </a:spcBef>
              <a:spcAft>
                <a:spcPts val="675"/>
              </a:spcAft>
            </a:pPr>
            <a:r>
              <a:rPr lang="zh-CN" altLang="zh-CN" sz="2400" b="1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练习题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请使用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wordcount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对日志文件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/var/log/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dpkg.log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进行词频统计。 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最终需要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将执行的命令和输出的结果粘贴到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报告文件中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52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A02E93-0117-4545-BE78-421A4423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" y="1727098"/>
            <a:ext cx="11220174" cy="51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hadoop的配置文件存放在/hadoop/hadoop-3.1.4/etc/hadoop下，要修改该目录下的文件core-site.xml和hdfs-site.xml来达到实现伪分布式配置。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修改core-site.xml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&lt;name&gt;hadoop.tmp.dir&lt;/name&gt;    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&lt;value&gt;file:/hadoop/hadoop-3.1.4/tmp&lt;/value&gt;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&lt;description&gt;Abase for other temporary directories.&lt;/description&gt;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&lt;name&gt;fs.defaultFS&lt;/name&gt;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&lt;value&gt;hdfs://localhost:9000&lt;/value&gt;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06667"/>
            <a:ext cx="5422900" cy="324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DA55E8-BDB7-9440-BB42-3AE36A8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16299"/>
            <a:ext cx="11035748" cy="524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修改hdfs-site.xml，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&lt;configure&gt;&lt;/configure&gt;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修改为：</a:t>
            </a: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&lt;configuration&gt;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&lt;name&gt;dfs.replication&lt;/name&gt;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&lt;value&gt;1&lt;/value&gt;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&lt;name&gt;dfs.namenode.name.dir&lt;/name&gt;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&lt;value&gt;file:/hadoop/hadoop-3.1.4/tmp/dfs/name&lt;/value&gt;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&lt;property&gt;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&lt;name&gt;dfs.datanode.data.dir&lt;/name&gt;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&lt;value&gt;file:/hadoop//hadoop-3.1.4/tmp/dfs/data&lt;/value&gt;    </a:t>
            </a: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</a:t>
            </a: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&lt;/property&gt;</a:t>
            </a:r>
            <a:endParaRPr lang="en-US" altLang="zh-CN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7255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30CD4F-8888-0F4C-98DD-7E137FE50092}"/>
              </a:ext>
            </a:extLst>
          </p:cNvPr>
          <p:cNvSpPr txBox="1"/>
          <p:nvPr/>
        </p:nvSpPr>
        <p:spPr>
          <a:xfrm>
            <a:off x="493642" y="1875309"/>
            <a:ext cx="97298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配置完成后在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hadoop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/hadoop-3.1.4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下使用命令</a:t>
            </a:r>
            <a:r>
              <a:rPr lang="en-US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zh-CN" altLang="zh-CN" sz="2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-format  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b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zh-CN" sz="2400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的格式化。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格式化失败注意权限问题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Sudo Unable to load native-</a:t>
            </a:r>
            <a:r>
              <a:rPr lang="en-US" altLang="zh-CN" sz="2400" dirty="0" err="1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r>
              <a:rPr lang="en-US" altLang="zh-CN" sz="2400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library for your platform</a:t>
            </a:r>
            <a:endParaRPr lang="zh-CN" altLang="zh-CN" sz="2400" dirty="0"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-R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a+w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hadoop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 $ ./bin/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hdfs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namenode</a:t>
            </a:r>
            <a:r>
              <a:rPr lang="en-US" altLang="zh-CN" sz="2400" dirty="0">
                <a:solidFill>
                  <a:srgbClr val="00B05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–format</a:t>
            </a:r>
            <a:endParaRPr lang="zh-CN" altLang="zh-CN" sz="2400" dirty="0">
              <a:solidFill>
                <a:srgbClr val="00B05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3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05466"/>
            <a:ext cx="9983857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启动hadoop（namenode节点）（start-all.sh在sbin里面）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启动命令为：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start-all.sh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检查是否运行成功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#执行jps命令可以查看到hadoop的几个主要进程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D8112A-EC93-2140-873D-18E75C86228A}"/>
              </a:ext>
            </a:extLst>
          </p:cNvPr>
          <p:cNvSpPr txBox="1"/>
          <p:nvPr/>
        </p:nvSpPr>
        <p:spPr>
          <a:xfrm>
            <a:off x="493643" y="4577295"/>
            <a:ext cx="10479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jps</a:t>
            </a:r>
            <a:endParaRPr lang="en-US" altLang="zh-CN" sz="18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NodeManager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SecondaryNameNode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634EA3-1BA3-A849-AEB3-17D05D432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1167529"/>
            <a:ext cx="9983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en-US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/hadoop/etc/hadoop/hadoop-env.sh</a:t>
            </a:r>
            <a:endParaRPr lang="zh-C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3" y="1899370"/>
            <a:ext cx="7395731" cy="46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单机模式安装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 err="1"/>
              <a:t>hadoop</a:t>
            </a:r>
            <a:r>
              <a:rPr lang="zh-CN" altLang="zh-CN" dirty="0"/>
              <a:t>伪分布式安装</a:t>
            </a:r>
          </a:p>
          <a:p>
            <a:pPr lvl="0">
              <a:lnSpc>
                <a:spcPct val="150000"/>
              </a:lnSpc>
            </a:pPr>
            <a:r>
              <a:rPr lang="en-US" altLang="zh-CN" dirty="0"/>
              <a:t>Spark</a:t>
            </a:r>
            <a:r>
              <a:rPr lang="zh-CN" altLang="zh-CN" dirty="0"/>
              <a:t>安装</a:t>
            </a:r>
          </a:p>
          <a:p>
            <a:pPr lvl="0">
              <a:lnSpc>
                <a:spcPct val="150000"/>
              </a:lnSpc>
            </a:pPr>
            <a:r>
              <a:rPr lang="zh-CN" altLang="zh-CN" dirty="0"/>
              <a:t>测试安装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2B9833-D26B-5848-9A9A-7D5433BB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2" y="2109614"/>
            <a:ext cx="10580757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 访问resourcemanager界面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http://localhost:8088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通过web访问namenode HDFS web 界面</a:t>
            </a:r>
          </a:p>
          <a:p>
            <a:pPr>
              <a:spcBef>
                <a:spcPts val="675"/>
              </a:spcBef>
              <a:spcAft>
                <a:spcPts val="675"/>
              </a:spcAf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http://localhost:9870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 关闭防火墙:ufw disable</a:t>
            </a:r>
          </a:p>
          <a:p>
            <a:pPr marL="342900" indent="-342900">
              <a:spcBef>
                <a:spcPts val="675"/>
              </a:spcBef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hadoop3.0以下版本web访问端口50070；3.0及以上web访问端口9870</a:t>
            </a:r>
          </a:p>
        </p:txBody>
      </p:sp>
    </p:spTree>
    <p:extLst>
      <p:ext uri="{BB962C8B-B14F-4D97-AF65-F5344CB8AC3E}">
        <p14:creationId xmlns:p14="http://schemas.microsoft.com/office/powerpoint/2010/main" val="22935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A05207-E4FD-9A40-85B0-F7C64BD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34650"/>
            <a:ext cx="10860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1）解压并安装Spark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本次实验我们将spark安装在/hadoop/app下，因此我们建立spark的安装目录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mkdir /hadoop/app下载安装包有如下两个方法：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wget 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http://archive.apache.org/dist/spark/spark-3.1.2/spark-3.1.2-bin-hadoop3.2.tgz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tar -zxvf spark-3.0.1-bin-hadoop3.2.tgz  </a:t>
            </a:r>
            <a:endParaRPr lang="en-US" altLang="zh-CN" sz="2400" dirty="0" smtClean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rm -r spark-3.0.1-bin-hadoop3.2.tgz</a:t>
            </a:r>
            <a:r>
              <a:rPr lang="en-US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zh-CN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安装文件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 spark-3.0.1-bin-hadoop3.2  </a:t>
            </a:r>
            <a:r>
              <a:rPr lang="zh-CN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en-US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zh-CN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zh-CN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zh-CN" altLang="zh-CN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6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二</a:t>
            </a:r>
            <a:r>
              <a:rPr lang="zh-CN" altLang="zh-CN" b="1" dirty="0"/>
              <a:t>、</a:t>
            </a:r>
            <a:r>
              <a:rPr lang="en-US" altLang="zh-CN" b="1" dirty="0"/>
              <a:t>Hadoop</a:t>
            </a:r>
            <a:r>
              <a:rPr lang="zh-CN" altLang="en-US" b="1" dirty="0"/>
              <a:t>伪分布式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6566E-F6DA-C048-B729-0AA4F859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852067"/>
            <a:ext cx="11607800" cy="4929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2）配置 Hadoop 环境变量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Yarn 上运行 Spark 需要配置 HADOOP_CONF_DIR、 YARN_CONF_DIR 和 HDFS_CONF_DIR 环境变量命令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(vi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可以替换为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gedit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)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/hadoop/.bash_profile</a:t>
            </a:r>
            <a:r>
              <a:rPr lang="zh-CN" altLang="en-US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在下面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继续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添加如下代码：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SPARK_HOME=/hadoop/app/spark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HADOOP_CONF_DIR=$HADOOP_HOME/etc/hadoop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HDFS_CONF_DIR=$HADOOP_HOME/etc/hadoop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YARN_CONF_DIR=$HADOOP_HOME/etc/hadoop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保存关闭后，执行以下命令使得环境变量生效：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source /hadoop/.bash_profile</a:t>
            </a:r>
          </a:p>
        </p:txBody>
      </p:sp>
    </p:spTree>
    <p:extLst>
      <p:ext uri="{BB962C8B-B14F-4D97-AF65-F5344CB8AC3E}">
        <p14:creationId xmlns:p14="http://schemas.microsoft.com/office/powerpoint/2010/main" val="26784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FBC964-9F07-CD43-A3FE-3909D9A2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915567"/>
            <a:ext cx="9474200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）修改配置文件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/hadoop/app/spark/conf/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cp spark-env.sh.template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vi spark-env.sh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在第一行“#!/usr/bin/env bash”下，写入以下内容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SPARK_MASTER_HOST=127.0.0.1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SPARK_MASTER_PORT=7077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SPARK_WORKER_CORES=1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export SPARK_WORKER_MEMORY=512M</a:t>
            </a:r>
          </a:p>
        </p:txBody>
      </p:sp>
    </p:spTree>
    <p:extLst>
      <p:ext uri="{BB962C8B-B14F-4D97-AF65-F5344CB8AC3E}">
        <p14:creationId xmlns:p14="http://schemas.microsoft.com/office/powerpoint/2010/main" val="11230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F8F468-7CE4-DC47-AC0B-99BC83247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88" y="1795077"/>
            <a:ext cx="11426412" cy="271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Spark的启动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（1）进入spark-shell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 Spark 安装主目录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 cd /hadoop/app/spark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进入spark的shell界面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./bin/spark-shell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6800C3-DAA0-9B4D-9B63-C19B2908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1988550"/>
            <a:ext cx="5661143" cy="41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9A7F99-93CC-6E4C-BCA0-8B0836BF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78575"/>
            <a:ext cx="10371622" cy="448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（2）启动spark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首先启动master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/hadoop/app/spark/sbin/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zh-CN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./start-master.sh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查看Master进程是否启动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$ jps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②启动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slave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./start-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slave.sh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spark://127.0.0.1:7077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Woker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进程是否启动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4BC9D7-EC5A-3644-92F4-FF7FF65B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34" y="2292241"/>
            <a:ext cx="7266057" cy="6001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16D8ABB6-82B7-2940-ABCB-C1CA059E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50"/>
            <a:ext cx="184731" cy="4097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6D4CA1-2500-2441-A1E5-474527D1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55" y="5472507"/>
            <a:ext cx="5274310" cy="11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0BF005-709E-4A46-AA4C-DA02FED6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934777"/>
            <a:ext cx="10695057" cy="360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验证Spark</a:t>
            </a:r>
          </a:p>
          <a:p>
            <a:pPr>
              <a:lnSpc>
                <a:spcPct val="120000"/>
              </a:lnSpc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运行pi（π）的实例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cd /hadoop/app/spark/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 ./bin/spark-submit --class org.apache.spark.examples.SparkPi --master spark://127.0.0.1:7077  --driver-memory 512M --executor-memory 512M --executor-cores 1 ./examples/jars/spark-examples*.jar 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结果在执行过程中的其中一行，需要大家仔细查看，如下图：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 is roughly 3.14**</a:t>
            </a:r>
          </a:p>
        </p:txBody>
      </p:sp>
    </p:spTree>
    <p:extLst>
      <p:ext uri="{BB962C8B-B14F-4D97-AF65-F5344CB8AC3E}">
        <p14:creationId xmlns:p14="http://schemas.microsoft.com/office/powerpoint/2010/main" val="35415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1781C-01B3-144F-A514-1D7C0B4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9" y="1836873"/>
            <a:ext cx="5274310" cy="383222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8548274-0ABD-F044-BA9F-C2E3DB19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083" y="1702498"/>
            <a:ext cx="5274308" cy="42957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说明：spark-submit 可以提交任务到 spark 集群执行，也可以提交到 hadoop 的 yarn 集群执行。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参数的含义：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--class  应用程序的主类，仅针对 java 或 scala 应用。这里我们使用的是spark自带的计算pi的类。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--master     master 的地址，提交任务到哪里执行。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--driver-memory  Driver内存，默认 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--executor-memory    每个 executor 的内存，默认是1G。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--driver-cores   Driver 的核数，默认是1。在 yarn 或者 standalone 下使用。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./examples/jars/spark-examples*.jar 指的是/hadoop/app/spark/examples/jars下的spark-examples*.jar包，运行pi的类就写在这些jar包里。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EA9668-6746-FA47-B82A-E083C1C2DF83}"/>
              </a:ext>
            </a:extLst>
          </p:cNvPr>
          <p:cNvSpPr/>
          <p:nvPr/>
        </p:nvSpPr>
        <p:spPr>
          <a:xfrm>
            <a:off x="493643" y="2286000"/>
            <a:ext cx="2363857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2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zh-CN" b="1" dirty="0"/>
              <a:t>、</a:t>
            </a:r>
            <a:r>
              <a:rPr lang="en-US" altLang="zh-CN" b="1" dirty="0"/>
              <a:t>Spark</a:t>
            </a:r>
            <a:r>
              <a:rPr lang="zh-CN" altLang="en-US" b="1" dirty="0"/>
              <a:t>安装配置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560F8B-F418-1245-879D-A61425A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2CFEAB-F307-A74A-AAD0-6254DFE7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65739"/>
            <a:ext cx="11035748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执行时会输出非常多的运行信息，输出结果不容易找到，可以通过 grep 命令进行过滤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（命令中的 2&gt;&amp;1 可以将所有的信息都输出到 stdout 中，否则由于输出日志的性质，还是会输出到屏幕中）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./bin/spark-submit --class org.apache.spark.examples.SparkPi --master spark://127.0.0.1:7077  --driver-memory 512M --executor-memory 512M --executor-cores 1 ./examples/jars/spark-examples*.jar 2&gt;&amp;1 | grep "Pi is roughly"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结果如下图（结果可能会有微小差别）：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C2B4E-2325-E74D-B7A1-0A440CA7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9" y="5837429"/>
            <a:ext cx="6920973" cy="8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CA42-6330-424B-8564-14DA9EED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/>
          <a:lstStyle/>
          <a:p>
            <a:r>
              <a:rPr kumimoji="1" lang="zh-CN" altLang="en-US" dirty="0"/>
              <a:t>推荐实验环境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6CCF8-1B01-8D42-B6D9-9EC0AB03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/>
              <a:t>ubuntu-18.04</a:t>
            </a:r>
            <a:r>
              <a:rPr lang="zh-CN" altLang="en-US" dirty="0"/>
              <a:t>及以上环境（实验指导书示例使用</a:t>
            </a:r>
            <a:r>
              <a:rPr lang="en-US" altLang="zh-CN" dirty="0"/>
              <a:t>20.04</a:t>
            </a:r>
            <a:r>
              <a:rPr lang="zh-CN" altLang="zh-CN" dirty="0"/>
              <a:t>环境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/>
              <a:t>jdk-8u261-linux-x64.tar.gz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Hadoop</a:t>
            </a:r>
            <a:r>
              <a:rPr lang="zh-CN" altLang="en-US" dirty="0"/>
              <a:t> </a:t>
            </a:r>
            <a:r>
              <a:rPr lang="en-US" altLang="zh-CN" dirty="0"/>
              <a:t>3.1.4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/>
              <a:t>spark-3.0.1-bin-hadoop3.2.tgz</a:t>
            </a:r>
            <a:endParaRPr lang="zh-C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1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en-US" b="1" dirty="0"/>
              <a:t>单机模式</a:t>
            </a:r>
            <a:r>
              <a:rPr lang="zh-CN" altLang="zh-CN" b="1" dirty="0"/>
              <a:t>安装配置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10B1789-F30B-B248-B144-5C6CB48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5DA39C-F1C8-474D-9247-E2D89B27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798818"/>
            <a:ext cx="10441057" cy="4124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需要先添加用来运行Hadoop进程的用户组hadoop及用户hadoop。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添加用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S Mincho" panose="02020609040205080304" pitchFamily="49" charset="-128"/>
              </a:rPr>
              <a:t>及用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户组</a:t>
            </a:r>
            <a:endParaRPr kumimoji="0" lang="zh-CN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创建用户和用户组hadoop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mkdir -p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groupadd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useradd -g hadoop -G hadoop -d /hadoop 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chown -R hadoop:hadoop /hadoop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sudo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usermod -s /bin/bash hadoop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1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82536-1467-084B-976E-F882E67B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43" y="1884100"/>
            <a:ext cx="10771257" cy="27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按照提示输入hadoop用户的密码，例如密码设定为 hadoop。注意输入密码的时候是不显示的。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passwd hadoop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 new UNIX password: 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hadoopRetype new UNIX password:  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hadooppasswd: password updated successfully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E561CF-87A8-3B41-B52A-C083D7D9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14" y="4804437"/>
            <a:ext cx="5082866" cy="146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添加sudo权限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将hadoop用户添加进sudo用户组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usermod -G sudo hadoop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937E9-E965-A944-AB8B-EF7FD50C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45" y="2366999"/>
            <a:ext cx="4808523" cy="1854286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AF3AB6D1-A107-CA48-BB3F-11EB4DA8B24A}"/>
              </a:ext>
            </a:extLst>
          </p:cNvPr>
          <p:cNvSpPr txBox="1">
            <a:spLocks/>
          </p:cNvSpPr>
          <p:nvPr/>
        </p:nvSpPr>
        <p:spPr>
          <a:xfrm>
            <a:off x="785743" y="440843"/>
            <a:ext cx="6288157" cy="4565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/>
              <a:t>实验步骤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9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463DE-A33C-CA4F-A89B-10F48CB9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40317"/>
            <a:ext cx="10796657" cy="574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安装及配置依赖的软件包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hadoop环境需要预安装</a:t>
            </a:r>
            <a:r>
              <a:rPr lang="zh-CN" altLang="zh-CN" sz="2400" dirty="0">
                <a:solidFill>
                  <a:srgbClr val="2477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openssh-server、java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等，这些软件包在实验环境中如果没有，需要手工安装。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安装并启动openssh-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erver：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install openssh-server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service ssh start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如果提示：Package ‘openssh-server’ has no installation candidate.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i="1" dirty="0">
                <a:solidFill>
                  <a:srgbClr val="0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请执行以下命令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update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sudo apt-get upgrade</a:t>
            </a:r>
            <a:endParaRPr lang="en-US" altLang="zh-CN" sz="22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验证环境执行下列指令：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 -V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98AF9-9170-5C4E-85D4-614CE04C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645" y="5408930"/>
            <a:ext cx="5274310" cy="1083945"/>
          </a:xfrm>
          <a:prstGeom prst="rect">
            <a:avLst/>
          </a:prstGeom>
        </p:spPr>
      </p:pic>
      <p:sp>
        <p:nvSpPr>
          <p:cNvPr id="9" name="标题 2">
            <a:extLst>
              <a:ext uri="{FF2B5EF4-FFF2-40B4-BE49-F238E27FC236}">
                <a16:creationId xmlns:a16="http://schemas.microsoft.com/office/drawing/2014/main" id="{349F2060-87B7-E149-987D-CA37C0F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338188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40B5AB-8CB3-5D4C-9D32-70A821E19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673662"/>
            <a:ext cx="10629900" cy="501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3.2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配置ssh免密码登录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切换到hadoop用户，需要输入添加hadoop用户时配置的密码。后续步骤都将在hadoop用户的环境中执行。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$ su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–</a:t>
            </a: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h</a:t>
            </a:r>
            <a:r>
              <a:rPr lang="zh-CN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 panose="020B0609020204030204" pitchFamily="49" charset="0"/>
              </a:rPr>
              <a:t>adoop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配置ssh环境免密码登录。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在/hadoop目录下执行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ssh-keygen -t </a:t>
            </a:r>
            <a:r>
              <a:rPr lang="zh-CN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rsa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一直按回车键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然后将生成的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rsa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密钥复制为</a:t>
            </a:r>
            <a:r>
              <a:rPr lang="en-US" altLang="zh-CN" sz="24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认证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cat .ssh/id_rsa.pub &gt;&gt; .ssh/authorized_keys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$ </a:t>
            </a:r>
            <a:r>
              <a:rPr lang="en-US" altLang="zh-CN" sz="24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600 .</a:t>
            </a:r>
            <a:r>
              <a:rPr lang="en-US" altLang="zh-CN" sz="2400" dirty="0" err="1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en-US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authorized_keys</a:t>
            </a:r>
            <a:endParaRPr lang="en-US" altLang="zh-CN" sz="2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7288AA-0E1C-414E-B905-671186B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76603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 dirty="0"/>
              <a:t>安装配置</a:t>
            </a:r>
          </a:p>
          <a:p>
            <a:endParaRPr kumimoji="1"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758A2-B877-C047-B318-5C79F57FE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89797"/>
            <a:ext cx="10629900" cy="10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3.3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本机验证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ssh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免密码登录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 panose="020B0604020202020204" pitchFamily="34" charset="-128"/>
                <a:ea typeface="宋体" panose="02010600030101010101" pitchFamily="2" charset="-122"/>
                <a:cs typeface="Courier New" panose="02070309020205020404" pitchFamily="49" charset="0"/>
              </a:rPr>
              <a:t>$ ssh localhost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941E1CF5-4F2C-E346-8801-646E8951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DDCC76-AC3F-4148-9193-CA9FA49C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3" y="3187122"/>
            <a:ext cx="5600700" cy="25333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The authenticity of host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'localhost (::1)'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can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't be established.ECDSA key fingerprint is 33:5d:12:e4:d5:59:8b:a3:a3:46:45:fd:16:f7:51:c8.Are you sure you want to continue connecting (yes/no)?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Y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es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BA212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Warning: Permanently added 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localhost'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ECDSA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to the list of known hosts.The programs included with the Debian GNU/Linux system are free software;the exact distribution terms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for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 each program are described in theindividual files in /usr/share/doc/*/copyright.Debian GNU/Linux comes with ABSOLUTELY NO WARRANTY, to the extent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permitted by applicable law.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6B993FF-8494-954D-BDC8-4CFA9F09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3" y="3077877"/>
            <a:ext cx="5274310" cy="26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931C7A-4F3B-A44C-98E2-0FACC90755B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zh-CN" b="1" dirty="0"/>
              <a:t>一、</a:t>
            </a:r>
            <a:r>
              <a:rPr lang="en-US" altLang="zh-CN" b="1" dirty="0"/>
              <a:t>Hadoop</a:t>
            </a:r>
            <a:r>
              <a:rPr lang="zh-CN" altLang="zh-CN" b="1"/>
              <a:t>安装</a:t>
            </a:r>
            <a:r>
              <a:rPr lang="zh-CN" altLang="zh-CN" b="1" dirty="0"/>
              <a:t>配置</a:t>
            </a:r>
          </a:p>
          <a:p>
            <a:endParaRPr kumimoji="1" lang="zh-CN" altLang="en-US" dirty="0"/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C377179-AB16-664A-9E81-3D6E11D5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43" y="440843"/>
            <a:ext cx="6288157" cy="456510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实验步骤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E53171-9E1A-9C4C-956C-4CC8B607AFBD}"/>
              </a:ext>
            </a:extLst>
          </p:cNvPr>
          <p:cNvSpPr txBox="1"/>
          <p:nvPr/>
        </p:nvSpPr>
        <p:spPr>
          <a:xfrm>
            <a:off x="493643" y="1901430"/>
            <a:ext cx="9804400" cy="323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85698" rIns="91440" bIns="85698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zh-CN" dirty="0"/>
              <a:t>下载</a:t>
            </a:r>
            <a:r>
              <a:rPr lang="en-US" altLang="zh-CN" dirty="0"/>
              <a:t>JAVA</a:t>
            </a:r>
            <a:r>
              <a:rPr lang="zh-CN" altLang="zh-CN" dirty="0"/>
              <a:t>和</a:t>
            </a:r>
            <a:r>
              <a:rPr lang="en-US" altLang="zh-CN" dirty="0"/>
              <a:t>Hadoop</a:t>
            </a:r>
            <a:endParaRPr lang="zh-CN" altLang="zh-CN" dirty="0"/>
          </a:p>
          <a:p>
            <a:r>
              <a:rPr lang="en-US" altLang="zh-CN" b="0" dirty="0"/>
              <a:t>JAVA </a:t>
            </a:r>
            <a:r>
              <a:rPr lang="zh-CN" altLang="zh-CN" b="0" dirty="0"/>
              <a:t>安装包下载地址</a:t>
            </a:r>
            <a:r>
              <a:rPr lang="zh-CN" altLang="en-US" b="0" dirty="0"/>
              <a:t>（本地址会链接到</a:t>
            </a:r>
            <a:r>
              <a:rPr lang="en-US" altLang="zh-CN" b="0" dirty="0"/>
              <a:t>jdk1.8.0_xxx</a:t>
            </a:r>
            <a:r>
              <a:rPr lang="zh-CN" altLang="en-US" b="0" dirty="0"/>
              <a:t>的最新版本）</a:t>
            </a:r>
            <a:r>
              <a:rPr lang="zh-CN" altLang="zh-CN" b="0" dirty="0"/>
              <a:t>：</a:t>
            </a:r>
          </a:p>
          <a:p>
            <a:r>
              <a:rPr lang="en-US" altLang="zh-CN" b="0" dirty="0">
                <a:hlinkClick r:id="rId2"/>
              </a:rPr>
              <a:t>https://www.oracle.com/java/technologies/javase/javase-jdk8-downloads.html#license-lightbox</a:t>
            </a:r>
            <a:r>
              <a:rPr lang="en-US" altLang="zh-CN" b="0" dirty="0"/>
              <a:t> </a:t>
            </a:r>
            <a:endParaRPr lang="zh-CN" altLang="zh-CN" b="0" dirty="0"/>
          </a:p>
          <a:p>
            <a:r>
              <a:rPr lang="en-US" altLang="zh-CN" b="0" dirty="0"/>
              <a:t>Hadoop</a:t>
            </a:r>
            <a:r>
              <a:rPr lang="zh-CN" altLang="zh-CN" b="0" dirty="0"/>
              <a:t>安装包下载地址：</a:t>
            </a:r>
          </a:p>
          <a:p>
            <a:r>
              <a:rPr lang="en-US" altLang="zh-CN" dirty="0">
                <a:hlinkClick r:id="rId3"/>
              </a:rPr>
              <a:t>https://archive.apache.org/dist/hadoop/common/hadoop-3.1.4/hadoop-3.1.4.tar.gz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318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2593</Words>
  <Application>Microsoft Office PowerPoint</Application>
  <PresentationFormat>宽屏</PresentationFormat>
  <Paragraphs>285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 Unicode MS</vt:lpstr>
      <vt:lpstr>KaiTi</vt:lpstr>
      <vt:lpstr>MS Mincho</vt:lpstr>
      <vt:lpstr>等线</vt:lpstr>
      <vt:lpstr>等线 Light</vt:lpstr>
      <vt:lpstr>宋体</vt:lpstr>
      <vt:lpstr>微软雅黑</vt:lpstr>
      <vt:lpstr>Arial</vt:lpstr>
      <vt:lpstr>Consolas</vt:lpstr>
      <vt:lpstr>Courier New</vt:lpstr>
      <vt:lpstr>Wingdings</vt:lpstr>
      <vt:lpstr>Office 主题​​</vt:lpstr>
      <vt:lpstr> Hadoop和Spark安装配置</vt:lpstr>
      <vt:lpstr>实验内容</vt:lpstr>
      <vt:lpstr>推荐实验环境</vt:lpstr>
      <vt:lpstr>实验步骤</vt:lpstr>
      <vt:lpstr>PowerPoint 演示文稿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  <vt:lpstr>实验步骤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Uestc</cp:lastModifiedBy>
  <cp:revision>19</cp:revision>
  <dcterms:created xsi:type="dcterms:W3CDTF">2021-10-18T04:21:05Z</dcterms:created>
  <dcterms:modified xsi:type="dcterms:W3CDTF">2021-10-21T07:16:21Z</dcterms:modified>
</cp:coreProperties>
</file>