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3" r:id="rId5"/>
    <p:sldId id="284" r:id="rId6"/>
    <p:sldId id="303" r:id="rId7"/>
    <p:sldId id="285" r:id="rId8"/>
    <p:sldId id="286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918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这是一个统计单词数的流程，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将输入数据切成若干个分片，并将每个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task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任务生成简单的键值对，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（合并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值，可选过程），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partion,sort,merge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将相同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值得数据合并，排序并通过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值分成若干个分片形成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的输入，并有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统计出结果，输出到文件。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把待处理的数据集分割成许多小数据集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splits 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每个小数据集进一步分解成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批键值对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&lt;key1 ,value1&gt; ,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执行用户自己定义的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输出中间结果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&lt;key2,value2&gt;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键值对。实际上在数据处理过程中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数据元素都是不可变的，也就是说系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统是不能更改原始数据的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只会把处理的数据元素输出到下一下阶段。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阶段的主要作用就是接收来自输入列表的迭代器，把这些数据汇总到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从大规模的数据集汇总形成更小规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模的数据集。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首先把从不同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接收来的数据合并在一起并且进行排序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&lt;key2,list(v2)&gt;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进行相应的处理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形成新的键值对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&lt;key3, value3&gt;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工作流程的核心，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程包含在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两端中，在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 程对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的结果进行划分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(Partition)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(Sort)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和溢写</a:t>
            </a: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(Spill)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，然后将属于同一划分的输出结果合并在一起并写到磁盘上。而在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 会将各个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送来的属于同一划分的输出结果进行合并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(Merge)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</a:t>
            </a:r>
          </a:p>
          <a:p>
            <a:pPr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后对合并的结果进行排序，最后交给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Map</a:t>
            </a:r>
            <a:r>
              <a:rPr lang="zh-CN" altLang="en-US" dirty="0"/>
              <a:t>端的</a:t>
            </a:r>
            <a:r>
              <a:rPr lang="en-US" altLang="zh-CN" dirty="0"/>
              <a:t>Shuffle</a:t>
            </a:r>
            <a:r>
              <a:rPr lang="zh-CN" altLang="en-US" dirty="0"/>
              <a:t>过程简单地说，每个</a:t>
            </a:r>
            <a:r>
              <a:rPr lang="en-US" altLang="zh-CN" dirty="0"/>
              <a:t>Map Task</a:t>
            </a:r>
            <a:r>
              <a:rPr lang="zh-CN" altLang="en-US" dirty="0"/>
              <a:t>都有</a:t>
            </a:r>
            <a:r>
              <a:rPr lang="en-US" altLang="zh-CN" dirty="0"/>
              <a:t>-</a:t>
            </a:r>
            <a:r>
              <a:rPr lang="zh-CN" altLang="en-US" dirty="0"/>
              <a:t>一个内存缓冲区，存储着</a:t>
            </a:r>
            <a:r>
              <a:rPr lang="en-US" altLang="zh-CN" dirty="0"/>
              <a:t>Map</a:t>
            </a:r>
            <a:r>
              <a:rPr lang="zh-CN" altLang="en-US" dirty="0"/>
              <a:t>的输出结果，当</a:t>
            </a:r>
          </a:p>
          <a:p>
            <a:r>
              <a:rPr lang="zh-CN" altLang="en-US" dirty="0"/>
              <a:t>缓冲区快满的时候，需要将缓冲区的数据以</a:t>
            </a:r>
            <a:r>
              <a:rPr lang="en-US" altLang="zh-CN" dirty="0"/>
              <a:t>-</a:t>
            </a:r>
            <a:r>
              <a:rPr lang="zh-CN" altLang="en-US" dirty="0"/>
              <a:t>一个临时文件的方式存放到磁盘，当整个</a:t>
            </a:r>
            <a:r>
              <a:rPr lang="en-US" altLang="zh-CN" dirty="0"/>
              <a:t>Map Task</a:t>
            </a:r>
            <a:r>
              <a:rPr lang="zh-CN" altLang="en-US" dirty="0"/>
              <a:t>结</a:t>
            </a:r>
          </a:p>
          <a:p>
            <a:r>
              <a:rPr lang="zh-CN" altLang="en-US" dirty="0"/>
              <a:t>束后，再对磁盘中这个</a:t>
            </a:r>
            <a:r>
              <a:rPr lang="en-US" altLang="zh-CN" dirty="0"/>
              <a:t>Map Task</a:t>
            </a:r>
            <a:r>
              <a:rPr lang="zh-CN" altLang="en-US" dirty="0"/>
              <a:t>产生的所有临时文件做合并，生成最终的正式输出文件，然后等</a:t>
            </a:r>
          </a:p>
          <a:p>
            <a:r>
              <a:rPr lang="zh-CN" altLang="en-US" dirty="0"/>
              <a:t>待</a:t>
            </a:r>
            <a:r>
              <a:rPr lang="en-US" altLang="zh-CN" dirty="0"/>
              <a:t>Reduce Task</a:t>
            </a:r>
            <a:r>
              <a:rPr lang="zh-CN" altLang="en-US" dirty="0"/>
              <a:t>来取数据。</a:t>
            </a:r>
            <a:endParaRPr lang="en-US" altLang="zh-CN" dirty="0"/>
          </a:p>
          <a:p>
            <a:r>
              <a:rPr lang="en-US" altLang="zh-CN" dirty="0" err="1"/>
              <a:t>ReduceTask</a:t>
            </a:r>
            <a:r>
              <a:rPr lang="zh-CN" altLang="en-US" dirty="0"/>
              <a:t>前面的工作就是不断地拉取当前</a:t>
            </a:r>
            <a:r>
              <a:rPr lang="en-US" altLang="zh-CN" dirty="0"/>
              <a:t>Job</a:t>
            </a:r>
            <a:r>
              <a:rPr lang="zh-CN" altLang="en-US" dirty="0"/>
              <a:t>里每个</a:t>
            </a:r>
            <a:r>
              <a:rPr lang="en-US" altLang="zh-CN" dirty="0" err="1"/>
              <a:t>MapTask</a:t>
            </a:r>
            <a:r>
              <a:rPr lang="zh-CN" altLang="en-US" dirty="0"/>
              <a:t>的最终结果，然后对从不同地方</a:t>
            </a:r>
          </a:p>
          <a:p>
            <a:r>
              <a:rPr lang="zh-CN" altLang="en-US" dirty="0"/>
              <a:t>拉取过来的数据不断地执行</a:t>
            </a:r>
            <a:r>
              <a:rPr lang="en-US" altLang="zh-CN" dirty="0"/>
              <a:t>Merge (</a:t>
            </a:r>
            <a:r>
              <a:rPr lang="zh-CN" altLang="en-US" dirty="0"/>
              <a:t>整合</a:t>
            </a:r>
            <a:r>
              <a:rPr lang="en-US" altLang="zh-CN" dirty="0"/>
              <a:t>)</a:t>
            </a:r>
            <a:r>
              <a:rPr lang="zh-CN" altLang="en-US" dirty="0"/>
              <a:t>操作，最终形成一一个文件作为</a:t>
            </a:r>
            <a:r>
              <a:rPr lang="en-US" altLang="zh-CN" dirty="0"/>
              <a:t>Reduce Task</a:t>
            </a:r>
            <a:r>
              <a:rPr lang="zh-CN" altLang="en-US" dirty="0"/>
              <a:t>的输入文件，</a:t>
            </a:r>
          </a:p>
          <a:p>
            <a:r>
              <a:rPr lang="zh-CN" altLang="en-US" dirty="0"/>
              <a:t>如图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87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/usr/bin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/env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这种用法是为了防止操作系统用户没有将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装在默认的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当系统看到这一行的时候，首先会到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设置里查找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的安装路径，再调用对应路径下的解释器程序完成操作。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/bin/env python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 sys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从标准输入过来的数据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sys.stdin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将首位的空格去掉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line.strip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将这一行文本切分成单词（按空格）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line.split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读一个单词写出一个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单词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,1&gt;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in words: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(word, 1)</a:t>
            </a:r>
            <a:endParaRPr lang="zh-CN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/bin/env python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operator 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itemgetterimport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0word = None 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从标准输入过来的数据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sys.stdin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去除左右空格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line.strip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键进行切分，得到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和次数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word, count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line.split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('\t', 1)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是一个字符串，需要类型转化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        count = int(count)    except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如果不能转化成数字，输入有问题，转到下一行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如果本次读取的单词和上一次一样，对次数加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word: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count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输出统计结果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count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word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do not forget to output the last word if needed!</a:t>
            </a:r>
            <a:endParaRPr lang="en-US" altLang="zh-CN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word:    print '%s\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t%s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%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current_word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9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引擎内部只用两类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便可表示出一个复杂的应用 程序，即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ShuffleMapTask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4637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2021/11/11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性能比较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实验二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9FCD51-8C22-B24E-AE98-2B7DCA66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b="1" dirty="0"/>
              <a:t>一、</a:t>
            </a:r>
            <a:r>
              <a:rPr lang="zh-CN" altLang="en-US" b="1" dirty="0"/>
              <a:t>实验前准备</a:t>
            </a:r>
            <a:endParaRPr lang="en-US" altLang="zh-CN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启动</a:t>
            </a:r>
            <a:r>
              <a:rPr lang="en-US" altLang="zh-CN" dirty="0" err="1"/>
              <a:t>ssh</a:t>
            </a:r>
            <a:r>
              <a:rPr lang="en-US" altLang="zh-CN" dirty="0"/>
              <a:t>,</a:t>
            </a:r>
            <a:r>
              <a:rPr lang="zh-CN" altLang="en-US" dirty="0"/>
              <a:t>口令输入：</a:t>
            </a:r>
            <a:r>
              <a:rPr lang="en-US" altLang="zh-CN" dirty="0" err="1">
                <a:solidFill>
                  <a:srgbClr val="00B050"/>
                </a:solidFill>
              </a:rPr>
              <a:t>hadoop</a:t>
            </a:r>
            <a:endParaRPr lang="en-US" altLang="zh-CN" dirty="0">
              <a:solidFill>
                <a:srgbClr val="00B050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hadoop@357987c120a9:~$ </a:t>
            </a:r>
            <a:r>
              <a:rPr lang="en-US" altLang="zh-CN" dirty="0" err="1">
                <a:solidFill>
                  <a:srgbClr val="00B050"/>
                </a:solidFill>
              </a:rPr>
              <a:t>sudo</a:t>
            </a:r>
            <a:r>
              <a:rPr lang="en-US" altLang="zh-CN" dirty="0">
                <a:solidFill>
                  <a:srgbClr val="00B050"/>
                </a:solidFill>
              </a:rPr>
              <a:t> service </a:t>
            </a:r>
            <a:r>
              <a:rPr lang="en-US" altLang="zh-CN" dirty="0" err="1">
                <a:solidFill>
                  <a:srgbClr val="00B050"/>
                </a:solidFill>
              </a:rPr>
              <a:t>ssh</a:t>
            </a:r>
            <a:r>
              <a:rPr lang="en-US" altLang="zh-CN" dirty="0">
                <a:solidFill>
                  <a:srgbClr val="00B050"/>
                </a:solidFill>
              </a:rPr>
              <a:t> start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sudo</a:t>
            </a:r>
            <a:r>
              <a:rPr lang="en-US" altLang="zh-CN" dirty="0"/>
              <a:t>] password for </a:t>
            </a:r>
            <a:r>
              <a:rPr lang="en-US" altLang="zh-CN" dirty="0" err="1"/>
              <a:t>hadoop</a:t>
            </a:r>
            <a:r>
              <a:rPr lang="en-US" altLang="zh-CN" dirty="0"/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[ ok ] Starting OpenBSD Secure Shell server: </a:t>
            </a:r>
            <a:r>
              <a:rPr lang="en-US" altLang="zh-CN" dirty="0" err="1"/>
              <a:t>sshd</a:t>
            </a:r>
            <a:r>
              <a:rPr lang="en-US" altLang="zh-CN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hadoop@357987c120a9:~$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84A1469-C8CB-A340-964A-AC286753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6743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B39CF-D912-B849-A622-2992842F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/>
              <a:t>二</a:t>
            </a:r>
            <a:r>
              <a:rPr lang="en-US" altLang="zh-CN" b="1" dirty="0"/>
              <a:t>.</a:t>
            </a:r>
            <a:r>
              <a:rPr lang="zh-CN" altLang="en-US" b="1" dirty="0"/>
              <a:t> 启动</a:t>
            </a:r>
            <a:r>
              <a:rPr lang="en-US" altLang="zh-CN" b="1" dirty="0"/>
              <a:t>Hadoop</a:t>
            </a:r>
          </a:p>
          <a:p>
            <a:pPr marL="0" indent="0">
              <a:buNone/>
            </a:pPr>
            <a:r>
              <a:rPr kumimoji="1" lang="zh-CN" altLang="en-US" dirty="0"/>
              <a:t>启动命令为：</a:t>
            </a:r>
            <a:r>
              <a:rPr kumimoji="1" lang="en-US" altLang="zh-CN" dirty="0">
                <a:solidFill>
                  <a:srgbClr val="00B050"/>
                </a:solidFill>
              </a:rPr>
              <a:t>$ start-</a:t>
            </a:r>
            <a:r>
              <a:rPr kumimoji="1" lang="en-US" altLang="zh-CN" dirty="0" err="1">
                <a:solidFill>
                  <a:srgbClr val="00B050"/>
                </a:solidFill>
              </a:rPr>
              <a:t>all.sh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检查是否运行成功</a:t>
            </a:r>
            <a:r>
              <a:rPr kumimoji="1" lang="en-US" altLang="zh-CN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#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执行</a:t>
            </a:r>
            <a:r>
              <a:rPr kumimoji="1" lang="en-US" altLang="zh-CN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jps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命令可以查看到</a:t>
            </a:r>
            <a:r>
              <a:rPr kumimoji="1" lang="en-US" altLang="zh-CN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kumimoji="1" lang="zh-CN" altLang="en-US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的几个主要进程</a:t>
            </a:r>
            <a:r>
              <a:rPr kumimoji="1" lang="en-US" altLang="zh-CN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jps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2F5A9D-958C-E14F-AF81-C62C8C59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35465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4D3758-15DD-C745-9E10-B1C4235FF3DA}"/>
              </a:ext>
            </a:extLst>
          </p:cNvPr>
          <p:cNvSpPr txBox="1"/>
          <p:nvPr/>
        </p:nvSpPr>
        <p:spPr>
          <a:xfrm>
            <a:off x="662609" y="3752986"/>
            <a:ext cx="465513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3409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NodeManager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3733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Jps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2698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3258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ResourceManager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2843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3084 </a:t>
            </a:r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SecondaryNameNode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4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1D31A5-E5BB-0840-922A-94E664BD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/>
              <a:t>三</a:t>
            </a:r>
            <a:r>
              <a:rPr kumimoji="1" lang="en-US" altLang="zh-CN" b="1" dirty="0"/>
              <a:t>.</a:t>
            </a:r>
            <a:r>
              <a:rPr kumimoji="1" lang="zh-CN" altLang="en-US" b="1" dirty="0"/>
              <a:t>启动</a:t>
            </a:r>
            <a:r>
              <a:rPr kumimoji="1" lang="en-US" altLang="zh-CN" b="1" dirty="0"/>
              <a:t>spark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①</a:t>
            </a:r>
            <a:r>
              <a:rPr kumimoji="1" lang="zh-CN" altLang="en-US" dirty="0"/>
              <a:t>首先启动</a:t>
            </a:r>
            <a:r>
              <a:rPr kumimoji="1" lang="en-US" altLang="zh-CN" dirty="0"/>
              <a:t>master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cd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/app/spark/</a:t>
            </a:r>
            <a:r>
              <a:rPr kumimoji="1" lang="en-US" altLang="zh-CN" dirty="0" err="1">
                <a:solidFill>
                  <a:srgbClr val="00B050"/>
                </a:solidFill>
              </a:rPr>
              <a:t>sbin</a:t>
            </a:r>
            <a:r>
              <a:rPr kumimoji="1" lang="en-US" altLang="zh-CN" dirty="0">
                <a:solidFill>
                  <a:srgbClr val="00B050"/>
                </a:solidFill>
              </a:rPr>
              <a:t>/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./start-</a:t>
            </a:r>
            <a:r>
              <a:rPr kumimoji="1" lang="en-US" altLang="zh-CN" dirty="0" err="1">
                <a:solidFill>
                  <a:srgbClr val="00B050"/>
                </a:solidFill>
              </a:rPr>
              <a:t>master.sh</a:t>
            </a:r>
            <a:r>
              <a:rPr kumimoji="1" lang="en-US" altLang="zh-CN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②启动</a:t>
            </a:r>
            <a:r>
              <a:rPr kumimoji="1" lang="en-US" altLang="zh-CN" dirty="0"/>
              <a:t>slave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B050"/>
                </a:solidFill>
              </a:rPr>
              <a:t>$ ./start-</a:t>
            </a:r>
            <a:r>
              <a:rPr kumimoji="1" lang="en-US" altLang="zh-CN" dirty="0" err="1">
                <a:solidFill>
                  <a:srgbClr val="00B050"/>
                </a:solidFill>
              </a:rPr>
              <a:t>slave.sh</a:t>
            </a:r>
            <a:r>
              <a:rPr kumimoji="1" lang="en-US" altLang="zh-CN" dirty="0">
                <a:solidFill>
                  <a:srgbClr val="00B050"/>
                </a:solidFill>
              </a:rPr>
              <a:t> spark://127.0.0.1:7077</a:t>
            </a:r>
          </a:p>
          <a:p>
            <a:pPr marL="0" indent="0">
              <a:buNone/>
            </a:pPr>
            <a:r>
              <a:rPr kumimoji="1" lang="zh-CN" altLang="en-US" dirty="0"/>
              <a:t>查看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进程是否启动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jps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9B0D54-39CB-B440-A5A8-13BF287F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B6B0B0-45A3-7C44-AE4F-93472320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33" y="1536806"/>
            <a:ext cx="6822830" cy="563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A0B582-5CA9-9342-9635-B4F50E73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33" y="3331981"/>
            <a:ext cx="6822830" cy="544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323D0E-501E-FC48-8397-AE9F7991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79" y="5036739"/>
            <a:ext cx="7081186" cy="14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100" b="1" dirty="0"/>
              <a:t>四</a:t>
            </a:r>
            <a:r>
              <a:rPr lang="en-US" altLang="zh-CN" sz="3100" b="1" dirty="0"/>
              <a:t>.</a:t>
            </a:r>
            <a:r>
              <a:rPr lang="zh-CN" altLang="zh-CN" sz="3100" b="1" dirty="0"/>
              <a:t>将本次实验的数据文件上传到</a:t>
            </a:r>
            <a:r>
              <a:rPr lang="en-US" altLang="zh-CN" sz="3100" b="1" dirty="0"/>
              <a:t>HDFS</a:t>
            </a:r>
            <a:r>
              <a:rPr lang="zh-CN" altLang="zh-CN" sz="3100" b="1" dirty="0"/>
              <a:t>文件系统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可以建立一个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/data</a:t>
            </a:r>
            <a:r>
              <a:rPr kumimoji="1" lang="zh-CN" altLang="en-US" dirty="0"/>
              <a:t>目录。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dirty="0">
                <a:solidFill>
                  <a:srgbClr val="00B050"/>
                </a:solidFill>
              </a:rPr>
              <a:t>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/data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cd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将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上传至该目录下。并查看该目录下是否有了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文件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ls -l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查看数据集的大小：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du -h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dirty="0"/>
              <a:t>查看数据集的字符串数：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wc</a:t>
            </a:r>
            <a:r>
              <a:rPr kumimoji="1" lang="en-US" altLang="zh-CN" dirty="0">
                <a:solidFill>
                  <a:srgbClr val="00B050"/>
                </a:solidFill>
              </a:rPr>
              <a:t> -c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24A3F-F6A3-0A45-A398-08C46611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26" y="4948809"/>
            <a:ext cx="6963129" cy="1464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10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查看字符集的内容：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more 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/>
              <a:t>more</a:t>
            </a:r>
            <a:r>
              <a:rPr kumimoji="1" lang="zh-CN" altLang="en-US" dirty="0"/>
              <a:t>命令说明：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命令会以一页一页的显示方便使用者逐页阅读，而最基本的指令就是按空白键（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）就往下一页显示，按 </a:t>
            </a:r>
            <a:r>
              <a:rPr kumimoji="1" lang="en-US" altLang="zh-CN" dirty="0"/>
              <a:t>b </a:t>
            </a:r>
            <a:r>
              <a:rPr kumimoji="1" lang="zh-CN" altLang="en-US" dirty="0"/>
              <a:t>键就会往回（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）一页显示，而且还有搜寻字串的功能 。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命令从前向后读取文件，因此在启动时就加载整个文件。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空格键  向下滚动一屏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  </a:t>
            </a:r>
            <a:r>
              <a:rPr kumimoji="1" lang="zh-CN" altLang="en-US" dirty="0"/>
              <a:t>退出</a:t>
            </a:r>
            <a:r>
              <a:rPr kumimoji="1" lang="en-US" altLang="zh-CN" dirty="0"/>
              <a:t>more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81739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四</a:t>
            </a:r>
            <a:r>
              <a:rPr kumimoji="1" lang="en-US" altLang="zh-CN" b="1" dirty="0"/>
              <a:t>.</a:t>
            </a:r>
            <a:r>
              <a:rPr lang="zh-CN" altLang="zh-CN" b="1" dirty="0"/>
              <a:t>将本次实验的数据文件上传到</a:t>
            </a:r>
            <a:r>
              <a:rPr lang="en-US" altLang="zh-CN" b="1" dirty="0"/>
              <a:t>HDFS</a:t>
            </a:r>
            <a:r>
              <a:rPr lang="zh-CN" altLang="zh-CN" b="1" dirty="0"/>
              <a:t>文件系统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将文件上传到</a:t>
            </a:r>
            <a:r>
              <a:rPr kumimoji="1" lang="en-US" altLang="zh-CN" dirty="0"/>
              <a:t>HDFS/wordcount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</a:t>
            </a:r>
            <a:r>
              <a:rPr kumimoji="1" lang="en-US" altLang="zh-CN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dirty="0">
                <a:solidFill>
                  <a:srgbClr val="00B050"/>
                </a:solidFill>
              </a:rPr>
              <a:t> 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-put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dirty="0">
                <a:solidFill>
                  <a:srgbClr val="00B050"/>
                </a:solidFill>
              </a:rPr>
              <a:t> /wordcount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-ls -R  /wordcount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8101C-74DE-E641-B154-92883C308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5" y="5152406"/>
            <a:ext cx="10847142" cy="81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04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kumimoji="1" lang="zh-CN" altLang="en-US" b="1" dirty="0"/>
              <a:t>五</a:t>
            </a:r>
            <a:r>
              <a:rPr kumimoji="1" lang="en-US" altLang="zh-CN" b="1" dirty="0"/>
              <a:t>.MapReduce</a:t>
            </a:r>
            <a:r>
              <a:rPr kumimoji="1" lang="zh-CN" altLang="en-US" b="1" dirty="0"/>
              <a:t>实现</a:t>
            </a:r>
            <a:r>
              <a:rPr kumimoji="1" lang="en-US" altLang="zh-CN" b="1" dirty="0" err="1"/>
              <a:t>WordCount</a:t>
            </a:r>
            <a:r>
              <a:rPr kumimoji="1" lang="zh-CN" altLang="en-US" b="1" dirty="0"/>
              <a:t>实例（</a:t>
            </a:r>
            <a:r>
              <a:rPr kumimoji="1" lang="en-US" altLang="zh-CN" b="1" dirty="0"/>
              <a:t>Python</a:t>
            </a:r>
            <a:r>
              <a:rPr kumimoji="1" lang="zh-CN" altLang="en-US" b="1" dirty="0"/>
              <a:t>）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400" dirty="0"/>
              <a:t>创建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hadoop</a:t>
            </a:r>
            <a:r>
              <a:rPr kumimoji="1" lang="en-US" altLang="zh-CN" sz="2400" dirty="0"/>
              <a:t>/data/</a:t>
            </a:r>
            <a:r>
              <a:rPr kumimoji="1" lang="en-US" altLang="zh-CN" sz="2400" dirty="0" err="1"/>
              <a:t>mapreduce</a:t>
            </a:r>
            <a:r>
              <a:rPr kumimoji="1" lang="zh-CN" altLang="en-US" sz="2400" dirty="0"/>
              <a:t>，并进入到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hadoop</a:t>
            </a:r>
            <a:r>
              <a:rPr kumimoji="1" lang="en-US" altLang="zh-CN" sz="2400" dirty="0"/>
              <a:t>/data/</a:t>
            </a:r>
            <a:r>
              <a:rPr kumimoji="1" lang="en-US" altLang="zh-CN" sz="2400" dirty="0" err="1"/>
              <a:t>mapreduce</a:t>
            </a:r>
            <a:r>
              <a:rPr kumimoji="1" lang="zh-CN" altLang="en-US" sz="2400" dirty="0"/>
              <a:t>目录下</a:t>
            </a:r>
          </a:p>
          <a:p>
            <a:pPr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B050"/>
                </a:solidFill>
              </a:rPr>
              <a:t>$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mkdir</a:t>
            </a:r>
            <a:r>
              <a:rPr kumimoji="1" lang="en-US" altLang="zh-CN" sz="2400" dirty="0">
                <a:solidFill>
                  <a:srgbClr val="00B050"/>
                </a:solidFill>
              </a:rPr>
              <a:t>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-data</a:t>
            </a:r>
          </a:p>
          <a:p>
            <a:pPr>
              <a:lnSpc>
                <a:spcPct val="170000"/>
              </a:lnSpc>
            </a:pPr>
            <a:r>
              <a:rPr kumimoji="1" lang="en-US" altLang="zh-CN" sz="2400" dirty="0">
                <a:solidFill>
                  <a:srgbClr val="00B050"/>
                </a:solidFill>
              </a:rPr>
              <a:t>$ cd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-data</a:t>
            </a: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400" b="1" dirty="0"/>
              <a:t>第一步：</a:t>
            </a:r>
            <a:r>
              <a:rPr kumimoji="1" lang="zh-CN" altLang="en-US" sz="2400" dirty="0"/>
              <a:t>在这个目录下首先编写</a:t>
            </a:r>
            <a:r>
              <a:rPr kumimoji="1" lang="en-US" altLang="zh-CN" sz="2400" dirty="0"/>
              <a:t>MapReduce </a:t>
            </a:r>
            <a:r>
              <a:rPr kumimoji="1" lang="en-US" altLang="zh-CN" sz="2400" dirty="0" err="1"/>
              <a:t>WordCount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代码。</a:t>
            </a:r>
          </a:p>
          <a:p>
            <a:pPr marL="0" indent="0">
              <a:lnSpc>
                <a:spcPct val="170000"/>
              </a:lnSpc>
              <a:buNone/>
            </a:pPr>
            <a:endParaRPr kumimoji="1" lang="en-US" altLang="zh-CN" sz="2000" dirty="0"/>
          </a:p>
          <a:p>
            <a:pPr>
              <a:lnSpc>
                <a:spcPct val="170000"/>
              </a:lnSpc>
            </a:pPr>
            <a:endParaRPr kumimoji="1" lang="en-US" altLang="zh-CN" sz="2000" dirty="0"/>
          </a:p>
          <a:p>
            <a:pPr>
              <a:lnSpc>
                <a:spcPct val="170000"/>
              </a:lnSpc>
            </a:pPr>
            <a:endParaRPr kumimoji="1"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08553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2" y="1278972"/>
            <a:ext cx="11841030" cy="557902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①首先编写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阶段的代码，创建一个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程序，命名为</a:t>
            </a:r>
            <a:r>
              <a:rPr kumimoji="1" lang="en-US" altLang="zh-CN" sz="2400" b="1" dirty="0" err="1"/>
              <a:t>count_mapper.py</a:t>
            </a:r>
            <a:endParaRPr kumimoji="1" lang="en-US" altLang="zh-CN" sz="2400" b="1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00B050"/>
                </a:solidFill>
              </a:rPr>
              <a:t>$ vi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count_mapper.py</a:t>
            </a:r>
            <a:endParaRPr kumimoji="1" lang="en-US" altLang="zh-CN" sz="2400" b="1" dirty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</a:pPr>
            <a:endParaRPr kumimoji="1" lang="en-US" altLang="zh-CN" sz="2400" dirty="0"/>
          </a:p>
          <a:p>
            <a:pPr>
              <a:lnSpc>
                <a:spcPct val="170000"/>
              </a:lnSpc>
            </a:pPr>
            <a:endParaRPr kumimoji="1"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4DA709-CB36-BB4F-89EB-2ABA9C2BE66E}"/>
              </a:ext>
            </a:extLst>
          </p:cNvPr>
          <p:cNvSpPr txBox="1"/>
          <p:nvPr/>
        </p:nvSpPr>
        <p:spPr>
          <a:xfrm>
            <a:off x="493642" y="2476960"/>
            <a:ext cx="6105378" cy="3689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buNone/>
              <a:defRPr kumimoji="1" sz="2400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000" b="1" dirty="0"/>
              <a:t>#!/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/bin/env python3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import sys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for line in </a:t>
            </a:r>
            <a:r>
              <a:rPr lang="en-US" altLang="zh-CN" sz="2000" dirty="0" err="1"/>
              <a:t>sys.stdin</a:t>
            </a:r>
            <a:r>
              <a:rPr lang="en-US" altLang="zh-CN" sz="2000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line = </a:t>
            </a:r>
            <a:r>
              <a:rPr lang="en-US" altLang="zh-CN" sz="2000" dirty="0" err="1"/>
              <a:t>line.strip</a:t>
            </a:r>
            <a:r>
              <a:rPr lang="en-US" altLang="zh-CN" sz="2000" dirty="0"/>
              <a:t>()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words = </a:t>
            </a:r>
            <a:r>
              <a:rPr lang="en-US" altLang="zh-CN" sz="2000" dirty="0" err="1"/>
              <a:t>line.split</a:t>
            </a:r>
            <a:r>
              <a:rPr lang="en-US" altLang="zh-CN" sz="2000" dirty="0"/>
              <a:t>()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for word in words: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        print("%s\</a:t>
            </a:r>
            <a:r>
              <a:rPr lang="en-US" altLang="zh-CN" sz="2000" dirty="0" err="1"/>
              <a:t>t%s</a:t>
            </a:r>
            <a:r>
              <a:rPr lang="en-US" altLang="zh-CN" sz="2000" dirty="0"/>
              <a:t>" % (word, 1))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B054D-CE2C-2E47-A391-8FBAF261CC69}"/>
              </a:ext>
            </a:extLst>
          </p:cNvPr>
          <p:cNvSpPr txBox="1"/>
          <p:nvPr/>
        </p:nvSpPr>
        <p:spPr>
          <a:xfrm>
            <a:off x="6760525" y="2476960"/>
            <a:ext cx="4687110" cy="343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脚本语言的第一行，目的就是指出，这个文件中的代码用什么可执行程序去运行（设备上可能安装了多个版本的Python）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#!是特殊的表示符，其后面跟的是此解释此脚本的解释器的路径。是告诉操作系统执行这个脚本的时候，调用/usr/bin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/env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下的python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2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35" y="1308467"/>
            <a:ext cx="12647170" cy="494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②编写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阶段的代码，创建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程序，命名为</a:t>
            </a:r>
            <a:r>
              <a:rPr kumimoji="1" lang="en-US" altLang="zh-CN" sz="2400" dirty="0" err="1"/>
              <a:t>count_reducer.py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00B050"/>
                </a:solidFill>
              </a:rPr>
              <a:t>$ vi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count_reducer.py</a:t>
            </a:r>
            <a:endParaRPr kumimoji="1" lang="en-US" altLang="zh-CN" sz="2400" b="1" dirty="0">
              <a:solidFill>
                <a:srgbClr val="00B050"/>
              </a:solidFill>
            </a:endParaRP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2A588-16FC-9D43-8F14-B25176A424C4}"/>
              </a:ext>
            </a:extLst>
          </p:cNvPr>
          <p:cNvSpPr txBox="1"/>
          <p:nvPr/>
        </p:nvSpPr>
        <p:spPr>
          <a:xfrm>
            <a:off x="410817" y="2636876"/>
            <a:ext cx="5006009" cy="3339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70000"/>
              </a:lnSpc>
              <a:buNone/>
              <a:defRPr kumimoji="1" sz="2000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800" dirty="0"/>
              <a:t>#!/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/bin/env python3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from operator import </a:t>
            </a:r>
            <a:r>
              <a:rPr lang="en-US" altLang="zh-CN" sz="1800" dirty="0" err="1"/>
              <a:t>itemgetter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import sys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current_word</a:t>
            </a:r>
            <a:r>
              <a:rPr lang="en-US" altLang="zh-CN" sz="1800" dirty="0"/>
              <a:t> = None</a:t>
            </a: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current_count</a:t>
            </a:r>
            <a:r>
              <a:rPr lang="en-US" altLang="zh-CN" sz="1800" dirty="0"/>
              <a:t> = 0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word = None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for line in </a:t>
            </a:r>
            <a:r>
              <a:rPr lang="en-US" altLang="zh-CN" sz="1800" dirty="0" err="1"/>
              <a:t>sys.stdin</a:t>
            </a:r>
            <a:r>
              <a:rPr lang="en-US" altLang="zh-CN" sz="1800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    line = </a:t>
            </a:r>
            <a:r>
              <a:rPr lang="en-US" altLang="zh-CN" sz="1800" dirty="0" err="1"/>
              <a:t>line.strip</a:t>
            </a:r>
            <a:r>
              <a:rPr lang="en-US" altLang="zh-CN" sz="1800" dirty="0"/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800" dirty="0"/>
              <a:t>    word, count = </a:t>
            </a:r>
            <a:r>
              <a:rPr lang="en-US" altLang="zh-CN" sz="1800" dirty="0" err="1"/>
              <a:t>line.split</a:t>
            </a:r>
            <a:r>
              <a:rPr lang="en-US" altLang="zh-CN" sz="1800" dirty="0"/>
              <a:t>('\t', 1)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C0EB26-3162-0A48-9F8D-5941D5B7EE97}"/>
              </a:ext>
            </a:extLst>
          </p:cNvPr>
          <p:cNvSpPr txBox="1"/>
          <p:nvPr/>
        </p:nvSpPr>
        <p:spPr>
          <a:xfrm>
            <a:off x="5510553" y="1754936"/>
            <a:ext cx="6270630" cy="5103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buNone/>
              <a:defRPr kumimoji="1" sz="2000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    </a:t>
            </a:r>
            <a:r>
              <a:rPr lang="en-US" altLang="zh-CN" sz="1800" dirty="0"/>
              <a:t>try:</a:t>
            </a:r>
          </a:p>
          <a:p>
            <a:r>
              <a:rPr lang="en-US" altLang="zh-CN" sz="1800" dirty="0"/>
              <a:t>        count = int(count)</a:t>
            </a:r>
          </a:p>
          <a:p>
            <a:r>
              <a:rPr lang="en-US" altLang="zh-CN" sz="1800" dirty="0"/>
              <a:t>    except </a:t>
            </a:r>
            <a:r>
              <a:rPr lang="en-US" altLang="zh-CN" sz="1800" dirty="0" err="1"/>
              <a:t>ValueError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continue</a:t>
            </a:r>
          </a:p>
          <a:p>
            <a:r>
              <a:rPr lang="en-US" altLang="zh-CN" sz="1800" dirty="0"/>
              <a:t>    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== word: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 += count</a:t>
            </a:r>
          </a:p>
          <a:p>
            <a:r>
              <a:rPr lang="en-US" altLang="zh-CN" sz="1800" dirty="0"/>
              <a:t>    else:</a:t>
            </a:r>
          </a:p>
          <a:p>
            <a:r>
              <a:rPr lang="en-US" altLang="zh-CN" sz="1800" dirty="0"/>
              <a:t>        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    print ("%s\</a:t>
            </a:r>
            <a:r>
              <a:rPr lang="en-US" altLang="zh-CN" sz="1800" dirty="0" err="1"/>
              <a:t>t%s</a:t>
            </a:r>
            <a:r>
              <a:rPr lang="en-US" altLang="zh-CN" sz="1800" dirty="0"/>
              <a:t>" % (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))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 = count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 word</a:t>
            </a:r>
          </a:p>
          <a:p>
            <a:r>
              <a:rPr lang="en-US" altLang="zh-CN" sz="1800" dirty="0"/>
              <a:t>if 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 == word:</a:t>
            </a:r>
          </a:p>
          <a:p>
            <a:r>
              <a:rPr lang="en-US" altLang="zh-CN" sz="1800" dirty="0"/>
              <a:t>print ("%s\</a:t>
            </a:r>
            <a:r>
              <a:rPr lang="en-US" altLang="zh-CN" sz="1800" dirty="0" err="1"/>
              <a:t>t%s</a:t>
            </a:r>
            <a:r>
              <a:rPr lang="en-US" altLang="zh-CN" sz="1800" dirty="0"/>
              <a:t>" % (</a:t>
            </a:r>
            <a:r>
              <a:rPr lang="en-US" altLang="zh-CN" sz="1800" dirty="0" err="1"/>
              <a:t>current_word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current_count</a:t>
            </a:r>
            <a:r>
              <a:rPr lang="en-US" altLang="zh-CN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0488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b="1" dirty="0"/>
              <a:t>第二步：</a:t>
            </a:r>
            <a:r>
              <a:rPr kumimoji="1" lang="zh-CN" altLang="en-US" sz="2400" dirty="0"/>
              <a:t>程序编写完成后，首先在本地测试一下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，命令及图片如下：</a:t>
            </a:r>
            <a:endParaRPr kumimoji="1"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dirty="0">
                <a:solidFill>
                  <a:srgbClr val="00B050"/>
                </a:solidFill>
              </a:rPr>
              <a:t>$ head -20 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dirty="0">
                <a:solidFill>
                  <a:srgbClr val="00B050"/>
                </a:solidFill>
              </a:rPr>
              <a:t>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sz="2400" dirty="0">
                <a:solidFill>
                  <a:srgbClr val="00B050"/>
                </a:solidFill>
              </a:rPr>
              <a:t> | python3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sz="2400" dirty="0">
                <a:solidFill>
                  <a:srgbClr val="00B050"/>
                </a:solidFill>
              </a:rPr>
              <a:t> | sort | python3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count_reducer.py</a:t>
            </a:r>
            <a:endParaRPr kumimoji="1"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/>
              <a:t>如下图，就证明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程序编写成功。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CBDEA8-7E82-5F42-880F-3AA47FCF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3561927"/>
            <a:ext cx="7586172" cy="28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Hadoop MapReduce</a:t>
            </a:r>
            <a:r>
              <a:rPr lang="zh-CN" altLang="zh-CN" dirty="0"/>
              <a:t> </a:t>
            </a:r>
            <a:r>
              <a:rPr lang="zh-CN" altLang="en-US" dirty="0"/>
              <a:t>运行</a:t>
            </a:r>
            <a:r>
              <a:rPr lang="en-US" altLang="zh-CN" dirty="0"/>
              <a:t>wordcount</a:t>
            </a:r>
            <a:r>
              <a:rPr lang="zh-CN" altLang="en-US" dirty="0"/>
              <a:t>程序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en-US" dirty="0"/>
              <a:t>运行</a:t>
            </a:r>
            <a:r>
              <a:rPr lang="en-US" altLang="zh-CN" dirty="0"/>
              <a:t>wordcount</a:t>
            </a:r>
            <a:r>
              <a:rPr lang="zh-CN" altLang="en-US" dirty="0"/>
              <a:t>程序</a:t>
            </a:r>
            <a:endParaRPr kumimoji="1"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对比评估两者的运行时间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86288"/>
            <a:ext cx="11035748" cy="49480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b="1" dirty="0"/>
              <a:t>第三步：</a:t>
            </a:r>
            <a:r>
              <a:rPr kumimoji="1" lang="zh-CN" altLang="en-US" dirty="0"/>
              <a:t>运行该实例，命令如下：</a:t>
            </a:r>
          </a:p>
          <a:p>
            <a:pPr>
              <a:lnSpc>
                <a:spcPct val="16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jar 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/hadoop-3.1.4/share/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/tools/lib/hadoop-streaming-3.1.4.jar -file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dirty="0">
                <a:solidFill>
                  <a:srgbClr val="00B050"/>
                </a:solidFill>
              </a:rPr>
              <a:t> -mapper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count_mapper.py</a:t>
            </a:r>
            <a:r>
              <a:rPr kumimoji="1" lang="en-US" altLang="zh-CN" dirty="0">
                <a:solidFill>
                  <a:srgbClr val="00B050"/>
                </a:solidFill>
              </a:rPr>
              <a:t>  -file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count_reducer.py</a:t>
            </a:r>
            <a:r>
              <a:rPr kumimoji="1" lang="en-US" altLang="zh-CN" dirty="0">
                <a:solidFill>
                  <a:srgbClr val="00B050"/>
                </a:solidFill>
              </a:rPr>
              <a:t> -reducer </a:t>
            </a:r>
            <a:r>
              <a:rPr kumimoji="1" lang="en-US" altLang="zh-CN" dirty="0" err="1">
                <a:solidFill>
                  <a:srgbClr val="00B050"/>
                </a:solidFill>
              </a:rPr>
              <a:t>count_reducer.py</a:t>
            </a:r>
            <a:r>
              <a:rPr kumimoji="1" lang="en-US" altLang="zh-CN" dirty="0">
                <a:solidFill>
                  <a:srgbClr val="00B050"/>
                </a:solidFill>
              </a:rPr>
              <a:t> -input /wordcount/</a:t>
            </a:r>
            <a:r>
              <a:rPr kumimoji="1" lang="en-US" altLang="zh-CN" dirty="0" err="1">
                <a:solidFill>
                  <a:srgbClr val="00B050"/>
                </a:solidFill>
              </a:rPr>
              <a:t>word.txt</a:t>
            </a:r>
            <a:r>
              <a:rPr kumimoji="1" lang="en-US" altLang="zh-CN" dirty="0">
                <a:solidFill>
                  <a:srgbClr val="00B050"/>
                </a:solidFill>
              </a:rPr>
              <a:t> -output /wordcount-out/</a:t>
            </a:r>
            <a:r>
              <a:rPr kumimoji="1" lang="en-US" altLang="zh-CN" dirty="0" err="1">
                <a:solidFill>
                  <a:srgbClr val="00B050"/>
                </a:solidFill>
              </a:rPr>
              <a:t>mapreduce</a:t>
            </a:r>
            <a:r>
              <a:rPr kumimoji="1" lang="en-US" altLang="zh-CN" dirty="0">
                <a:solidFill>
                  <a:srgbClr val="00B050"/>
                </a:solidFill>
              </a:rPr>
              <a:t>-out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b="1" dirty="0"/>
              <a:t>第四步：</a:t>
            </a:r>
            <a:r>
              <a:rPr kumimoji="1" lang="zh-CN" altLang="en-US" dirty="0"/>
              <a:t>查看结果</a:t>
            </a:r>
          </a:p>
          <a:p>
            <a:pPr>
              <a:lnSpc>
                <a:spcPct val="160000"/>
              </a:lnSpc>
            </a:pPr>
            <a:r>
              <a:rPr kumimoji="1" lang="en-US" altLang="zh-CN" dirty="0">
                <a:solidFill>
                  <a:srgbClr val="00B050"/>
                </a:solidFill>
              </a:rPr>
              <a:t>$ </a:t>
            </a:r>
            <a:r>
              <a:rPr kumimoji="1" lang="en-US" altLang="zh-CN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dirty="0">
                <a:solidFill>
                  <a:srgbClr val="00B050"/>
                </a:solidFill>
              </a:rPr>
              <a:t> fs -tail /wordcount-out/</a:t>
            </a:r>
            <a:r>
              <a:rPr kumimoji="1" lang="en-US" altLang="zh-CN" dirty="0" err="1">
                <a:solidFill>
                  <a:srgbClr val="00B050"/>
                </a:solidFill>
              </a:rPr>
              <a:t>mapreduce</a:t>
            </a:r>
            <a:r>
              <a:rPr kumimoji="1" lang="en-US" altLang="zh-CN" dirty="0">
                <a:solidFill>
                  <a:srgbClr val="00B050"/>
                </a:solidFill>
              </a:rPr>
              <a:t>-out/part-00000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172216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b="1" dirty="0"/>
              <a:t>六</a:t>
            </a:r>
            <a:r>
              <a:rPr lang="en-US" altLang="zh-CN" b="1" dirty="0"/>
              <a:t>.Spark</a:t>
            </a:r>
            <a:r>
              <a:rPr lang="zh-CN" altLang="zh-CN" b="1" dirty="0"/>
              <a:t>实现</a:t>
            </a:r>
            <a:r>
              <a:rPr lang="en-US" altLang="zh-CN" b="1" dirty="0" err="1"/>
              <a:t>WordCount</a:t>
            </a:r>
            <a:r>
              <a:rPr lang="zh-CN" altLang="zh-CN" b="1" dirty="0"/>
              <a:t>实例（</a:t>
            </a:r>
            <a:r>
              <a:rPr lang="en-US" altLang="zh-CN" b="1" dirty="0"/>
              <a:t>python</a:t>
            </a:r>
            <a:r>
              <a:rPr lang="zh-CN" altLang="zh-CN" b="1" dirty="0"/>
              <a:t>）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/>
              <a:t>创建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/data/spark</a:t>
            </a:r>
            <a:r>
              <a:rPr lang="zh-CN" altLang="en-US" sz="2400" dirty="0"/>
              <a:t>，并进入到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/data/spark</a:t>
            </a:r>
            <a:r>
              <a:rPr lang="zh-CN" altLang="en-US" sz="2400" dirty="0"/>
              <a:t>目录下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</a:rPr>
              <a:t>mkdir</a:t>
            </a:r>
            <a:r>
              <a:rPr lang="en-US" altLang="zh-CN" sz="2400" dirty="0">
                <a:solidFill>
                  <a:srgbClr val="00B050"/>
                </a:solidFill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/spark-data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cd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/spark-data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第一步：</a:t>
            </a:r>
            <a:r>
              <a:rPr lang="zh-CN" altLang="en-US" sz="2400" dirty="0"/>
              <a:t>首先编写</a:t>
            </a:r>
            <a:r>
              <a:rPr lang="en-US" altLang="zh-CN" sz="2400" dirty="0"/>
              <a:t>Spark </a:t>
            </a:r>
            <a:r>
              <a:rPr lang="en-US" altLang="zh-CN" sz="2400" dirty="0" err="1"/>
              <a:t>WordCount</a:t>
            </a:r>
            <a:r>
              <a:rPr lang="en-US" altLang="zh-CN" sz="2400" dirty="0"/>
              <a:t> </a:t>
            </a:r>
            <a:r>
              <a:rPr lang="zh-CN" altLang="en-US" sz="2400" dirty="0"/>
              <a:t>代码，创建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程序，命名为“</a:t>
            </a:r>
            <a:r>
              <a:rPr lang="en-US" altLang="zh-CN" sz="2400" dirty="0" err="1"/>
              <a:t>wordcount.py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$ vi </a:t>
            </a:r>
            <a:r>
              <a:rPr lang="en-US" altLang="zh-CN" sz="2400" dirty="0" err="1">
                <a:solidFill>
                  <a:srgbClr val="00B050"/>
                </a:solidFill>
              </a:rPr>
              <a:t>wordcount.py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101320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wordcount.py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B5D2C-1483-EE4E-8EF0-445A328C5CD7}"/>
              </a:ext>
            </a:extLst>
          </p:cNvPr>
          <p:cNvSpPr txBox="1"/>
          <p:nvPr/>
        </p:nvSpPr>
        <p:spPr>
          <a:xfrm>
            <a:off x="493643" y="1924454"/>
            <a:ext cx="10624931" cy="4022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30000"/>
              </a:lnSpc>
              <a:buNone/>
              <a:defRPr kumimoji="1" b="1">
                <a:solidFill>
                  <a:schemeClr val="l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python3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pyspark</a:t>
            </a:r>
            <a:r>
              <a:rPr lang="en-US" altLang="zh-CN" dirty="0"/>
              <a:t> import </a:t>
            </a:r>
            <a:r>
              <a:rPr lang="en-US" altLang="zh-CN" dirty="0" err="1"/>
              <a:t>SparkContext</a:t>
            </a:r>
            <a:endParaRPr lang="en-US" altLang="zh-CN" dirty="0"/>
          </a:p>
          <a:p>
            <a:r>
              <a:rPr lang="en-US" altLang="zh-CN" dirty="0" err="1"/>
              <a:t>inputFile</a:t>
            </a:r>
            <a:r>
              <a:rPr lang="en-US" altLang="zh-CN" dirty="0"/>
              <a:t> = '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://localhost:9000/wordcount/</a:t>
            </a:r>
            <a:r>
              <a:rPr lang="en-US" altLang="zh-CN" dirty="0" err="1"/>
              <a:t>word.txt</a:t>
            </a:r>
            <a:r>
              <a:rPr lang="en-US" altLang="zh-CN" dirty="0"/>
              <a:t>'        </a:t>
            </a:r>
          </a:p>
          <a:p>
            <a:r>
              <a:rPr lang="en-US" altLang="zh-CN" dirty="0" err="1"/>
              <a:t>outputFile</a:t>
            </a:r>
            <a:r>
              <a:rPr lang="en-US" altLang="zh-CN" dirty="0"/>
              <a:t> = '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://localhost:9000/wordcount-out/spark-out'    </a:t>
            </a:r>
          </a:p>
          <a:p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SparkContext</a:t>
            </a:r>
            <a:r>
              <a:rPr lang="en-US" altLang="zh-CN" dirty="0"/>
              <a:t>('local', 'wordcount')</a:t>
            </a:r>
          </a:p>
          <a:p>
            <a:r>
              <a:rPr lang="en-US" altLang="zh-CN" dirty="0" err="1"/>
              <a:t>text_file</a:t>
            </a:r>
            <a:r>
              <a:rPr lang="en-US" altLang="zh-CN" dirty="0"/>
              <a:t> = </a:t>
            </a:r>
            <a:r>
              <a:rPr lang="en-US" altLang="zh-CN" dirty="0" err="1"/>
              <a:t>sc.textFile</a:t>
            </a:r>
            <a:r>
              <a:rPr lang="en-US" altLang="zh-CN" dirty="0"/>
              <a:t>(</a:t>
            </a:r>
            <a:r>
              <a:rPr lang="en-US" altLang="zh-CN" dirty="0" err="1"/>
              <a:t>inputFile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counts = </a:t>
            </a:r>
            <a:r>
              <a:rPr lang="en-US" altLang="zh-CN" dirty="0" err="1"/>
              <a:t>text_file.flatMap</a:t>
            </a:r>
            <a:r>
              <a:rPr lang="en-US" altLang="zh-CN" dirty="0"/>
              <a:t>(lambda line: </a:t>
            </a:r>
            <a:r>
              <a:rPr lang="en-US" altLang="zh-CN" dirty="0" err="1"/>
              <a:t>line.split</a:t>
            </a:r>
            <a:r>
              <a:rPr lang="en-US" altLang="zh-CN" dirty="0"/>
              <a:t>(' ')).map(lambda word: (word, 1)).</a:t>
            </a:r>
            <a:r>
              <a:rPr lang="en-US" altLang="zh-CN" dirty="0" err="1"/>
              <a:t>reduceByKey</a:t>
            </a:r>
            <a:r>
              <a:rPr lang="en-US" altLang="zh-CN" dirty="0"/>
              <a:t>(lambda a, b: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counts.saveAsTextFile</a:t>
            </a:r>
            <a:r>
              <a:rPr lang="en-US" altLang="zh-CN" dirty="0"/>
              <a:t>(</a:t>
            </a:r>
            <a:r>
              <a:rPr lang="en-US" altLang="zh-CN" dirty="0" err="1"/>
              <a:t>outputFile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85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2EEFE6-38F6-904D-8BE7-778377A246D2}"/>
              </a:ext>
            </a:extLst>
          </p:cNvPr>
          <p:cNvSpPr txBox="1"/>
          <p:nvPr/>
        </p:nvSpPr>
        <p:spPr>
          <a:xfrm>
            <a:off x="692425" y="1318022"/>
            <a:ext cx="10810461" cy="378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运行该实例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/app/spark/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--master spark://localhost:7077 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/spark-data/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wordcount.py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查看运行结果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fs  -tail /wordcount-out/spark-out/part-00000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25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B9EE67-3B39-494C-A71D-1AAB0463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b="1" dirty="0"/>
              <a:t>实验二内容：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分析对比使用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两者的计算速度。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b="1" dirty="0"/>
              <a:t>实验二加分内容：</a:t>
            </a:r>
            <a:endParaRPr kumimoji="1"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/>
              <a:t>Word.txt</a:t>
            </a:r>
            <a:r>
              <a:rPr kumimoji="1" lang="zh-CN" altLang="en-US" dirty="0"/>
              <a:t>使用中文文本，在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进行计算之前进行中文分词再做计算。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D9BCE9-3EC5-C944-94FE-29D8247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2812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spark-3.0.1-bin-hadoop3.2.tgz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Hadoop </a:t>
            </a:r>
            <a:r>
              <a:rPr lang="zh-CN" altLang="en-US" dirty="0"/>
              <a:t>的设计思路来源于 </a:t>
            </a:r>
            <a:r>
              <a:rPr lang="en-US" altLang="zh-CN" dirty="0"/>
              <a:t>Google </a:t>
            </a:r>
            <a:r>
              <a:rPr lang="zh-CN" altLang="en-US" dirty="0"/>
              <a:t>的 </a:t>
            </a:r>
            <a:r>
              <a:rPr lang="en-US" altLang="zh-CN" dirty="0"/>
              <a:t>GFS </a:t>
            </a:r>
            <a:r>
              <a:rPr lang="zh-CN" altLang="en-US" dirty="0"/>
              <a:t>和 </a:t>
            </a:r>
            <a:r>
              <a:rPr lang="en-US" altLang="zh-CN" dirty="0"/>
              <a:t>MapReduce</a:t>
            </a:r>
            <a:r>
              <a:rPr lang="zh-CN" altLang="en-US" dirty="0"/>
              <a:t>。它是一个开源软件框架，通过在集群计算机中使用简单的编程模型，可编写和运行分布式应用程序处理大规模数据。一个完整的</a:t>
            </a:r>
            <a:r>
              <a:rPr lang="en-US" altLang="zh-CN" dirty="0"/>
              <a:t>MapReduce</a:t>
            </a:r>
            <a:r>
              <a:rPr lang="zh-CN" altLang="en-US" dirty="0"/>
              <a:t>程序在</a:t>
            </a:r>
            <a:r>
              <a:rPr lang="en-US" altLang="zh-CN" dirty="0"/>
              <a:t>Yarn</a:t>
            </a:r>
            <a:r>
              <a:rPr lang="zh-CN" altLang="en-US" dirty="0"/>
              <a:t>中执行过程如下：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ResourcManager</a:t>
            </a:r>
            <a:r>
              <a:rPr lang="en-US" altLang="zh-CN" dirty="0"/>
              <a:t> </a:t>
            </a:r>
            <a:r>
              <a:rPr lang="en-US" altLang="zh-CN" dirty="0" err="1"/>
              <a:t>JobClient</a:t>
            </a:r>
            <a:r>
              <a:rPr lang="zh-CN" altLang="en-US" dirty="0"/>
              <a:t>向</a:t>
            </a:r>
            <a:r>
              <a:rPr lang="en-US" altLang="zh-CN" dirty="0" err="1"/>
              <a:t>ResourcManager</a:t>
            </a:r>
            <a:r>
              <a:rPr lang="zh-CN" altLang="en-US" dirty="0"/>
              <a:t>提交一个</a:t>
            </a:r>
            <a:r>
              <a:rPr lang="en-US" altLang="zh-CN" dirty="0"/>
              <a:t>job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ResourcManager</a:t>
            </a:r>
            <a:r>
              <a:rPr lang="zh-CN" altLang="en-US" dirty="0"/>
              <a:t>向</a:t>
            </a:r>
            <a:r>
              <a:rPr lang="en-US" altLang="zh-CN" dirty="0"/>
              <a:t>Scheduler</a:t>
            </a:r>
            <a:r>
              <a:rPr lang="zh-CN" altLang="en-US" dirty="0"/>
              <a:t>请求一个供</a:t>
            </a:r>
            <a:r>
              <a:rPr lang="en-US" altLang="zh-CN" dirty="0" err="1"/>
              <a:t>MRAppMaster</a:t>
            </a:r>
            <a:r>
              <a:rPr lang="zh-CN" altLang="en-US" dirty="0"/>
              <a:t>运行的</a:t>
            </a:r>
            <a:r>
              <a:rPr lang="en-US" altLang="zh-CN" dirty="0"/>
              <a:t>container</a:t>
            </a:r>
            <a:r>
              <a:rPr lang="zh-CN" altLang="en-US" dirty="0"/>
              <a:t>，然后启动它。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启动起来后向</a:t>
            </a:r>
            <a:r>
              <a:rPr lang="en-US" altLang="zh-CN" dirty="0" err="1"/>
              <a:t>ResourcManager</a:t>
            </a:r>
            <a:r>
              <a:rPr lang="zh-CN" altLang="en-US" dirty="0"/>
              <a:t>注册。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ResourcManagerJobClient</a:t>
            </a:r>
            <a:r>
              <a:rPr lang="zh-CN" altLang="en-US" dirty="0"/>
              <a:t>向</a:t>
            </a:r>
            <a:r>
              <a:rPr lang="en-US" altLang="zh-CN" dirty="0" err="1"/>
              <a:t>ResourcManager</a:t>
            </a:r>
            <a:r>
              <a:rPr lang="zh-CN" altLang="en-US" dirty="0"/>
              <a:t>获取到</a:t>
            </a:r>
            <a:r>
              <a:rPr lang="en-US" altLang="zh-CN" dirty="0" err="1"/>
              <a:t>MRAppMaster</a:t>
            </a:r>
            <a:r>
              <a:rPr lang="zh-CN" altLang="en-US" dirty="0"/>
              <a:t>相关的信息，然后直接与</a:t>
            </a:r>
            <a:r>
              <a:rPr lang="en-US" altLang="zh-CN" dirty="0" err="1"/>
              <a:t>MRAppMaster</a:t>
            </a:r>
            <a:r>
              <a:rPr lang="zh-CN" altLang="en-US" dirty="0"/>
              <a:t>进行通信。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1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3B89F2-73CD-F44F-8C65-6C4592AE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5579029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算</a:t>
            </a:r>
            <a:r>
              <a:rPr lang="en-US" altLang="zh-CN" dirty="0"/>
              <a:t>splits</a:t>
            </a:r>
            <a:r>
              <a:rPr lang="zh-CN" altLang="en-US" dirty="0"/>
              <a:t>并为所有的</a:t>
            </a:r>
            <a:r>
              <a:rPr lang="en-US" altLang="zh-CN" dirty="0"/>
              <a:t>map</a:t>
            </a:r>
            <a:r>
              <a:rPr lang="zh-CN" altLang="en-US" dirty="0"/>
              <a:t>构造资源请求。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做一些必要的</a:t>
            </a:r>
            <a:r>
              <a:rPr lang="en-US" altLang="zh-CN" dirty="0"/>
              <a:t>MR </a:t>
            </a:r>
            <a:r>
              <a:rPr lang="en-US" altLang="zh-CN" dirty="0" err="1"/>
              <a:t>OutputCommitter</a:t>
            </a:r>
            <a:r>
              <a:rPr lang="zh-CN" altLang="en-US" dirty="0"/>
              <a:t>的准备工作。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向</a:t>
            </a:r>
            <a:r>
              <a:rPr lang="en-US" altLang="zh-CN" dirty="0"/>
              <a:t>RM(Scheduler)</a:t>
            </a:r>
            <a:r>
              <a:rPr lang="zh-CN" altLang="en-US" dirty="0"/>
              <a:t>发起资源请求，得到一组供</a:t>
            </a:r>
            <a:r>
              <a:rPr lang="en-US" altLang="zh-CN" dirty="0"/>
              <a:t>map/reduce task</a:t>
            </a:r>
            <a:r>
              <a:rPr lang="zh-CN" altLang="en-US" dirty="0"/>
              <a:t>运行的</a:t>
            </a:r>
            <a:r>
              <a:rPr lang="en-US" altLang="zh-CN" dirty="0"/>
              <a:t>container</a:t>
            </a:r>
            <a:r>
              <a:rPr lang="zh-CN" altLang="en-US" dirty="0"/>
              <a:t>，然后与</a:t>
            </a:r>
            <a:r>
              <a:rPr lang="en-US" altLang="zh-CN" dirty="0" err="1"/>
              <a:t>NodeManager</a:t>
            </a:r>
            <a:r>
              <a:rPr lang="zh-CN" altLang="en-US" dirty="0"/>
              <a:t>一起对每一个</a:t>
            </a:r>
            <a:r>
              <a:rPr lang="en-US" altLang="zh-CN" dirty="0"/>
              <a:t>container</a:t>
            </a:r>
            <a:r>
              <a:rPr lang="zh-CN" altLang="en-US" dirty="0"/>
              <a:t>执行一些必要的任务，包括资源本地化等。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en-US" altLang="zh-CN" dirty="0"/>
              <a:t> </a:t>
            </a:r>
            <a:r>
              <a:rPr lang="zh-CN" altLang="en-US" dirty="0"/>
              <a:t>监视运行着的</a:t>
            </a:r>
            <a:r>
              <a:rPr lang="en-US" altLang="zh-CN" dirty="0"/>
              <a:t>task </a:t>
            </a:r>
            <a:r>
              <a:rPr lang="zh-CN" altLang="en-US" dirty="0"/>
              <a:t>直到完成，当</a:t>
            </a:r>
            <a:r>
              <a:rPr lang="en-US" altLang="zh-CN" dirty="0"/>
              <a:t>task</a:t>
            </a:r>
            <a:r>
              <a:rPr lang="zh-CN" altLang="en-US" dirty="0"/>
              <a:t>失败时，申请新的</a:t>
            </a:r>
            <a:r>
              <a:rPr lang="en-US" altLang="zh-CN" dirty="0"/>
              <a:t>container</a:t>
            </a:r>
            <a:r>
              <a:rPr lang="zh-CN" altLang="en-US" dirty="0"/>
              <a:t>运行失败的</a:t>
            </a:r>
            <a:r>
              <a:rPr lang="en-US" altLang="zh-CN" dirty="0"/>
              <a:t>task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）当每个</a:t>
            </a:r>
            <a:r>
              <a:rPr lang="en-US" altLang="zh-CN" dirty="0"/>
              <a:t>map/reduce task</a:t>
            </a:r>
            <a:r>
              <a:rPr lang="zh-CN" altLang="en-US" dirty="0"/>
              <a:t>完成后，</a:t>
            </a:r>
            <a:r>
              <a:rPr lang="en-US" altLang="zh-CN" dirty="0" err="1"/>
              <a:t>MRAppMaster</a:t>
            </a:r>
            <a:r>
              <a:rPr lang="zh-CN" altLang="en-US" dirty="0"/>
              <a:t>运行</a:t>
            </a:r>
            <a:r>
              <a:rPr lang="en-US" altLang="zh-CN" dirty="0"/>
              <a:t>MR </a:t>
            </a:r>
            <a:r>
              <a:rPr lang="en-US" altLang="zh-CN" dirty="0" err="1"/>
              <a:t>OutputCommitter</a:t>
            </a:r>
            <a:r>
              <a:rPr lang="zh-CN" altLang="en-US" dirty="0"/>
              <a:t>的</a:t>
            </a:r>
            <a:r>
              <a:rPr lang="en-US" altLang="zh-CN" dirty="0"/>
              <a:t>cleanup </a:t>
            </a:r>
            <a:r>
              <a:rPr lang="zh-CN" altLang="en-US" dirty="0"/>
              <a:t>代码，也就是进行一些收尾工作。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）当所有的</a:t>
            </a:r>
            <a:r>
              <a:rPr lang="en-US" altLang="zh-CN" dirty="0"/>
              <a:t>map/reduce</a:t>
            </a:r>
            <a:r>
              <a:rPr lang="zh-CN" altLang="en-US" dirty="0"/>
              <a:t>完成后，</a:t>
            </a:r>
            <a:r>
              <a:rPr lang="en-US" altLang="zh-CN" dirty="0" err="1"/>
              <a:t>MRAppMaster</a:t>
            </a:r>
            <a:r>
              <a:rPr lang="zh-CN" altLang="en-US" dirty="0"/>
              <a:t>运行</a:t>
            </a:r>
            <a:r>
              <a:rPr lang="en-US" altLang="zh-CN" dirty="0" err="1"/>
              <a:t>OutputCommitter</a:t>
            </a:r>
            <a:r>
              <a:rPr lang="zh-CN" altLang="en-US" dirty="0"/>
              <a:t>的必要的</a:t>
            </a:r>
            <a:r>
              <a:rPr lang="en-US" altLang="zh-CN" dirty="0"/>
              <a:t>job commit</a:t>
            </a:r>
            <a:r>
              <a:rPr lang="zh-CN" altLang="en-US" dirty="0"/>
              <a:t>或者</a:t>
            </a:r>
            <a:r>
              <a:rPr lang="en-US" altLang="zh-CN" dirty="0"/>
              <a:t>abort APIs</a:t>
            </a:r>
            <a:r>
              <a:rPr lang="zh-CN" altLang="en-US" dirty="0"/>
              <a:t>。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MRAppMaster</a:t>
            </a:r>
            <a:r>
              <a:rPr lang="zh-CN" altLang="en-US" dirty="0"/>
              <a:t>退出。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E451D7-2AA6-EC4E-87B7-F435068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1" y="351057"/>
            <a:ext cx="6413594" cy="689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9908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E451D7-2AA6-EC4E-87B7-F435068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1" y="351057"/>
            <a:ext cx="6413594" cy="689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概述</a:t>
            </a:r>
          </a:p>
        </p:txBody>
      </p:sp>
      <p:pic>
        <p:nvPicPr>
          <p:cNvPr id="6" name="Picture 4" descr="003900rhr4g1trt77mt4bd">
            <a:extLst>
              <a:ext uri="{FF2B5EF4-FFF2-40B4-BE49-F238E27FC236}">
                <a16:creationId xmlns:a16="http://schemas.microsoft.com/office/drawing/2014/main" id="{15B4ED10-2700-7F4A-BAEE-592EE54E5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5" b="7746"/>
          <a:stretch/>
        </p:blipFill>
        <p:spPr bwMode="auto">
          <a:xfrm>
            <a:off x="0" y="1212590"/>
            <a:ext cx="12200937" cy="471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704576-39E6-BD48-A19D-D21CBA44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0366615" cy="494803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是一个基于内存计算的开源的集群计算系统，目的是让数据分析更加快速。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提供了基于内存的计算集群，在分析数据时将数据导入内存以实现快速查询，“速度比”基于磁盘的系统，如比 </a:t>
            </a:r>
            <a:r>
              <a:rPr kumimoji="1" lang="en-US" altLang="zh-CN" dirty="0"/>
              <a:t>Hadoop </a:t>
            </a:r>
            <a:r>
              <a:rPr kumimoji="1" lang="zh-CN" altLang="en-US" dirty="0"/>
              <a:t>快很多。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Spark </a:t>
            </a:r>
            <a:r>
              <a:rPr kumimoji="1" lang="zh-CN" altLang="en-US" dirty="0"/>
              <a:t>最初是为了处理迭代算法，如机器学习、图挖掘算法等，以及交互式数据挖掘算法而开发的。在这两种场景下，</a:t>
            </a:r>
            <a:r>
              <a:rPr kumimoji="1" lang="en-US" altLang="zh-CN" dirty="0"/>
              <a:t>Spark </a:t>
            </a:r>
            <a:r>
              <a:rPr kumimoji="1" lang="zh-CN" altLang="en-US" dirty="0"/>
              <a:t>的运行速度可以达到 </a:t>
            </a:r>
            <a:r>
              <a:rPr kumimoji="1" lang="en-US" altLang="zh-CN" dirty="0"/>
              <a:t>Hadoop </a:t>
            </a:r>
            <a:r>
              <a:rPr kumimoji="1" lang="zh-CN" altLang="en-US" dirty="0"/>
              <a:t>的几百倍。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2C05D9-14F1-A946-8E77-D4E46AFC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35465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77509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2A89DF-2C29-6046-97EC-7C8F2117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请自行准备本实验使用的数据集，保存成</a:t>
            </a:r>
            <a:r>
              <a:rPr kumimoji="1" lang="en-US" altLang="zh-CN" dirty="0" err="1"/>
              <a:t>word.txt</a:t>
            </a:r>
            <a:r>
              <a:rPr kumimoji="1" lang="zh-CN" altLang="en-US" dirty="0"/>
              <a:t>文件，上传到实验环境。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word.txt</a:t>
            </a:r>
            <a:r>
              <a:rPr kumimoji="1" lang="zh-CN" altLang="en-US" dirty="0"/>
              <a:t>请使用大于</a:t>
            </a:r>
            <a:r>
              <a:rPr kumimoji="1" lang="en-US" altLang="zh-CN" dirty="0"/>
              <a:t>500M</a:t>
            </a:r>
            <a:r>
              <a:rPr kumimoji="1" lang="zh-CN" altLang="en-US" dirty="0"/>
              <a:t>的文本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）查看数据集的大小：</a:t>
            </a:r>
            <a:r>
              <a:rPr kumimoji="1" lang="en-US" altLang="zh-CN" dirty="0"/>
              <a:t>du -h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）查看数据集的字符串数：</a:t>
            </a:r>
            <a:r>
              <a:rPr kumimoji="1" lang="en-US" altLang="zh-CN" dirty="0" err="1"/>
              <a:t>wc</a:t>
            </a:r>
            <a:r>
              <a:rPr kumimoji="1" lang="en-US" altLang="zh-CN" dirty="0"/>
              <a:t> -w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）查看字符集的内容：</a:t>
            </a:r>
            <a:r>
              <a:rPr kumimoji="1" lang="en-US" altLang="zh-CN" dirty="0"/>
              <a:t>more </a:t>
            </a:r>
            <a:r>
              <a:rPr kumimoji="1" lang="en-US" altLang="zh-CN" dirty="0" err="1"/>
              <a:t>word.txt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3009B1-9E41-CF48-A358-A22D901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9533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数据集准备</a:t>
            </a:r>
          </a:p>
        </p:txBody>
      </p:sp>
    </p:spTree>
    <p:extLst>
      <p:ext uri="{BB962C8B-B14F-4D97-AF65-F5344CB8AC3E}">
        <p14:creationId xmlns:p14="http://schemas.microsoft.com/office/powerpoint/2010/main" val="23838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469126"/>
            <a:ext cx="11035748" cy="4948031"/>
          </a:xfrm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zh-CN" altLang="en-US" b="1" dirty="0"/>
              <a:t>实验前准备</a:t>
            </a:r>
            <a:endParaRPr lang="zh-CN" altLang="zh-CN" b="1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86307"/>
            <a:ext cx="10441057" cy="564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口令输入：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bash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echo $HADOOP_HOME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上述输出确认</a:t>
            </a:r>
            <a:r>
              <a:rPr lang="en-US" altLang="zh-CN" sz="2400" dirty="0" err="1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zh-CN" altLang="en-US" sz="2400" dirty="0">
                <a:solidFill>
                  <a:srgbClr val="2477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的环境变量设置有效，如果无效则激活环境变量：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~/.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2709</Words>
  <Application>Microsoft Macintosh PowerPoint</Application>
  <PresentationFormat>宽屏</PresentationFormat>
  <Paragraphs>230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KaiTi</vt:lpstr>
      <vt:lpstr>Microsoft YaHei</vt:lpstr>
      <vt:lpstr>Microsoft YaHei</vt:lpstr>
      <vt:lpstr>Arial</vt:lpstr>
      <vt:lpstr>Consolas</vt:lpstr>
      <vt:lpstr>Office 主题​​</vt:lpstr>
      <vt:lpstr> Hadoop和Spark性能比较</vt:lpstr>
      <vt:lpstr>实验内容</vt:lpstr>
      <vt:lpstr>推荐实验环境</vt:lpstr>
      <vt:lpstr>Hadoop MapReduce概述</vt:lpstr>
      <vt:lpstr>Hadoop MapReduce概述</vt:lpstr>
      <vt:lpstr>Hadoop MapReduce概述</vt:lpstr>
      <vt:lpstr>Spark概述</vt:lpstr>
      <vt:lpstr>数据集准备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2021-10-18T04:21:05Z</dcterms:created>
  <dcterms:modified xsi:type="dcterms:W3CDTF">2021-11-12T00:33:03Z</dcterms:modified>
</cp:coreProperties>
</file>