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18" r:id="rId2"/>
    <p:sldId id="260" r:id="rId3"/>
    <p:sldId id="319" r:id="rId4"/>
    <p:sldId id="320" r:id="rId5"/>
    <p:sldId id="321" r:id="rId6"/>
    <p:sldId id="324" r:id="rId7"/>
    <p:sldId id="323" r:id="rId8"/>
    <p:sldId id="326" r:id="rId9"/>
    <p:sldId id="325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8" r:id="rId21"/>
    <p:sldId id="345" r:id="rId22"/>
    <p:sldId id="346" r:id="rId23"/>
    <p:sldId id="347" r:id="rId24"/>
    <p:sldId id="349" r:id="rId25"/>
    <p:sldId id="368" r:id="rId26"/>
    <p:sldId id="354" r:id="rId27"/>
    <p:sldId id="355" r:id="rId28"/>
    <p:sldId id="348" r:id="rId29"/>
    <p:sldId id="350" r:id="rId30"/>
    <p:sldId id="352" r:id="rId31"/>
    <p:sldId id="353" r:id="rId32"/>
    <p:sldId id="369" r:id="rId33"/>
    <p:sldId id="370" r:id="rId34"/>
    <p:sldId id="351" r:id="rId35"/>
    <p:sldId id="356" r:id="rId36"/>
    <p:sldId id="359" r:id="rId37"/>
    <p:sldId id="357" r:id="rId38"/>
    <p:sldId id="360" r:id="rId39"/>
    <p:sldId id="358" r:id="rId40"/>
    <p:sldId id="361" r:id="rId41"/>
    <p:sldId id="362" r:id="rId42"/>
    <p:sldId id="363" r:id="rId43"/>
    <p:sldId id="364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3A8"/>
    <a:srgbClr val="3F21F1"/>
    <a:srgbClr val="004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" y="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14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pPr>
                <a:defRPr/>
              </a:pPr>
              <a:t>September 13, 2021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pPr>
                <a:defRPr/>
              </a:pPr>
              <a:t>September 13,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pPr>
                <a:defRPr/>
              </a:pPr>
              <a:t>September 13,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pPr>
                <a:defRPr/>
              </a:pPr>
              <a:t>September 13,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pPr>
                <a:defRPr/>
              </a:pPr>
              <a:t>September 13,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September 13,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September 13,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pPr>
                <a:defRPr/>
              </a:pPr>
              <a:t>September 13,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pPr>
                <a:defRPr/>
              </a:pPr>
              <a:t>September 13, 2021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pPr>
                <a:defRPr/>
              </a:pPr>
              <a:t>September 13, 2021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pPr>
                <a:defRPr/>
              </a:pPr>
              <a:t>September 13, 2021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pPr>
                <a:defRPr/>
              </a:pPr>
              <a:t>September 13,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pPr>
                <a:defRPr/>
              </a:pPr>
              <a:t>September 13, 2021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4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Lecture 5  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数据分析算法（</a:t>
            </a:r>
            <a:r>
              <a:rPr lang="en-US" altLang="zh-CN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）</a:t>
            </a:r>
            <a:endParaRPr lang="en-US" altLang="zh-CN" sz="4000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数据关系</a:t>
            </a:r>
            <a:endParaRPr lang="en-US" altLang="zh-CN" sz="4000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sz="4000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词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袋模型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330331"/>
              </p:ext>
            </p:extLst>
          </p:nvPr>
        </p:nvGraphicFramePr>
        <p:xfrm>
          <a:off x="647700" y="1676400"/>
          <a:ext cx="7924800" cy="331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8650">
                  <a:extLst>
                    <a:ext uri="{9D8B030D-6E8A-4147-A177-3AD203B41FA5}">
                      <a16:colId xmlns:a16="http://schemas.microsoft.com/office/drawing/2014/main" val="3623263430"/>
                    </a:ext>
                  </a:extLst>
                </a:gridCol>
                <a:gridCol w="6026150">
                  <a:extLst>
                    <a:ext uri="{9D8B030D-6E8A-4147-A177-3AD203B41FA5}">
                      <a16:colId xmlns:a16="http://schemas.microsoft.com/office/drawing/2014/main" val="1010541462"/>
                    </a:ext>
                  </a:extLst>
                </a:gridCol>
              </a:tblGrid>
              <a:tr h="82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</a:t>
                      </a:r>
                      <a:endParaRPr lang="en-US" sz="3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语句</a:t>
                      </a:r>
                      <a:endParaRPr lang="en-US" sz="3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1083049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3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小张  喜欢  打  篮球  和  打  羽毛球</a:t>
                      </a:r>
                      <a:endParaRPr lang="en-US" sz="3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3891785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3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小李  喜欢  打  羽毛球</a:t>
                      </a:r>
                      <a:endParaRPr lang="en-US" sz="3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457003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词袋</a:t>
                      </a:r>
                      <a:endParaRPr lang="en-US" sz="3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小张、喜欢、打、篮球、和、羽毛球、小李</a:t>
                      </a:r>
                      <a:endParaRPr lang="en-US" sz="3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7368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8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词袋模型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18309"/>
              </p:ext>
            </p:extLst>
          </p:nvPr>
        </p:nvGraphicFramePr>
        <p:xfrm>
          <a:off x="561703" y="1082040"/>
          <a:ext cx="8153400" cy="42073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900836825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1275144953"/>
                    </a:ext>
                  </a:extLst>
                </a:gridCol>
              </a:tblGrid>
              <a:tr h="36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语句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3659975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小张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、喜欢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、打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(2)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、篮球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、和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、羽毛球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、小李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(0)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45255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向量</a:t>
                      </a:r>
                      <a:endParaRPr 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1 1 2 1 1 1 0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3196541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小张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、喜欢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、打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、篮球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(0)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、和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(0)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、羽毛球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、小李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5594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向量</a:t>
                      </a:r>
                      <a:endParaRPr 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0 1 1 0 0 1 1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949062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38694" y="5346781"/>
            <a:ext cx="83428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词袋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模型简单、易于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理解，但是其假设句子和语法与词序无关，不符合自然语言的实际分布规则和含义，因此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不能进行更深层次的语义处理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。因此，它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擅长的是与词频相关、忽略词序和语法的文本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信息处理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37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TF-IDF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算法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文档中每个词的重要性与它在当前文档中出现的次数成正比，但是与它在其他文件中出现的次数成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反比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个词语在某一文档中出现的频率很高，并且在其他文档集合中出现的频率很低，那么则认为该词语对文件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有一定的代表性，能够通过该词与其他文档形成较好的内容区分能力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02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TF-IDF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4498975"/>
              </a:xfrm>
            </p:spPr>
            <p:txBody>
              <a:bodyPr/>
              <a:lstStyle/>
              <a:p>
                <a:pPr marL="0" indent="0" eaLnBrk="1" hangingPunct="1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TF</m:t>
                      </m:r>
                      <m:r>
                        <m:rPr>
                          <m:nor/>
                        </m:rPr>
                        <a:rPr lang="en-US" dirty="0" smtClean="0"/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IDF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TF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r>
                  <a:rPr lang="en-US" i="1" dirty="0" smtClean="0">
                    <a:latin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den>
                        </m:f>
                      </m:e>
                    </m:func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endParaRPr lang="en-US" altLang="zh-CN" sz="2000" b="0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endParaRPr lang="en-US" altLang="zh-CN" sz="200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endParaRPr lang="en-US" altLang="zh-CN" sz="2000" b="0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endParaRPr lang="en-US" altLang="zh-CN" sz="200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endParaRPr lang="en-US" altLang="zh-CN" sz="2000" b="0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endParaRPr lang="en-US" altLang="zh-CN" sz="2000" b="0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endParaRPr lang="en-US" altLang="zh-CN" sz="1800" b="0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1800" i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奋斗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=2,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,2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=0,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,3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=1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,1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=7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18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,2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4,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18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,3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5</m:t>
                      </m:r>
                    </m:oMath>
                  </m:oMathPara>
                </a14:m>
                <a:endParaRPr lang="en-US" altLang="zh-CN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文档数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=3</m:t>
                    </m:r>
                    <m:r>
                      <a:rPr lang="zh-CN" altLang="en-US" sz="18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包含“奋斗”的文档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=2</a:t>
                </a: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r>
                  <a:rPr lang="zh-CN" altLang="en-US" sz="20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遍历每个词语，值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最大的适宜做关键词或区分词</a:t>
                </a:r>
                <a:endParaRPr 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4200"/>
                  </a:lnSpc>
                  <a:spcAft>
                    <a:spcPts val="0"/>
                  </a:spcAft>
                  <a:buNone/>
                </a:pPr>
                <a:endParaRPr lang="en-US" dirty="0" smtClean="0"/>
              </a:p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endParaRPr lang="en-US" dirty="0"/>
              </a:p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endPara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4498975"/>
              </a:xfrm>
              <a:blipFill>
                <a:blip r:embed="rId2"/>
                <a:stretch>
                  <a:fillRect l="-823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06754"/>
              </p:ext>
            </p:extLst>
          </p:nvPr>
        </p:nvGraphicFramePr>
        <p:xfrm>
          <a:off x="685800" y="3048000"/>
          <a:ext cx="7086600" cy="201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3813">
                  <a:extLst>
                    <a:ext uri="{9D8B030D-6E8A-4147-A177-3AD203B41FA5}">
                      <a16:colId xmlns:a16="http://schemas.microsoft.com/office/drawing/2014/main" val="3253698682"/>
                    </a:ext>
                  </a:extLst>
                </a:gridCol>
                <a:gridCol w="5672787">
                  <a:extLst>
                    <a:ext uri="{9D8B030D-6E8A-4147-A177-3AD203B41FA5}">
                      <a16:colId xmlns:a16="http://schemas.microsoft.com/office/drawing/2014/main" val="619614672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文档中对应词语集合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009494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努力  向前  </a:t>
                      </a: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奋斗  奋斗  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使得  未来  更好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126703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创新  创新  万众  智慧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529584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奋斗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是  人生  的  一部分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857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TF-IDF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的缺点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短文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处理和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过长文本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的处理不是很好。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忽视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了文档中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语义和语法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的表达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词语之间必须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完全匹配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，对相似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词语或者词语的子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词语不能进行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有效的匹配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0333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5.2 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余弦相似性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139825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问题：怎么判断或度量两个数据（如文本）的相似性？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 eaLnBrk="1" hangingPunct="1">
              <a:lnSpc>
                <a:spcPts val="4200"/>
              </a:lnSpc>
              <a:spcAft>
                <a:spcPts val="0"/>
              </a:spcAft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数据价值是一种数据艺术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 eaLnBrk="1" hangingPunct="1">
              <a:lnSpc>
                <a:spcPts val="4200"/>
              </a:lnSpc>
              <a:spcAft>
                <a:spcPts val="0"/>
              </a:spcAft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算法价值是一种算法艺术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24100" y="2892425"/>
            <a:ext cx="4572000" cy="1371600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0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143000"/>
                <a:ext cx="8153400" cy="4498975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一个简单的指标是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Jaccard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系数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，用于个体的特征属性通过符号度量或者布尔值标识，适合集合的计算。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对于文本，直观的想法是：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两篇文章越相似，则它们词语的交集越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4200"/>
                  </a:lnSpc>
                  <a:spcAft>
                    <a:spcPts val="0"/>
                  </a:spcAft>
                  <a:buNone/>
                </a:pPr>
                <a:endParaRPr lang="en-US" sz="2400" i="1" dirty="0" smtClean="0"/>
              </a:p>
              <a:p>
                <a:pPr marL="0" indent="0" eaLnBrk="1" hangingPunct="1">
                  <a:lnSpc>
                    <a:spcPts val="42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|−|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 eaLnBrk="1" hangingPunct="1">
                  <a:lnSpc>
                    <a:spcPts val="4200"/>
                  </a:lnSpc>
                  <a:spcAft>
                    <a:spcPts val="0"/>
                  </a:spcAft>
                  <a:buNone/>
                </a:pPr>
                <a:endParaRPr lang="en-US" sz="2400" dirty="0"/>
              </a:p>
              <a:p>
                <a:pPr marL="0" indent="0" eaLnBrk="1" hangingPunct="1">
                  <a:lnSpc>
                    <a:spcPts val="42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eaLnBrk="1" hangingPunct="1">
                  <a:lnSpc>
                    <a:spcPts val="4200"/>
                  </a:lnSpc>
                  <a:spcAft>
                    <a:spcPts val="0"/>
                  </a:spcAft>
                  <a:buNone/>
                </a:pPr>
                <a:endParaRPr lang="en-US" sz="2400" dirty="0"/>
              </a:p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endPara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143000"/>
                <a:ext cx="8153400" cy="4498975"/>
              </a:xfrm>
              <a:blipFill>
                <a:blip r:embed="rId2"/>
                <a:stretch>
                  <a:fillRect l="-1346" t="-136" b="-15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35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609600" y="1219200"/>
                <a:ext cx="8153400" cy="4498975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Jaccard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的理论基础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支持不够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，因为仅依靠是否出现去判定两者的相似度不够精准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引入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余弦相似性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通过余弦的方式计算相似度，将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词语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是否出现变更为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词语在文本中的权重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42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endPara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219200"/>
                <a:ext cx="8153400" cy="4498975"/>
              </a:xfrm>
              <a:blipFill>
                <a:blip r:embed="rId2"/>
                <a:stretch>
                  <a:fillRect l="-1345" b="-19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228600" y="4572000"/>
            <a:ext cx="2272420" cy="1839494"/>
            <a:chOff x="8510257" y="3882296"/>
            <a:chExt cx="2272420" cy="1839494"/>
          </a:xfrm>
        </p:grpSpPr>
        <p:cxnSp>
          <p:nvCxnSpPr>
            <p:cNvPr id="6" name="直接箭头连接符 5"/>
            <p:cNvCxnSpPr/>
            <p:nvPr/>
          </p:nvCxnSpPr>
          <p:spPr>
            <a:xfrm flipV="1">
              <a:off x="8727541" y="4581053"/>
              <a:ext cx="2055136" cy="11407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8727541" y="3882296"/>
              <a:ext cx="389299" cy="183949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弧形 7"/>
            <p:cNvSpPr/>
            <p:nvPr/>
          </p:nvSpPr>
          <p:spPr>
            <a:xfrm>
              <a:off x="8510257" y="5232902"/>
              <a:ext cx="688064" cy="488887"/>
            </a:xfrm>
            <a:prstGeom prst="arc">
              <a:avLst>
                <a:gd name="adj1" fmla="val 15833061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510257" y="4257887"/>
              <a:ext cx="421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US" sz="36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38803" y="5056976"/>
              <a:ext cx="421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 smtClean="0">
                  <a:solidFill>
                    <a:schemeClr val="accent1">
                      <a:lumMod val="50000"/>
                    </a:schemeClr>
                  </a:solidFill>
                </a:rPr>
                <a:t>b</a:t>
              </a:r>
              <a:endParaRPr lang="en-US" sz="36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9091921" y="4904218"/>
                  <a:ext cx="2510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1921" y="4904218"/>
                  <a:ext cx="25109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9268" r="-2439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934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8460386"/>
                  </p:ext>
                </p:extLst>
              </p:nvPr>
            </p:nvGraphicFramePr>
            <p:xfrm>
              <a:off x="228600" y="1066800"/>
              <a:ext cx="8686801" cy="54994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22300">
                      <a:extLst>
                        <a:ext uri="{9D8B030D-6E8A-4147-A177-3AD203B41FA5}">
                          <a16:colId xmlns:a16="http://schemas.microsoft.com/office/drawing/2014/main" val="312509342"/>
                        </a:ext>
                      </a:extLst>
                    </a:gridCol>
                    <a:gridCol w="3567326">
                      <a:extLst>
                        <a:ext uri="{9D8B030D-6E8A-4147-A177-3AD203B41FA5}">
                          <a16:colId xmlns:a16="http://schemas.microsoft.com/office/drawing/2014/main" val="149301791"/>
                        </a:ext>
                      </a:extLst>
                    </a:gridCol>
                    <a:gridCol w="3697175">
                      <a:extLst>
                        <a:ext uri="{9D8B030D-6E8A-4147-A177-3AD203B41FA5}">
                          <a16:colId xmlns:a16="http://schemas.microsoft.com/office/drawing/2014/main" val="1466312657"/>
                        </a:ext>
                      </a:extLst>
                    </a:gridCol>
                  </a:tblGrid>
                  <a:tr h="4034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文本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A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735064"/>
                      </a:ext>
                    </a:extLst>
                  </a:tr>
                  <a:tr h="397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内容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数据价值是一种数据艺术</a:t>
                          </a:r>
                          <a:endParaRPr lang="en-US" sz="2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算法价值是一种算法艺术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7996380"/>
                      </a:ext>
                    </a:extLst>
                  </a:tr>
                  <a:tr h="397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分词结果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  价值  是  一种  数据  艺术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  价值  是  一种  算法  艺术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15738370"/>
                      </a:ext>
                    </a:extLst>
                  </a:tr>
                  <a:tr h="397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向量集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  算法  价值  是  一种  艺术</a:t>
                          </a:r>
                          <a:endParaRPr lang="en-US" sz="28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73728"/>
                      </a:ext>
                    </a:extLst>
                  </a:tr>
                  <a:tr h="397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词频计算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(2)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(0)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价值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一种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艺术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endParaRPr lang="en-US" sz="2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(0)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(2)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价值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一种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艺术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93636870"/>
                      </a:ext>
                    </a:extLst>
                  </a:tr>
                  <a:tr h="4034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特征向量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2  0  1  1  1  1</a:t>
                          </a:r>
                          <a:endParaRPr lang="en-US" sz="280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0  2  1  1  1  1</a:t>
                          </a:r>
                          <a:endParaRPr lang="en-US" sz="28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89365474"/>
                      </a:ext>
                    </a:extLst>
                  </a:tr>
                  <a:tr h="1404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Jaccard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相似度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|−|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≈0.667</m:t>
                                </m:r>
                              </m:oMath>
                            </m:oMathPara>
                          </a14:m>
                          <a:endParaRPr lang="en-US" sz="2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1760423"/>
                      </a:ext>
                    </a:extLst>
                  </a:tr>
                  <a:tr h="1404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余弦相似度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indent="27051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2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20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0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0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nary>
                                      </m:e>
                                    </m:rad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2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20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0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0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nary>
                                      </m:e>
                                    </m:rad>
                                  </m:den>
                                </m:f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sz="2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5336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8460386"/>
                  </p:ext>
                </p:extLst>
              </p:nvPr>
            </p:nvGraphicFramePr>
            <p:xfrm>
              <a:off x="228600" y="1066800"/>
              <a:ext cx="8686801" cy="54994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22300">
                      <a:extLst>
                        <a:ext uri="{9D8B030D-6E8A-4147-A177-3AD203B41FA5}">
                          <a16:colId xmlns:a16="http://schemas.microsoft.com/office/drawing/2014/main" val="312509342"/>
                        </a:ext>
                      </a:extLst>
                    </a:gridCol>
                    <a:gridCol w="3567326">
                      <a:extLst>
                        <a:ext uri="{9D8B030D-6E8A-4147-A177-3AD203B41FA5}">
                          <a16:colId xmlns:a16="http://schemas.microsoft.com/office/drawing/2014/main" val="149301791"/>
                        </a:ext>
                      </a:extLst>
                    </a:gridCol>
                    <a:gridCol w="3697175">
                      <a:extLst>
                        <a:ext uri="{9D8B030D-6E8A-4147-A177-3AD203B41FA5}">
                          <a16:colId xmlns:a16="http://schemas.microsoft.com/office/drawing/2014/main" val="1466312657"/>
                        </a:ext>
                      </a:extLst>
                    </a:gridCol>
                  </a:tblGrid>
                  <a:tr h="4034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文本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A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735064"/>
                      </a:ext>
                    </a:extLst>
                  </a:tr>
                  <a:tr h="397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内容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数据价值是一种数据艺术</a:t>
                          </a:r>
                          <a:endParaRPr lang="en-US" sz="2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算法价值是一种算法艺术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7996380"/>
                      </a:ext>
                    </a:extLst>
                  </a:tr>
                  <a:tr h="397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分词结果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  价值  是  一种  数据  艺术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  价值  是  一种  算法  艺术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15738370"/>
                      </a:ext>
                    </a:extLst>
                  </a:tr>
                  <a:tr h="397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向量集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  算法  价值  是  一种  艺术</a:t>
                          </a:r>
                          <a:endParaRPr lang="en-US" sz="28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73728"/>
                      </a:ext>
                    </a:extLst>
                  </a:tr>
                  <a:tr h="6309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词频计算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(2)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(0)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价值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一种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艺术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endParaRPr lang="en-US" sz="2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(0)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(2)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价值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一种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艺术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93636870"/>
                      </a:ext>
                    </a:extLst>
                  </a:tr>
                  <a:tr h="4034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特征向量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2  0  1  1  1  1</a:t>
                          </a:r>
                          <a:endParaRPr lang="en-US" sz="280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0  2  1  1  1  1</a:t>
                          </a:r>
                          <a:endParaRPr lang="en-US" sz="28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89365474"/>
                      </a:ext>
                    </a:extLst>
                  </a:tr>
                  <a:tr h="1404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Jaccard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相似度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9614" t="-189130" r="-335" b="-1056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1760423"/>
                      </a:ext>
                    </a:extLst>
                  </a:tr>
                  <a:tr h="146532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余弦相似度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9614" t="-275934" r="-335" b="-83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5336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87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143000"/>
            <a:ext cx="8153400" cy="54102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Jaccard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相似性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关心个体间特征属性是否相同，反映了样本交集与并集（总集）的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文本，相同词语较多，但两句的意思迥异，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余弦相似度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更符合实际情况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：简单而有效。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：数据维数高，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计算复杂度也越高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，不适应当前的（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数亿级别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）大数据。</a:t>
            </a:r>
          </a:p>
        </p:txBody>
      </p:sp>
    </p:spTree>
    <p:extLst>
      <p:ext uri="{BB962C8B-B14F-4D97-AF65-F5344CB8AC3E}">
        <p14:creationId xmlns:p14="http://schemas.microsoft.com/office/powerpoint/2010/main" val="398147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3795713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教学目标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认识常用的数据关系、数据关联规则、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结点关联算法的原理，并比较不同的数据关系之间的区别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自然语言处理中的向量空间模型、词频计算、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Jaccard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相似系数、余弦相似度、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关联规则、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PageRank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排名等各种方法的原理，并能够选择适当的方法解决数据科学中的问题。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5.4 Apriori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从看似无关的海量历史数据中，挖掘出可能具有的价值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信息，在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商业活动中会利用数据之间的关系产生较大的商业价值。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购物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典型案例：啤酒与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尿布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关联规则反映的是两个或多个事物相互之间的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依存性和关联性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543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：在超市中，如何根据客户的购买历史清单来优化货物的摆放？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793270"/>
              </p:ext>
            </p:extLst>
          </p:nvPr>
        </p:nvGraphicFramePr>
        <p:xfrm>
          <a:off x="1371600" y="2819400"/>
          <a:ext cx="6477000" cy="2971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0634">
                  <a:extLst>
                    <a:ext uri="{9D8B030D-6E8A-4147-A177-3AD203B41FA5}">
                      <a16:colId xmlns:a16="http://schemas.microsoft.com/office/drawing/2014/main" val="171715740"/>
                    </a:ext>
                  </a:extLst>
                </a:gridCol>
                <a:gridCol w="4346366">
                  <a:extLst>
                    <a:ext uri="{9D8B030D-6E8A-4147-A177-3AD203B41FA5}">
                      <a16:colId xmlns:a16="http://schemas.microsoft.com/office/drawing/2014/main" val="3003951544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交易序号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购买商品列表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73706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牛奶、纸巾、矿泉水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879621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饼干、纸巾、口香糖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8402476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牛奶、饼干、纸巾、口香糖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203269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饼干、口香糖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9887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2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Apriori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频繁项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集算法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应用广泛，超市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商品关联分析、消费习惯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频繁项集的先验知识，不断地按照层次进行迭代，计算数据集中的所有可能的频繁项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</a:t>
            </a:r>
          </a:p>
        </p:txBody>
      </p:sp>
    </p:spTree>
    <p:extLst>
      <p:ext uri="{BB962C8B-B14F-4D97-AF65-F5344CB8AC3E}">
        <p14:creationId xmlns:p14="http://schemas.microsoft.com/office/powerpoint/2010/main" val="253203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概念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项集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：即项的集合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r>
                  <a:rPr lang="en-US" altLang="zh-CN" sz="2800" dirty="0" smtClean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</a:t>
                </a:r>
                <a:r>
                  <a:rPr lang="zh-CN" altLang="en-US" sz="28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牛奶</a:t>
                </a:r>
                <a:r>
                  <a:rPr lang="en-US" altLang="zh-CN" sz="28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8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面包</a:t>
                </a:r>
                <a:r>
                  <a:rPr lang="en-US" altLang="zh-CN" sz="28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，其中牛奶和面包为项，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牛奶、面包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项集。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关联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规则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：形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的蕴涵表达式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If…Then…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是不相交的项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支持度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：项集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同时发生的概率称之为关联规则的支持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度，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置信度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：项集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发生的情况下，则项集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发生的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概率，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  <a:blipFill>
                <a:blip r:embed="rId2"/>
                <a:stretch>
                  <a:fillRect l="-1346" r="-5834" b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概念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：人为按照实际意义规定的阈值，表示项集在统计意义上的最低重要性。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置信度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：人为按照实际意义规定的阈值，表示关联规则最低可靠性。</a:t>
            </a: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如果支持度与置信度同时达到最小支持度与最小置信度，则此关联规则为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强规则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频繁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：满足最小支持度的所有项集，称作频繁项集。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dirty="0"/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85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Apriori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算法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的核心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支持度找出频繁项集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频繁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可以理解为数据的频率，所筛选出的项集频率不得低于支持度。如果满足最小支持度的频繁项集中包含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个元素，则称作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频繁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项集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置信度产生关联规则。</a:t>
                </a: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en-US" dirty="0"/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  <a:blipFill>
                <a:blip r:embed="rId2"/>
                <a:stretch>
                  <a:fillRect l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Apriori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两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大定理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如果一个集合是频繁项集，那么它的所有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都是频繁项集合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苹果、梨子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是频繁项集，则子集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苹果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梨子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均属于频繁项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如果一个集合它不是频繁项集合，那么它的所有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都不是频繁项集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，集合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苹果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不属于频繁项集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它的超集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苹果、梨子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属于频繁项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dirty="0"/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18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dirty="0"/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57" y="1371600"/>
            <a:ext cx="841468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6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Apriori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扫描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历史数据，并对每项数据进行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频率次数统计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构建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候选项集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，并计算其支持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度。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候选项集的支持度进行筛选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，从而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形成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频繁项集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频繁项集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进行连接生成候选项集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重复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上述步骤，最终形成频繁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项集或者最大频繁项集。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  <a:blipFill>
                <a:blip r:embed="rId2"/>
                <a:stretch>
                  <a:fillRect l="-1346" r="-3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5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Apriori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823522"/>
              </p:ext>
            </p:extLst>
          </p:nvPr>
        </p:nvGraphicFramePr>
        <p:xfrm>
          <a:off x="102212" y="1310902"/>
          <a:ext cx="3703099" cy="214003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14377">
                  <a:extLst>
                    <a:ext uri="{9D8B030D-6E8A-4147-A177-3AD203B41FA5}">
                      <a16:colId xmlns:a16="http://schemas.microsoft.com/office/drawing/2014/main" val="3424110490"/>
                    </a:ext>
                  </a:extLst>
                </a:gridCol>
                <a:gridCol w="2888722">
                  <a:extLst>
                    <a:ext uri="{9D8B030D-6E8A-4147-A177-3AD203B41FA5}">
                      <a16:colId xmlns:a16="http://schemas.microsoft.com/office/drawing/2014/main" val="2620704688"/>
                    </a:ext>
                  </a:extLst>
                </a:gridCol>
              </a:tblGrid>
              <a:tr h="4280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购买商品列表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9475299"/>
                  </a:ext>
                </a:extLst>
              </a:tr>
              <a:tr h="4280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牛奶、纸巾、矿泉水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61781"/>
                  </a:ext>
                </a:extLst>
              </a:tr>
              <a:tr h="4280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饼干、纸巾、口香糖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1567273"/>
                  </a:ext>
                </a:extLst>
              </a:tr>
              <a:tr h="4280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牛奶、饼干、纸巾、口香糖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1116894"/>
                  </a:ext>
                </a:extLst>
              </a:tr>
              <a:tr h="4280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456838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099031"/>
              </p:ext>
            </p:extLst>
          </p:nvPr>
        </p:nvGraphicFramePr>
        <p:xfrm>
          <a:off x="5257800" y="1288974"/>
          <a:ext cx="3560982" cy="2183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4034">
                  <a:extLst>
                    <a:ext uri="{9D8B030D-6E8A-4147-A177-3AD203B41FA5}">
                      <a16:colId xmlns:a16="http://schemas.microsoft.com/office/drawing/2014/main" val="2659587277"/>
                    </a:ext>
                  </a:extLst>
                </a:gridCol>
                <a:gridCol w="1666948">
                  <a:extLst>
                    <a:ext uri="{9D8B030D-6E8A-4147-A177-3AD203B41FA5}">
                      <a16:colId xmlns:a16="http://schemas.microsoft.com/office/drawing/2014/main" val="3806862720"/>
                    </a:ext>
                  </a:extLst>
                </a:gridCol>
              </a:tblGrid>
              <a:tr h="363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候选项集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2288880"/>
                  </a:ext>
                </a:extLst>
              </a:tr>
              <a:tr h="363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079056"/>
                  </a:ext>
                </a:extLst>
              </a:tr>
              <a:tr h="363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5493258"/>
                  </a:ext>
                </a:extLst>
              </a:tr>
              <a:tr h="363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8423425"/>
                  </a:ext>
                </a:extLst>
              </a:tr>
              <a:tr h="363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矿泉水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556793"/>
                  </a:ext>
                </a:extLst>
              </a:tr>
              <a:tr h="363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口香糖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4991259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294393"/>
              </p:ext>
            </p:extLst>
          </p:nvPr>
        </p:nvGraphicFramePr>
        <p:xfrm>
          <a:off x="5257800" y="4591699"/>
          <a:ext cx="3560983" cy="2057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17081">
                  <a:extLst>
                    <a:ext uri="{9D8B030D-6E8A-4147-A177-3AD203B41FA5}">
                      <a16:colId xmlns:a16="http://schemas.microsoft.com/office/drawing/2014/main" val="3378738893"/>
                    </a:ext>
                  </a:extLst>
                </a:gridCol>
                <a:gridCol w="1643902">
                  <a:extLst>
                    <a:ext uri="{9D8B030D-6E8A-4147-A177-3AD203B41FA5}">
                      <a16:colId xmlns:a16="http://schemas.microsoft.com/office/drawing/2014/main" val="3431832437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频繁项集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283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6397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202446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887078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0124860"/>
                  </a:ext>
                </a:extLst>
              </a:tr>
            </a:tbl>
          </a:graphicData>
        </a:graphic>
      </p:graphicFrame>
      <p:sp>
        <p:nvSpPr>
          <p:cNvPr id="33" name="右箭头 32"/>
          <p:cNvSpPr/>
          <p:nvPr/>
        </p:nvSpPr>
        <p:spPr>
          <a:xfrm>
            <a:off x="3787077" y="2145264"/>
            <a:ext cx="1470723" cy="26254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文本框 33"/>
          <p:cNvSpPr txBox="1"/>
          <p:nvPr/>
        </p:nvSpPr>
        <p:spPr>
          <a:xfrm>
            <a:off x="3917144" y="181506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扫描事务集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833886" y="2466090"/>
            <a:ext cx="1467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每个候选项的支持度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右箭头 35"/>
          <p:cNvSpPr/>
          <p:nvPr/>
        </p:nvSpPr>
        <p:spPr>
          <a:xfrm rot="5400000">
            <a:off x="6151289" y="3901005"/>
            <a:ext cx="1118839" cy="26254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本框 36"/>
          <p:cNvSpPr txBox="1"/>
          <p:nvPr/>
        </p:nvSpPr>
        <p:spPr>
          <a:xfrm>
            <a:off x="7038291" y="3644539"/>
            <a:ext cx="1991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消除低于最小支持度的候选项，生成频繁</a:t>
            </a:r>
            <a:r>
              <a:rPr lang="en-US" altLang="zh-CN" dirty="0"/>
              <a:t>1</a:t>
            </a:r>
            <a:r>
              <a:rPr lang="zh-CN" altLang="en-US" dirty="0"/>
              <a:t>项集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038291" y="769227"/>
                <a:ext cx="6093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291" y="769227"/>
                <a:ext cx="609398" cy="461665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5801417" y="4071952"/>
                <a:ext cx="5917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17" y="4071952"/>
                <a:ext cx="591765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15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3795713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内容概述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是从海量数据中提取信息的过程，以机器学习算法为基础，通过模拟人类的学习行为，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获取新的知识或技能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，不断改善分析的过程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从很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多学科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中吸收了重要的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、人工智能、信息论、认知科学、计算复杂性和控制等。</a:t>
            </a:r>
            <a:endParaRPr lang="zh-CN" altLang="en-US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24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Apriori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895754"/>
              </p:ext>
            </p:extLst>
          </p:nvPr>
        </p:nvGraphicFramePr>
        <p:xfrm>
          <a:off x="527368" y="1529364"/>
          <a:ext cx="2825432" cy="17526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521093">
                  <a:extLst>
                    <a:ext uri="{9D8B030D-6E8A-4147-A177-3AD203B41FA5}">
                      <a16:colId xmlns:a16="http://schemas.microsoft.com/office/drawing/2014/main" val="3378738893"/>
                    </a:ext>
                  </a:extLst>
                </a:gridCol>
                <a:gridCol w="1304339">
                  <a:extLst>
                    <a:ext uri="{9D8B030D-6E8A-4147-A177-3AD203B41FA5}">
                      <a16:colId xmlns:a16="http://schemas.microsoft.com/office/drawing/2014/main" val="3431832437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频繁项集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2830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6397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202446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887078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012486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909906"/>
              </p:ext>
            </p:extLst>
          </p:nvPr>
        </p:nvGraphicFramePr>
        <p:xfrm>
          <a:off x="5257800" y="1524000"/>
          <a:ext cx="3670503" cy="2627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1307">
                  <a:extLst>
                    <a:ext uri="{9D8B030D-6E8A-4147-A177-3AD203B41FA5}">
                      <a16:colId xmlns:a16="http://schemas.microsoft.com/office/drawing/2014/main" val="1944335595"/>
                    </a:ext>
                  </a:extLst>
                </a:gridCol>
                <a:gridCol w="1679196">
                  <a:extLst>
                    <a:ext uri="{9D8B030D-6E8A-4147-A177-3AD203B41FA5}">
                      <a16:colId xmlns:a16="http://schemas.microsoft.com/office/drawing/2014/main" val="1650678387"/>
                    </a:ext>
                  </a:extLst>
                </a:gridCol>
              </a:tblGrid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候选项集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5642277"/>
                  </a:ext>
                </a:extLst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牛奶、饼干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5833562"/>
                  </a:ext>
                </a:extLst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牛奶、纸巾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178322"/>
                  </a:ext>
                </a:extLst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牛奶、口香糖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3208380"/>
                  </a:ext>
                </a:extLst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7785463"/>
                  </a:ext>
                </a:extLst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饼干、口香糖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076888"/>
                  </a:ext>
                </a:extLst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纸巾、口香糖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9209807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852051"/>
              </p:ext>
            </p:extLst>
          </p:nvPr>
        </p:nvGraphicFramePr>
        <p:xfrm>
          <a:off x="5235575" y="5034564"/>
          <a:ext cx="3619216" cy="15773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49275">
                  <a:extLst>
                    <a:ext uri="{9D8B030D-6E8A-4147-A177-3AD203B41FA5}">
                      <a16:colId xmlns:a16="http://schemas.microsoft.com/office/drawing/2014/main" val="2982264433"/>
                    </a:ext>
                  </a:extLst>
                </a:gridCol>
                <a:gridCol w="1669941">
                  <a:extLst>
                    <a:ext uri="{9D8B030D-6E8A-4147-A177-3AD203B41FA5}">
                      <a16:colId xmlns:a16="http://schemas.microsoft.com/office/drawing/2014/main" val="3221684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频繁项集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864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牛奶、纸巾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4990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1274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饼干、口香糖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145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纸巾、口香糖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440247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3483693" y="1594059"/>
            <a:ext cx="162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根据频繁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项集，生成候选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83693" y="2671180"/>
            <a:ext cx="167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扫描事务集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候选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项集的支持度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28103" y="4374238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生成频繁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 rot="16200000">
            <a:off x="4178718" y="1445252"/>
            <a:ext cx="237340" cy="192082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右箭头 17"/>
          <p:cNvSpPr/>
          <p:nvPr/>
        </p:nvSpPr>
        <p:spPr>
          <a:xfrm rot="5400000">
            <a:off x="6729529" y="4456361"/>
            <a:ext cx="893857" cy="26254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143101" y="1062335"/>
                <a:ext cx="5917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01" y="1062335"/>
                <a:ext cx="591764" cy="461665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7023404" y="984399"/>
                <a:ext cx="6093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404" y="984399"/>
                <a:ext cx="609398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498125" y="4481959"/>
                <a:ext cx="5917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125" y="4481959"/>
                <a:ext cx="591764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50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Apriori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2591"/>
              </p:ext>
            </p:extLst>
          </p:nvPr>
        </p:nvGraphicFramePr>
        <p:xfrm>
          <a:off x="388574" y="1757065"/>
          <a:ext cx="3116626" cy="15773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678585">
                  <a:extLst>
                    <a:ext uri="{9D8B030D-6E8A-4147-A177-3AD203B41FA5}">
                      <a16:colId xmlns:a16="http://schemas.microsoft.com/office/drawing/2014/main" val="2982264433"/>
                    </a:ext>
                  </a:extLst>
                </a:gridCol>
                <a:gridCol w="1438041">
                  <a:extLst>
                    <a:ext uri="{9D8B030D-6E8A-4147-A177-3AD203B41FA5}">
                      <a16:colId xmlns:a16="http://schemas.microsoft.com/office/drawing/2014/main" val="3221684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频繁项集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864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牛奶、纸巾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4990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1274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饼干、口香糖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145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纸巾、口香糖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440247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17215"/>
              </p:ext>
            </p:extLst>
          </p:nvPr>
        </p:nvGraphicFramePr>
        <p:xfrm>
          <a:off x="5308400" y="1800071"/>
          <a:ext cx="3429000" cy="1000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7546">
                  <a:extLst>
                    <a:ext uri="{9D8B030D-6E8A-4147-A177-3AD203B41FA5}">
                      <a16:colId xmlns:a16="http://schemas.microsoft.com/office/drawing/2014/main" val="2456920026"/>
                    </a:ext>
                  </a:extLst>
                </a:gridCol>
                <a:gridCol w="1141454">
                  <a:extLst>
                    <a:ext uri="{9D8B030D-6E8A-4147-A177-3AD203B41FA5}">
                      <a16:colId xmlns:a16="http://schemas.microsoft.com/office/drawing/2014/main" val="3464512109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候选项集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2465723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饼干、纸巾、口香糖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300657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14384"/>
              </p:ext>
            </p:extLst>
          </p:nvPr>
        </p:nvGraphicFramePr>
        <p:xfrm>
          <a:off x="5308400" y="4366673"/>
          <a:ext cx="3429000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54987">
                  <a:extLst>
                    <a:ext uri="{9D8B030D-6E8A-4147-A177-3AD203B41FA5}">
                      <a16:colId xmlns:a16="http://schemas.microsoft.com/office/drawing/2014/main" val="137080156"/>
                    </a:ext>
                  </a:extLst>
                </a:gridCol>
                <a:gridCol w="874013">
                  <a:extLst>
                    <a:ext uri="{9D8B030D-6E8A-4147-A177-3AD203B41FA5}">
                      <a16:colId xmlns:a16="http://schemas.microsoft.com/office/drawing/2014/main" val="19364219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频繁项集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32898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饼干、纸巾、口香糖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4166404"/>
                  </a:ext>
                </a:extLst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3638731" y="1625846"/>
            <a:ext cx="153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根据频繁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项集，生成候选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81400" y="2800197"/>
            <a:ext cx="180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扫描事务集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候选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项集的支持度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51475" y="3491103"/>
            <a:ext cx="185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生成频繁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6785560" y="2800197"/>
            <a:ext cx="237340" cy="156647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下箭头 24"/>
          <p:cNvSpPr/>
          <p:nvPr/>
        </p:nvSpPr>
        <p:spPr>
          <a:xfrm rot="16200000">
            <a:off x="4288130" y="1573078"/>
            <a:ext cx="237340" cy="18032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066800" y="1295400"/>
                <a:ext cx="5917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295400"/>
                <a:ext cx="591764" cy="461665"/>
              </a:xfrm>
              <a:prstGeom prst="rect">
                <a:avLst/>
              </a:prstGeom>
              <a:blipFill>
                <a:blip r:embed="rId2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6563272" y="1272580"/>
                <a:ext cx="6093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272" y="1272580"/>
                <a:ext cx="609398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893152" y="3829657"/>
                <a:ext cx="5917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152" y="3829657"/>
                <a:ext cx="591764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399313" y="3818793"/>
            <a:ext cx="3231107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牛奶</a:t>
            </a:r>
            <a:r>
              <a:rPr 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纸巾</a:t>
            </a:r>
            <a:r>
              <a:rPr 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饼干</a:t>
            </a:r>
            <a:r>
              <a:rPr lang="en-US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，它的子集不属于频繁项集，因此超级也不属于频繁项集</a:t>
            </a:r>
            <a:endParaRPr lang="en-US" altLang="zh-CN" sz="20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77404" y="5592118"/>
                <a:ext cx="805699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7051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当得到了频繁项集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后，超市可以优先根据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，将“饼干、纸巾、口香糖”放在同一货架或者连续货架中，然后再考虑根据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放置货架商品。</a:t>
                </a:r>
                <a:endParaRPr lang="en-US" sz="18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04" y="5592118"/>
                <a:ext cx="8056996" cy="923330"/>
              </a:xfrm>
              <a:prstGeom prst="rect">
                <a:avLst/>
              </a:prstGeom>
              <a:blipFill>
                <a:blip r:embed="rId5"/>
                <a:stretch>
                  <a:fillRect l="-605" r="-681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09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8" grpId="0"/>
      <p:bldP spid="2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7912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Apriori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</a:t>
            </a:r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—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输出规则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52400" y="1066800"/>
                <a:ext cx="8839200" cy="4992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7051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由频繁项集产生关联规则</a:t>
                </a:r>
              </a:p>
              <a:p>
                <a:pPr indent="27051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根据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∪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，关联规则产生步骤如下：</a:t>
                </a:r>
              </a:p>
              <a:p>
                <a:pPr indent="27051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、对于每个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频繁项集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，产生其所有非空真子集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indent="27051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、对于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每个非空真子集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表示集合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中去除了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后剩余的集合，如果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大于等于设定的最小置信度，则输出规则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066800"/>
                <a:ext cx="8839200" cy="4992905"/>
              </a:xfrm>
              <a:prstGeom prst="rect">
                <a:avLst/>
              </a:prstGeom>
              <a:blipFill>
                <a:blip r:embed="rId2"/>
                <a:stretch>
                  <a:fillRect l="-1379" r="-1379" b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85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7912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Apriori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</a:t>
            </a:r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—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输出规则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6752381" cy="493333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32990" y="6304933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Tan, Pang-Ning, etc. Introduction to Data Mining. 2nd edition, </a:t>
            </a:r>
            <a:r>
              <a:rPr lang="en-US" dirty="0" smtClean="0"/>
              <a:t>Chapter 6.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6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Apriori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算法缺点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095375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产生候选项集时产生较多的组合，没有考虑将一些无关的元素排除后再进行组合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计算项集的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过程都会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扫描原始的数据表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，对于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数据量较大的系统而言，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重复扫描开销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解决途径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压缩数据表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利用哈希表的快速查找特性对项集进行计数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合理选样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FP-Growth</a:t>
            </a:r>
            <a:r>
              <a:rPr lang="zh-CN" altLang="en-US" dirty="0"/>
              <a:t>算法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59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5.5 PageRank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数据关系还可以应用到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搜索引擎和推荐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PageRank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的思想：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看一个人怎样，看他有什么朋友就知道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被越多优质的网页所指的网页，它是优质的网页的概率就越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3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5.5 PageRank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1430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：一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个页面节点接收到的其他网页指向的入链数量越多，那么这个页面越重要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质量假设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：越是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质量高的页面指向页面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，则页面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越重要。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200400"/>
            <a:ext cx="4800600" cy="345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5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PageRank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算法步骤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19200"/>
                <a:ext cx="8153400" cy="51054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给每个网页初始化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den>
                    </m:f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，其中</a:t>
                </a:r>
                <a:r>
                  <a:rPr lang="en-US" altLang="zh-CN" sz="280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网页总数。</a:t>
                </a: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投票算法不断迭代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𝑃𝑅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直至达到平稳分布为止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是所有链接到网页</a:t>
                </a:r>
                <a:r>
                  <a:rPr lang="en-US" altLang="zh-CN" sz="240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 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网页集合，网页</a:t>
                </a:r>
                <a:r>
                  <a:rPr lang="en-US" altLang="zh-CN" sz="240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 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中的一个网页，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是网页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的出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度。</a:t>
                </a: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19200"/>
                <a:ext cx="8153400" cy="5105400"/>
              </a:xfrm>
              <a:blipFill>
                <a:blip r:embed="rId2"/>
                <a:stretch>
                  <a:fillRect l="-1346" t="-597" r="-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4419600"/>
            <a:ext cx="2318028" cy="236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124200" y="5181600"/>
                <a:ext cx="3677866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181600"/>
                <a:ext cx="3677866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81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PageRank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算法步骤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66800"/>
            <a:ext cx="2895600" cy="2950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7615332"/>
                  </p:ext>
                </p:extLst>
              </p:nvPr>
            </p:nvGraphicFramePr>
            <p:xfrm>
              <a:off x="3343275" y="1295400"/>
              <a:ext cx="5480050" cy="28194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96010">
                      <a:extLst>
                        <a:ext uri="{9D8B030D-6E8A-4147-A177-3AD203B41FA5}">
                          <a16:colId xmlns:a16="http://schemas.microsoft.com/office/drawing/2014/main" val="1781500086"/>
                        </a:ext>
                      </a:extLst>
                    </a:gridCol>
                    <a:gridCol w="1096010">
                      <a:extLst>
                        <a:ext uri="{9D8B030D-6E8A-4147-A177-3AD203B41FA5}">
                          <a16:colId xmlns:a16="http://schemas.microsoft.com/office/drawing/2014/main" val="474947816"/>
                        </a:ext>
                      </a:extLst>
                    </a:gridCol>
                    <a:gridCol w="1096010">
                      <a:extLst>
                        <a:ext uri="{9D8B030D-6E8A-4147-A177-3AD203B41FA5}">
                          <a16:colId xmlns:a16="http://schemas.microsoft.com/office/drawing/2014/main" val="1200536506"/>
                        </a:ext>
                      </a:extLst>
                    </a:gridCol>
                    <a:gridCol w="1096010">
                      <a:extLst>
                        <a:ext uri="{9D8B030D-6E8A-4147-A177-3AD203B41FA5}">
                          <a16:colId xmlns:a16="http://schemas.microsoft.com/office/drawing/2014/main" val="593432933"/>
                        </a:ext>
                      </a:extLst>
                    </a:gridCol>
                    <a:gridCol w="1096010">
                      <a:extLst>
                        <a:ext uri="{9D8B030D-6E8A-4147-A177-3AD203B41FA5}">
                          <a16:colId xmlns:a16="http://schemas.microsoft.com/office/drawing/2014/main" val="4017235558"/>
                        </a:ext>
                      </a:extLst>
                    </a:gridCol>
                  </a:tblGrid>
                  <a:tr h="4940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𝑃𝑅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𝑃𝑅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𝑃𝑅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𝑃𝑅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69486581"/>
                      </a:ext>
                    </a:extLst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初始值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0.25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09293666"/>
                      </a:ext>
                    </a:extLst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次迭代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0.125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0.333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0.083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0.458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51898052"/>
                      </a:ext>
                    </a:extLst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次迭代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0.1665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0.4997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0.0417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0.2912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15702700"/>
                      </a:ext>
                    </a:extLst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6384691"/>
                      </a:ext>
                    </a:extLst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n</a:t>
                          </a: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次迭代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0.1999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0.3999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0.0666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0.3333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415539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7615332"/>
                  </p:ext>
                </p:extLst>
              </p:nvPr>
            </p:nvGraphicFramePr>
            <p:xfrm>
              <a:off x="3343275" y="1295400"/>
              <a:ext cx="5480050" cy="28194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96010">
                      <a:extLst>
                        <a:ext uri="{9D8B030D-6E8A-4147-A177-3AD203B41FA5}">
                          <a16:colId xmlns:a16="http://schemas.microsoft.com/office/drawing/2014/main" val="1781500086"/>
                        </a:ext>
                      </a:extLst>
                    </a:gridCol>
                    <a:gridCol w="1096010">
                      <a:extLst>
                        <a:ext uri="{9D8B030D-6E8A-4147-A177-3AD203B41FA5}">
                          <a16:colId xmlns:a16="http://schemas.microsoft.com/office/drawing/2014/main" val="474947816"/>
                        </a:ext>
                      </a:extLst>
                    </a:gridCol>
                    <a:gridCol w="1096010">
                      <a:extLst>
                        <a:ext uri="{9D8B030D-6E8A-4147-A177-3AD203B41FA5}">
                          <a16:colId xmlns:a16="http://schemas.microsoft.com/office/drawing/2014/main" val="1200536506"/>
                        </a:ext>
                      </a:extLst>
                    </a:gridCol>
                    <a:gridCol w="1096010">
                      <a:extLst>
                        <a:ext uri="{9D8B030D-6E8A-4147-A177-3AD203B41FA5}">
                          <a16:colId xmlns:a16="http://schemas.microsoft.com/office/drawing/2014/main" val="593432933"/>
                        </a:ext>
                      </a:extLst>
                    </a:gridCol>
                    <a:gridCol w="1096010">
                      <a:extLst>
                        <a:ext uri="{9D8B030D-6E8A-4147-A177-3AD203B41FA5}">
                          <a16:colId xmlns:a16="http://schemas.microsoft.com/office/drawing/2014/main" val="4017235558"/>
                        </a:ext>
                      </a:extLst>
                    </a:gridCol>
                  </a:tblGrid>
                  <a:tr h="4940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556" t="-1235" r="-302222" b="-4753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0556" t="-1235" r="-202222" b="-4753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00556" t="-1235" r="-102222" b="-4753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00556" t="-1235" r="-2222" b="-4753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9486581"/>
                      </a:ext>
                    </a:extLst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初始值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0.25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09293666"/>
                      </a:ext>
                    </a:extLst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次迭代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0.125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0.333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0.083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0.458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51898052"/>
                      </a:ext>
                    </a:extLst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次迭代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0.1665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0.4997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0.0417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0.2912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15702700"/>
                      </a:ext>
                    </a:extLst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6384691"/>
                      </a:ext>
                    </a:extLst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n</a:t>
                          </a: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次迭代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0.1999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0.3999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0.0666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0.3333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415539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1493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网页没有出度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—&gt;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排名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泄露，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网页的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值都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趋向于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强制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对所有的网页包括自己都有出链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  <a:blipFill>
                <a:blip r:embed="rId2"/>
                <a:stretch>
                  <a:fillRect l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5324475" y="3350582"/>
            <a:ext cx="3362325" cy="3421693"/>
            <a:chOff x="1524000" y="2590800"/>
            <a:chExt cx="3636963" cy="3701180"/>
          </a:xfrm>
        </p:grpSpPr>
        <p:pic>
          <p:nvPicPr>
            <p:cNvPr id="4" name="图片 3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2895600"/>
              <a:ext cx="3332163" cy="3396380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1524000" y="2590800"/>
              <a:ext cx="1371600" cy="1257300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280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3795713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内容概述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主要来源：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机器学习十大经典算法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dirty="0" smtClean="0"/>
              <a:t>ICDM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2006</a:t>
            </a: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dirty="0" smtClean="0"/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刘凡平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数据时代的算法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机器学习、人工智能及其典型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54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网页没有入度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排名下沉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，该网页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值趋于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网页只有对自己有出链，或者几个网页的出链形成封闭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排名上升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，这些网页的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值只增不减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dirty="0"/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85800" y="3276600"/>
            <a:ext cx="2823210" cy="2787511"/>
            <a:chOff x="685800" y="3276600"/>
            <a:chExt cx="2823210" cy="2787511"/>
          </a:xfrm>
        </p:grpSpPr>
        <p:pic>
          <p:nvPicPr>
            <p:cNvPr id="7" name="图片 6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3581400"/>
              <a:ext cx="2442210" cy="2482711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685800" y="3276600"/>
              <a:ext cx="1268026" cy="1162358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181600" y="3581400"/>
            <a:ext cx="2975610" cy="2886075"/>
            <a:chOff x="5181600" y="3581400"/>
            <a:chExt cx="2975610" cy="2886075"/>
          </a:xfrm>
        </p:grpSpPr>
        <p:pic>
          <p:nvPicPr>
            <p:cNvPr id="9" name="图片 8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600" y="3581400"/>
              <a:ext cx="2771775" cy="277177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6889184" y="5305117"/>
              <a:ext cx="1268026" cy="1162358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879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网页没有入度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排名下沉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，该网页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值趋于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网页只有对自己有出链，或者几个网页的出链形成封闭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排名上升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，这些网页的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值只增不减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dirty="0"/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8600" y="3287992"/>
            <a:ext cx="8548305" cy="3265262"/>
            <a:chOff x="228600" y="3440338"/>
            <a:chExt cx="8548305" cy="3265262"/>
          </a:xfrm>
        </p:grpSpPr>
        <p:grpSp>
          <p:nvGrpSpPr>
            <p:cNvPr id="12" name="组合 11"/>
            <p:cNvGrpSpPr/>
            <p:nvPr/>
          </p:nvGrpSpPr>
          <p:grpSpPr>
            <a:xfrm>
              <a:off x="2312346" y="3440339"/>
              <a:ext cx="2207623" cy="2203269"/>
              <a:chOff x="339849" y="3254399"/>
              <a:chExt cx="2207623" cy="2203269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339849" y="3254399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2094626" y="3254399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39849" y="5004822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2090272" y="5004822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直接箭头连接符 42"/>
              <p:cNvCxnSpPr/>
              <p:nvPr/>
            </p:nvCxnSpPr>
            <p:spPr>
              <a:xfrm flipV="1">
                <a:off x="792694" y="3424736"/>
                <a:ext cx="1297577" cy="95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 flipV="1">
                <a:off x="792694" y="3507901"/>
                <a:ext cx="1297577" cy="9525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H="1">
                <a:off x="688810" y="3607768"/>
                <a:ext cx="1434567" cy="14302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41" idx="6"/>
                <a:endCxn id="42" idx="2"/>
              </p:cNvCxnSpPr>
              <p:nvPr/>
            </p:nvCxnSpPr>
            <p:spPr>
              <a:xfrm>
                <a:off x="792695" y="5231245"/>
                <a:ext cx="1297577" cy="0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39" idx="5"/>
                <a:endCxn id="42" idx="1"/>
              </p:cNvCxnSpPr>
              <p:nvPr/>
            </p:nvCxnSpPr>
            <p:spPr>
              <a:xfrm>
                <a:off x="726377" y="3640927"/>
                <a:ext cx="1430213" cy="14302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39" idx="4"/>
                <a:endCxn id="41" idx="0"/>
              </p:cNvCxnSpPr>
              <p:nvPr/>
            </p:nvCxnSpPr>
            <p:spPr>
              <a:xfrm>
                <a:off x="566272" y="3707245"/>
                <a:ext cx="0" cy="129757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 flipH="1">
                <a:off x="751811" y="3666943"/>
                <a:ext cx="1434567" cy="1430213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曲线连接符 49"/>
              <p:cNvCxnSpPr>
                <a:stCxn id="42" idx="4"/>
                <a:endCxn id="42" idx="6"/>
              </p:cNvCxnSpPr>
              <p:nvPr/>
            </p:nvCxnSpPr>
            <p:spPr>
              <a:xfrm rot="5400000" flipH="1" flipV="1">
                <a:off x="2316694" y="5231245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6569281" y="3440338"/>
              <a:ext cx="2207624" cy="2203269"/>
              <a:chOff x="3545010" y="3289940"/>
              <a:chExt cx="2207624" cy="2203269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545011" y="3289940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5299788" y="3289940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545011" y="5040363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5295434" y="5040363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V="1">
                <a:off x="3997856" y="3460277"/>
                <a:ext cx="1297577" cy="95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flipV="1">
                <a:off x="3997856" y="3543442"/>
                <a:ext cx="1297577" cy="9525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 flipH="1">
                <a:off x="3893972" y="3643309"/>
                <a:ext cx="1434567" cy="14302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>
                <a:off x="3891976" y="3713597"/>
                <a:ext cx="1430213" cy="14302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>
                <a:off x="3727483" y="3742786"/>
                <a:ext cx="0" cy="129757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 flipH="1">
                <a:off x="3956973" y="3702484"/>
                <a:ext cx="1434567" cy="1430213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曲线连接符 28"/>
              <p:cNvCxnSpPr>
                <a:stCxn id="20" idx="6"/>
                <a:endCxn id="20" idx="0"/>
              </p:cNvCxnSpPr>
              <p:nvPr/>
            </p:nvCxnSpPr>
            <p:spPr>
              <a:xfrm flipH="1" flipV="1">
                <a:off x="5526211" y="3289940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曲线连接符 29"/>
              <p:cNvCxnSpPr>
                <a:stCxn id="19" idx="2"/>
                <a:endCxn id="19" idx="0"/>
              </p:cNvCxnSpPr>
              <p:nvPr/>
            </p:nvCxnSpPr>
            <p:spPr>
              <a:xfrm rot="10800000" flipH="1">
                <a:off x="3545010" y="3289941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曲线连接符 30"/>
              <p:cNvCxnSpPr>
                <a:stCxn id="22" idx="6"/>
                <a:endCxn id="22" idx="4"/>
              </p:cNvCxnSpPr>
              <p:nvPr/>
            </p:nvCxnSpPr>
            <p:spPr>
              <a:xfrm flipH="1">
                <a:off x="5521857" y="5266786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曲线连接符 31"/>
              <p:cNvCxnSpPr>
                <a:stCxn id="21" idx="2"/>
                <a:endCxn id="21" idx="4"/>
              </p:cNvCxnSpPr>
              <p:nvPr/>
            </p:nvCxnSpPr>
            <p:spPr>
              <a:xfrm rot="10800000" flipH="1" flipV="1">
                <a:off x="3545010" y="5266785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>
                <a:off x="3813208" y="3738023"/>
                <a:ext cx="0" cy="1297577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>
                <a:off x="5475321" y="3747548"/>
                <a:ext cx="0" cy="1297577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>
                <a:off x="5561046" y="3742785"/>
                <a:ext cx="0" cy="1297577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>
              <a:xfrm flipV="1">
                <a:off x="3997856" y="5204690"/>
                <a:ext cx="1297577" cy="9525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 flipV="1">
                <a:off x="3997856" y="5287855"/>
                <a:ext cx="1297577" cy="9525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/>
              <p:nvPr/>
            </p:nvCxnSpPr>
            <p:spPr>
              <a:xfrm>
                <a:off x="3956973" y="3632884"/>
                <a:ext cx="1430213" cy="1430213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228600" y="4269631"/>
                  <a:ext cx="664002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一般</a:t>
                  </a:r>
                  <a:r>
                    <a:rPr lang="en-US" altLang="zh-CN" sz="2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PR  </a:t>
                  </a:r>
                  <a:r>
                    <a:rPr lang="en-US" altLang="zh-CN" sz="2800" dirty="0" smtClean="0"/>
                    <a:t>=  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sz="2800" i="1" dirty="0" smtClean="0">
                      <a:solidFill>
                        <a:srgbClr val="FF0000"/>
                      </a:solidFill>
                    </a:rPr>
                    <a:t>                            </a:t>
                  </a:r>
                  <a:r>
                    <a:rPr lang="en-US" sz="2800" dirty="0" smtClean="0"/>
                    <a:t>+</a:t>
                  </a:r>
                  <a:r>
                    <a:rPr lang="en-US" sz="2800" dirty="0" smtClean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4269631"/>
                  <a:ext cx="6640023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928" t="-12791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/>
            <p:cNvSpPr txBox="1"/>
            <p:nvPr/>
          </p:nvSpPr>
          <p:spPr>
            <a:xfrm>
              <a:off x="2951929" y="5590889"/>
              <a:ext cx="924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Web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图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929932" y="5590627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/>
                <a:t>随机游走网络</a:t>
              </a:r>
              <a:endParaRPr lang="en-US" dirty="0"/>
            </a:p>
          </p:txBody>
        </p:sp>
        <p:sp>
          <p:nvSpPr>
            <p:cNvPr id="17" name="左大括号 16"/>
            <p:cNvSpPr/>
            <p:nvPr/>
          </p:nvSpPr>
          <p:spPr>
            <a:xfrm rot="16200000">
              <a:off x="5349617" y="3966587"/>
              <a:ext cx="288310" cy="4354286"/>
            </a:xfrm>
            <a:prstGeom prst="leftBrace">
              <a:avLst>
                <a:gd name="adj1" fmla="val 30126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939774" y="633626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线性叠加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518073" y="5488359"/>
                <a:ext cx="1427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阻尼系数</a:t>
                </a:r>
                <a:endParaRPr 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3" y="5488359"/>
                <a:ext cx="142757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289708" y="6129182"/>
                <a:ext cx="437357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08" y="6129182"/>
                <a:ext cx="4373570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3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</p:spPr>
            <p:txBody>
              <a:bodyPr/>
              <a:lstStyle/>
              <a:p>
                <a:pPr marL="0" indent="0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  <a:buNone/>
                </a:pPr>
                <a:endParaRPr lang="en-US" i="1" dirty="0" smtClean="0"/>
              </a:p>
              <a:p>
                <a:pPr marL="0" indent="0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en-US" dirty="0"/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  <a:blipFill>
                <a:blip r:embed="rId2"/>
                <a:stretch>
                  <a:fillRect t="-3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/>
          <p:cNvGrpSpPr/>
          <p:nvPr/>
        </p:nvGrpSpPr>
        <p:grpSpPr>
          <a:xfrm>
            <a:off x="228600" y="3287992"/>
            <a:ext cx="8548305" cy="3265262"/>
            <a:chOff x="228600" y="3440338"/>
            <a:chExt cx="8548305" cy="3265262"/>
          </a:xfrm>
        </p:grpSpPr>
        <p:grpSp>
          <p:nvGrpSpPr>
            <p:cNvPr id="53" name="组合 52"/>
            <p:cNvGrpSpPr/>
            <p:nvPr/>
          </p:nvGrpSpPr>
          <p:grpSpPr>
            <a:xfrm>
              <a:off x="2312346" y="3440339"/>
              <a:ext cx="2207623" cy="2203269"/>
              <a:chOff x="339849" y="3254399"/>
              <a:chExt cx="2207623" cy="2203269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339849" y="3254399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2094626" y="3254399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339849" y="5004822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2090272" y="5004822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直接箭头连接符 83"/>
              <p:cNvCxnSpPr/>
              <p:nvPr/>
            </p:nvCxnSpPr>
            <p:spPr>
              <a:xfrm flipV="1">
                <a:off x="792694" y="3424736"/>
                <a:ext cx="1297577" cy="95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/>
              <p:nvPr/>
            </p:nvCxnSpPr>
            <p:spPr>
              <a:xfrm flipV="1">
                <a:off x="792694" y="3507901"/>
                <a:ext cx="1297577" cy="9525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/>
              <p:nvPr/>
            </p:nvCxnSpPr>
            <p:spPr>
              <a:xfrm flipH="1">
                <a:off x="688810" y="3607768"/>
                <a:ext cx="1434567" cy="14302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82" idx="6"/>
                <a:endCxn id="83" idx="2"/>
              </p:cNvCxnSpPr>
              <p:nvPr/>
            </p:nvCxnSpPr>
            <p:spPr>
              <a:xfrm>
                <a:off x="792695" y="5231245"/>
                <a:ext cx="1297577" cy="0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80" idx="5"/>
                <a:endCxn id="83" idx="1"/>
              </p:cNvCxnSpPr>
              <p:nvPr/>
            </p:nvCxnSpPr>
            <p:spPr>
              <a:xfrm>
                <a:off x="726377" y="3640927"/>
                <a:ext cx="1430213" cy="14302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80" idx="4"/>
                <a:endCxn id="82" idx="0"/>
              </p:cNvCxnSpPr>
              <p:nvPr/>
            </p:nvCxnSpPr>
            <p:spPr>
              <a:xfrm>
                <a:off x="566272" y="3707245"/>
                <a:ext cx="0" cy="129757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/>
              <p:nvPr/>
            </p:nvCxnSpPr>
            <p:spPr>
              <a:xfrm flipH="1">
                <a:off x="751811" y="3666943"/>
                <a:ext cx="1434567" cy="1430213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曲线连接符 90"/>
              <p:cNvCxnSpPr>
                <a:stCxn id="83" idx="4"/>
                <a:endCxn id="83" idx="6"/>
              </p:cNvCxnSpPr>
              <p:nvPr/>
            </p:nvCxnSpPr>
            <p:spPr>
              <a:xfrm rot="5400000" flipH="1" flipV="1">
                <a:off x="2316694" y="5231245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/>
            <p:cNvGrpSpPr/>
            <p:nvPr/>
          </p:nvGrpSpPr>
          <p:grpSpPr>
            <a:xfrm>
              <a:off x="6569281" y="3440338"/>
              <a:ext cx="2207624" cy="2203269"/>
              <a:chOff x="3545010" y="3289940"/>
              <a:chExt cx="2207624" cy="2203269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3545011" y="3289940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5299788" y="3289940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3545011" y="5040363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5295434" y="5040363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直接箭头连接符 63"/>
              <p:cNvCxnSpPr/>
              <p:nvPr/>
            </p:nvCxnSpPr>
            <p:spPr>
              <a:xfrm flipV="1">
                <a:off x="3997856" y="3460277"/>
                <a:ext cx="1297577" cy="95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/>
              <p:cNvCxnSpPr/>
              <p:nvPr/>
            </p:nvCxnSpPr>
            <p:spPr>
              <a:xfrm flipV="1">
                <a:off x="3997856" y="3543442"/>
                <a:ext cx="1297577" cy="9525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/>
              <p:cNvCxnSpPr/>
              <p:nvPr/>
            </p:nvCxnSpPr>
            <p:spPr>
              <a:xfrm flipH="1">
                <a:off x="3893972" y="3643309"/>
                <a:ext cx="1434567" cy="14302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/>
            </p:nvCxnSpPr>
            <p:spPr>
              <a:xfrm>
                <a:off x="3891976" y="3713597"/>
                <a:ext cx="1430213" cy="14302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>
                <a:off x="3727483" y="3742786"/>
                <a:ext cx="0" cy="129757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/>
              <p:cNvCxnSpPr/>
              <p:nvPr/>
            </p:nvCxnSpPr>
            <p:spPr>
              <a:xfrm flipH="1">
                <a:off x="3956973" y="3702484"/>
                <a:ext cx="1434567" cy="1430213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曲线连接符 69"/>
              <p:cNvCxnSpPr>
                <a:stCxn id="61" idx="6"/>
                <a:endCxn id="61" idx="0"/>
              </p:cNvCxnSpPr>
              <p:nvPr/>
            </p:nvCxnSpPr>
            <p:spPr>
              <a:xfrm flipH="1" flipV="1">
                <a:off x="5526211" y="3289940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曲线连接符 70"/>
              <p:cNvCxnSpPr>
                <a:stCxn id="60" idx="2"/>
                <a:endCxn id="60" idx="0"/>
              </p:cNvCxnSpPr>
              <p:nvPr/>
            </p:nvCxnSpPr>
            <p:spPr>
              <a:xfrm rot="10800000" flipH="1">
                <a:off x="3545010" y="3289941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曲线连接符 71"/>
              <p:cNvCxnSpPr>
                <a:stCxn id="63" idx="6"/>
                <a:endCxn id="63" idx="4"/>
              </p:cNvCxnSpPr>
              <p:nvPr/>
            </p:nvCxnSpPr>
            <p:spPr>
              <a:xfrm flipH="1">
                <a:off x="5521857" y="5266786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曲线连接符 72"/>
              <p:cNvCxnSpPr>
                <a:stCxn id="62" idx="2"/>
                <a:endCxn id="62" idx="4"/>
              </p:cNvCxnSpPr>
              <p:nvPr/>
            </p:nvCxnSpPr>
            <p:spPr>
              <a:xfrm rot="10800000" flipH="1" flipV="1">
                <a:off x="3545010" y="5266785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/>
              <p:nvPr/>
            </p:nvCxnSpPr>
            <p:spPr>
              <a:xfrm>
                <a:off x="3813208" y="3738023"/>
                <a:ext cx="0" cy="1297577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/>
              <p:nvPr/>
            </p:nvCxnSpPr>
            <p:spPr>
              <a:xfrm>
                <a:off x="5475321" y="3747548"/>
                <a:ext cx="0" cy="1297577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/>
              <p:cNvCxnSpPr/>
              <p:nvPr/>
            </p:nvCxnSpPr>
            <p:spPr>
              <a:xfrm>
                <a:off x="5561046" y="3742785"/>
                <a:ext cx="0" cy="1297577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/>
              <p:cNvCxnSpPr/>
              <p:nvPr/>
            </p:nvCxnSpPr>
            <p:spPr>
              <a:xfrm flipV="1">
                <a:off x="3997856" y="5204690"/>
                <a:ext cx="1297577" cy="9525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/>
              <p:cNvCxnSpPr/>
              <p:nvPr/>
            </p:nvCxnSpPr>
            <p:spPr>
              <a:xfrm flipV="1">
                <a:off x="3997856" y="5287855"/>
                <a:ext cx="1297577" cy="9525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/>
              <p:cNvCxnSpPr/>
              <p:nvPr/>
            </p:nvCxnSpPr>
            <p:spPr>
              <a:xfrm>
                <a:off x="3956973" y="3632884"/>
                <a:ext cx="1430213" cy="1430213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228600" y="4269631"/>
                  <a:ext cx="664002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一般</a:t>
                  </a:r>
                  <a:r>
                    <a:rPr lang="en-US" altLang="zh-CN" sz="2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PR  </a:t>
                  </a:r>
                  <a:r>
                    <a:rPr lang="en-US" altLang="zh-CN" sz="2800" dirty="0" smtClean="0"/>
                    <a:t>=  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sz="2800" i="1" dirty="0" smtClean="0">
                      <a:solidFill>
                        <a:srgbClr val="FF0000"/>
                      </a:solidFill>
                    </a:rPr>
                    <a:t>                            </a:t>
                  </a:r>
                  <a:r>
                    <a:rPr lang="en-US" sz="2800" dirty="0" smtClean="0"/>
                    <a:t>+</a:t>
                  </a:r>
                  <a:r>
                    <a:rPr lang="en-US" sz="2800" dirty="0" smtClean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4269631"/>
                  <a:ext cx="6640023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1928" t="-12791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文本框 55"/>
            <p:cNvSpPr txBox="1"/>
            <p:nvPr/>
          </p:nvSpPr>
          <p:spPr>
            <a:xfrm>
              <a:off x="2951929" y="5590889"/>
              <a:ext cx="924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Web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图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929932" y="5590627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/>
                <a:t>随机游走网络</a:t>
              </a:r>
              <a:endParaRPr lang="en-US" dirty="0"/>
            </a:p>
          </p:txBody>
        </p:sp>
        <p:sp>
          <p:nvSpPr>
            <p:cNvPr id="58" name="左大括号 57"/>
            <p:cNvSpPr/>
            <p:nvPr/>
          </p:nvSpPr>
          <p:spPr>
            <a:xfrm rot="16200000">
              <a:off x="5349617" y="3966587"/>
              <a:ext cx="288310" cy="4354286"/>
            </a:xfrm>
            <a:prstGeom prst="leftBrace">
              <a:avLst>
                <a:gd name="adj1" fmla="val 30126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939774" y="633626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线性叠加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/>
              <p:cNvSpPr txBox="1"/>
              <p:nvPr/>
            </p:nvSpPr>
            <p:spPr>
              <a:xfrm>
                <a:off x="518073" y="5488359"/>
                <a:ext cx="1427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阻尼系数</a:t>
                </a:r>
                <a:endParaRPr 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2" name="文本框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3" y="5488359"/>
                <a:ext cx="142757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2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PageRank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优缺点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：与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查询无关的静态算法，所有网页的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PageRank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值通过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离线计算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获得；有效减少在线查询时的计算量，极大降低了查询响应时间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过分相信链接关系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，而一些权威网页往往是相互不链接的；忽视了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主题相关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性；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的页面等级会比新页面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现在使用的，不是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PageRank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356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3795713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内容概述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8771189" cy="5257800"/>
          </a:xfrm>
        </p:spPr>
      </p:pic>
      <p:sp>
        <p:nvSpPr>
          <p:cNvPr id="4" name="圆角矩形 3"/>
          <p:cNvSpPr/>
          <p:nvPr/>
        </p:nvSpPr>
        <p:spPr>
          <a:xfrm>
            <a:off x="4267200" y="1600200"/>
            <a:ext cx="4343400" cy="1447800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第</a:t>
            </a:r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5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讲 数据关系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373809"/>
              </p:ext>
            </p:extLst>
          </p:nvPr>
        </p:nvGraphicFramePr>
        <p:xfrm>
          <a:off x="685800" y="1143000"/>
          <a:ext cx="7619999" cy="3589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0739">
                  <a:extLst>
                    <a:ext uri="{9D8B030D-6E8A-4147-A177-3AD203B41FA5}">
                      <a16:colId xmlns:a16="http://schemas.microsoft.com/office/drawing/2014/main" val="3016769593"/>
                    </a:ext>
                  </a:extLst>
                </a:gridCol>
                <a:gridCol w="3552577">
                  <a:extLst>
                    <a:ext uri="{9D8B030D-6E8A-4147-A177-3AD203B41FA5}">
                      <a16:colId xmlns:a16="http://schemas.microsoft.com/office/drawing/2014/main" val="1584955114"/>
                    </a:ext>
                  </a:extLst>
                </a:gridCol>
                <a:gridCol w="1381292">
                  <a:extLst>
                    <a:ext uri="{9D8B030D-6E8A-4147-A177-3AD203B41FA5}">
                      <a16:colId xmlns:a16="http://schemas.microsoft.com/office/drawing/2014/main" val="1311344164"/>
                    </a:ext>
                  </a:extLst>
                </a:gridCol>
                <a:gridCol w="1225391">
                  <a:extLst>
                    <a:ext uri="{9D8B030D-6E8A-4147-A177-3AD203B41FA5}">
                      <a16:colId xmlns:a16="http://schemas.microsoft.com/office/drawing/2014/main" val="362382562"/>
                    </a:ext>
                  </a:extLst>
                </a:gridCol>
              </a:tblGrid>
              <a:tr h="4933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网页编号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网页标题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网页正文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3618502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教育部：支援中西部高考招生不影响江苏湖北录取率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1720392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三亚天价打印一张</a:t>
                      </a: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A4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</a:t>
                      </a: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 官方已介入调查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228563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7.5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万平方米 这道玻璃幕墙太嗨了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971274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56198" y="4876800"/>
            <a:ext cx="84792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防止重复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（或被复制、转载）的网页被搜索到。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网页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价值分析，越是被转载或复制的网页，其重要性越高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本章要了解：文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之间的关系、购买物品之间的关系，网页之间的关系。</a:t>
            </a:r>
            <a:endParaRPr lang="en-US" sz="24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21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5.1 </a:t>
            </a:r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TF-IDF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自然语言处理中一个典型的应用是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在一堆文档中选择属于每个文本最具有代表性的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词汇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关键词、摘要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算法的名称为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Term Frequency-Inverse Document Frequency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，它是一种常用于检索系统的加权技术。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41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什么是关键词？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对文档的高度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概括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不同的文档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999821"/>
              </p:ext>
            </p:extLst>
          </p:nvPr>
        </p:nvGraphicFramePr>
        <p:xfrm>
          <a:off x="979566" y="1676400"/>
          <a:ext cx="7261067" cy="2039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8621">
                  <a:extLst>
                    <a:ext uri="{9D8B030D-6E8A-4147-A177-3AD203B41FA5}">
                      <a16:colId xmlns:a16="http://schemas.microsoft.com/office/drawing/2014/main" val="3209897532"/>
                    </a:ext>
                  </a:extLst>
                </a:gridCol>
                <a:gridCol w="5812446">
                  <a:extLst>
                    <a:ext uri="{9D8B030D-6E8A-4147-A177-3AD203B41FA5}">
                      <a16:colId xmlns:a16="http://schemas.microsoft.com/office/drawing/2014/main" val="2634123235"/>
                    </a:ext>
                  </a:extLst>
                </a:gridCol>
              </a:tblGrid>
              <a:tr h="5099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文档中对应词语集合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4049285"/>
                  </a:ext>
                </a:extLst>
              </a:tr>
              <a:tr h="5099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努力  向前  奋斗  奋斗  使得  未来  更好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0616717"/>
                  </a:ext>
                </a:extLst>
              </a:tr>
              <a:tr h="5099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创新  创新  万众  智慧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4332741"/>
                  </a:ext>
                </a:extLst>
              </a:tr>
              <a:tr h="5099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奋斗  是  人生  的  一部分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2378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4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词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袋模型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文本进入计算的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：转换为数值向量，转换为能作为计算的数量，即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把文本转换到数量空间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文本映射到向量表示的空间中，这称为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向量空间模型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模型，是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一种广泛用于自然语言处理和信息检索的词语模型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若干词语直接放到一个“袋子”中，而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不考虑词语间的语法和相互顺序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428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2470</TotalTime>
  <Words>2422</Words>
  <Application>Microsoft Office PowerPoint</Application>
  <PresentationFormat>全屏显示(4:3)</PresentationFormat>
  <Paragraphs>410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</vt:lpstr>
      <vt:lpstr>PowerPoint 演示文稿</vt:lpstr>
      <vt:lpstr>教学目标</vt:lpstr>
      <vt:lpstr>内容概述</vt:lpstr>
      <vt:lpstr>内容概述</vt:lpstr>
      <vt:lpstr>内容概述</vt:lpstr>
      <vt:lpstr>第5讲 数据关系</vt:lpstr>
      <vt:lpstr>5.1 TF-IDF算法</vt:lpstr>
      <vt:lpstr>PowerPoint 演示文稿</vt:lpstr>
      <vt:lpstr>词袋模型</vt:lpstr>
      <vt:lpstr>词袋模型</vt:lpstr>
      <vt:lpstr>词袋模型</vt:lpstr>
      <vt:lpstr>TF-IDF算法</vt:lpstr>
      <vt:lpstr>TF-IDF算法</vt:lpstr>
      <vt:lpstr>TF-IDF的缺点</vt:lpstr>
      <vt:lpstr>5.2 余弦相似性</vt:lpstr>
      <vt:lpstr>PowerPoint 演示文稿</vt:lpstr>
      <vt:lpstr>PowerPoint 演示文稿</vt:lpstr>
      <vt:lpstr>PowerPoint 演示文稿</vt:lpstr>
      <vt:lpstr>PowerPoint 演示文稿</vt:lpstr>
      <vt:lpstr>5.4 Apriori算法</vt:lpstr>
      <vt:lpstr>PowerPoint 演示文稿</vt:lpstr>
      <vt:lpstr>Apriori算法</vt:lpstr>
      <vt:lpstr>概念</vt:lpstr>
      <vt:lpstr>概念</vt:lpstr>
      <vt:lpstr>Apriori算法的核心</vt:lpstr>
      <vt:lpstr>Apriori两大定理</vt:lpstr>
      <vt:lpstr>PowerPoint 演示文稿</vt:lpstr>
      <vt:lpstr>Apriori算法</vt:lpstr>
      <vt:lpstr>Apriori算法</vt:lpstr>
      <vt:lpstr>Apriori算法</vt:lpstr>
      <vt:lpstr>Apriori算法</vt:lpstr>
      <vt:lpstr>Apriori算法—输出规则</vt:lpstr>
      <vt:lpstr>Apriori算法—输出规则</vt:lpstr>
      <vt:lpstr>Apriori算法缺点</vt:lpstr>
      <vt:lpstr>5.5 PageRank算法</vt:lpstr>
      <vt:lpstr>5.5 PageRank算法</vt:lpstr>
      <vt:lpstr>PageRank算法步骤</vt:lpstr>
      <vt:lpstr>PageRank算法步骤</vt:lpstr>
      <vt:lpstr>PowerPoint 演示文稿</vt:lpstr>
      <vt:lpstr>PowerPoint 演示文稿</vt:lpstr>
      <vt:lpstr>PowerPoint 演示文稿</vt:lpstr>
      <vt:lpstr>PowerPoint 演示文稿</vt:lpstr>
      <vt:lpstr>PageRank优缺点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tom</cp:lastModifiedBy>
  <cp:revision>255</cp:revision>
  <dcterms:created xsi:type="dcterms:W3CDTF">2010-07-16T22:48:55Z</dcterms:created>
  <dcterms:modified xsi:type="dcterms:W3CDTF">2021-09-13T04:46:39Z</dcterms:modified>
</cp:coreProperties>
</file>