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18" r:id="rId2"/>
    <p:sldId id="260" r:id="rId3"/>
    <p:sldId id="321" r:id="rId4"/>
    <p:sldId id="324" r:id="rId5"/>
    <p:sldId id="368" r:id="rId6"/>
    <p:sldId id="367" r:id="rId7"/>
    <p:sldId id="369" r:id="rId8"/>
    <p:sldId id="371" r:id="rId9"/>
    <p:sldId id="372" r:id="rId10"/>
    <p:sldId id="373" r:id="rId11"/>
    <p:sldId id="375" r:id="rId12"/>
    <p:sldId id="418" r:id="rId13"/>
    <p:sldId id="376" r:id="rId14"/>
    <p:sldId id="381" r:id="rId15"/>
    <p:sldId id="380" r:id="rId16"/>
    <p:sldId id="382" r:id="rId17"/>
    <p:sldId id="383" r:id="rId18"/>
    <p:sldId id="377" r:id="rId19"/>
    <p:sldId id="378" r:id="rId20"/>
    <p:sldId id="379" r:id="rId21"/>
    <p:sldId id="384" r:id="rId22"/>
    <p:sldId id="385" r:id="rId23"/>
    <p:sldId id="395" r:id="rId24"/>
    <p:sldId id="386" r:id="rId25"/>
    <p:sldId id="39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7" r:id="rId35"/>
    <p:sldId id="398" r:id="rId36"/>
    <p:sldId id="399" r:id="rId37"/>
    <p:sldId id="400" r:id="rId38"/>
    <p:sldId id="401" r:id="rId39"/>
    <p:sldId id="402" r:id="rId40"/>
    <p:sldId id="404" r:id="rId41"/>
    <p:sldId id="405" r:id="rId42"/>
    <p:sldId id="403" r:id="rId43"/>
    <p:sldId id="407" r:id="rId44"/>
    <p:sldId id="408" r:id="rId45"/>
    <p:sldId id="409" r:id="rId46"/>
    <p:sldId id="410" r:id="rId47"/>
    <p:sldId id="419" r:id="rId48"/>
    <p:sldId id="411" r:id="rId49"/>
    <p:sldId id="420" r:id="rId50"/>
    <p:sldId id="421" r:id="rId51"/>
    <p:sldId id="412" r:id="rId52"/>
    <p:sldId id="413" r:id="rId53"/>
    <p:sldId id="417" r:id="rId54"/>
    <p:sldId id="414" r:id="rId55"/>
    <p:sldId id="41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5" autoAdjust="0"/>
  </p:normalViewPr>
  <p:slideViewPr>
    <p:cSldViewPr>
      <p:cViewPr varScale="1">
        <p:scale>
          <a:sx n="77" d="100"/>
          <a:sy n="77" d="100"/>
        </p:scale>
        <p:origin x="90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分类与聚类，有类别标签与无类别标签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3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上述三轮迭代可以看出，如果某个样本被分错，那么它们在下一轮迭代中的权值将被增大，从而被凸显出来；同时，分类正确的样本的权值在下一轮将被降低。错分样本权值增大，正确样本权值减小，而在下一轮迭代中，选择误差率最低的阈值来设计该轮的弱分类器。通过这样的方式，误差率</a:t>
            </a:r>
            <a:r>
              <a:rPr lang="en-US" altLang="zh-CN" dirty="0" smtClean="0"/>
              <a:t>ϵ</a:t>
            </a:r>
            <a:r>
              <a:rPr lang="zh-CN" altLang="en-US" dirty="0" smtClean="0"/>
              <a:t>不断降低。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4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2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4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September 28,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September 28,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September 28,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7" Type="http://schemas.openxmlformats.org/officeDocument/2006/relationships/image" Target="../media/image63.png"/><Relationship Id="rId12" Type="http://schemas.openxmlformats.org/officeDocument/2006/relationships/image" Target="../media/image1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11" Type="http://schemas.openxmlformats.org/officeDocument/2006/relationships/image" Target="../media/image100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数据分析算法（</a:t>
            </a:r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II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）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分类与聚类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分类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153400" cy="5334000"/>
              </a:xfrm>
            </p:spPr>
            <p:txBody>
              <a:bodyPr/>
              <a:lstStyle/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41.19×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−33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樱桃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≈</m:t>
                      </m:r>
                      <m:bar>
                        <m:bar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鲜红值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直径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质量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鲜红值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直径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质量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153400" cy="5334000"/>
              </a:xfrm>
              <a:blipFill>
                <a:blip r:embed="rId2"/>
                <a:stretch>
                  <a:fillRect l="-224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667000" y="2743200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，判定为车厘子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9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b="1" dirty="0" smtClean="0"/>
              <a:t>6.2 AdaBoost</a:t>
            </a:r>
            <a:r>
              <a:rPr lang="zh-CN" altLang="en-US" b="1" dirty="0"/>
              <a:t>分类器</a:t>
            </a:r>
            <a:endParaRPr lang="en-US" b="1" dirty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算法的思想是从这些训练数据中学习一系列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弱分类器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，然后将这些弱分类器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组合成强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基于测试过程中的错误反馈调节分类器的分类效果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8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b="1" dirty="0" smtClean="0"/>
              <a:t>6.2 AdaBoost</a:t>
            </a:r>
            <a:r>
              <a:rPr lang="zh-CN" altLang="en-US" b="1" dirty="0"/>
              <a:t>分类器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给定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一个训练数据集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={−1,1}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54434"/>
              </p:ext>
            </p:extLst>
          </p:nvPr>
        </p:nvGraphicFramePr>
        <p:xfrm>
          <a:off x="571501" y="4114800"/>
          <a:ext cx="8077197" cy="2205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613">
                  <a:extLst>
                    <a:ext uri="{9D8B030D-6E8A-4147-A177-3AD203B41FA5}">
                      <a16:colId xmlns:a16="http://schemas.microsoft.com/office/drawing/2014/main" val="80801968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164494277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170067913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166437124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98857608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810145468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1329589657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804388288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331547917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1594975255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709900522"/>
                    </a:ext>
                  </a:extLst>
                </a:gridCol>
              </a:tblGrid>
              <a:tr h="1102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836514"/>
                  </a:ext>
                </a:extLst>
              </a:tr>
              <a:tr h="55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9449"/>
                  </a:ext>
                </a:extLst>
              </a:tr>
              <a:tr h="55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2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5450" y="1202602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 smtClean="0"/>
              <a:t>第一轮迭代</a:t>
            </a:r>
            <a:endParaRPr 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1347603" y="2501255"/>
            <a:ext cx="1038461" cy="696463"/>
          </a:xfrm>
          <a:prstGeom prst="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矩形 49"/>
          <p:cNvSpPr/>
          <p:nvPr/>
        </p:nvSpPr>
        <p:spPr>
          <a:xfrm>
            <a:off x="2390002" y="3197718"/>
            <a:ext cx="2805884" cy="684632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5" name="直接连接符 4"/>
          <p:cNvCxnSpPr/>
          <p:nvPr/>
        </p:nvCxnSpPr>
        <p:spPr>
          <a:xfrm>
            <a:off x="1350035" y="3198630"/>
            <a:ext cx="3845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350035" y="2501256"/>
            <a:ext cx="0" cy="13810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51943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50033" y="2795838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15385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555763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95767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35958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61491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16340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311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68165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30051" y="2795838"/>
            <a:ext cx="376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303215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9" name="直接连接符 18"/>
          <p:cNvCxnSpPr/>
          <p:nvPr/>
        </p:nvCxnSpPr>
        <p:spPr>
          <a:xfrm>
            <a:off x="1751943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347603" y="3601421"/>
            <a:ext cx="3848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50033" y="3601421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5385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555763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53625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6258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61491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6340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65311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68165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86101" y="3456872"/>
            <a:ext cx="32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-1</a:t>
            </a:r>
            <a:endParaRPr 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65818" y="2705655"/>
            <a:ext cx="366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</a:t>
            </a:r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2" name="椭圆 31"/>
          <p:cNvSpPr/>
          <p:nvPr/>
        </p:nvSpPr>
        <p:spPr>
          <a:xfrm>
            <a:off x="1707147" y="2754120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椭圆 32"/>
          <p:cNvSpPr/>
          <p:nvPr/>
        </p:nvSpPr>
        <p:spPr>
          <a:xfrm>
            <a:off x="2115161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椭圆 33"/>
          <p:cNvSpPr/>
          <p:nvPr/>
        </p:nvSpPr>
        <p:spPr>
          <a:xfrm>
            <a:off x="2505301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5" name="椭圆 34"/>
          <p:cNvSpPr/>
          <p:nvPr/>
        </p:nvSpPr>
        <p:spPr>
          <a:xfrm>
            <a:off x="2909233" y="3561106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椭圆 35"/>
          <p:cNvSpPr/>
          <p:nvPr/>
        </p:nvSpPr>
        <p:spPr>
          <a:xfrm>
            <a:off x="3317247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椭圆 36"/>
          <p:cNvSpPr/>
          <p:nvPr/>
        </p:nvSpPr>
        <p:spPr>
          <a:xfrm>
            <a:off x="3712139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椭圆 37"/>
          <p:cNvSpPr/>
          <p:nvPr/>
        </p:nvSpPr>
        <p:spPr>
          <a:xfrm>
            <a:off x="4116072" y="2754120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椭圆 38"/>
          <p:cNvSpPr/>
          <p:nvPr/>
        </p:nvSpPr>
        <p:spPr>
          <a:xfrm>
            <a:off x="4524086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椭圆 39"/>
          <p:cNvSpPr/>
          <p:nvPr/>
        </p:nvSpPr>
        <p:spPr>
          <a:xfrm>
            <a:off x="4925470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1" name="直接连接符 40"/>
          <p:cNvCxnSpPr/>
          <p:nvPr/>
        </p:nvCxnSpPr>
        <p:spPr>
          <a:xfrm>
            <a:off x="1344439" y="2501255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344439" y="3882350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95886" y="2501255"/>
            <a:ext cx="0" cy="138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133688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937549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765032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565310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332782" y="3164141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2386064" y="2501255"/>
            <a:ext cx="0" cy="13689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80" name="文本框 20479"/>
              <p:cNvSpPr txBox="1"/>
              <p:nvPr/>
            </p:nvSpPr>
            <p:spPr>
              <a:xfrm>
                <a:off x="1050723" y="2049947"/>
                <a:ext cx="4715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、设定阈值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，设计弱分类器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→{−1,1}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80" name="文本框 204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23" y="2049947"/>
                <a:ext cx="4715123" cy="584775"/>
              </a:xfrm>
              <a:prstGeom prst="rect">
                <a:avLst/>
              </a:prstGeom>
              <a:blipFill>
                <a:blip r:embed="rId2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1" name="矩形 20480"/>
              <p:cNvSpPr/>
              <p:nvPr/>
            </p:nvSpPr>
            <p:spPr>
              <a:xfrm>
                <a:off x="5258971" y="3001086"/>
                <a:ext cx="2649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计算误差率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1" name="矩形 204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71" y="3001086"/>
                <a:ext cx="2649380" cy="369332"/>
              </a:xfrm>
              <a:prstGeom prst="rect">
                <a:avLst/>
              </a:prstGeom>
              <a:blipFill>
                <a:blip r:embed="rId3"/>
                <a:stretch>
                  <a:fillRect l="-2074"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6105633" y="1947072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33" y="1947072"/>
                <a:ext cx="235256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1049744" y="1529352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、初始化样本权重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44" y="1529352"/>
                <a:ext cx="7010400" cy="369332"/>
              </a:xfrm>
              <a:prstGeom prst="rect">
                <a:avLst/>
              </a:prstGeom>
              <a:blipFill>
                <a:blip r:embed="rId5"/>
                <a:stretch>
                  <a:fillRect l="-696" t="-125000" r="-5217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1360697" y="4037676"/>
                <a:ext cx="5500545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4</a:t>
                </a:r>
                <a:r>
                  <a:rPr lang="zh-CN" altLang="en-US" dirty="0" smtClean="0"/>
                  <a:t>、计算弱分类器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权重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≈0.42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97" y="4037676"/>
                <a:ext cx="5500545" cy="517770"/>
              </a:xfrm>
              <a:prstGeom prst="rect">
                <a:avLst/>
              </a:prstGeom>
              <a:blipFill>
                <a:blip r:embed="rId6"/>
                <a:stretch>
                  <a:fillRect l="-886" r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矩形 353"/>
              <p:cNvSpPr/>
              <p:nvPr/>
            </p:nvSpPr>
            <p:spPr>
              <a:xfrm>
                <a:off x="1344439" y="4507979"/>
                <a:ext cx="3706592" cy="1620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5</a:t>
                </a:r>
                <a:r>
                  <a:rPr lang="zh-CN" altLang="en-US" dirty="0" smtClean="0"/>
                  <a:t>、更新样本权重，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4" name="矩形 3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39" y="4507979"/>
                <a:ext cx="3706592" cy="1620315"/>
              </a:xfrm>
              <a:prstGeom prst="rect">
                <a:avLst/>
              </a:prstGeom>
              <a:blipFill>
                <a:blip r:embed="rId7"/>
                <a:stretch>
                  <a:fillRect l="-1480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9" name="文本框 20488"/>
              <p:cNvSpPr txBox="1"/>
              <p:nvPr/>
            </p:nvSpPr>
            <p:spPr>
              <a:xfrm>
                <a:off x="2098563" y="6291237"/>
                <a:ext cx="6178958" cy="387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46D2"/>
                    </a:solidFill>
                  </a:rPr>
                  <a:t>最终形成分类器：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𝐬𝐢𝐠𝐧</m:t>
                    </m:r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46D2"/>
                  </a:solidFill>
                </a:endParaRPr>
              </a:p>
            </p:txBody>
          </p:sp>
        </mc:Choice>
        <mc:Fallback xmlns="">
          <p:sp>
            <p:nvSpPr>
              <p:cNvPr id="20489" name="文本框 20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63" y="6291237"/>
                <a:ext cx="6178958" cy="387222"/>
              </a:xfrm>
              <a:prstGeom prst="rect">
                <a:avLst/>
              </a:prstGeom>
              <a:blipFill>
                <a:blip r:embed="rId8"/>
                <a:stretch>
                  <a:fillRect l="-789" t="-107813" b="-17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0" name="左大括号 20489"/>
          <p:cNvSpPr/>
          <p:nvPr/>
        </p:nvSpPr>
        <p:spPr>
          <a:xfrm>
            <a:off x="744944" y="2302169"/>
            <a:ext cx="304800" cy="3826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1" name="文本框 20490"/>
          <p:cNvSpPr txBox="1"/>
          <p:nvPr/>
        </p:nvSpPr>
        <p:spPr>
          <a:xfrm>
            <a:off x="308411" y="3861648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 smtClean="0"/>
              <a:t>第一轮迭代</a:t>
            </a:r>
            <a:endParaRPr 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94332" y="1585423"/>
            <a:ext cx="5357290" cy="1676615"/>
            <a:chOff x="494332" y="1585423"/>
            <a:chExt cx="5357290" cy="1676615"/>
          </a:xfrm>
        </p:grpSpPr>
        <p:sp>
          <p:nvSpPr>
            <p:cNvPr id="49" name="矩形 48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33815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37747" y="2940794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845761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1" name="矩形 20480"/>
                <p:cNvSpPr/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81" name="矩形 204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482675" y="3324126"/>
            <a:ext cx="5368947" cy="3381474"/>
            <a:chOff x="482675" y="3324126"/>
            <a:chExt cx="5368947" cy="3381474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022158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2426090" y="467180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2834104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230640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634573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4042587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41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06413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6033108" y="2222309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08" y="2222309"/>
                <a:ext cx="2352567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>
                <a:blip r:embed="rId6"/>
                <a:stretch>
                  <a:fillRect l="-696" t="-125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6147408" y="3032403"/>
                <a:ext cx="252069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≈0.42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08" y="3032403"/>
                <a:ext cx="2520690" cy="658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18547" y="3815415"/>
                <a:ext cx="5820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={0.07,0.07,0.07,0.07,0.07,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0.07,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0.17,0.17,0.17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,0.07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547" y="3815415"/>
                <a:ext cx="5820703" cy="369332"/>
              </a:xfrm>
              <a:prstGeom prst="rect">
                <a:avLst/>
              </a:prstGeom>
              <a:blipFill>
                <a:blip r:embed="rId8"/>
                <a:stretch>
                  <a:fillRect t="-126667" r="-8281" b="-1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38876" y="4773777"/>
                <a:ext cx="342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876" y="4773777"/>
                <a:ext cx="3423630" cy="369332"/>
              </a:xfrm>
              <a:prstGeom prst="rect">
                <a:avLst/>
              </a:prstGeom>
              <a:blipFill>
                <a:blip r:embed="rId9"/>
                <a:stretch>
                  <a:fillRect t="-118033" r="-14439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0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 smtClean="0"/>
              <a:t>第</a:t>
            </a:r>
            <a:r>
              <a:rPr lang="zh-CN" altLang="en-US" b="1" dirty="0"/>
              <a:t>二</a:t>
            </a:r>
            <a:r>
              <a:rPr lang="zh-CN" altLang="en-US" b="1" dirty="0" smtClean="0"/>
              <a:t>轮迭代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6058281" y="5672736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81" y="5672736"/>
                <a:ext cx="2422330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0.07,0.07,0.07,0.07,0.07,0.07,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0.17,0.17,0.17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,0.07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>
                <a:blip r:embed="rId3"/>
                <a:stretch>
                  <a:fillRect l="-696" t="-125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6058281" y="2836560"/>
                <a:ext cx="2531334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81" y="2836560"/>
                <a:ext cx="2531334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482675" y="1585423"/>
            <a:ext cx="5502510" cy="3423382"/>
            <a:chOff x="482675" y="1585423"/>
            <a:chExt cx="5502510" cy="3423382"/>
          </a:xfrm>
        </p:grpSpPr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2675" y="1880943"/>
              <a:ext cx="5502510" cy="3127862"/>
              <a:chOff x="482675" y="1880943"/>
              <a:chExt cx="5502510" cy="312786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876117" y="1880943"/>
                <a:ext cx="1038461" cy="6964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918516" y="2577406"/>
                <a:ext cx="2805884" cy="684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878549" y="2578318"/>
                <a:ext cx="384585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V="1">
                <a:off x="878549" y="1880944"/>
                <a:ext cx="0" cy="138109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V="1">
                <a:off x="1280457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878547" y="2175526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168236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2084277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248618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288809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3290005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369191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4093825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4496679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58565" y="2175526"/>
                <a:ext cx="376583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831729" y="2132897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280457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76117" y="2981109"/>
                <a:ext cx="3848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878547" y="2981109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68236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084277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2482139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89109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290005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69191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093825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496679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514615" y="283656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</a:t>
                </a:r>
                <a:endParaRPr lang="en-US" sz="1100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94332" y="2085343"/>
                <a:ext cx="366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+</a:t>
                </a:r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235661" y="2133808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643675" y="2132897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033815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37747" y="2940794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845761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198491" y="2078773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602424" y="2079684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010438" y="2078773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453984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872953" y="1880943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72953" y="3262038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4724400" y="1880943"/>
                <a:ext cx="0" cy="1381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662202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466063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4</a:t>
                </a:r>
                <a:endParaRPr lang="en-US" sz="11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293546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6</a:t>
                </a:r>
                <a:endParaRPr lang="en-US" sz="11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093824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8</a:t>
                </a:r>
                <a:endParaRPr lang="en-US" sz="11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61296" y="2543829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</a:t>
                </a:r>
                <a:endParaRPr lang="en-US" sz="1100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914578" y="1880943"/>
                <a:ext cx="0" cy="13689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矩形 247"/>
              <p:cNvSpPr/>
              <p:nvPr/>
            </p:nvSpPr>
            <p:spPr>
              <a:xfrm>
                <a:off x="877748" y="4312342"/>
                <a:ext cx="2204985" cy="6964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3087137" y="3617078"/>
                <a:ext cx="1637263" cy="684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50" name="直接连接符 249"/>
              <p:cNvCxnSpPr/>
              <p:nvPr/>
            </p:nvCxnSpPr>
            <p:spPr>
              <a:xfrm>
                <a:off x="866892" y="4309330"/>
                <a:ext cx="384585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 flipV="1">
                <a:off x="866892" y="3611956"/>
                <a:ext cx="0" cy="138109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 flipV="1">
                <a:off x="1268800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866890" y="3906538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V="1">
                <a:off x="167070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2072620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 flipV="1">
                <a:off x="247452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 flipV="1">
                <a:off x="287643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 flipV="1">
                <a:off x="3278348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V="1">
                <a:off x="368025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V="1">
                <a:off x="4082168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V="1">
                <a:off x="4485022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>
                <a:off x="946908" y="3906538"/>
                <a:ext cx="376583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椭圆 262"/>
              <p:cNvSpPr/>
              <p:nvPr/>
            </p:nvSpPr>
            <p:spPr>
              <a:xfrm>
                <a:off x="820072" y="3863909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64" name="直接连接符 263"/>
              <p:cNvCxnSpPr/>
              <p:nvPr/>
            </p:nvCxnSpPr>
            <p:spPr>
              <a:xfrm>
                <a:off x="1268800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>
                <a:off x="864460" y="4712121"/>
                <a:ext cx="3848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>
                <a:off x="866890" y="4712121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167070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2072620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2470482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>
                <a:off x="287943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/>
              <p:nvPr/>
            </p:nvCxnSpPr>
            <p:spPr>
              <a:xfrm>
                <a:off x="3278348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368025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4082168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4485022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文本框 274"/>
              <p:cNvSpPr txBox="1"/>
              <p:nvPr/>
            </p:nvSpPr>
            <p:spPr>
              <a:xfrm>
                <a:off x="502958" y="4567572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</a:t>
                </a:r>
                <a:endParaRPr lang="en-US" sz="1100" dirty="0"/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482675" y="3816355"/>
                <a:ext cx="366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+</a:t>
                </a:r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277" name="椭圆 276"/>
              <p:cNvSpPr/>
              <p:nvPr/>
            </p:nvSpPr>
            <p:spPr>
              <a:xfrm>
                <a:off x="1224004" y="3864820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1632018" y="3863909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9" name="椭圆 278"/>
              <p:cNvSpPr/>
              <p:nvPr/>
            </p:nvSpPr>
            <p:spPr>
              <a:xfrm>
                <a:off x="2022158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0" name="椭圆 279"/>
              <p:cNvSpPr/>
              <p:nvPr/>
            </p:nvSpPr>
            <p:spPr>
              <a:xfrm>
                <a:off x="2426090" y="4671806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2834104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5" name="椭圆 284"/>
              <p:cNvSpPr/>
              <p:nvPr/>
            </p:nvSpPr>
            <p:spPr>
              <a:xfrm>
                <a:off x="4442327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86" name="直接连接符 285"/>
              <p:cNvCxnSpPr/>
              <p:nvPr/>
            </p:nvCxnSpPr>
            <p:spPr>
              <a:xfrm>
                <a:off x="861296" y="3611955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>
                <a:off x="861296" y="4993050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>
                <a:off x="4712743" y="3611955"/>
                <a:ext cx="0" cy="1381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文本框 288"/>
              <p:cNvSpPr txBox="1"/>
              <p:nvPr/>
            </p:nvSpPr>
            <p:spPr>
              <a:xfrm>
                <a:off x="1650545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2</a:t>
                </a:r>
                <a:endParaRPr lang="en-US" sz="1100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2454406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4</a:t>
                </a:r>
                <a:endParaRPr lang="en-US" sz="1100" dirty="0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3281889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6</a:t>
                </a:r>
                <a:endParaRPr lang="en-US" sz="1100" dirty="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4082167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8</a:t>
                </a:r>
                <a:endParaRPr lang="en-US" sz="1100" dirty="0"/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849639" y="4274841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</a:t>
                </a:r>
                <a:endParaRPr lang="en-US" sz="1100" dirty="0"/>
              </a:p>
            </p:txBody>
          </p:sp>
          <p:cxnSp>
            <p:nvCxnSpPr>
              <p:cNvPr id="341" name="直接连接符 340"/>
              <p:cNvCxnSpPr/>
              <p:nvPr/>
            </p:nvCxnSpPr>
            <p:spPr>
              <a:xfrm>
                <a:off x="3078480" y="3608816"/>
                <a:ext cx="0" cy="13689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文本框 344"/>
              <p:cNvSpPr txBox="1"/>
              <p:nvPr/>
            </p:nvSpPr>
            <p:spPr>
              <a:xfrm>
                <a:off x="2903169" y="3324126"/>
                <a:ext cx="533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5.5</a:t>
                </a:r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81" name="矩形 20480"/>
                  <p:cNvSpPr/>
                  <p:nvPr/>
                </p:nvSpPr>
                <p:spPr>
                  <a:xfrm>
                    <a:off x="4787485" y="2380774"/>
                    <a:ext cx="11335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51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81" name="矩形 20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85" y="2380774"/>
                    <a:ext cx="11335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376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84" name="矩形 20483"/>
                  <p:cNvSpPr/>
                  <p:nvPr/>
                </p:nvSpPr>
                <p:spPr>
                  <a:xfrm>
                    <a:off x="4787485" y="4086501"/>
                    <a:ext cx="119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484" name="矩形 204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85" y="4086501"/>
                    <a:ext cx="119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椭圆 153"/>
              <p:cNvSpPr/>
              <p:nvPr/>
            </p:nvSpPr>
            <p:spPr>
              <a:xfrm>
                <a:off x="3180220" y="3816538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3584153" y="3817449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3992167" y="3816538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84319" y="5014423"/>
            <a:ext cx="5500865" cy="1691177"/>
            <a:chOff x="484319" y="5014423"/>
            <a:chExt cx="5500865" cy="1691177"/>
          </a:xfrm>
        </p:grpSpPr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椭圆 159"/>
            <p:cNvSpPr/>
            <p:nvPr/>
          </p:nvSpPr>
          <p:spPr>
            <a:xfrm>
              <a:off x="3180220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3584153" y="553762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3992167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81299" y="3572742"/>
                <a:ext cx="58795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={0.05,0.05,0.05,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0.17,0.17,0.17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,0.11,0.11,0.11,0.05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99" y="3572742"/>
                <a:ext cx="5879532" cy="369332"/>
              </a:xfrm>
              <a:prstGeom prst="rect">
                <a:avLst/>
              </a:prstGeom>
              <a:blipFill>
                <a:blip r:embed="rId8"/>
                <a:stretch>
                  <a:fillRect t="-124590" r="-7358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829825" y="4240500"/>
                <a:ext cx="6014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25" y="4240500"/>
                <a:ext cx="6014541" cy="369332"/>
              </a:xfrm>
              <a:prstGeom prst="rect">
                <a:avLst/>
              </a:prstGeom>
              <a:blipFill>
                <a:blip r:embed="rId9"/>
                <a:stretch>
                  <a:fillRect t="-120000" r="-8308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 smtClean="0"/>
              <a:t>第</a:t>
            </a:r>
            <a:r>
              <a:rPr lang="zh-CN" altLang="en-US" b="1" dirty="0"/>
              <a:t>三</a:t>
            </a:r>
            <a:r>
              <a:rPr lang="zh-CN" altLang="en-US" b="1" dirty="0" smtClean="0"/>
              <a:t>轮迭代</a:t>
            </a:r>
            <a:endParaRPr 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94332" y="1585423"/>
            <a:ext cx="5490853" cy="1676615"/>
            <a:chOff x="494332" y="1585423"/>
            <a:chExt cx="5490853" cy="1676615"/>
          </a:xfrm>
        </p:grpSpPr>
        <p:sp>
          <p:nvSpPr>
            <p:cNvPr id="49" name="矩形 48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989026" y="286635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392958" y="286726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800972" y="286635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1" name="矩形 20480"/>
                <p:cNvSpPr/>
                <p:nvPr/>
              </p:nvSpPr>
              <p:spPr>
                <a:xfrm>
                  <a:off x="4787485" y="2380774"/>
                  <a:ext cx="1197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81" name="矩形 204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1977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5985185" y="3505200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85" y="3505200"/>
                <a:ext cx="242233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0.05,0.05,0.05,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0.17,0.17,0.17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,0.11,0.11,0.11,0.05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>
                <a:blip r:embed="rId5"/>
                <a:stretch>
                  <a:fillRect l="-696" t="-125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6049894" y="4253212"/>
                <a:ext cx="2531334" cy="65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94" y="4253212"/>
                <a:ext cx="2531334" cy="65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82675" y="3324126"/>
            <a:ext cx="5374270" cy="1684679"/>
            <a:chOff x="482675" y="3324126"/>
            <a:chExt cx="5374270" cy="1684679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/>
            <p:cNvSpPr/>
            <p:nvPr/>
          </p:nvSpPr>
          <p:spPr>
            <a:xfrm>
              <a:off x="1978308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382240" y="462042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790254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4319" y="5014423"/>
            <a:ext cx="5436746" cy="1691177"/>
            <a:chOff x="484319" y="5014423"/>
            <a:chExt cx="5436746" cy="1691177"/>
          </a:xfrm>
        </p:grpSpPr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230640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634573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4042587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1335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</m:oMath>
                  </a14:m>
                  <a:r>
                    <a:rPr lang="en-US" dirty="0" smtClean="0"/>
                    <a:t>51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335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r="-37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椭圆 159"/>
            <p:cNvSpPr/>
            <p:nvPr/>
          </p:nvSpPr>
          <p:spPr>
            <a:xfrm>
              <a:off x="1969364" y="634514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2373296" y="6346058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2781310" y="634514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2903169" y="5030017"/>
                <a:ext cx="619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={0.13, 0.13, 0.13, 0.1, 0.1, 0.1, 0.07, 0.07, 0.07, 0.13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169" y="5030017"/>
                <a:ext cx="6191686" cy="369332"/>
              </a:xfrm>
              <a:prstGeom prst="rect">
                <a:avLst/>
              </a:prstGeom>
              <a:blipFill>
                <a:blip r:embed="rId9"/>
                <a:stretch>
                  <a:fillRect t="-124590" r="-4134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89102" y="5653582"/>
                <a:ext cx="8694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2" y="5653582"/>
                <a:ext cx="8694662" cy="369332"/>
              </a:xfrm>
              <a:prstGeom prst="rect">
                <a:avLst/>
              </a:prstGeom>
              <a:blipFill>
                <a:blip r:embed="rId10"/>
                <a:stretch>
                  <a:fillRect t="-118033" r="-5330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541234" y="6181679"/>
            <a:ext cx="79079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这时得到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的分类器在训练数据集上没有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错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，整个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训练过程结束。</a:t>
            </a:r>
            <a:endParaRPr lang="en-US" sz="18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7" grpId="0"/>
      <p:bldP spid="57" grpId="0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 smtClean="0"/>
              <a:t>弱分类器的线性组合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5926729" y="3448468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3448468"/>
                <a:ext cx="242233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85978" y="2826236"/>
            <a:ext cx="5374270" cy="1684679"/>
            <a:chOff x="482675" y="3324126"/>
            <a:chExt cx="5374270" cy="1684679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/>
            <p:cNvSpPr/>
            <p:nvPr/>
          </p:nvSpPr>
          <p:spPr>
            <a:xfrm>
              <a:off x="1978308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382240" y="462042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790254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224669" y="6437744"/>
                <a:ext cx="8694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9" y="6437744"/>
                <a:ext cx="8694662" cy="369332"/>
              </a:xfrm>
              <a:prstGeom prst="rect">
                <a:avLst/>
              </a:prstGeom>
              <a:blipFill>
                <a:blip r:embed="rId5"/>
                <a:stretch>
                  <a:fillRect t="-118033" r="-5259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组合 162"/>
          <p:cNvGrpSpPr/>
          <p:nvPr/>
        </p:nvGrpSpPr>
        <p:grpSpPr>
          <a:xfrm>
            <a:off x="502958" y="1180926"/>
            <a:ext cx="5357290" cy="1676615"/>
            <a:chOff x="494332" y="1585423"/>
            <a:chExt cx="5357290" cy="1676615"/>
          </a:xfrm>
        </p:grpSpPr>
        <p:sp>
          <p:nvSpPr>
            <p:cNvPr id="164" name="矩形 163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2033815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437747" y="2940794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2845761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02" name="直接连接符 201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210" name="直接连接符 209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矩形 211"/>
                <p:cNvSpPr/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矩形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矩形 215"/>
              <p:cNvSpPr/>
              <p:nvPr/>
            </p:nvSpPr>
            <p:spPr>
              <a:xfrm>
                <a:off x="5926729" y="1816148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矩形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1816148"/>
                <a:ext cx="2352567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矩形 216"/>
              <p:cNvSpPr/>
              <p:nvPr/>
            </p:nvSpPr>
            <p:spPr>
              <a:xfrm>
                <a:off x="5926729" y="5179266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矩形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5179266"/>
                <a:ext cx="2422330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组合 217"/>
          <p:cNvGrpSpPr/>
          <p:nvPr/>
        </p:nvGrpSpPr>
        <p:grpSpPr>
          <a:xfrm>
            <a:off x="485978" y="4536276"/>
            <a:ext cx="5500865" cy="1691177"/>
            <a:chOff x="484319" y="5014423"/>
            <a:chExt cx="5500865" cy="1691177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22" name="直接连接符 221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36" name="直接连接符 235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43" name="直接连接符 34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文本框 347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50" name="文本框 349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53" name="文本框 352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54" name="文本框 353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矩形 354"/>
                <p:cNvSpPr/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5" name="矩形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椭圆 355"/>
            <p:cNvSpPr/>
            <p:nvPr/>
          </p:nvSpPr>
          <p:spPr>
            <a:xfrm>
              <a:off x="3180220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3584153" y="553762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3992167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5452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AdaBoost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从上述三轮迭代可以看出，如果某个样本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被错分，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那么它们在下一轮迭代中的权值将被增大，从而被凸显出来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（凸显错分样本）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，分类正确的样本的权值在下一轮将被降低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（弱化正确分类的样本）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这样的方式，误差率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不断降低。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8200" y="5181600"/>
                <a:ext cx="6324600" cy="926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0.42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+0.65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+0.69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1600"/>
                <a:ext cx="6324600" cy="926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3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AdaBoost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优点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得到大幅度提高。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速度快，且基本不用调参数。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拟合的情况几乎不会出现。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构建子分类器时有多种方法可以使用。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简单，容易理解和掌握且不用做特征分类。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常用的数据分类与聚类的原理，并比较不同的分类与聚类方法之间的区别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贝叶斯公式在机器学习中的应用思路，明确分类器相关的基本概念，理解朴素贝叶斯分类器、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分类器、支持向量机、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等算法，了解数据空间的转换与核方法、感知机、逻辑回归、深度学习、极大似然估计和期望最大化方法，了解分类器设计一般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6.3 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支持向量机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小样本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、高维模式的识别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结构风险最小化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：经验风险和置信区间的折衷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600" y="2971800"/>
            <a:ext cx="5038335" cy="3388271"/>
            <a:chOff x="997042" y="1037862"/>
            <a:chExt cx="5038335" cy="338827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7042" y="1037862"/>
              <a:ext cx="5038335" cy="338827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430429" y="1944325"/>
              <a:ext cx="1752600" cy="2109788"/>
            </a:xfrm>
            <a:custGeom>
              <a:avLst/>
              <a:gdLst>
                <a:gd name="T0" fmla="*/ 35 w 1104"/>
                <a:gd name="T1" fmla="*/ 43 h 1329"/>
                <a:gd name="T2" fmla="*/ 0 w 1104"/>
                <a:gd name="T3" fmla="*/ 1 h 1329"/>
                <a:gd name="T4" fmla="*/ 88 w 1104"/>
                <a:gd name="T5" fmla="*/ 100 h 1329"/>
                <a:gd name="T6" fmla="*/ 84 w 1104"/>
                <a:gd name="T7" fmla="*/ 105 h 1329"/>
                <a:gd name="T8" fmla="*/ 54 w 1104"/>
                <a:gd name="T9" fmla="*/ 62 h 1329"/>
                <a:gd name="T10" fmla="*/ 141 w 1104"/>
                <a:gd name="T11" fmla="*/ 165 h 1329"/>
                <a:gd name="T12" fmla="*/ 105 w 1104"/>
                <a:gd name="T13" fmla="*/ 130 h 1329"/>
                <a:gd name="T14" fmla="*/ 109 w 1104"/>
                <a:gd name="T15" fmla="*/ 125 h 1329"/>
                <a:gd name="T16" fmla="*/ 192 w 1104"/>
                <a:gd name="T17" fmla="*/ 230 h 1329"/>
                <a:gd name="T18" fmla="*/ 156 w 1104"/>
                <a:gd name="T19" fmla="*/ 190 h 1329"/>
                <a:gd name="T20" fmla="*/ 214 w 1104"/>
                <a:gd name="T21" fmla="*/ 251 h 1329"/>
                <a:gd name="T22" fmla="*/ 241 w 1104"/>
                <a:gd name="T23" fmla="*/ 294 h 1329"/>
                <a:gd name="T24" fmla="*/ 209 w 1104"/>
                <a:gd name="T25" fmla="*/ 251 h 1329"/>
                <a:gd name="T26" fmla="*/ 297 w 1104"/>
                <a:gd name="T27" fmla="*/ 352 h 1329"/>
                <a:gd name="T28" fmla="*/ 291 w 1104"/>
                <a:gd name="T29" fmla="*/ 355 h 1329"/>
                <a:gd name="T30" fmla="*/ 264 w 1104"/>
                <a:gd name="T31" fmla="*/ 313 h 1329"/>
                <a:gd name="T32" fmla="*/ 349 w 1104"/>
                <a:gd name="T33" fmla="*/ 417 h 1329"/>
                <a:gd name="T34" fmla="*/ 312 w 1104"/>
                <a:gd name="T35" fmla="*/ 380 h 1329"/>
                <a:gd name="T36" fmla="*/ 318 w 1104"/>
                <a:gd name="T37" fmla="*/ 377 h 1329"/>
                <a:gd name="T38" fmla="*/ 399 w 1104"/>
                <a:gd name="T39" fmla="*/ 482 h 1329"/>
                <a:gd name="T40" fmla="*/ 364 w 1104"/>
                <a:gd name="T41" fmla="*/ 440 h 1329"/>
                <a:gd name="T42" fmla="*/ 453 w 1104"/>
                <a:gd name="T43" fmla="*/ 539 h 1329"/>
                <a:gd name="T44" fmla="*/ 448 w 1104"/>
                <a:gd name="T45" fmla="*/ 544 h 1329"/>
                <a:gd name="T46" fmla="*/ 418 w 1104"/>
                <a:gd name="T47" fmla="*/ 501 h 1329"/>
                <a:gd name="T48" fmla="*/ 506 w 1104"/>
                <a:gd name="T49" fmla="*/ 604 h 1329"/>
                <a:gd name="T50" fmla="*/ 469 w 1104"/>
                <a:gd name="T51" fmla="*/ 570 h 1329"/>
                <a:gd name="T52" fmla="*/ 473 w 1104"/>
                <a:gd name="T53" fmla="*/ 564 h 1329"/>
                <a:gd name="T54" fmla="*/ 556 w 1104"/>
                <a:gd name="T55" fmla="*/ 669 h 1329"/>
                <a:gd name="T56" fmla="*/ 520 w 1104"/>
                <a:gd name="T57" fmla="*/ 629 h 1329"/>
                <a:gd name="T58" fmla="*/ 579 w 1104"/>
                <a:gd name="T59" fmla="*/ 690 h 1329"/>
                <a:gd name="T60" fmla="*/ 605 w 1104"/>
                <a:gd name="T61" fmla="*/ 733 h 1329"/>
                <a:gd name="T62" fmla="*/ 573 w 1104"/>
                <a:gd name="T63" fmla="*/ 690 h 1329"/>
                <a:gd name="T64" fmla="*/ 661 w 1104"/>
                <a:gd name="T65" fmla="*/ 791 h 1329"/>
                <a:gd name="T66" fmla="*/ 656 w 1104"/>
                <a:gd name="T67" fmla="*/ 794 h 1329"/>
                <a:gd name="T68" fmla="*/ 628 w 1104"/>
                <a:gd name="T69" fmla="*/ 752 h 1329"/>
                <a:gd name="T70" fmla="*/ 713 w 1104"/>
                <a:gd name="T71" fmla="*/ 856 h 1329"/>
                <a:gd name="T72" fmla="*/ 676 w 1104"/>
                <a:gd name="T73" fmla="*/ 819 h 1329"/>
                <a:gd name="T74" fmla="*/ 683 w 1104"/>
                <a:gd name="T75" fmla="*/ 816 h 1329"/>
                <a:gd name="T76" fmla="*/ 763 w 1104"/>
                <a:gd name="T77" fmla="*/ 921 h 1329"/>
                <a:gd name="T78" fmla="*/ 729 w 1104"/>
                <a:gd name="T79" fmla="*/ 879 h 1329"/>
                <a:gd name="T80" fmla="*/ 816 w 1104"/>
                <a:gd name="T81" fmla="*/ 978 h 1329"/>
                <a:gd name="T82" fmla="*/ 813 w 1104"/>
                <a:gd name="T83" fmla="*/ 983 h 1329"/>
                <a:gd name="T84" fmla="*/ 782 w 1104"/>
                <a:gd name="T85" fmla="*/ 941 h 1329"/>
                <a:gd name="T86" fmla="*/ 869 w 1104"/>
                <a:gd name="T87" fmla="*/ 1043 h 1329"/>
                <a:gd name="T88" fmla="*/ 833 w 1104"/>
                <a:gd name="T89" fmla="*/ 1009 h 1329"/>
                <a:gd name="T90" fmla="*/ 838 w 1104"/>
                <a:gd name="T91" fmla="*/ 1004 h 1329"/>
                <a:gd name="T92" fmla="*/ 920 w 1104"/>
                <a:gd name="T93" fmla="*/ 1108 h 1329"/>
                <a:gd name="T94" fmla="*/ 884 w 1104"/>
                <a:gd name="T95" fmla="*/ 1069 h 1329"/>
                <a:gd name="T96" fmla="*/ 942 w 1104"/>
                <a:gd name="T97" fmla="*/ 1129 h 1329"/>
                <a:gd name="T98" fmla="*/ 970 w 1104"/>
                <a:gd name="T99" fmla="*/ 1172 h 1329"/>
                <a:gd name="T100" fmla="*/ 937 w 1104"/>
                <a:gd name="T101" fmla="*/ 1129 h 1329"/>
                <a:gd name="T102" fmla="*/ 1025 w 1104"/>
                <a:gd name="T103" fmla="*/ 1230 h 1329"/>
                <a:gd name="T104" fmla="*/ 1019 w 1104"/>
                <a:gd name="T105" fmla="*/ 1233 h 1329"/>
                <a:gd name="T106" fmla="*/ 992 w 1104"/>
                <a:gd name="T107" fmla="*/ 1191 h 1329"/>
                <a:gd name="T108" fmla="*/ 1077 w 1104"/>
                <a:gd name="T109" fmla="*/ 1296 h 1329"/>
                <a:gd name="T110" fmla="*/ 1041 w 1104"/>
                <a:gd name="T111" fmla="*/ 1258 h 1329"/>
                <a:gd name="T112" fmla="*/ 1046 w 1104"/>
                <a:gd name="T113" fmla="*/ 1256 h 1329"/>
                <a:gd name="T114" fmla="*/ 1101 w 1104"/>
                <a:gd name="T115" fmla="*/ 1328 h 1329"/>
                <a:gd name="T116" fmla="*/ 1093 w 1104"/>
                <a:gd name="T117" fmla="*/ 1318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4" h="1329">
                  <a:moveTo>
                    <a:pt x="5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  <a:moveTo>
                    <a:pt x="58" y="63"/>
                  </a:moveTo>
                  <a:lnTo>
                    <a:pt x="88" y="100"/>
                  </a:lnTo>
                  <a:lnTo>
                    <a:pt x="89" y="101"/>
                  </a:lnTo>
                  <a:lnTo>
                    <a:pt x="89" y="102"/>
                  </a:lnTo>
                  <a:lnTo>
                    <a:pt x="89" y="104"/>
                  </a:lnTo>
                  <a:lnTo>
                    <a:pt x="88" y="105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4" y="105"/>
                  </a:lnTo>
                  <a:lnTo>
                    <a:pt x="83" y="104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2" y="64"/>
                  </a:lnTo>
                  <a:lnTo>
                    <a:pt x="53" y="63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7" y="62"/>
                  </a:lnTo>
                  <a:lnTo>
                    <a:pt x="58" y="63"/>
                  </a:lnTo>
                  <a:close/>
                  <a:moveTo>
                    <a:pt x="110" y="126"/>
                  </a:moveTo>
                  <a:lnTo>
                    <a:pt x="140" y="163"/>
                  </a:lnTo>
                  <a:lnTo>
                    <a:pt x="141" y="164"/>
                  </a:lnTo>
                  <a:lnTo>
                    <a:pt x="141" y="165"/>
                  </a:lnTo>
                  <a:lnTo>
                    <a:pt x="141" y="166"/>
                  </a:lnTo>
                  <a:lnTo>
                    <a:pt x="140" y="167"/>
                  </a:lnTo>
                  <a:lnTo>
                    <a:pt x="139" y="168"/>
                  </a:lnTo>
                  <a:lnTo>
                    <a:pt x="137" y="168"/>
                  </a:lnTo>
                  <a:lnTo>
                    <a:pt x="136" y="168"/>
                  </a:lnTo>
                  <a:lnTo>
                    <a:pt x="135" y="167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8"/>
                  </a:lnTo>
                  <a:lnTo>
                    <a:pt x="104" y="127"/>
                  </a:lnTo>
                  <a:lnTo>
                    <a:pt x="105" y="125"/>
                  </a:lnTo>
                  <a:lnTo>
                    <a:pt x="106" y="125"/>
                  </a:lnTo>
                  <a:lnTo>
                    <a:pt x="108" y="125"/>
                  </a:lnTo>
                  <a:lnTo>
                    <a:pt x="109" y="125"/>
                  </a:lnTo>
                  <a:lnTo>
                    <a:pt x="110" y="126"/>
                  </a:lnTo>
                  <a:close/>
                  <a:moveTo>
                    <a:pt x="162" y="189"/>
                  </a:moveTo>
                  <a:lnTo>
                    <a:pt x="192" y="225"/>
                  </a:lnTo>
                  <a:lnTo>
                    <a:pt x="193" y="227"/>
                  </a:lnTo>
                  <a:lnTo>
                    <a:pt x="193" y="228"/>
                  </a:lnTo>
                  <a:lnTo>
                    <a:pt x="193" y="229"/>
                  </a:lnTo>
                  <a:lnTo>
                    <a:pt x="192" y="230"/>
                  </a:lnTo>
                  <a:lnTo>
                    <a:pt x="190" y="231"/>
                  </a:lnTo>
                  <a:lnTo>
                    <a:pt x="189" y="231"/>
                  </a:lnTo>
                  <a:lnTo>
                    <a:pt x="188" y="231"/>
                  </a:lnTo>
                  <a:lnTo>
                    <a:pt x="187" y="230"/>
                  </a:lnTo>
                  <a:lnTo>
                    <a:pt x="156" y="193"/>
                  </a:lnTo>
                  <a:lnTo>
                    <a:pt x="156" y="192"/>
                  </a:lnTo>
                  <a:lnTo>
                    <a:pt x="156" y="190"/>
                  </a:lnTo>
                  <a:lnTo>
                    <a:pt x="156" y="189"/>
                  </a:lnTo>
                  <a:lnTo>
                    <a:pt x="157" y="188"/>
                  </a:lnTo>
                  <a:lnTo>
                    <a:pt x="158" y="188"/>
                  </a:lnTo>
                  <a:lnTo>
                    <a:pt x="160" y="188"/>
                  </a:lnTo>
                  <a:lnTo>
                    <a:pt x="161" y="188"/>
                  </a:lnTo>
                  <a:lnTo>
                    <a:pt x="162" y="189"/>
                  </a:lnTo>
                  <a:close/>
                  <a:moveTo>
                    <a:pt x="214" y="251"/>
                  </a:moveTo>
                  <a:lnTo>
                    <a:pt x="244" y="288"/>
                  </a:lnTo>
                  <a:lnTo>
                    <a:pt x="245" y="290"/>
                  </a:lnTo>
                  <a:lnTo>
                    <a:pt x="245" y="291"/>
                  </a:lnTo>
                  <a:lnTo>
                    <a:pt x="245" y="292"/>
                  </a:lnTo>
                  <a:lnTo>
                    <a:pt x="244" y="293"/>
                  </a:lnTo>
                  <a:lnTo>
                    <a:pt x="243" y="294"/>
                  </a:lnTo>
                  <a:lnTo>
                    <a:pt x="241" y="294"/>
                  </a:lnTo>
                  <a:lnTo>
                    <a:pt x="240" y="293"/>
                  </a:lnTo>
                  <a:lnTo>
                    <a:pt x="239" y="292"/>
                  </a:lnTo>
                  <a:lnTo>
                    <a:pt x="209" y="255"/>
                  </a:lnTo>
                  <a:lnTo>
                    <a:pt x="208" y="255"/>
                  </a:lnTo>
                  <a:lnTo>
                    <a:pt x="208" y="253"/>
                  </a:lnTo>
                  <a:lnTo>
                    <a:pt x="208" y="252"/>
                  </a:lnTo>
                  <a:lnTo>
                    <a:pt x="209" y="251"/>
                  </a:lnTo>
                  <a:lnTo>
                    <a:pt x="210" y="251"/>
                  </a:lnTo>
                  <a:lnTo>
                    <a:pt x="212" y="251"/>
                  </a:lnTo>
                  <a:lnTo>
                    <a:pt x="213" y="251"/>
                  </a:lnTo>
                  <a:lnTo>
                    <a:pt x="214" y="251"/>
                  </a:lnTo>
                  <a:close/>
                  <a:moveTo>
                    <a:pt x="266" y="314"/>
                  </a:moveTo>
                  <a:lnTo>
                    <a:pt x="296" y="351"/>
                  </a:lnTo>
                  <a:lnTo>
                    <a:pt x="297" y="352"/>
                  </a:lnTo>
                  <a:lnTo>
                    <a:pt x="297" y="353"/>
                  </a:lnTo>
                  <a:lnTo>
                    <a:pt x="297" y="355"/>
                  </a:lnTo>
                  <a:lnTo>
                    <a:pt x="296" y="356"/>
                  </a:lnTo>
                  <a:lnTo>
                    <a:pt x="295" y="356"/>
                  </a:lnTo>
                  <a:lnTo>
                    <a:pt x="293" y="357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60" y="318"/>
                  </a:lnTo>
                  <a:lnTo>
                    <a:pt x="260" y="317"/>
                  </a:lnTo>
                  <a:lnTo>
                    <a:pt x="260" y="316"/>
                  </a:lnTo>
                  <a:lnTo>
                    <a:pt x="260" y="315"/>
                  </a:lnTo>
                  <a:lnTo>
                    <a:pt x="261" y="313"/>
                  </a:lnTo>
                  <a:lnTo>
                    <a:pt x="262" y="313"/>
                  </a:lnTo>
                  <a:lnTo>
                    <a:pt x="264" y="313"/>
                  </a:lnTo>
                  <a:lnTo>
                    <a:pt x="265" y="313"/>
                  </a:lnTo>
                  <a:lnTo>
                    <a:pt x="266" y="314"/>
                  </a:lnTo>
                  <a:close/>
                  <a:moveTo>
                    <a:pt x="318" y="377"/>
                  </a:moveTo>
                  <a:lnTo>
                    <a:pt x="349" y="414"/>
                  </a:lnTo>
                  <a:lnTo>
                    <a:pt x="349" y="415"/>
                  </a:lnTo>
                  <a:lnTo>
                    <a:pt x="349" y="416"/>
                  </a:lnTo>
                  <a:lnTo>
                    <a:pt x="349" y="417"/>
                  </a:lnTo>
                  <a:lnTo>
                    <a:pt x="348" y="418"/>
                  </a:lnTo>
                  <a:lnTo>
                    <a:pt x="347" y="419"/>
                  </a:lnTo>
                  <a:lnTo>
                    <a:pt x="345" y="419"/>
                  </a:lnTo>
                  <a:lnTo>
                    <a:pt x="344" y="419"/>
                  </a:lnTo>
                  <a:lnTo>
                    <a:pt x="343" y="418"/>
                  </a:lnTo>
                  <a:lnTo>
                    <a:pt x="313" y="382"/>
                  </a:lnTo>
                  <a:lnTo>
                    <a:pt x="312" y="380"/>
                  </a:lnTo>
                  <a:lnTo>
                    <a:pt x="312" y="378"/>
                  </a:lnTo>
                  <a:lnTo>
                    <a:pt x="312" y="378"/>
                  </a:lnTo>
                  <a:lnTo>
                    <a:pt x="313" y="376"/>
                  </a:lnTo>
                  <a:lnTo>
                    <a:pt x="314" y="376"/>
                  </a:lnTo>
                  <a:lnTo>
                    <a:pt x="316" y="376"/>
                  </a:lnTo>
                  <a:lnTo>
                    <a:pt x="317" y="376"/>
                  </a:lnTo>
                  <a:lnTo>
                    <a:pt x="318" y="377"/>
                  </a:lnTo>
                  <a:close/>
                  <a:moveTo>
                    <a:pt x="370" y="440"/>
                  </a:moveTo>
                  <a:lnTo>
                    <a:pt x="400" y="476"/>
                  </a:lnTo>
                  <a:lnTo>
                    <a:pt x="401" y="478"/>
                  </a:lnTo>
                  <a:lnTo>
                    <a:pt x="402" y="479"/>
                  </a:lnTo>
                  <a:lnTo>
                    <a:pt x="401" y="480"/>
                  </a:lnTo>
                  <a:lnTo>
                    <a:pt x="400" y="481"/>
                  </a:lnTo>
                  <a:lnTo>
                    <a:pt x="399" y="482"/>
                  </a:lnTo>
                  <a:lnTo>
                    <a:pt x="397" y="482"/>
                  </a:lnTo>
                  <a:lnTo>
                    <a:pt x="396" y="481"/>
                  </a:lnTo>
                  <a:lnTo>
                    <a:pt x="395" y="480"/>
                  </a:lnTo>
                  <a:lnTo>
                    <a:pt x="364" y="444"/>
                  </a:lnTo>
                  <a:lnTo>
                    <a:pt x="364" y="443"/>
                  </a:lnTo>
                  <a:lnTo>
                    <a:pt x="364" y="441"/>
                  </a:lnTo>
                  <a:lnTo>
                    <a:pt x="364" y="440"/>
                  </a:lnTo>
                  <a:lnTo>
                    <a:pt x="365" y="440"/>
                  </a:lnTo>
                  <a:lnTo>
                    <a:pt x="366" y="439"/>
                  </a:lnTo>
                  <a:lnTo>
                    <a:pt x="368" y="439"/>
                  </a:lnTo>
                  <a:lnTo>
                    <a:pt x="369" y="439"/>
                  </a:lnTo>
                  <a:lnTo>
                    <a:pt x="370" y="440"/>
                  </a:lnTo>
                  <a:close/>
                  <a:moveTo>
                    <a:pt x="422" y="502"/>
                  </a:moveTo>
                  <a:lnTo>
                    <a:pt x="453" y="539"/>
                  </a:lnTo>
                  <a:lnTo>
                    <a:pt x="453" y="540"/>
                  </a:lnTo>
                  <a:lnTo>
                    <a:pt x="453" y="541"/>
                  </a:lnTo>
                  <a:lnTo>
                    <a:pt x="453" y="543"/>
                  </a:lnTo>
                  <a:lnTo>
                    <a:pt x="452" y="544"/>
                  </a:lnTo>
                  <a:lnTo>
                    <a:pt x="451" y="545"/>
                  </a:lnTo>
                  <a:lnTo>
                    <a:pt x="449" y="545"/>
                  </a:lnTo>
                  <a:lnTo>
                    <a:pt x="448" y="544"/>
                  </a:lnTo>
                  <a:lnTo>
                    <a:pt x="448" y="544"/>
                  </a:lnTo>
                  <a:lnTo>
                    <a:pt x="417" y="506"/>
                  </a:lnTo>
                  <a:lnTo>
                    <a:pt x="416" y="506"/>
                  </a:lnTo>
                  <a:lnTo>
                    <a:pt x="416" y="505"/>
                  </a:lnTo>
                  <a:lnTo>
                    <a:pt x="416" y="503"/>
                  </a:lnTo>
                  <a:lnTo>
                    <a:pt x="417" y="502"/>
                  </a:lnTo>
                  <a:lnTo>
                    <a:pt x="418" y="501"/>
                  </a:lnTo>
                  <a:lnTo>
                    <a:pt x="420" y="501"/>
                  </a:lnTo>
                  <a:lnTo>
                    <a:pt x="421" y="501"/>
                  </a:lnTo>
                  <a:lnTo>
                    <a:pt x="422" y="502"/>
                  </a:lnTo>
                  <a:close/>
                  <a:moveTo>
                    <a:pt x="474" y="565"/>
                  </a:moveTo>
                  <a:lnTo>
                    <a:pt x="504" y="602"/>
                  </a:lnTo>
                  <a:lnTo>
                    <a:pt x="505" y="603"/>
                  </a:lnTo>
                  <a:lnTo>
                    <a:pt x="506" y="604"/>
                  </a:lnTo>
                  <a:lnTo>
                    <a:pt x="505" y="605"/>
                  </a:lnTo>
                  <a:lnTo>
                    <a:pt x="504" y="606"/>
                  </a:lnTo>
                  <a:lnTo>
                    <a:pt x="503" y="607"/>
                  </a:lnTo>
                  <a:lnTo>
                    <a:pt x="501" y="607"/>
                  </a:lnTo>
                  <a:lnTo>
                    <a:pt x="501" y="607"/>
                  </a:lnTo>
                  <a:lnTo>
                    <a:pt x="499" y="606"/>
                  </a:lnTo>
                  <a:lnTo>
                    <a:pt x="469" y="570"/>
                  </a:lnTo>
                  <a:lnTo>
                    <a:pt x="468" y="568"/>
                  </a:lnTo>
                  <a:lnTo>
                    <a:pt x="468" y="567"/>
                  </a:lnTo>
                  <a:lnTo>
                    <a:pt x="469" y="566"/>
                  </a:lnTo>
                  <a:lnTo>
                    <a:pt x="469" y="564"/>
                  </a:lnTo>
                  <a:lnTo>
                    <a:pt x="470" y="564"/>
                  </a:lnTo>
                  <a:lnTo>
                    <a:pt x="472" y="564"/>
                  </a:lnTo>
                  <a:lnTo>
                    <a:pt x="473" y="564"/>
                  </a:lnTo>
                  <a:lnTo>
                    <a:pt x="474" y="565"/>
                  </a:lnTo>
                  <a:close/>
                  <a:moveTo>
                    <a:pt x="526" y="628"/>
                  </a:moveTo>
                  <a:lnTo>
                    <a:pt x="557" y="664"/>
                  </a:lnTo>
                  <a:lnTo>
                    <a:pt x="557" y="666"/>
                  </a:lnTo>
                  <a:lnTo>
                    <a:pt x="557" y="667"/>
                  </a:lnTo>
                  <a:lnTo>
                    <a:pt x="557" y="668"/>
                  </a:lnTo>
                  <a:lnTo>
                    <a:pt x="556" y="669"/>
                  </a:lnTo>
                  <a:lnTo>
                    <a:pt x="555" y="670"/>
                  </a:lnTo>
                  <a:lnTo>
                    <a:pt x="554" y="670"/>
                  </a:lnTo>
                  <a:lnTo>
                    <a:pt x="552" y="670"/>
                  </a:lnTo>
                  <a:lnTo>
                    <a:pt x="552" y="668"/>
                  </a:lnTo>
                  <a:lnTo>
                    <a:pt x="521" y="632"/>
                  </a:lnTo>
                  <a:lnTo>
                    <a:pt x="520" y="631"/>
                  </a:lnTo>
                  <a:lnTo>
                    <a:pt x="520" y="629"/>
                  </a:lnTo>
                  <a:lnTo>
                    <a:pt x="520" y="628"/>
                  </a:lnTo>
                  <a:lnTo>
                    <a:pt x="521" y="628"/>
                  </a:lnTo>
                  <a:lnTo>
                    <a:pt x="522" y="627"/>
                  </a:lnTo>
                  <a:lnTo>
                    <a:pt x="524" y="627"/>
                  </a:lnTo>
                  <a:lnTo>
                    <a:pt x="526" y="627"/>
                  </a:lnTo>
                  <a:lnTo>
                    <a:pt x="526" y="628"/>
                  </a:lnTo>
                  <a:close/>
                  <a:moveTo>
                    <a:pt x="579" y="690"/>
                  </a:moveTo>
                  <a:lnTo>
                    <a:pt x="608" y="727"/>
                  </a:lnTo>
                  <a:lnTo>
                    <a:pt x="609" y="728"/>
                  </a:lnTo>
                  <a:lnTo>
                    <a:pt x="610" y="729"/>
                  </a:lnTo>
                  <a:lnTo>
                    <a:pt x="609" y="731"/>
                  </a:lnTo>
                  <a:lnTo>
                    <a:pt x="608" y="732"/>
                  </a:lnTo>
                  <a:lnTo>
                    <a:pt x="607" y="733"/>
                  </a:lnTo>
                  <a:lnTo>
                    <a:pt x="605" y="733"/>
                  </a:lnTo>
                  <a:lnTo>
                    <a:pt x="605" y="732"/>
                  </a:lnTo>
                  <a:lnTo>
                    <a:pt x="603" y="732"/>
                  </a:lnTo>
                  <a:lnTo>
                    <a:pt x="573" y="694"/>
                  </a:lnTo>
                  <a:lnTo>
                    <a:pt x="572" y="694"/>
                  </a:lnTo>
                  <a:lnTo>
                    <a:pt x="572" y="693"/>
                  </a:lnTo>
                  <a:lnTo>
                    <a:pt x="573" y="691"/>
                  </a:lnTo>
                  <a:lnTo>
                    <a:pt x="573" y="690"/>
                  </a:lnTo>
                  <a:lnTo>
                    <a:pt x="574" y="690"/>
                  </a:lnTo>
                  <a:lnTo>
                    <a:pt x="576" y="690"/>
                  </a:lnTo>
                  <a:lnTo>
                    <a:pt x="577" y="690"/>
                  </a:lnTo>
                  <a:lnTo>
                    <a:pt x="579" y="690"/>
                  </a:lnTo>
                  <a:close/>
                  <a:moveTo>
                    <a:pt x="630" y="753"/>
                  </a:moveTo>
                  <a:lnTo>
                    <a:pt x="661" y="790"/>
                  </a:lnTo>
                  <a:lnTo>
                    <a:pt x="661" y="791"/>
                  </a:lnTo>
                  <a:lnTo>
                    <a:pt x="661" y="792"/>
                  </a:lnTo>
                  <a:lnTo>
                    <a:pt x="661" y="794"/>
                  </a:lnTo>
                  <a:lnTo>
                    <a:pt x="660" y="794"/>
                  </a:lnTo>
                  <a:lnTo>
                    <a:pt x="659" y="795"/>
                  </a:lnTo>
                  <a:lnTo>
                    <a:pt x="658" y="796"/>
                  </a:lnTo>
                  <a:lnTo>
                    <a:pt x="656" y="795"/>
                  </a:lnTo>
                  <a:lnTo>
                    <a:pt x="656" y="794"/>
                  </a:lnTo>
                  <a:lnTo>
                    <a:pt x="625" y="758"/>
                  </a:lnTo>
                  <a:lnTo>
                    <a:pt x="624" y="756"/>
                  </a:lnTo>
                  <a:lnTo>
                    <a:pt x="624" y="755"/>
                  </a:lnTo>
                  <a:lnTo>
                    <a:pt x="624" y="754"/>
                  </a:lnTo>
                  <a:lnTo>
                    <a:pt x="625" y="753"/>
                  </a:lnTo>
                  <a:lnTo>
                    <a:pt x="626" y="752"/>
                  </a:lnTo>
                  <a:lnTo>
                    <a:pt x="628" y="752"/>
                  </a:lnTo>
                  <a:lnTo>
                    <a:pt x="630" y="753"/>
                  </a:lnTo>
                  <a:lnTo>
                    <a:pt x="630" y="753"/>
                  </a:lnTo>
                  <a:close/>
                  <a:moveTo>
                    <a:pt x="683" y="816"/>
                  </a:moveTo>
                  <a:lnTo>
                    <a:pt x="712" y="852"/>
                  </a:lnTo>
                  <a:lnTo>
                    <a:pt x="713" y="854"/>
                  </a:lnTo>
                  <a:lnTo>
                    <a:pt x="714" y="855"/>
                  </a:lnTo>
                  <a:lnTo>
                    <a:pt x="713" y="856"/>
                  </a:lnTo>
                  <a:lnTo>
                    <a:pt x="712" y="857"/>
                  </a:lnTo>
                  <a:lnTo>
                    <a:pt x="711" y="858"/>
                  </a:lnTo>
                  <a:lnTo>
                    <a:pt x="709" y="858"/>
                  </a:lnTo>
                  <a:lnTo>
                    <a:pt x="709" y="858"/>
                  </a:lnTo>
                  <a:lnTo>
                    <a:pt x="707" y="857"/>
                  </a:lnTo>
                  <a:lnTo>
                    <a:pt x="677" y="821"/>
                  </a:lnTo>
                  <a:lnTo>
                    <a:pt x="676" y="819"/>
                  </a:lnTo>
                  <a:lnTo>
                    <a:pt x="676" y="818"/>
                  </a:lnTo>
                  <a:lnTo>
                    <a:pt x="677" y="817"/>
                  </a:lnTo>
                  <a:lnTo>
                    <a:pt x="677" y="816"/>
                  </a:lnTo>
                  <a:lnTo>
                    <a:pt x="678" y="815"/>
                  </a:lnTo>
                  <a:lnTo>
                    <a:pt x="680" y="815"/>
                  </a:lnTo>
                  <a:lnTo>
                    <a:pt x="681" y="815"/>
                  </a:lnTo>
                  <a:lnTo>
                    <a:pt x="683" y="816"/>
                  </a:lnTo>
                  <a:close/>
                  <a:moveTo>
                    <a:pt x="734" y="879"/>
                  </a:moveTo>
                  <a:lnTo>
                    <a:pt x="765" y="915"/>
                  </a:lnTo>
                  <a:lnTo>
                    <a:pt x="765" y="917"/>
                  </a:lnTo>
                  <a:lnTo>
                    <a:pt x="765" y="918"/>
                  </a:lnTo>
                  <a:lnTo>
                    <a:pt x="765" y="919"/>
                  </a:lnTo>
                  <a:lnTo>
                    <a:pt x="764" y="920"/>
                  </a:lnTo>
                  <a:lnTo>
                    <a:pt x="763" y="921"/>
                  </a:lnTo>
                  <a:lnTo>
                    <a:pt x="762" y="921"/>
                  </a:lnTo>
                  <a:lnTo>
                    <a:pt x="761" y="920"/>
                  </a:lnTo>
                  <a:lnTo>
                    <a:pt x="760" y="920"/>
                  </a:lnTo>
                  <a:lnTo>
                    <a:pt x="729" y="883"/>
                  </a:lnTo>
                  <a:lnTo>
                    <a:pt x="729" y="882"/>
                  </a:lnTo>
                  <a:lnTo>
                    <a:pt x="729" y="881"/>
                  </a:lnTo>
                  <a:lnTo>
                    <a:pt x="729" y="879"/>
                  </a:lnTo>
                  <a:lnTo>
                    <a:pt x="729" y="879"/>
                  </a:lnTo>
                  <a:lnTo>
                    <a:pt x="730" y="878"/>
                  </a:lnTo>
                  <a:lnTo>
                    <a:pt x="732" y="878"/>
                  </a:lnTo>
                  <a:lnTo>
                    <a:pt x="734" y="878"/>
                  </a:lnTo>
                  <a:lnTo>
                    <a:pt x="734" y="879"/>
                  </a:lnTo>
                  <a:close/>
                  <a:moveTo>
                    <a:pt x="787" y="941"/>
                  </a:moveTo>
                  <a:lnTo>
                    <a:pt x="816" y="978"/>
                  </a:lnTo>
                  <a:lnTo>
                    <a:pt x="817" y="979"/>
                  </a:lnTo>
                  <a:lnTo>
                    <a:pt x="818" y="980"/>
                  </a:lnTo>
                  <a:lnTo>
                    <a:pt x="817" y="982"/>
                  </a:lnTo>
                  <a:lnTo>
                    <a:pt x="816" y="983"/>
                  </a:lnTo>
                  <a:lnTo>
                    <a:pt x="815" y="983"/>
                  </a:lnTo>
                  <a:lnTo>
                    <a:pt x="814" y="984"/>
                  </a:lnTo>
                  <a:lnTo>
                    <a:pt x="813" y="983"/>
                  </a:lnTo>
                  <a:lnTo>
                    <a:pt x="811" y="983"/>
                  </a:lnTo>
                  <a:lnTo>
                    <a:pt x="781" y="946"/>
                  </a:lnTo>
                  <a:lnTo>
                    <a:pt x="780" y="944"/>
                  </a:lnTo>
                  <a:lnTo>
                    <a:pt x="780" y="944"/>
                  </a:lnTo>
                  <a:lnTo>
                    <a:pt x="781" y="942"/>
                  </a:lnTo>
                  <a:lnTo>
                    <a:pt x="782" y="941"/>
                  </a:lnTo>
                  <a:lnTo>
                    <a:pt x="782" y="941"/>
                  </a:lnTo>
                  <a:lnTo>
                    <a:pt x="784" y="940"/>
                  </a:lnTo>
                  <a:lnTo>
                    <a:pt x="785" y="941"/>
                  </a:lnTo>
                  <a:lnTo>
                    <a:pt x="787" y="941"/>
                  </a:lnTo>
                  <a:close/>
                  <a:moveTo>
                    <a:pt x="838" y="1004"/>
                  </a:moveTo>
                  <a:lnTo>
                    <a:pt x="869" y="1041"/>
                  </a:lnTo>
                  <a:lnTo>
                    <a:pt x="869" y="1042"/>
                  </a:lnTo>
                  <a:lnTo>
                    <a:pt x="869" y="1043"/>
                  </a:lnTo>
                  <a:lnTo>
                    <a:pt x="869" y="1044"/>
                  </a:lnTo>
                  <a:lnTo>
                    <a:pt x="868" y="1045"/>
                  </a:lnTo>
                  <a:lnTo>
                    <a:pt x="867" y="1046"/>
                  </a:lnTo>
                  <a:lnTo>
                    <a:pt x="866" y="1046"/>
                  </a:lnTo>
                  <a:lnTo>
                    <a:pt x="865" y="1046"/>
                  </a:lnTo>
                  <a:lnTo>
                    <a:pt x="864" y="1045"/>
                  </a:lnTo>
                  <a:lnTo>
                    <a:pt x="833" y="1009"/>
                  </a:lnTo>
                  <a:lnTo>
                    <a:pt x="833" y="1007"/>
                  </a:lnTo>
                  <a:lnTo>
                    <a:pt x="833" y="1006"/>
                  </a:lnTo>
                  <a:lnTo>
                    <a:pt x="833" y="1005"/>
                  </a:lnTo>
                  <a:lnTo>
                    <a:pt x="833" y="1004"/>
                  </a:lnTo>
                  <a:lnTo>
                    <a:pt x="835" y="1003"/>
                  </a:lnTo>
                  <a:lnTo>
                    <a:pt x="836" y="1003"/>
                  </a:lnTo>
                  <a:lnTo>
                    <a:pt x="838" y="1004"/>
                  </a:lnTo>
                  <a:lnTo>
                    <a:pt x="838" y="1004"/>
                  </a:lnTo>
                  <a:close/>
                  <a:moveTo>
                    <a:pt x="891" y="1067"/>
                  </a:moveTo>
                  <a:lnTo>
                    <a:pt x="920" y="1103"/>
                  </a:lnTo>
                  <a:lnTo>
                    <a:pt x="921" y="1105"/>
                  </a:lnTo>
                  <a:lnTo>
                    <a:pt x="922" y="1106"/>
                  </a:lnTo>
                  <a:lnTo>
                    <a:pt x="921" y="1108"/>
                  </a:lnTo>
                  <a:lnTo>
                    <a:pt x="920" y="1108"/>
                  </a:lnTo>
                  <a:lnTo>
                    <a:pt x="919" y="1109"/>
                  </a:lnTo>
                  <a:lnTo>
                    <a:pt x="918" y="1109"/>
                  </a:lnTo>
                  <a:lnTo>
                    <a:pt x="917" y="1109"/>
                  </a:lnTo>
                  <a:lnTo>
                    <a:pt x="915" y="1108"/>
                  </a:lnTo>
                  <a:lnTo>
                    <a:pt x="885" y="1071"/>
                  </a:lnTo>
                  <a:lnTo>
                    <a:pt x="884" y="1070"/>
                  </a:lnTo>
                  <a:lnTo>
                    <a:pt x="884" y="1069"/>
                  </a:lnTo>
                  <a:lnTo>
                    <a:pt x="885" y="1067"/>
                  </a:lnTo>
                  <a:lnTo>
                    <a:pt x="886" y="1067"/>
                  </a:lnTo>
                  <a:lnTo>
                    <a:pt x="886" y="1066"/>
                  </a:lnTo>
                  <a:lnTo>
                    <a:pt x="888" y="1066"/>
                  </a:lnTo>
                  <a:lnTo>
                    <a:pt x="889" y="1066"/>
                  </a:lnTo>
                  <a:lnTo>
                    <a:pt x="891" y="1067"/>
                  </a:lnTo>
                  <a:close/>
                  <a:moveTo>
                    <a:pt x="942" y="1129"/>
                  </a:moveTo>
                  <a:lnTo>
                    <a:pt x="973" y="1166"/>
                  </a:lnTo>
                  <a:lnTo>
                    <a:pt x="973" y="1167"/>
                  </a:lnTo>
                  <a:lnTo>
                    <a:pt x="973" y="1168"/>
                  </a:lnTo>
                  <a:lnTo>
                    <a:pt x="973" y="1170"/>
                  </a:lnTo>
                  <a:lnTo>
                    <a:pt x="972" y="1171"/>
                  </a:lnTo>
                  <a:lnTo>
                    <a:pt x="971" y="1172"/>
                  </a:lnTo>
                  <a:lnTo>
                    <a:pt x="970" y="1172"/>
                  </a:lnTo>
                  <a:lnTo>
                    <a:pt x="969" y="1171"/>
                  </a:lnTo>
                  <a:lnTo>
                    <a:pt x="968" y="1171"/>
                  </a:lnTo>
                  <a:lnTo>
                    <a:pt x="937" y="1134"/>
                  </a:lnTo>
                  <a:lnTo>
                    <a:pt x="937" y="1133"/>
                  </a:lnTo>
                  <a:lnTo>
                    <a:pt x="937" y="1132"/>
                  </a:lnTo>
                  <a:lnTo>
                    <a:pt x="937" y="1130"/>
                  </a:lnTo>
                  <a:lnTo>
                    <a:pt x="937" y="1129"/>
                  </a:lnTo>
                  <a:lnTo>
                    <a:pt x="939" y="1129"/>
                  </a:lnTo>
                  <a:lnTo>
                    <a:pt x="940" y="1128"/>
                  </a:lnTo>
                  <a:lnTo>
                    <a:pt x="942" y="1129"/>
                  </a:lnTo>
                  <a:lnTo>
                    <a:pt x="942" y="1129"/>
                  </a:lnTo>
                  <a:close/>
                  <a:moveTo>
                    <a:pt x="995" y="1192"/>
                  </a:moveTo>
                  <a:lnTo>
                    <a:pt x="1024" y="1229"/>
                  </a:lnTo>
                  <a:lnTo>
                    <a:pt x="1025" y="1230"/>
                  </a:lnTo>
                  <a:lnTo>
                    <a:pt x="1026" y="1231"/>
                  </a:lnTo>
                  <a:lnTo>
                    <a:pt x="1025" y="1233"/>
                  </a:lnTo>
                  <a:lnTo>
                    <a:pt x="1024" y="1233"/>
                  </a:lnTo>
                  <a:lnTo>
                    <a:pt x="1023" y="1234"/>
                  </a:lnTo>
                  <a:lnTo>
                    <a:pt x="1022" y="1234"/>
                  </a:lnTo>
                  <a:lnTo>
                    <a:pt x="1021" y="1234"/>
                  </a:lnTo>
                  <a:lnTo>
                    <a:pt x="1019" y="1233"/>
                  </a:lnTo>
                  <a:lnTo>
                    <a:pt x="989" y="1197"/>
                  </a:lnTo>
                  <a:lnTo>
                    <a:pt x="988" y="1195"/>
                  </a:lnTo>
                  <a:lnTo>
                    <a:pt x="988" y="1194"/>
                  </a:lnTo>
                  <a:lnTo>
                    <a:pt x="989" y="1193"/>
                  </a:lnTo>
                  <a:lnTo>
                    <a:pt x="990" y="1192"/>
                  </a:lnTo>
                  <a:lnTo>
                    <a:pt x="990" y="1191"/>
                  </a:lnTo>
                  <a:lnTo>
                    <a:pt x="992" y="1191"/>
                  </a:lnTo>
                  <a:lnTo>
                    <a:pt x="993" y="1192"/>
                  </a:lnTo>
                  <a:lnTo>
                    <a:pt x="995" y="1192"/>
                  </a:lnTo>
                  <a:close/>
                  <a:moveTo>
                    <a:pt x="1046" y="1256"/>
                  </a:moveTo>
                  <a:lnTo>
                    <a:pt x="1077" y="1291"/>
                  </a:lnTo>
                  <a:lnTo>
                    <a:pt x="1077" y="1293"/>
                  </a:lnTo>
                  <a:lnTo>
                    <a:pt x="1077" y="1294"/>
                  </a:lnTo>
                  <a:lnTo>
                    <a:pt x="1077" y="1296"/>
                  </a:lnTo>
                  <a:lnTo>
                    <a:pt x="1076" y="1296"/>
                  </a:lnTo>
                  <a:lnTo>
                    <a:pt x="1075" y="1297"/>
                  </a:lnTo>
                  <a:lnTo>
                    <a:pt x="1074" y="1297"/>
                  </a:lnTo>
                  <a:lnTo>
                    <a:pt x="1073" y="1297"/>
                  </a:lnTo>
                  <a:lnTo>
                    <a:pt x="1072" y="1296"/>
                  </a:lnTo>
                  <a:lnTo>
                    <a:pt x="1042" y="1260"/>
                  </a:lnTo>
                  <a:lnTo>
                    <a:pt x="1041" y="1258"/>
                  </a:lnTo>
                  <a:lnTo>
                    <a:pt x="1041" y="1257"/>
                  </a:lnTo>
                  <a:lnTo>
                    <a:pt x="1041" y="1256"/>
                  </a:lnTo>
                  <a:lnTo>
                    <a:pt x="1042" y="1255"/>
                  </a:lnTo>
                  <a:lnTo>
                    <a:pt x="1043" y="1254"/>
                  </a:lnTo>
                  <a:lnTo>
                    <a:pt x="1044" y="1254"/>
                  </a:lnTo>
                  <a:lnTo>
                    <a:pt x="1046" y="1254"/>
                  </a:lnTo>
                  <a:lnTo>
                    <a:pt x="1046" y="1256"/>
                  </a:lnTo>
                  <a:close/>
                  <a:moveTo>
                    <a:pt x="1099" y="1318"/>
                  </a:moveTo>
                  <a:lnTo>
                    <a:pt x="1103" y="1323"/>
                  </a:lnTo>
                  <a:lnTo>
                    <a:pt x="1104" y="1324"/>
                  </a:lnTo>
                  <a:lnTo>
                    <a:pt x="1104" y="1325"/>
                  </a:lnTo>
                  <a:lnTo>
                    <a:pt x="1103" y="1327"/>
                  </a:lnTo>
                  <a:lnTo>
                    <a:pt x="1102" y="1328"/>
                  </a:lnTo>
                  <a:lnTo>
                    <a:pt x="1101" y="1328"/>
                  </a:lnTo>
                  <a:lnTo>
                    <a:pt x="1100" y="1329"/>
                  </a:lnTo>
                  <a:lnTo>
                    <a:pt x="1099" y="1328"/>
                  </a:lnTo>
                  <a:lnTo>
                    <a:pt x="1097" y="1328"/>
                  </a:lnTo>
                  <a:lnTo>
                    <a:pt x="1093" y="1322"/>
                  </a:lnTo>
                  <a:lnTo>
                    <a:pt x="1093" y="1321"/>
                  </a:lnTo>
                  <a:lnTo>
                    <a:pt x="1093" y="1320"/>
                  </a:lnTo>
                  <a:lnTo>
                    <a:pt x="1093" y="1318"/>
                  </a:lnTo>
                  <a:lnTo>
                    <a:pt x="1094" y="1318"/>
                  </a:lnTo>
                  <a:lnTo>
                    <a:pt x="1095" y="1317"/>
                  </a:lnTo>
                  <a:lnTo>
                    <a:pt x="1096" y="1317"/>
                  </a:lnTo>
                  <a:lnTo>
                    <a:pt x="1097" y="1317"/>
                  </a:lnTo>
                  <a:lnTo>
                    <a:pt x="1099" y="1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430429" y="1944325"/>
              <a:ext cx="58738" cy="68263"/>
            </a:xfrm>
            <a:custGeom>
              <a:avLst/>
              <a:gdLst>
                <a:gd name="T0" fmla="*/ 5 w 37"/>
                <a:gd name="T1" fmla="*/ 1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1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5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5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512979" y="2042750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6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4 w 37"/>
                <a:gd name="T13" fmla="*/ 44 h 44"/>
                <a:gd name="T14" fmla="*/ 33 w 37"/>
                <a:gd name="T15" fmla="*/ 44 h 44"/>
                <a:gd name="T16" fmla="*/ 32 w 37"/>
                <a:gd name="T17" fmla="*/ 43 h 44"/>
                <a:gd name="T18" fmla="*/ 31 w 37"/>
                <a:gd name="T19" fmla="*/ 42 h 44"/>
                <a:gd name="T20" fmla="*/ 0 w 37"/>
                <a:gd name="T21" fmla="*/ 5 h 44"/>
                <a:gd name="T22" fmla="*/ 0 w 37"/>
                <a:gd name="T23" fmla="*/ 5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3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4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595529" y="2142763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6 w 37"/>
                <a:gd name="T3" fmla="*/ 38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3 h 43"/>
                <a:gd name="T26" fmla="*/ 0 w 37"/>
                <a:gd name="T27" fmla="*/ 2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678079" y="2242775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4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0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760629" y="2342788"/>
              <a:ext cx="58738" cy="68263"/>
            </a:xfrm>
            <a:custGeom>
              <a:avLst/>
              <a:gdLst>
                <a:gd name="T0" fmla="*/ 6 w 37"/>
                <a:gd name="T1" fmla="*/ 0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2 h 43"/>
                <a:gd name="T18" fmla="*/ 31 w 37"/>
                <a:gd name="T19" fmla="*/ 41 h 43"/>
                <a:gd name="T20" fmla="*/ 1 w 37"/>
                <a:gd name="T21" fmla="*/ 4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0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843179" y="2441213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6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5 w 37"/>
                <a:gd name="T13" fmla="*/ 43 h 44"/>
                <a:gd name="T14" fmla="*/ 33 w 37"/>
                <a:gd name="T15" fmla="*/ 44 h 44"/>
                <a:gd name="T16" fmla="*/ 32 w 37"/>
                <a:gd name="T17" fmla="*/ 43 h 44"/>
                <a:gd name="T18" fmla="*/ 31 w 37"/>
                <a:gd name="T19" fmla="*/ 42 h 44"/>
                <a:gd name="T20" fmla="*/ 0 w 37"/>
                <a:gd name="T21" fmla="*/ 5 h 44"/>
                <a:gd name="T22" fmla="*/ 0 w 37"/>
                <a:gd name="T23" fmla="*/ 4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0 h 44"/>
                <a:gd name="T30" fmla="*/ 2 w 37"/>
                <a:gd name="T31" fmla="*/ 0 h 44"/>
                <a:gd name="T32" fmla="*/ 4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925729" y="2541225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7 w 37"/>
                <a:gd name="T3" fmla="*/ 38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1 w 37"/>
                <a:gd name="T21" fmla="*/ 6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2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008279" y="2641238"/>
              <a:ext cx="60325" cy="68263"/>
            </a:xfrm>
            <a:custGeom>
              <a:avLst/>
              <a:gdLst>
                <a:gd name="T0" fmla="*/ 6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2 w 38"/>
                <a:gd name="T17" fmla="*/ 42 h 43"/>
                <a:gd name="T18" fmla="*/ 31 w 38"/>
                <a:gd name="T19" fmla="*/ 41 h 43"/>
                <a:gd name="T20" fmla="*/ 0 w 38"/>
                <a:gd name="T21" fmla="*/ 5 h 43"/>
                <a:gd name="T22" fmla="*/ 0 w 38"/>
                <a:gd name="T23" fmla="*/ 4 h 43"/>
                <a:gd name="T24" fmla="*/ 0 w 38"/>
                <a:gd name="T25" fmla="*/ 2 h 43"/>
                <a:gd name="T26" fmla="*/ 0 w 38"/>
                <a:gd name="T27" fmla="*/ 1 h 43"/>
                <a:gd name="T28" fmla="*/ 1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6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6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090829" y="2739663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7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5 w 37"/>
                <a:gd name="T13" fmla="*/ 44 h 44"/>
                <a:gd name="T14" fmla="*/ 33 w 37"/>
                <a:gd name="T15" fmla="*/ 44 h 44"/>
                <a:gd name="T16" fmla="*/ 32 w 37"/>
                <a:gd name="T17" fmla="*/ 43 h 44"/>
                <a:gd name="T18" fmla="*/ 32 w 37"/>
                <a:gd name="T19" fmla="*/ 43 h 44"/>
                <a:gd name="T20" fmla="*/ 1 w 37"/>
                <a:gd name="T21" fmla="*/ 5 h 44"/>
                <a:gd name="T22" fmla="*/ 0 w 37"/>
                <a:gd name="T23" fmla="*/ 5 h 44"/>
                <a:gd name="T24" fmla="*/ 0 w 37"/>
                <a:gd name="T25" fmla="*/ 4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4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173379" y="2839675"/>
              <a:ext cx="60325" cy="68263"/>
            </a:xfrm>
            <a:custGeom>
              <a:avLst/>
              <a:gdLst>
                <a:gd name="T0" fmla="*/ 6 w 38"/>
                <a:gd name="T1" fmla="*/ 1 h 43"/>
                <a:gd name="T2" fmla="*/ 36 w 38"/>
                <a:gd name="T3" fmla="*/ 38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1 w 38"/>
                <a:gd name="T29" fmla="*/ 0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6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255929" y="2939688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7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4 w 37"/>
                <a:gd name="T15" fmla="*/ 43 h 43"/>
                <a:gd name="T16" fmla="*/ 32 w 37"/>
                <a:gd name="T17" fmla="*/ 43 h 43"/>
                <a:gd name="T18" fmla="*/ 32 w 37"/>
                <a:gd name="T19" fmla="*/ 41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1 h 43"/>
                <a:gd name="T30" fmla="*/ 2 w 37"/>
                <a:gd name="T31" fmla="*/ 0 h 43"/>
                <a:gd name="T32" fmla="*/ 4 w 37"/>
                <a:gd name="T33" fmla="*/ 0 h 43"/>
                <a:gd name="T34" fmla="*/ 6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7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2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338479" y="3039700"/>
              <a:ext cx="60325" cy="68263"/>
            </a:xfrm>
            <a:custGeom>
              <a:avLst/>
              <a:gdLst>
                <a:gd name="T0" fmla="*/ 7 w 38"/>
                <a:gd name="T1" fmla="*/ 0 h 43"/>
                <a:gd name="T2" fmla="*/ 36 w 38"/>
                <a:gd name="T3" fmla="*/ 37 h 43"/>
                <a:gd name="T4" fmla="*/ 37 w 38"/>
                <a:gd name="T5" fmla="*/ 38 h 43"/>
                <a:gd name="T6" fmla="*/ 38 w 38"/>
                <a:gd name="T7" fmla="*/ 39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2 h 43"/>
                <a:gd name="T18" fmla="*/ 31 w 38"/>
                <a:gd name="T19" fmla="*/ 42 h 43"/>
                <a:gd name="T20" fmla="*/ 1 w 38"/>
                <a:gd name="T21" fmla="*/ 4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1 h 43"/>
                <a:gd name="T28" fmla="*/ 1 w 38"/>
                <a:gd name="T29" fmla="*/ 0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0"/>
                  </a:moveTo>
                  <a:lnTo>
                    <a:pt x="36" y="37"/>
                  </a:lnTo>
                  <a:lnTo>
                    <a:pt x="37" y="38"/>
                  </a:lnTo>
                  <a:lnTo>
                    <a:pt x="38" y="39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421029" y="3138125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7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2 h 44"/>
                <a:gd name="T12" fmla="*/ 35 w 37"/>
                <a:gd name="T13" fmla="*/ 43 h 44"/>
                <a:gd name="T14" fmla="*/ 34 w 37"/>
                <a:gd name="T15" fmla="*/ 44 h 44"/>
                <a:gd name="T16" fmla="*/ 32 w 37"/>
                <a:gd name="T17" fmla="*/ 43 h 44"/>
                <a:gd name="T18" fmla="*/ 32 w 37"/>
                <a:gd name="T19" fmla="*/ 42 h 44"/>
                <a:gd name="T20" fmla="*/ 1 w 37"/>
                <a:gd name="T21" fmla="*/ 6 h 44"/>
                <a:gd name="T22" fmla="*/ 0 w 37"/>
                <a:gd name="T23" fmla="*/ 4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4 w 37"/>
                <a:gd name="T33" fmla="*/ 0 h 44"/>
                <a:gd name="T34" fmla="*/ 6 w 37"/>
                <a:gd name="T35" fmla="*/ 1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03579" y="3238138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1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587717" y="3338150"/>
              <a:ext cx="57150" cy="68263"/>
            </a:xfrm>
            <a:custGeom>
              <a:avLst/>
              <a:gdLst>
                <a:gd name="T0" fmla="*/ 5 w 36"/>
                <a:gd name="T1" fmla="*/ 1 h 43"/>
                <a:gd name="T2" fmla="*/ 36 w 36"/>
                <a:gd name="T3" fmla="*/ 37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1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2 h 43"/>
                <a:gd name="T18" fmla="*/ 31 w 36"/>
                <a:gd name="T19" fmla="*/ 42 h 43"/>
                <a:gd name="T20" fmla="*/ 0 w 36"/>
                <a:gd name="T21" fmla="*/ 5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1 h 43"/>
                <a:gd name="T28" fmla="*/ 0 w 36"/>
                <a:gd name="T29" fmla="*/ 1 h 43"/>
                <a:gd name="T30" fmla="*/ 1 w 36"/>
                <a:gd name="T31" fmla="*/ 0 h 43"/>
                <a:gd name="T32" fmla="*/ 3 w 36"/>
                <a:gd name="T33" fmla="*/ 0 h 43"/>
                <a:gd name="T34" fmla="*/ 5 w 36"/>
                <a:gd name="T35" fmla="*/ 0 h 43"/>
                <a:gd name="T36" fmla="*/ 5 w 3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1"/>
                  </a:moveTo>
                  <a:lnTo>
                    <a:pt x="36" y="37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668679" y="3436575"/>
              <a:ext cx="60325" cy="69850"/>
            </a:xfrm>
            <a:custGeom>
              <a:avLst/>
              <a:gdLst>
                <a:gd name="T0" fmla="*/ 7 w 38"/>
                <a:gd name="T1" fmla="*/ 1 h 44"/>
                <a:gd name="T2" fmla="*/ 36 w 38"/>
                <a:gd name="T3" fmla="*/ 38 h 44"/>
                <a:gd name="T4" fmla="*/ 37 w 38"/>
                <a:gd name="T5" fmla="*/ 39 h 44"/>
                <a:gd name="T6" fmla="*/ 38 w 38"/>
                <a:gd name="T7" fmla="*/ 40 h 44"/>
                <a:gd name="T8" fmla="*/ 37 w 38"/>
                <a:gd name="T9" fmla="*/ 42 h 44"/>
                <a:gd name="T10" fmla="*/ 36 w 38"/>
                <a:gd name="T11" fmla="*/ 43 h 44"/>
                <a:gd name="T12" fmla="*/ 35 w 38"/>
                <a:gd name="T13" fmla="*/ 43 h 44"/>
                <a:gd name="T14" fmla="*/ 34 w 38"/>
                <a:gd name="T15" fmla="*/ 44 h 44"/>
                <a:gd name="T16" fmla="*/ 33 w 38"/>
                <a:gd name="T17" fmla="*/ 43 h 44"/>
                <a:gd name="T18" fmla="*/ 31 w 38"/>
                <a:gd name="T19" fmla="*/ 43 h 44"/>
                <a:gd name="T20" fmla="*/ 1 w 38"/>
                <a:gd name="T21" fmla="*/ 6 h 44"/>
                <a:gd name="T22" fmla="*/ 0 w 38"/>
                <a:gd name="T23" fmla="*/ 4 h 44"/>
                <a:gd name="T24" fmla="*/ 0 w 38"/>
                <a:gd name="T25" fmla="*/ 4 h 44"/>
                <a:gd name="T26" fmla="*/ 1 w 38"/>
                <a:gd name="T27" fmla="*/ 2 h 44"/>
                <a:gd name="T28" fmla="*/ 2 w 38"/>
                <a:gd name="T29" fmla="*/ 1 h 44"/>
                <a:gd name="T30" fmla="*/ 2 w 38"/>
                <a:gd name="T31" fmla="*/ 1 h 44"/>
                <a:gd name="T32" fmla="*/ 4 w 38"/>
                <a:gd name="T33" fmla="*/ 0 h 44"/>
                <a:gd name="T34" fmla="*/ 5 w 38"/>
                <a:gd name="T35" fmla="*/ 1 h 44"/>
                <a:gd name="T36" fmla="*/ 7 w 38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4">
                  <a:moveTo>
                    <a:pt x="7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3" y="43"/>
                  </a:lnTo>
                  <a:lnTo>
                    <a:pt x="31" y="43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752817" y="3536588"/>
              <a:ext cx="57150" cy="68263"/>
            </a:xfrm>
            <a:custGeom>
              <a:avLst/>
              <a:gdLst>
                <a:gd name="T0" fmla="*/ 5 w 36"/>
                <a:gd name="T1" fmla="*/ 1 h 43"/>
                <a:gd name="T2" fmla="*/ 36 w 36"/>
                <a:gd name="T3" fmla="*/ 38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1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3 h 43"/>
                <a:gd name="T18" fmla="*/ 31 w 36"/>
                <a:gd name="T19" fmla="*/ 42 h 43"/>
                <a:gd name="T20" fmla="*/ 0 w 36"/>
                <a:gd name="T21" fmla="*/ 6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2 h 43"/>
                <a:gd name="T28" fmla="*/ 0 w 36"/>
                <a:gd name="T29" fmla="*/ 1 h 43"/>
                <a:gd name="T30" fmla="*/ 2 w 36"/>
                <a:gd name="T31" fmla="*/ 0 h 43"/>
                <a:gd name="T32" fmla="*/ 3 w 36"/>
                <a:gd name="T33" fmla="*/ 0 h 43"/>
                <a:gd name="T34" fmla="*/ 5 w 36"/>
                <a:gd name="T35" fmla="*/ 1 h 43"/>
                <a:gd name="T36" fmla="*/ 5 w 3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1"/>
                  </a:moveTo>
                  <a:lnTo>
                    <a:pt x="36" y="38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833779" y="3636600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2 h 43"/>
                <a:gd name="T10" fmla="*/ 36 w 38"/>
                <a:gd name="T11" fmla="*/ 42 h 43"/>
                <a:gd name="T12" fmla="*/ 35 w 38"/>
                <a:gd name="T13" fmla="*/ 43 h 43"/>
                <a:gd name="T14" fmla="*/ 34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5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1 h 43"/>
                <a:gd name="T28" fmla="*/ 2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917917" y="3735025"/>
              <a:ext cx="57150" cy="69850"/>
            </a:xfrm>
            <a:custGeom>
              <a:avLst/>
              <a:gdLst>
                <a:gd name="T0" fmla="*/ 5 w 36"/>
                <a:gd name="T1" fmla="*/ 1 h 44"/>
                <a:gd name="T2" fmla="*/ 36 w 36"/>
                <a:gd name="T3" fmla="*/ 38 h 44"/>
                <a:gd name="T4" fmla="*/ 36 w 36"/>
                <a:gd name="T5" fmla="*/ 39 h 44"/>
                <a:gd name="T6" fmla="*/ 36 w 36"/>
                <a:gd name="T7" fmla="*/ 40 h 44"/>
                <a:gd name="T8" fmla="*/ 36 w 36"/>
                <a:gd name="T9" fmla="*/ 42 h 44"/>
                <a:gd name="T10" fmla="*/ 35 w 36"/>
                <a:gd name="T11" fmla="*/ 43 h 44"/>
                <a:gd name="T12" fmla="*/ 34 w 36"/>
                <a:gd name="T13" fmla="*/ 44 h 44"/>
                <a:gd name="T14" fmla="*/ 33 w 36"/>
                <a:gd name="T15" fmla="*/ 44 h 44"/>
                <a:gd name="T16" fmla="*/ 32 w 36"/>
                <a:gd name="T17" fmla="*/ 43 h 44"/>
                <a:gd name="T18" fmla="*/ 31 w 36"/>
                <a:gd name="T19" fmla="*/ 43 h 44"/>
                <a:gd name="T20" fmla="*/ 0 w 36"/>
                <a:gd name="T21" fmla="*/ 6 h 44"/>
                <a:gd name="T22" fmla="*/ 0 w 36"/>
                <a:gd name="T23" fmla="*/ 5 h 44"/>
                <a:gd name="T24" fmla="*/ 0 w 36"/>
                <a:gd name="T25" fmla="*/ 4 h 44"/>
                <a:gd name="T26" fmla="*/ 0 w 36"/>
                <a:gd name="T27" fmla="*/ 2 h 44"/>
                <a:gd name="T28" fmla="*/ 0 w 36"/>
                <a:gd name="T29" fmla="*/ 1 h 44"/>
                <a:gd name="T30" fmla="*/ 2 w 36"/>
                <a:gd name="T31" fmla="*/ 1 h 44"/>
                <a:gd name="T32" fmla="*/ 3 w 36"/>
                <a:gd name="T33" fmla="*/ 0 h 44"/>
                <a:gd name="T34" fmla="*/ 5 w 36"/>
                <a:gd name="T35" fmla="*/ 1 h 44"/>
                <a:gd name="T36" fmla="*/ 5 w 36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5" y="1"/>
                  </a:moveTo>
                  <a:lnTo>
                    <a:pt x="36" y="38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998879" y="3835038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8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2 h 43"/>
                <a:gd name="T10" fmla="*/ 36 w 38"/>
                <a:gd name="T11" fmla="*/ 42 h 43"/>
                <a:gd name="T12" fmla="*/ 35 w 38"/>
                <a:gd name="T13" fmla="*/ 43 h 43"/>
                <a:gd name="T14" fmla="*/ 34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2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1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083017" y="3935050"/>
              <a:ext cx="57150" cy="68263"/>
            </a:xfrm>
            <a:custGeom>
              <a:avLst/>
              <a:gdLst>
                <a:gd name="T0" fmla="*/ 5 w 36"/>
                <a:gd name="T1" fmla="*/ 2 h 43"/>
                <a:gd name="T2" fmla="*/ 36 w 36"/>
                <a:gd name="T3" fmla="*/ 37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2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3 h 43"/>
                <a:gd name="T18" fmla="*/ 31 w 36"/>
                <a:gd name="T19" fmla="*/ 42 h 43"/>
                <a:gd name="T20" fmla="*/ 1 w 36"/>
                <a:gd name="T21" fmla="*/ 6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2 h 43"/>
                <a:gd name="T28" fmla="*/ 1 w 36"/>
                <a:gd name="T29" fmla="*/ 1 h 43"/>
                <a:gd name="T30" fmla="*/ 2 w 36"/>
                <a:gd name="T31" fmla="*/ 0 h 43"/>
                <a:gd name="T32" fmla="*/ 3 w 36"/>
                <a:gd name="T33" fmla="*/ 0 h 43"/>
                <a:gd name="T34" fmla="*/ 5 w 36"/>
                <a:gd name="T35" fmla="*/ 0 h 43"/>
                <a:gd name="T36" fmla="*/ 5 w 36"/>
                <a:gd name="T3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2"/>
                  </a:moveTo>
                  <a:lnTo>
                    <a:pt x="36" y="37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165567" y="4035063"/>
              <a:ext cx="17463" cy="19050"/>
            </a:xfrm>
            <a:custGeom>
              <a:avLst/>
              <a:gdLst>
                <a:gd name="T0" fmla="*/ 6 w 11"/>
                <a:gd name="T1" fmla="*/ 1 h 12"/>
                <a:gd name="T2" fmla="*/ 10 w 11"/>
                <a:gd name="T3" fmla="*/ 6 h 12"/>
                <a:gd name="T4" fmla="*/ 11 w 11"/>
                <a:gd name="T5" fmla="*/ 7 h 12"/>
                <a:gd name="T6" fmla="*/ 11 w 11"/>
                <a:gd name="T7" fmla="*/ 8 h 12"/>
                <a:gd name="T8" fmla="*/ 10 w 11"/>
                <a:gd name="T9" fmla="*/ 10 h 12"/>
                <a:gd name="T10" fmla="*/ 9 w 11"/>
                <a:gd name="T11" fmla="*/ 11 h 12"/>
                <a:gd name="T12" fmla="*/ 8 w 11"/>
                <a:gd name="T13" fmla="*/ 11 h 12"/>
                <a:gd name="T14" fmla="*/ 7 w 11"/>
                <a:gd name="T15" fmla="*/ 12 h 12"/>
                <a:gd name="T16" fmla="*/ 6 w 11"/>
                <a:gd name="T17" fmla="*/ 11 h 12"/>
                <a:gd name="T18" fmla="*/ 4 w 11"/>
                <a:gd name="T19" fmla="*/ 11 h 12"/>
                <a:gd name="T20" fmla="*/ 0 w 11"/>
                <a:gd name="T21" fmla="*/ 5 h 12"/>
                <a:gd name="T22" fmla="*/ 0 w 11"/>
                <a:gd name="T23" fmla="*/ 4 h 12"/>
                <a:gd name="T24" fmla="*/ 0 w 11"/>
                <a:gd name="T25" fmla="*/ 3 h 12"/>
                <a:gd name="T26" fmla="*/ 0 w 11"/>
                <a:gd name="T27" fmla="*/ 1 h 12"/>
                <a:gd name="T28" fmla="*/ 1 w 11"/>
                <a:gd name="T29" fmla="*/ 1 h 12"/>
                <a:gd name="T30" fmla="*/ 2 w 11"/>
                <a:gd name="T31" fmla="*/ 0 h 12"/>
                <a:gd name="T32" fmla="*/ 3 w 11"/>
                <a:gd name="T33" fmla="*/ 0 h 12"/>
                <a:gd name="T34" fmla="*/ 4 w 11"/>
                <a:gd name="T35" fmla="*/ 0 h 12"/>
                <a:gd name="T36" fmla="*/ 6 w 11"/>
                <a:gd name="T3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6" y="1"/>
                  </a:moveTo>
                  <a:lnTo>
                    <a:pt x="10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0" y="10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952717" y="1083900"/>
              <a:ext cx="2265362" cy="275113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141754" y="1055325"/>
              <a:ext cx="1697038" cy="2044700"/>
            </a:xfrm>
            <a:custGeom>
              <a:avLst/>
              <a:gdLst>
                <a:gd name="T0" fmla="*/ 29 w 1069"/>
                <a:gd name="T1" fmla="*/ 37 h 1288"/>
                <a:gd name="T2" fmla="*/ 2 w 1069"/>
                <a:gd name="T3" fmla="*/ 1 h 1288"/>
                <a:gd name="T4" fmla="*/ 75 w 1069"/>
                <a:gd name="T5" fmla="*/ 89 h 1288"/>
                <a:gd name="T6" fmla="*/ 44 w 1069"/>
                <a:gd name="T7" fmla="*/ 56 h 1288"/>
                <a:gd name="T8" fmla="*/ 119 w 1069"/>
                <a:gd name="T9" fmla="*/ 138 h 1288"/>
                <a:gd name="T10" fmla="*/ 115 w 1069"/>
                <a:gd name="T11" fmla="*/ 142 h 1288"/>
                <a:gd name="T12" fmla="*/ 93 w 1069"/>
                <a:gd name="T13" fmla="*/ 107 h 1288"/>
                <a:gd name="T14" fmla="*/ 161 w 1069"/>
                <a:gd name="T15" fmla="*/ 196 h 1288"/>
                <a:gd name="T16" fmla="*/ 133 w 1069"/>
                <a:gd name="T17" fmla="*/ 160 h 1288"/>
                <a:gd name="T18" fmla="*/ 207 w 1069"/>
                <a:gd name="T19" fmla="*/ 247 h 1288"/>
                <a:gd name="T20" fmla="*/ 176 w 1069"/>
                <a:gd name="T21" fmla="*/ 216 h 1288"/>
                <a:gd name="T22" fmla="*/ 226 w 1069"/>
                <a:gd name="T23" fmla="*/ 267 h 1288"/>
                <a:gd name="T24" fmla="*/ 248 w 1069"/>
                <a:gd name="T25" fmla="*/ 302 h 1288"/>
                <a:gd name="T26" fmla="*/ 224 w 1069"/>
                <a:gd name="T27" fmla="*/ 266 h 1288"/>
                <a:gd name="T28" fmla="*/ 295 w 1069"/>
                <a:gd name="T29" fmla="*/ 355 h 1288"/>
                <a:gd name="T30" fmla="*/ 265 w 1069"/>
                <a:gd name="T31" fmla="*/ 320 h 1288"/>
                <a:gd name="T32" fmla="*/ 340 w 1069"/>
                <a:gd name="T33" fmla="*/ 404 h 1288"/>
                <a:gd name="T34" fmla="*/ 309 w 1069"/>
                <a:gd name="T35" fmla="*/ 376 h 1288"/>
                <a:gd name="T36" fmla="*/ 313 w 1069"/>
                <a:gd name="T37" fmla="*/ 373 h 1288"/>
                <a:gd name="T38" fmla="*/ 381 w 1069"/>
                <a:gd name="T39" fmla="*/ 461 h 1288"/>
                <a:gd name="T40" fmla="*/ 354 w 1069"/>
                <a:gd name="T41" fmla="*/ 425 h 1288"/>
                <a:gd name="T42" fmla="*/ 427 w 1069"/>
                <a:gd name="T43" fmla="*/ 513 h 1288"/>
                <a:gd name="T44" fmla="*/ 396 w 1069"/>
                <a:gd name="T45" fmla="*/ 480 h 1288"/>
                <a:gd name="T46" fmla="*/ 471 w 1069"/>
                <a:gd name="T47" fmla="*/ 563 h 1288"/>
                <a:gd name="T48" fmla="*/ 467 w 1069"/>
                <a:gd name="T49" fmla="*/ 566 h 1288"/>
                <a:gd name="T50" fmla="*/ 445 w 1069"/>
                <a:gd name="T51" fmla="*/ 531 h 1288"/>
                <a:gd name="T52" fmla="*/ 513 w 1069"/>
                <a:gd name="T53" fmla="*/ 620 h 1288"/>
                <a:gd name="T54" fmla="*/ 485 w 1069"/>
                <a:gd name="T55" fmla="*/ 584 h 1288"/>
                <a:gd name="T56" fmla="*/ 559 w 1069"/>
                <a:gd name="T57" fmla="*/ 671 h 1288"/>
                <a:gd name="T58" fmla="*/ 528 w 1069"/>
                <a:gd name="T59" fmla="*/ 641 h 1288"/>
                <a:gd name="T60" fmla="*/ 577 w 1069"/>
                <a:gd name="T61" fmla="*/ 691 h 1288"/>
                <a:gd name="T62" fmla="*/ 600 w 1069"/>
                <a:gd name="T63" fmla="*/ 726 h 1288"/>
                <a:gd name="T64" fmla="*/ 576 w 1069"/>
                <a:gd name="T65" fmla="*/ 690 h 1288"/>
                <a:gd name="T66" fmla="*/ 647 w 1069"/>
                <a:gd name="T67" fmla="*/ 779 h 1288"/>
                <a:gd name="T68" fmla="*/ 616 w 1069"/>
                <a:gd name="T69" fmla="*/ 745 h 1288"/>
                <a:gd name="T70" fmla="*/ 692 w 1069"/>
                <a:gd name="T71" fmla="*/ 829 h 1288"/>
                <a:gd name="T72" fmla="*/ 661 w 1069"/>
                <a:gd name="T73" fmla="*/ 801 h 1288"/>
                <a:gd name="T74" fmla="*/ 665 w 1069"/>
                <a:gd name="T75" fmla="*/ 797 h 1288"/>
                <a:gd name="T76" fmla="*/ 732 w 1069"/>
                <a:gd name="T77" fmla="*/ 886 h 1288"/>
                <a:gd name="T78" fmla="*/ 706 w 1069"/>
                <a:gd name="T79" fmla="*/ 849 h 1288"/>
                <a:gd name="T80" fmla="*/ 779 w 1069"/>
                <a:gd name="T81" fmla="*/ 937 h 1288"/>
                <a:gd name="T82" fmla="*/ 748 w 1069"/>
                <a:gd name="T83" fmla="*/ 905 h 1288"/>
                <a:gd name="T84" fmla="*/ 823 w 1069"/>
                <a:gd name="T85" fmla="*/ 987 h 1288"/>
                <a:gd name="T86" fmla="*/ 819 w 1069"/>
                <a:gd name="T87" fmla="*/ 991 h 1288"/>
                <a:gd name="T88" fmla="*/ 797 w 1069"/>
                <a:gd name="T89" fmla="*/ 956 h 1288"/>
                <a:gd name="T90" fmla="*/ 865 w 1069"/>
                <a:gd name="T91" fmla="*/ 1045 h 1288"/>
                <a:gd name="T92" fmla="*/ 837 w 1069"/>
                <a:gd name="T93" fmla="*/ 1009 h 1288"/>
                <a:gd name="T94" fmla="*/ 911 w 1069"/>
                <a:gd name="T95" fmla="*/ 1095 h 1288"/>
                <a:gd name="T96" fmla="*/ 880 w 1069"/>
                <a:gd name="T97" fmla="*/ 1065 h 1288"/>
                <a:gd name="T98" fmla="*/ 929 w 1069"/>
                <a:gd name="T99" fmla="*/ 1115 h 1288"/>
                <a:gd name="T100" fmla="*/ 951 w 1069"/>
                <a:gd name="T101" fmla="*/ 1150 h 1288"/>
                <a:gd name="T102" fmla="*/ 928 w 1069"/>
                <a:gd name="T103" fmla="*/ 1114 h 1288"/>
                <a:gd name="T104" fmla="*/ 999 w 1069"/>
                <a:gd name="T105" fmla="*/ 1203 h 1288"/>
                <a:gd name="T106" fmla="*/ 968 w 1069"/>
                <a:gd name="T107" fmla="*/ 1168 h 1288"/>
                <a:gd name="T108" fmla="*/ 1044 w 1069"/>
                <a:gd name="T109" fmla="*/ 1253 h 1288"/>
                <a:gd name="T110" fmla="*/ 1013 w 1069"/>
                <a:gd name="T111" fmla="*/ 1224 h 1288"/>
                <a:gd name="T112" fmla="*/ 1017 w 1069"/>
                <a:gd name="T113" fmla="*/ 1221 h 1288"/>
                <a:gd name="T114" fmla="*/ 1066 w 1069"/>
                <a:gd name="T115" fmla="*/ 1288 h 1288"/>
                <a:gd name="T116" fmla="*/ 1058 w 1069"/>
                <a:gd name="T117" fmla="*/ 1273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9" h="1288">
                  <a:moveTo>
                    <a:pt x="5" y="2"/>
                  </a:moveTo>
                  <a:lnTo>
                    <a:pt x="31" y="33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  <a:moveTo>
                    <a:pt x="49" y="55"/>
                  </a:moveTo>
                  <a:lnTo>
                    <a:pt x="75" y="86"/>
                  </a:lnTo>
                  <a:lnTo>
                    <a:pt x="76" y="87"/>
                  </a:lnTo>
                  <a:lnTo>
                    <a:pt x="76" y="88"/>
                  </a:lnTo>
                  <a:lnTo>
                    <a:pt x="75" y="89"/>
                  </a:lnTo>
                  <a:lnTo>
                    <a:pt x="75" y="90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72" y="90"/>
                  </a:lnTo>
                  <a:lnTo>
                    <a:pt x="71" y="90"/>
                  </a:lnTo>
                  <a:lnTo>
                    <a:pt x="45" y="58"/>
                  </a:lnTo>
                  <a:lnTo>
                    <a:pt x="45" y="57"/>
                  </a:lnTo>
                  <a:lnTo>
                    <a:pt x="44" y="56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9" y="55"/>
                  </a:lnTo>
                  <a:close/>
                  <a:moveTo>
                    <a:pt x="93" y="107"/>
                  </a:moveTo>
                  <a:lnTo>
                    <a:pt x="119" y="138"/>
                  </a:lnTo>
                  <a:lnTo>
                    <a:pt x="119" y="140"/>
                  </a:lnTo>
                  <a:lnTo>
                    <a:pt x="119" y="141"/>
                  </a:lnTo>
                  <a:lnTo>
                    <a:pt x="119" y="142"/>
                  </a:lnTo>
                  <a:lnTo>
                    <a:pt x="119" y="143"/>
                  </a:lnTo>
                  <a:lnTo>
                    <a:pt x="118" y="143"/>
                  </a:lnTo>
                  <a:lnTo>
                    <a:pt x="117" y="143"/>
                  </a:lnTo>
                  <a:lnTo>
                    <a:pt x="115" y="143"/>
                  </a:lnTo>
                  <a:lnTo>
                    <a:pt x="115" y="142"/>
                  </a:lnTo>
                  <a:lnTo>
                    <a:pt x="89" y="112"/>
                  </a:lnTo>
                  <a:lnTo>
                    <a:pt x="88" y="110"/>
                  </a:lnTo>
                  <a:lnTo>
                    <a:pt x="88" y="109"/>
                  </a:lnTo>
                  <a:lnTo>
                    <a:pt x="88" y="108"/>
                  </a:lnTo>
                  <a:lnTo>
                    <a:pt x="90" y="107"/>
                  </a:lnTo>
                  <a:lnTo>
                    <a:pt x="90" y="107"/>
                  </a:lnTo>
                  <a:lnTo>
                    <a:pt x="92" y="107"/>
                  </a:lnTo>
                  <a:lnTo>
                    <a:pt x="93" y="107"/>
                  </a:lnTo>
                  <a:lnTo>
                    <a:pt x="93" y="107"/>
                  </a:lnTo>
                  <a:close/>
                  <a:moveTo>
                    <a:pt x="138" y="160"/>
                  </a:moveTo>
                  <a:lnTo>
                    <a:pt x="163" y="192"/>
                  </a:lnTo>
                  <a:lnTo>
                    <a:pt x="164" y="193"/>
                  </a:lnTo>
                  <a:lnTo>
                    <a:pt x="164" y="194"/>
                  </a:lnTo>
                  <a:lnTo>
                    <a:pt x="163" y="195"/>
                  </a:lnTo>
                  <a:lnTo>
                    <a:pt x="163" y="196"/>
                  </a:lnTo>
                  <a:lnTo>
                    <a:pt x="161" y="196"/>
                  </a:lnTo>
                  <a:lnTo>
                    <a:pt x="161" y="196"/>
                  </a:lnTo>
                  <a:lnTo>
                    <a:pt x="160" y="196"/>
                  </a:lnTo>
                  <a:lnTo>
                    <a:pt x="158" y="195"/>
                  </a:lnTo>
                  <a:lnTo>
                    <a:pt x="133" y="164"/>
                  </a:lnTo>
                  <a:lnTo>
                    <a:pt x="133" y="164"/>
                  </a:lnTo>
                  <a:lnTo>
                    <a:pt x="132" y="162"/>
                  </a:lnTo>
                  <a:lnTo>
                    <a:pt x="133" y="161"/>
                  </a:lnTo>
                  <a:lnTo>
                    <a:pt x="133" y="160"/>
                  </a:lnTo>
                  <a:lnTo>
                    <a:pt x="134" y="160"/>
                  </a:lnTo>
                  <a:lnTo>
                    <a:pt x="136" y="160"/>
                  </a:lnTo>
                  <a:lnTo>
                    <a:pt x="136" y="160"/>
                  </a:lnTo>
                  <a:lnTo>
                    <a:pt x="138" y="160"/>
                  </a:lnTo>
                  <a:close/>
                  <a:moveTo>
                    <a:pt x="181" y="214"/>
                  </a:moveTo>
                  <a:lnTo>
                    <a:pt x="207" y="245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7" y="248"/>
                  </a:lnTo>
                  <a:lnTo>
                    <a:pt x="207" y="249"/>
                  </a:lnTo>
                  <a:lnTo>
                    <a:pt x="206" y="249"/>
                  </a:lnTo>
                  <a:lnTo>
                    <a:pt x="204" y="249"/>
                  </a:lnTo>
                  <a:lnTo>
                    <a:pt x="203" y="249"/>
                  </a:lnTo>
                  <a:lnTo>
                    <a:pt x="203" y="249"/>
                  </a:lnTo>
                  <a:lnTo>
                    <a:pt x="177" y="218"/>
                  </a:lnTo>
                  <a:lnTo>
                    <a:pt x="176" y="216"/>
                  </a:lnTo>
                  <a:lnTo>
                    <a:pt x="176" y="215"/>
                  </a:lnTo>
                  <a:lnTo>
                    <a:pt x="176" y="214"/>
                  </a:lnTo>
                  <a:lnTo>
                    <a:pt x="178" y="213"/>
                  </a:lnTo>
                  <a:lnTo>
                    <a:pt x="178" y="213"/>
                  </a:lnTo>
                  <a:lnTo>
                    <a:pt x="180" y="213"/>
                  </a:lnTo>
                  <a:lnTo>
                    <a:pt x="180" y="213"/>
                  </a:lnTo>
                  <a:lnTo>
                    <a:pt x="181" y="214"/>
                  </a:lnTo>
                  <a:close/>
                  <a:moveTo>
                    <a:pt x="226" y="267"/>
                  </a:moveTo>
                  <a:lnTo>
                    <a:pt x="251" y="298"/>
                  </a:lnTo>
                  <a:lnTo>
                    <a:pt x="252" y="299"/>
                  </a:lnTo>
                  <a:lnTo>
                    <a:pt x="252" y="300"/>
                  </a:lnTo>
                  <a:lnTo>
                    <a:pt x="251" y="301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49" y="302"/>
                  </a:lnTo>
                  <a:lnTo>
                    <a:pt x="248" y="302"/>
                  </a:lnTo>
                  <a:lnTo>
                    <a:pt x="246" y="301"/>
                  </a:lnTo>
                  <a:lnTo>
                    <a:pt x="221" y="271"/>
                  </a:lnTo>
                  <a:lnTo>
                    <a:pt x="221" y="269"/>
                  </a:lnTo>
                  <a:lnTo>
                    <a:pt x="220" y="268"/>
                  </a:lnTo>
                  <a:lnTo>
                    <a:pt x="221" y="267"/>
                  </a:lnTo>
                  <a:lnTo>
                    <a:pt x="221" y="266"/>
                  </a:lnTo>
                  <a:lnTo>
                    <a:pt x="223" y="266"/>
                  </a:lnTo>
                  <a:lnTo>
                    <a:pt x="224" y="266"/>
                  </a:lnTo>
                  <a:lnTo>
                    <a:pt x="224" y="266"/>
                  </a:lnTo>
                  <a:lnTo>
                    <a:pt x="226" y="267"/>
                  </a:lnTo>
                  <a:close/>
                  <a:moveTo>
                    <a:pt x="269" y="320"/>
                  </a:moveTo>
                  <a:lnTo>
                    <a:pt x="295" y="351"/>
                  </a:lnTo>
                  <a:lnTo>
                    <a:pt x="296" y="352"/>
                  </a:lnTo>
                  <a:lnTo>
                    <a:pt x="296" y="353"/>
                  </a:lnTo>
                  <a:lnTo>
                    <a:pt x="296" y="354"/>
                  </a:lnTo>
                  <a:lnTo>
                    <a:pt x="295" y="355"/>
                  </a:lnTo>
                  <a:lnTo>
                    <a:pt x="294" y="356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91" y="354"/>
                  </a:lnTo>
                  <a:lnTo>
                    <a:pt x="265" y="323"/>
                  </a:lnTo>
                  <a:lnTo>
                    <a:pt x="265" y="322"/>
                  </a:lnTo>
                  <a:lnTo>
                    <a:pt x="265" y="322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266" y="319"/>
                  </a:lnTo>
                  <a:lnTo>
                    <a:pt x="267" y="319"/>
                  </a:lnTo>
                  <a:lnTo>
                    <a:pt x="269" y="319"/>
                  </a:lnTo>
                  <a:lnTo>
                    <a:pt x="269" y="320"/>
                  </a:lnTo>
                  <a:close/>
                  <a:moveTo>
                    <a:pt x="313" y="373"/>
                  </a:moveTo>
                  <a:lnTo>
                    <a:pt x="339" y="404"/>
                  </a:lnTo>
                  <a:lnTo>
                    <a:pt x="340" y="404"/>
                  </a:lnTo>
                  <a:lnTo>
                    <a:pt x="340" y="406"/>
                  </a:lnTo>
                  <a:lnTo>
                    <a:pt x="339" y="407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37" y="409"/>
                  </a:lnTo>
                  <a:lnTo>
                    <a:pt x="335" y="408"/>
                  </a:lnTo>
                  <a:lnTo>
                    <a:pt x="335" y="407"/>
                  </a:lnTo>
                  <a:lnTo>
                    <a:pt x="309" y="376"/>
                  </a:lnTo>
                  <a:lnTo>
                    <a:pt x="309" y="375"/>
                  </a:lnTo>
                  <a:lnTo>
                    <a:pt x="308" y="375"/>
                  </a:lnTo>
                  <a:lnTo>
                    <a:pt x="309" y="373"/>
                  </a:lnTo>
                  <a:lnTo>
                    <a:pt x="309" y="372"/>
                  </a:lnTo>
                  <a:lnTo>
                    <a:pt x="311" y="372"/>
                  </a:lnTo>
                  <a:lnTo>
                    <a:pt x="311" y="372"/>
                  </a:lnTo>
                  <a:lnTo>
                    <a:pt x="312" y="372"/>
                  </a:lnTo>
                  <a:lnTo>
                    <a:pt x="313" y="373"/>
                  </a:lnTo>
                  <a:close/>
                  <a:moveTo>
                    <a:pt x="357" y="426"/>
                  </a:moveTo>
                  <a:lnTo>
                    <a:pt x="383" y="457"/>
                  </a:lnTo>
                  <a:lnTo>
                    <a:pt x="384" y="458"/>
                  </a:lnTo>
                  <a:lnTo>
                    <a:pt x="384" y="459"/>
                  </a:lnTo>
                  <a:lnTo>
                    <a:pt x="384" y="460"/>
                  </a:lnTo>
                  <a:lnTo>
                    <a:pt x="383" y="461"/>
                  </a:lnTo>
                  <a:lnTo>
                    <a:pt x="382" y="461"/>
                  </a:lnTo>
                  <a:lnTo>
                    <a:pt x="381" y="461"/>
                  </a:lnTo>
                  <a:lnTo>
                    <a:pt x="379" y="461"/>
                  </a:lnTo>
                  <a:lnTo>
                    <a:pt x="379" y="461"/>
                  </a:lnTo>
                  <a:lnTo>
                    <a:pt x="353" y="430"/>
                  </a:lnTo>
                  <a:lnTo>
                    <a:pt x="352" y="428"/>
                  </a:lnTo>
                  <a:lnTo>
                    <a:pt x="352" y="427"/>
                  </a:lnTo>
                  <a:lnTo>
                    <a:pt x="352" y="426"/>
                  </a:lnTo>
                  <a:lnTo>
                    <a:pt x="354" y="426"/>
                  </a:lnTo>
                  <a:lnTo>
                    <a:pt x="354" y="425"/>
                  </a:lnTo>
                  <a:lnTo>
                    <a:pt x="355" y="425"/>
                  </a:lnTo>
                  <a:lnTo>
                    <a:pt x="357" y="425"/>
                  </a:lnTo>
                  <a:lnTo>
                    <a:pt x="357" y="426"/>
                  </a:lnTo>
                  <a:close/>
                  <a:moveTo>
                    <a:pt x="401" y="479"/>
                  </a:moveTo>
                  <a:lnTo>
                    <a:pt x="427" y="510"/>
                  </a:lnTo>
                  <a:lnTo>
                    <a:pt x="428" y="511"/>
                  </a:lnTo>
                  <a:lnTo>
                    <a:pt x="428" y="512"/>
                  </a:lnTo>
                  <a:lnTo>
                    <a:pt x="427" y="513"/>
                  </a:lnTo>
                  <a:lnTo>
                    <a:pt x="427" y="514"/>
                  </a:lnTo>
                  <a:lnTo>
                    <a:pt x="425" y="514"/>
                  </a:lnTo>
                  <a:lnTo>
                    <a:pt x="425" y="514"/>
                  </a:lnTo>
                  <a:lnTo>
                    <a:pt x="423" y="514"/>
                  </a:lnTo>
                  <a:lnTo>
                    <a:pt x="423" y="513"/>
                  </a:lnTo>
                  <a:lnTo>
                    <a:pt x="396" y="483"/>
                  </a:lnTo>
                  <a:lnTo>
                    <a:pt x="396" y="482"/>
                  </a:lnTo>
                  <a:lnTo>
                    <a:pt x="396" y="480"/>
                  </a:lnTo>
                  <a:lnTo>
                    <a:pt x="396" y="479"/>
                  </a:lnTo>
                  <a:lnTo>
                    <a:pt x="397" y="479"/>
                  </a:lnTo>
                  <a:lnTo>
                    <a:pt x="398" y="478"/>
                  </a:lnTo>
                  <a:lnTo>
                    <a:pt x="400" y="478"/>
                  </a:lnTo>
                  <a:lnTo>
                    <a:pt x="400" y="478"/>
                  </a:lnTo>
                  <a:lnTo>
                    <a:pt x="401" y="479"/>
                  </a:lnTo>
                  <a:close/>
                  <a:moveTo>
                    <a:pt x="445" y="532"/>
                  </a:moveTo>
                  <a:lnTo>
                    <a:pt x="471" y="563"/>
                  </a:lnTo>
                  <a:lnTo>
                    <a:pt x="471" y="564"/>
                  </a:lnTo>
                  <a:lnTo>
                    <a:pt x="471" y="565"/>
                  </a:lnTo>
                  <a:lnTo>
                    <a:pt x="471" y="566"/>
                  </a:lnTo>
                  <a:lnTo>
                    <a:pt x="471" y="567"/>
                  </a:lnTo>
                  <a:lnTo>
                    <a:pt x="469" y="568"/>
                  </a:lnTo>
                  <a:lnTo>
                    <a:pt x="469" y="568"/>
                  </a:lnTo>
                  <a:lnTo>
                    <a:pt x="467" y="567"/>
                  </a:lnTo>
                  <a:lnTo>
                    <a:pt x="467" y="566"/>
                  </a:lnTo>
                  <a:lnTo>
                    <a:pt x="441" y="535"/>
                  </a:lnTo>
                  <a:lnTo>
                    <a:pt x="440" y="535"/>
                  </a:lnTo>
                  <a:lnTo>
                    <a:pt x="440" y="534"/>
                  </a:lnTo>
                  <a:lnTo>
                    <a:pt x="440" y="532"/>
                  </a:lnTo>
                  <a:lnTo>
                    <a:pt x="442" y="532"/>
                  </a:lnTo>
                  <a:lnTo>
                    <a:pt x="442" y="531"/>
                  </a:lnTo>
                  <a:lnTo>
                    <a:pt x="443" y="530"/>
                  </a:lnTo>
                  <a:lnTo>
                    <a:pt x="445" y="531"/>
                  </a:lnTo>
                  <a:lnTo>
                    <a:pt x="445" y="532"/>
                  </a:lnTo>
                  <a:close/>
                  <a:moveTo>
                    <a:pt x="489" y="585"/>
                  </a:moveTo>
                  <a:lnTo>
                    <a:pt x="515" y="616"/>
                  </a:lnTo>
                  <a:lnTo>
                    <a:pt x="516" y="617"/>
                  </a:lnTo>
                  <a:lnTo>
                    <a:pt x="516" y="618"/>
                  </a:lnTo>
                  <a:lnTo>
                    <a:pt x="515" y="619"/>
                  </a:lnTo>
                  <a:lnTo>
                    <a:pt x="515" y="620"/>
                  </a:lnTo>
                  <a:lnTo>
                    <a:pt x="513" y="620"/>
                  </a:lnTo>
                  <a:lnTo>
                    <a:pt x="513" y="620"/>
                  </a:lnTo>
                  <a:lnTo>
                    <a:pt x="512" y="620"/>
                  </a:lnTo>
                  <a:lnTo>
                    <a:pt x="510" y="620"/>
                  </a:lnTo>
                  <a:lnTo>
                    <a:pt x="485" y="588"/>
                  </a:lnTo>
                  <a:lnTo>
                    <a:pt x="485" y="588"/>
                  </a:lnTo>
                  <a:lnTo>
                    <a:pt x="484" y="586"/>
                  </a:lnTo>
                  <a:lnTo>
                    <a:pt x="485" y="586"/>
                  </a:lnTo>
                  <a:lnTo>
                    <a:pt x="485" y="584"/>
                  </a:lnTo>
                  <a:lnTo>
                    <a:pt x="486" y="584"/>
                  </a:lnTo>
                  <a:lnTo>
                    <a:pt x="488" y="584"/>
                  </a:lnTo>
                  <a:lnTo>
                    <a:pt x="488" y="584"/>
                  </a:lnTo>
                  <a:lnTo>
                    <a:pt x="489" y="585"/>
                  </a:lnTo>
                  <a:close/>
                  <a:moveTo>
                    <a:pt x="533" y="638"/>
                  </a:moveTo>
                  <a:lnTo>
                    <a:pt x="559" y="669"/>
                  </a:lnTo>
                  <a:lnTo>
                    <a:pt x="559" y="670"/>
                  </a:lnTo>
                  <a:lnTo>
                    <a:pt x="559" y="671"/>
                  </a:lnTo>
                  <a:lnTo>
                    <a:pt x="559" y="672"/>
                  </a:lnTo>
                  <a:lnTo>
                    <a:pt x="559" y="673"/>
                  </a:lnTo>
                  <a:lnTo>
                    <a:pt x="558" y="673"/>
                  </a:lnTo>
                  <a:lnTo>
                    <a:pt x="556" y="673"/>
                  </a:lnTo>
                  <a:lnTo>
                    <a:pt x="555" y="673"/>
                  </a:lnTo>
                  <a:lnTo>
                    <a:pt x="554" y="672"/>
                  </a:lnTo>
                  <a:lnTo>
                    <a:pt x="529" y="642"/>
                  </a:lnTo>
                  <a:lnTo>
                    <a:pt x="528" y="641"/>
                  </a:lnTo>
                  <a:lnTo>
                    <a:pt x="528" y="639"/>
                  </a:lnTo>
                  <a:lnTo>
                    <a:pt x="528" y="638"/>
                  </a:lnTo>
                  <a:lnTo>
                    <a:pt x="530" y="638"/>
                  </a:lnTo>
                  <a:lnTo>
                    <a:pt x="530" y="637"/>
                  </a:lnTo>
                  <a:lnTo>
                    <a:pt x="531" y="637"/>
                  </a:lnTo>
                  <a:lnTo>
                    <a:pt x="532" y="637"/>
                  </a:lnTo>
                  <a:lnTo>
                    <a:pt x="533" y="638"/>
                  </a:lnTo>
                  <a:close/>
                  <a:moveTo>
                    <a:pt x="577" y="691"/>
                  </a:moveTo>
                  <a:lnTo>
                    <a:pt x="603" y="722"/>
                  </a:lnTo>
                  <a:lnTo>
                    <a:pt x="604" y="723"/>
                  </a:lnTo>
                  <a:lnTo>
                    <a:pt x="604" y="724"/>
                  </a:lnTo>
                  <a:lnTo>
                    <a:pt x="603" y="725"/>
                  </a:lnTo>
                  <a:lnTo>
                    <a:pt x="602" y="726"/>
                  </a:lnTo>
                  <a:lnTo>
                    <a:pt x="601" y="726"/>
                  </a:lnTo>
                  <a:lnTo>
                    <a:pt x="601" y="726"/>
                  </a:lnTo>
                  <a:lnTo>
                    <a:pt x="600" y="726"/>
                  </a:lnTo>
                  <a:lnTo>
                    <a:pt x="598" y="726"/>
                  </a:lnTo>
                  <a:lnTo>
                    <a:pt x="573" y="694"/>
                  </a:lnTo>
                  <a:lnTo>
                    <a:pt x="573" y="694"/>
                  </a:lnTo>
                  <a:lnTo>
                    <a:pt x="572" y="692"/>
                  </a:lnTo>
                  <a:lnTo>
                    <a:pt x="573" y="692"/>
                  </a:lnTo>
                  <a:lnTo>
                    <a:pt x="573" y="691"/>
                  </a:lnTo>
                  <a:lnTo>
                    <a:pt x="574" y="690"/>
                  </a:lnTo>
                  <a:lnTo>
                    <a:pt x="576" y="690"/>
                  </a:lnTo>
                  <a:lnTo>
                    <a:pt x="576" y="690"/>
                  </a:lnTo>
                  <a:lnTo>
                    <a:pt x="577" y="691"/>
                  </a:lnTo>
                  <a:close/>
                  <a:moveTo>
                    <a:pt x="621" y="744"/>
                  </a:moveTo>
                  <a:lnTo>
                    <a:pt x="647" y="775"/>
                  </a:lnTo>
                  <a:lnTo>
                    <a:pt x="647" y="776"/>
                  </a:lnTo>
                  <a:lnTo>
                    <a:pt x="647" y="777"/>
                  </a:lnTo>
                  <a:lnTo>
                    <a:pt x="647" y="778"/>
                  </a:lnTo>
                  <a:lnTo>
                    <a:pt x="647" y="779"/>
                  </a:lnTo>
                  <a:lnTo>
                    <a:pt x="646" y="779"/>
                  </a:lnTo>
                  <a:lnTo>
                    <a:pt x="644" y="780"/>
                  </a:lnTo>
                  <a:lnTo>
                    <a:pt x="643" y="779"/>
                  </a:lnTo>
                  <a:lnTo>
                    <a:pt x="643" y="779"/>
                  </a:lnTo>
                  <a:lnTo>
                    <a:pt x="617" y="748"/>
                  </a:lnTo>
                  <a:lnTo>
                    <a:pt x="616" y="746"/>
                  </a:lnTo>
                  <a:lnTo>
                    <a:pt x="616" y="746"/>
                  </a:lnTo>
                  <a:lnTo>
                    <a:pt x="616" y="745"/>
                  </a:lnTo>
                  <a:lnTo>
                    <a:pt x="617" y="743"/>
                  </a:lnTo>
                  <a:lnTo>
                    <a:pt x="618" y="743"/>
                  </a:lnTo>
                  <a:lnTo>
                    <a:pt x="619" y="743"/>
                  </a:lnTo>
                  <a:lnTo>
                    <a:pt x="620" y="743"/>
                  </a:lnTo>
                  <a:lnTo>
                    <a:pt x="621" y="744"/>
                  </a:lnTo>
                  <a:close/>
                  <a:moveTo>
                    <a:pt x="665" y="797"/>
                  </a:moveTo>
                  <a:lnTo>
                    <a:pt x="691" y="828"/>
                  </a:lnTo>
                  <a:lnTo>
                    <a:pt x="692" y="829"/>
                  </a:lnTo>
                  <a:lnTo>
                    <a:pt x="692" y="830"/>
                  </a:lnTo>
                  <a:lnTo>
                    <a:pt x="691" y="831"/>
                  </a:lnTo>
                  <a:lnTo>
                    <a:pt x="690" y="832"/>
                  </a:lnTo>
                  <a:lnTo>
                    <a:pt x="689" y="832"/>
                  </a:lnTo>
                  <a:lnTo>
                    <a:pt x="689" y="832"/>
                  </a:lnTo>
                  <a:lnTo>
                    <a:pt x="687" y="832"/>
                  </a:lnTo>
                  <a:lnTo>
                    <a:pt x="686" y="832"/>
                  </a:lnTo>
                  <a:lnTo>
                    <a:pt x="661" y="801"/>
                  </a:lnTo>
                  <a:lnTo>
                    <a:pt x="661" y="799"/>
                  </a:lnTo>
                  <a:lnTo>
                    <a:pt x="660" y="798"/>
                  </a:lnTo>
                  <a:lnTo>
                    <a:pt x="661" y="797"/>
                  </a:lnTo>
                  <a:lnTo>
                    <a:pt x="661" y="796"/>
                  </a:lnTo>
                  <a:lnTo>
                    <a:pt x="662" y="796"/>
                  </a:lnTo>
                  <a:lnTo>
                    <a:pt x="663" y="796"/>
                  </a:lnTo>
                  <a:lnTo>
                    <a:pt x="664" y="796"/>
                  </a:lnTo>
                  <a:lnTo>
                    <a:pt x="665" y="797"/>
                  </a:lnTo>
                  <a:close/>
                  <a:moveTo>
                    <a:pt x="709" y="850"/>
                  </a:moveTo>
                  <a:lnTo>
                    <a:pt x="735" y="881"/>
                  </a:lnTo>
                  <a:lnTo>
                    <a:pt x="735" y="882"/>
                  </a:lnTo>
                  <a:lnTo>
                    <a:pt x="735" y="883"/>
                  </a:lnTo>
                  <a:lnTo>
                    <a:pt x="735" y="884"/>
                  </a:lnTo>
                  <a:lnTo>
                    <a:pt x="735" y="885"/>
                  </a:lnTo>
                  <a:lnTo>
                    <a:pt x="734" y="886"/>
                  </a:lnTo>
                  <a:lnTo>
                    <a:pt x="732" y="886"/>
                  </a:lnTo>
                  <a:lnTo>
                    <a:pt x="731" y="885"/>
                  </a:lnTo>
                  <a:lnTo>
                    <a:pt x="731" y="884"/>
                  </a:lnTo>
                  <a:lnTo>
                    <a:pt x="705" y="854"/>
                  </a:lnTo>
                  <a:lnTo>
                    <a:pt x="704" y="853"/>
                  </a:lnTo>
                  <a:lnTo>
                    <a:pt x="704" y="852"/>
                  </a:lnTo>
                  <a:lnTo>
                    <a:pt x="704" y="850"/>
                  </a:lnTo>
                  <a:lnTo>
                    <a:pt x="705" y="850"/>
                  </a:lnTo>
                  <a:lnTo>
                    <a:pt x="706" y="849"/>
                  </a:lnTo>
                  <a:lnTo>
                    <a:pt x="707" y="849"/>
                  </a:lnTo>
                  <a:lnTo>
                    <a:pt x="708" y="849"/>
                  </a:lnTo>
                  <a:lnTo>
                    <a:pt x="709" y="850"/>
                  </a:lnTo>
                  <a:close/>
                  <a:moveTo>
                    <a:pt x="753" y="903"/>
                  </a:moveTo>
                  <a:lnTo>
                    <a:pt x="779" y="934"/>
                  </a:lnTo>
                  <a:lnTo>
                    <a:pt x="780" y="934"/>
                  </a:lnTo>
                  <a:lnTo>
                    <a:pt x="780" y="936"/>
                  </a:lnTo>
                  <a:lnTo>
                    <a:pt x="779" y="937"/>
                  </a:lnTo>
                  <a:lnTo>
                    <a:pt x="778" y="938"/>
                  </a:lnTo>
                  <a:lnTo>
                    <a:pt x="777" y="938"/>
                  </a:lnTo>
                  <a:lnTo>
                    <a:pt x="777" y="939"/>
                  </a:lnTo>
                  <a:lnTo>
                    <a:pt x="775" y="938"/>
                  </a:lnTo>
                  <a:lnTo>
                    <a:pt x="774" y="938"/>
                  </a:lnTo>
                  <a:lnTo>
                    <a:pt x="748" y="907"/>
                  </a:lnTo>
                  <a:lnTo>
                    <a:pt x="748" y="905"/>
                  </a:lnTo>
                  <a:lnTo>
                    <a:pt x="748" y="905"/>
                  </a:lnTo>
                  <a:lnTo>
                    <a:pt x="748" y="903"/>
                  </a:lnTo>
                  <a:lnTo>
                    <a:pt x="749" y="902"/>
                  </a:lnTo>
                  <a:lnTo>
                    <a:pt x="750" y="902"/>
                  </a:lnTo>
                  <a:lnTo>
                    <a:pt x="751" y="902"/>
                  </a:lnTo>
                  <a:lnTo>
                    <a:pt x="752" y="902"/>
                  </a:lnTo>
                  <a:lnTo>
                    <a:pt x="753" y="903"/>
                  </a:lnTo>
                  <a:close/>
                  <a:moveTo>
                    <a:pt x="797" y="956"/>
                  </a:moveTo>
                  <a:lnTo>
                    <a:pt x="823" y="987"/>
                  </a:lnTo>
                  <a:lnTo>
                    <a:pt x="823" y="988"/>
                  </a:lnTo>
                  <a:lnTo>
                    <a:pt x="823" y="989"/>
                  </a:lnTo>
                  <a:lnTo>
                    <a:pt x="823" y="990"/>
                  </a:lnTo>
                  <a:lnTo>
                    <a:pt x="823" y="991"/>
                  </a:lnTo>
                  <a:lnTo>
                    <a:pt x="821" y="992"/>
                  </a:lnTo>
                  <a:lnTo>
                    <a:pt x="820" y="992"/>
                  </a:lnTo>
                  <a:lnTo>
                    <a:pt x="819" y="992"/>
                  </a:lnTo>
                  <a:lnTo>
                    <a:pt x="819" y="991"/>
                  </a:lnTo>
                  <a:lnTo>
                    <a:pt x="793" y="960"/>
                  </a:lnTo>
                  <a:lnTo>
                    <a:pt x="792" y="958"/>
                  </a:lnTo>
                  <a:lnTo>
                    <a:pt x="792" y="957"/>
                  </a:lnTo>
                  <a:lnTo>
                    <a:pt x="792" y="957"/>
                  </a:lnTo>
                  <a:lnTo>
                    <a:pt x="793" y="956"/>
                  </a:lnTo>
                  <a:lnTo>
                    <a:pt x="794" y="955"/>
                  </a:lnTo>
                  <a:lnTo>
                    <a:pt x="795" y="955"/>
                  </a:lnTo>
                  <a:lnTo>
                    <a:pt x="797" y="956"/>
                  </a:lnTo>
                  <a:lnTo>
                    <a:pt x="797" y="956"/>
                  </a:lnTo>
                  <a:close/>
                  <a:moveTo>
                    <a:pt x="841" y="1009"/>
                  </a:moveTo>
                  <a:lnTo>
                    <a:pt x="867" y="1040"/>
                  </a:lnTo>
                  <a:lnTo>
                    <a:pt x="867" y="1041"/>
                  </a:lnTo>
                  <a:lnTo>
                    <a:pt x="867" y="1042"/>
                  </a:lnTo>
                  <a:lnTo>
                    <a:pt x="867" y="1043"/>
                  </a:lnTo>
                  <a:lnTo>
                    <a:pt x="867" y="1044"/>
                  </a:lnTo>
                  <a:lnTo>
                    <a:pt x="865" y="1045"/>
                  </a:lnTo>
                  <a:lnTo>
                    <a:pt x="865" y="1045"/>
                  </a:lnTo>
                  <a:lnTo>
                    <a:pt x="863" y="1045"/>
                  </a:lnTo>
                  <a:lnTo>
                    <a:pt x="862" y="1043"/>
                  </a:lnTo>
                  <a:lnTo>
                    <a:pt x="836" y="1013"/>
                  </a:lnTo>
                  <a:lnTo>
                    <a:pt x="836" y="1012"/>
                  </a:lnTo>
                  <a:lnTo>
                    <a:pt x="836" y="1011"/>
                  </a:lnTo>
                  <a:lnTo>
                    <a:pt x="836" y="1009"/>
                  </a:lnTo>
                  <a:lnTo>
                    <a:pt x="837" y="1009"/>
                  </a:lnTo>
                  <a:lnTo>
                    <a:pt x="838" y="1008"/>
                  </a:lnTo>
                  <a:lnTo>
                    <a:pt x="840" y="1008"/>
                  </a:lnTo>
                  <a:lnTo>
                    <a:pt x="840" y="1008"/>
                  </a:lnTo>
                  <a:lnTo>
                    <a:pt x="841" y="1009"/>
                  </a:lnTo>
                  <a:close/>
                  <a:moveTo>
                    <a:pt x="885" y="1062"/>
                  </a:moveTo>
                  <a:lnTo>
                    <a:pt x="911" y="1093"/>
                  </a:lnTo>
                  <a:lnTo>
                    <a:pt x="911" y="1094"/>
                  </a:lnTo>
                  <a:lnTo>
                    <a:pt x="911" y="1095"/>
                  </a:lnTo>
                  <a:lnTo>
                    <a:pt x="911" y="1096"/>
                  </a:lnTo>
                  <a:lnTo>
                    <a:pt x="911" y="1097"/>
                  </a:lnTo>
                  <a:lnTo>
                    <a:pt x="909" y="1098"/>
                  </a:lnTo>
                  <a:lnTo>
                    <a:pt x="908" y="1098"/>
                  </a:lnTo>
                  <a:lnTo>
                    <a:pt x="907" y="1097"/>
                  </a:lnTo>
                  <a:lnTo>
                    <a:pt x="906" y="1096"/>
                  </a:lnTo>
                  <a:lnTo>
                    <a:pt x="881" y="1065"/>
                  </a:lnTo>
                  <a:lnTo>
                    <a:pt x="880" y="1065"/>
                  </a:lnTo>
                  <a:lnTo>
                    <a:pt x="880" y="1064"/>
                  </a:lnTo>
                  <a:lnTo>
                    <a:pt x="880" y="1062"/>
                  </a:lnTo>
                  <a:lnTo>
                    <a:pt x="882" y="1062"/>
                  </a:lnTo>
                  <a:lnTo>
                    <a:pt x="882" y="1061"/>
                  </a:lnTo>
                  <a:lnTo>
                    <a:pt x="883" y="1061"/>
                  </a:lnTo>
                  <a:lnTo>
                    <a:pt x="884" y="1061"/>
                  </a:lnTo>
                  <a:lnTo>
                    <a:pt x="885" y="1062"/>
                  </a:lnTo>
                  <a:close/>
                  <a:moveTo>
                    <a:pt x="929" y="1115"/>
                  </a:moveTo>
                  <a:lnTo>
                    <a:pt x="955" y="1146"/>
                  </a:lnTo>
                  <a:lnTo>
                    <a:pt x="955" y="1147"/>
                  </a:lnTo>
                  <a:lnTo>
                    <a:pt x="955" y="1148"/>
                  </a:lnTo>
                  <a:lnTo>
                    <a:pt x="955" y="1149"/>
                  </a:lnTo>
                  <a:lnTo>
                    <a:pt x="955" y="1150"/>
                  </a:lnTo>
                  <a:lnTo>
                    <a:pt x="953" y="1150"/>
                  </a:lnTo>
                  <a:lnTo>
                    <a:pt x="952" y="1150"/>
                  </a:lnTo>
                  <a:lnTo>
                    <a:pt x="951" y="1150"/>
                  </a:lnTo>
                  <a:lnTo>
                    <a:pt x="950" y="1150"/>
                  </a:lnTo>
                  <a:lnTo>
                    <a:pt x="924" y="1119"/>
                  </a:lnTo>
                  <a:lnTo>
                    <a:pt x="924" y="1118"/>
                  </a:lnTo>
                  <a:lnTo>
                    <a:pt x="924" y="1117"/>
                  </a:lnTo>
                  <a:lnTo>
                    <a:pt x="924" y="1116"/>
                  </a:lnTo>
                  <a:lnTo>
                    <a:pt x="925" y="1115"/>
                  </a:lnTo>
                  <a:lnTo>
                    <a:pt x="926" y="1114"/>
                  </a:lnTo>
                  <a:lnTo>
                    <a:pt x="928" y="1114"/>
                  </a:lnTo>
                  <a:lnTo>
                    <a:pt x="928" y="1115"/>
                  </a:lnTo>
                  <a:lnTo>
                    <a:pt x="929" y="1115"/>
                  </a:lnTo>
                  <a:close/>
                  <a:moveTo>
                    <a:pt x="973" y="1168"/>
                  </a:moveTo>
                  <a:lnTo>
                    <a:pt x="999" y="1199"/>
                  </a:lnTo>
                  <a:lnTo>
                    <a:pt x="999" y="1200"/>
                  </a:lnTo>
                  <a:lnTo>
                    <a:pt x="999" y="1201"/>
                  </a:lnTo>
                  <a:lnTo>
                    <a:pt x="999" y="1202"/>
                  </a:lnTo>
                  <a:lnTo>
                    <a:pt x="999" y="1203"/>
                  </a:lnTo>
                  <a:lnTo>
                    <a:pt x="998" y="1204"/>
                  </a:lnTo>
                  <a:lnTo>
                    <a:pt x="996" y="1204"/>
                  </a:lnTo>
                  <a:lnTo>
                    <a:pt x="995" y="1204"/>
                  </a:lnTo>
                  <a:lnTo>
                    <a:pt x="994" y="1202"/>
                  </a:lnTo>
                  <a:lnTo>
                    <a:pt x="969" y="1172"/>
                  </a:lnTo>
                  <a:lnTo>
                    <a:pt x="968" y="1171"/>
                  </a:lnTo>
                  <a:lnTo>
                    <a:pt x="968" y="1169"/>
                  </a:lnTo>
                  <a:lnTo>
                    <a:pt x="968" y="1168"/>
                  </a:lnTo>
                  <a:lnTo>
                    <a:pt x="969" y="1168"/>
                  </a:lnTo>
                  <a:lnTo>
                    <a:pt x="970" y="1167"/>
                  </a:lnTo>
                  <a:lnTo>
                    <a:pt x="971" y="1167"/>
                  </a:lnTo>
                  <a:lnTo>
                    <a:pt x="972" y="1167"/>
                  </a:lnTo>
                  <a:lnTo>
                    <a:pt x="973" y="1168"/>
                  </a:lnTo>
                  <a:close/>
                  <a:moveTo>
                    <a:pt x="1017" y="1221"/>
                  </a:moveTo>
                  <a:lnTo>
                    <a:pt x="1043" y="1252"/>
                  </a:lnTo>
                  <a:lnTo>
                    <a:pt x="1044" y="1253"/>
                  </a:lnTo>
                  <a:lnTo>
                    <a:pt x="1044" y="1254"/>
                  </a:lnTo>
                  <a:lnTo>
                    <a:pt x="1043" y="1255"/>
                  </a:lnTo>
                  <a:lnTo>
                    <a:pt x="1042" y="1256"/>
                  </a:lnTo>
                  <a:lnTo>
                    <a:pt x="1041" y="1257"/>
                  </a:lnTo>
                  <a:lnTo>
                    <a:pt x="1040" y="1257"/>
                  </a:lnTo>
                  <a:lnTo>
                    <a:pt x="1039" y="1256"/>
                  </a:lnTo>
                  <a:lnTo>
                    <a:pt x="1038" y="1256"/>
                  </a:lnTo>
                  <a:lnTo>
                    <a:pt x="1013" y="1224"/>
                  </a:lnTo>
                  <a:lnTo>
                    <a:pt x="1013" y="1224"/>
                  </a:lnTo>
                  <a:lnTo>
                    <a:pt x="1012" y="1223"/>
                  </a:lnTo>
                  <a:lnTo>
                    <a:pt x="1013" y="1222"/>
                  </a:lnTo>
                  <a:lnTo>
                    <a:pt x="1013" y="1221"/>
                  </a:lnTo>
                  <a:lnTo>
                    <a:pt x="1014" y="1220"/>
                  </a:lnTo>
                  <a:lnTo>
                    <a:pt x="1015" y="1220"/>
                  </a:lnTo>
                  <a:lnTo>
                    <a:pt x="1016" y="1220"/>
                  </a:lnTo>
                  <a:lnTo>
                    <a:pt x="1017" y="1221"/>
                  </a:lnTo>
                  <a:close/>
                  <a:moveTo>
                    <a:pt x="1061" y="1274"/>
                  </a:moveTo>
                  <a:lnTo>
                    <a:pt x="1069" y="1283"/>
                  </a:lnTo>
                  <a:lnTo>
                    <a:pt x="1069" y="1284"/>
                  </a:lnTo>
                  <a:lnTo>
                    <a:pt x="1069" y="1285"/>
                  </a:lnTo>
                  <a:lnTo>
                    <a:pt x="1069" y="1286"/>
                  </a:lnTo>
                  <a:lnTo>
                    <a:pt x="1068" y="1287"/>
                  </a:lnTo>
                  <a:lnTo>
                    <a:pt x="1067" y="1288"/>
                  </a:lnTo>
                  <a:lnTo>
                    <a:pt x="1066" y="1288"/>
                  </a:lnTo>
                  <a:lnTo>
                    <a:pt x="1065" y="1287"/>
                  </a:lnTo>
                  <a:lnTo>
                    <a:pt x="1064" y="1287"/>
                  </a:lnTo>
                  <a:lnTo>
                    <a:pt x="1057" y="1278"/>
                  </a:lnTo>
                  <a:lnTo>
                    <a:pt x="1056" y="1277"/>
                  </a:lnTo>
                  <a:lnTo>
                    <a:pt x="1056" y="1276"/>
                  </a:lnTo>
                  <a:lnTo>
                    <a:pt x="1056" y="1275"/>
                  </a:lnTo>
                  <a:lnTo>
                    <a:pt x="1057" y="1273"/>
                  </a:lnTo>
                  <a:lnTo>
                    <a:pt x="1058" y="1273"/>
                  </a:lnTo>
                  <a:lnTo>
                    <a:pt x="1059" y="1273"/>
                  </a:lnTo>
                  <a:lnTo>
                    <a:pt x="1060" y="1273"/>
                  </a:lnTo>
                  <a:lnTo>
                    <a:pt x="1061" y="1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141754" y="1055325"/>
              <a:ext cx="50800" cy="58738"/>
            </a:xfrm>
            <a:custGeom>
              <a:avLst/>
              <a:gdLst>
                <a:gd name="T0" fmla="*/ 5 w 32"/>
                <a:gd name="T1" fmla="*/ 2 h 37"/>
                <a:gd name="T2" fmla="*/ 31 w 32"/>
                <a:gd name="T3" fmla="*/ 33 h 37"/>
                <a:gd name="T4" fmla="*/ 32 w 32"/>
                <a:gd name="T5" fmla="*/ 33 h 37"/>
                <a:gd name="T6" fmla="*/ 32 w 32"/>
                <a:gd name="T7" fmla="*/ 34 h 37"/>
                <a:gd name="T8" fmla="*/ 32 w 32"/>
                <a:gd name="T9" fmla="*/ 36 h 37"/>
                <a:gd name="T10" fmla="*/ 31 w 32"/>
                <a:gd name="T11" fmla="*/ 37 h 37"/>
                <a:gd name="T12" fmla="*/ 30 w 32"/>
                <a:gd name="T13" fmla="*/ 37 h 37"/>
                <a:gd name="T14" fmla="*/ 29 w 32"/>
                <a:gd name="T15" fmla="*/ 37 h 37"/>
                <a:gd name="T16" fmla="*/ 27 w 32"/>
                <a:gd name="T17" fmla="*/ 37 h 37"/>
                <a:gd name="T18" fmla="*/ 27 w 32"/>
                <a:gd name="T19" fmla="*/ 36 h 37"/>
                <a:gd name="T20" fmla="*/ 1 w 32"/>
                <a:gd name="T21" fmla="*/ 5 h 37"/>
                <a:gd name="T22" fmla="*/ 0 w 32"/>
                <a:gd name="T23" fmla="*/ 4 h 37"/>
                <a:gd name="T24" fmla="*/ 0 w 32"/>
                <a:gd name="T25" fmla="*/ 3 h 37"/>
                <a:gd name="T26" fmla="*/ 0 w 32"/>
                <a:gd name="T27" fmla="*/ 2 h 37"/>
                <a:gd name="T28" fmla="*/ 2 w 32"/>
                <a:gd name="T29" fmla="*/ 1 h 37"/>
                <a:gd name="T30" fmla="*/ 2 w 32"/>
                <a:gd name="T31" fmla="*/ 1 h 37"/>
                <a:gd name="T32" fmla="*/ 3 w 32"/>
                <a:gd name="T33" fmla="*/ 0 h 37"/>
                <a:gd name="T34" fmla="*/ 5 w 32"/>
                <a:gd name="T35" fmla="*/ 1 h 37"/>
                <a:gd name="T36" fmla="*/ 5 w 32"/>
                <a:gd name="T3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2"/>
                  </a:moveTo>
                  <a:lnTo>
                    <a:pt x="31" y="33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211604" y="114105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7 w 32"/>
                <a:gd name="T19" fmla="*/ 36 h 36"/>
                <a:gd name="T20" fmla="*/ 1 w 32"/>
                <a:gd name="T21" fmla="*/ 4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281454" y="1225188"/>
              <a:ext cx="49213" cy="57150"/>
            </a:xfrm>
            <a:custGeom>
              <a:avLst/>
              <a:gdLst>
                <a:gd name="T0" fmla="*/ 5 w 31"/>
                <a:gd name="T1" fmla="*/ 0 h 36"/>
                <a:gd name="T2" fmla="*/ 31 w 31"/>
                <a:gd name="T3" fmla="*/ 31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9 w 31"/>
                <a:gd name="T15" fmla="*/ 36 h 36"/>
                <a:gd name="T16" fmla="*/ 27 w 31"/>
                <a:gd name="T17" fmla="*/ 36 h 36"/>
                <a:gd name="T18" fmla="*/ 27 w 31"/>
                <a:gd name="T19" fmla="*/ 35 h 36"/>
                <a:gd name="T20" fmla="*/ 1 w 31"/>
                <a:gd name="T21" fmla="*/ 5 h 36"/>
                <a:gd name="T22" fmla="*/ 0 w 31"/>
                <a:gd name="T23" fmla="*/ 3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0 h 36"/>
                <a:gd name="T30" fmla="*/ 2 w 31"/>
                <a:gd name="T31" fmla="*/ 0 h 36"/>
                <a:gd name="T32" fmla="*/ 4 w 31"/>
                <a:gd name="T33" fmla="*/ 0 h 36"/>
                <a:gd name="T34" fmla="*/ 5 w 31"/>
                <a:gd name="T35" fmla="*/ 0 h 36"/>
                <a:gd name="T36" fmla="*/ 5 w 3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0"/>
                  </a:moveTo>
                  <a:lnTo>
                    <a:pt x="31" y="31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3351304" y="1309325"/>
              <a:ext cx="50800" cy="57150"/>
            </a:xfrm>
            <a:custGeom>
              <a:avLst/>
              <a:gdLst>
                <a:gd name="T0" fmla="*/ 6 w 32"/>
                <a:gd name="T1" fmla="*/ 0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5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6 w 32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6" y="0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5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3421154" y="1393463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2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7 w 31"/>
                <a:gd name="T19" fmla="*/ 36 h 36"/>
                <a:gd name="T20" fmla="*/ 1 w 31"/>
                <a:gd name="T21" fmla="*/ 5 h 36"/>
                <a:gd name="T22" fmla="*/ 0 w 31"/>
                <a:gd name="T23" fmla="*/ 3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0 h 36"/>
                <a:gd name="T30" fmla="*/ 2 w 31"/>
                <a:gd name="T31" fmla="*/ 0 h 36"/>
                <a:gd name="T32" fmla="*/ 4 w 31"/>
                <a:gd name="T33" fmla="*/ 0 h 36"/>
                <a:gd name="T34" fmla="*/ 4 w 31"/>
                <a:gd name="T35" fmla="*/ 0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2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491004" y="1477600"/>
              <a:ext cx="50800" cy="57150"/>
            </a:xfrm>
            <a:custGeom>
              <a:avLst/>
              <a:gdLst>
                <a:gd name="T0" fmla="*/ 6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30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5 h 36"/>
                <a:gd name="T20" fmla="*/ 1 w 32"/>
                <a:gd name="T21" fmla="*/ 5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3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6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6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562442" y="1561738"/>
              <a:ext cx="49213" cy="58738"/>
            </a:xfrm>
            <a:custGeom>
              <a:avLst/>
              <a:gdLst>
                <a:gd name="T0" fmla="*/ 4 w 31"/>
                <a:gd name="T1" fmla="*/ 1 h 37"/>
                <a:gd name="T2" fmla="*/ 30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0 w 31"/>
                <a:gd name="T11" fmla="*/ 36 h 37"/>
                <a:gd name="T12" fmla="*/ 29 w 31"/>
                <a:gd name="T13" fmla="*/ 37 h 37"/>
                <a:gd name="T14" fmla="*/ 27 w 31"/>
                <a:gd name="T15" fmla="*/ 37 h 37"/>
                <a:gd name="T16" fmla="*/ 26 w 31"/>
                <a:gd name="T17" fmla="*/ 36 h 37"/>
                <a:gd name="T18" fmla="*/ 26 w 31"/>
                <a:gd name="T19" fmla="*/ 35 h 37"/>
                <a:gd name="T20" fmla="*/ 0 w 31"/>
                <a:gd name="T21" fmla="*/ 4 h 37"/>
                <a:gd name="T22" fmla="*/ 0 w 31"/>
                <a:gd name="T23" fmla="*/ 3 h 37"/>
                <a:gd name="T24" fmla="*/ 0 w 31"/>
                <a:gd name="T25" fmla="*/ 3 h 37"/>
                <a:gd name="T26" fmla="*/ 0 w 31"/>
                <a:gd name="T27" fmla="*/ 1 h 37"/>
                <a:gd name="T28" fmla="*/ 0 w 31"/>
                <a:gd name="T29" fmla="*/ 1 h 37"/>
                <a:gd name="T30" fmla="*/ 1 w 31"/>
                <a:gd name="T31" fmla="*/ 0 h 37"/>
                <a:gd name="T32" fmla="*/ 2 w 31"/>
                <a:gd name="T33" fmla="*/ 0 h 37"/>
                <a:gd name="T34" fmla="*/ 4 w 31"/>
                <a:gd name="T35" fmla="*/ 0 h 37"/>
                <a:gd name="T36" fmla="*/ 4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4" y="1"/>
                  </a:moveTo>
                  <a:lnTo>
                    <a:pt x="30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3630704" y="1645875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2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30 w 32"/>
                <a:gd name="T13" fmla="*/ 36 h 37"/>
                <a:gd name="T14" fmla="*/ 29 w 32"/>
                <a:gd name="T15" fmla="*/ 37 h 37"/>
                <a:gd name="T16" fmla="*/ 27 w 32"/>
                <a:gd name="T17" fmla="*/ 36 h 37"/>
                <a:gd name="T18" fmla="*/ 27 w 32"/>
                <a:gd name="T19" fmla="*/ 35 h 37"/>
                <a:gd name="T20" fmla="*/ 1 w 32"/>
                <a:gd name="T21" fmla="*/ 4 h 37"/>
                <a:gd name="T22" fmla="*/ 1 w 32"/>
                <a:gd name="T23" fmla="*/ 3 h 37"/>
                <a:gd name="T24" fmla="*/ 0 w 32"/>
                <a:gd name="T25" fmla="*/ 3 h 37"/>
                <a:gd name="T26" fmla="*/ 1 w 32"/>
                <a:gd name="T27" fmla="*/ 1 h 37"/>
                <a:gd name="T28" fmla="*/ 1 w 32"/>
                <a:gd name="T29" fmla="*/ 0 h 37"/>
                <a:gd name="T30" fmla="*/ 3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700554" y="1730013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2 w 32"/>
                <a:gd name="T9" fmla="*/ 35 h 36"/>
                <a:gd name="T10" fmla="*/ 31 w 32"/>
                <a:gd name="T11" fmla="*/ 36 h 36"/>
                <a:gd name="T12" fmla="*/ 30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7 w 32"/>
                <a:gd name="T19" fmla="*/ 36 h 36"/>
                <a:gd name="T20" fmla="*/ 1 w 32"/>
                <a:gd name="T21" fmla="*/ 5 h 36"/>
                <a:gd name="T22" fmla="*/ 0 w 32"/>
                <a:gd name="T23" fmla="*/ 3 h 36"/>
                <a:gd name="T24" fmla="*/ 0 w 32"/>
                <a:gd name="T25" fmla="*/ 2 h 36"/>
                <a:gd name="T26" fmla="*/ 0 w 32"/>
                <a:gd name="T27" fmla="*/ 1 h 36"/>
                <a:gd name="T28" fmla="*/ 2 w 32"/>
                <a:gd name="T29" fmla="*/ 1 h 36"/>
                <a:gd name="T30" fmla="*/ 2 w 32"/>
                <a:gd name="T31" fmla="*/ 0 h 36"/>
                <a:gd name="T32" fmla="*/ 3 w 32"/>
                <a:gd name="T33" fmla="*/ 0 h 36"/>
                <a:gd name="T34" fmla="*/ 5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770404" y="181415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7 w 32"/>
                <a:gd name="T19" fmla="*/ 35 h 36"/>
                <a:gd name="T20" fmla="*/ 0 w 32"/>
                <a:gd name="T21" fmla="*/ 5 h 36"/>
                <a:gd name="T22" fmla="*/ 0 w 32"/>
                <a:gd name="T23" fmla="*/ 4 h 36"/>
                <a:gd name="T24" fmla="*/ 0 w 32"/>
                <a:gd name="T25" fmla="*/ 2 h 36"/>
                <a:gd name="T26" fmla="*/ 0 w 32"/>
                <a:gd name="T27" fmla="*/ 1 h 36"/>
                <a:gd name="T28" fmla="*/ 1 w 32"/>
                <a:gd name="T29" fmla="*/ 1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40254" y="1896700"/>
              <a:ext cx="49213" cy="60325"/>
            </a:xfrm>
            <a:custGeom>
              <a:avLst/>
              <a:gdLst>
                <a:gd name="T0" fmla="*/ 5 w 31"/>
                <a:gd name="T1" fmla="*/ 2 h 38"/>
                <a:gd name="T2" fmla="*/ 31 w 31"/>
                <a:gd name="T3" fmla="*/ 33 h 38"/>
                <a:gd name="T4" fmla="*/ 31 w 31"/>
                <a:gd name="T5" fmla="*/ 34 h 38"/>
                <a:gd name="T6" fmla="*/ 31 w 31"/>
                <a:gd name="T7" fmla="*/ 35 h 38"/>
                <a:gd name="T8" fmla="*/ 31 w 31"/>
                <a:gd name="T9" fmla="*/ 36 h 38"/>
                <a:gd name="T10" fmla="*/ 31 w 31"/>
                <a:gd name="T11" fmla="*/ 37 h 38"/>
                <a:gd name="T12" fmla="*/ 29 w 31"/>
                <a:gd name="T13" fmla="*/ 38 h 38"/>
                <a:gd name="T14" fmla="*/ 29 w 31"/>
                <a:gd name="T15" fmla="*/ 38 h 38"/>
                <a:gd name="T16" fmla="*/ 27 w 31"/>
                <a:gd name="T17" fmla="*/ 37 h 38"/>
                <a:gd name="T18" fmla="*/ 27 w 31"/>
                <a:gd name="T19" fmla="*/ 36 h 38"/>
                <a:gd name="T20" fmla="*/ 1 w 31"/>
                <a:gd name="T21" fmla="*/ 5 h 38"/>
                <a:gd name="T22" fmla="*/ 0 w 31"/>
                <a:gd name="T23" fmla="*/ 5 h 38"/>
                <a:gd name="T24" fmla="*/ 0 w 31"/>
                <a:gd name="T25" fmla="*/ 4 h 38"/>
                <a:gd name="T26" fmla="*/ 0 w 31"/>
                <a:gd name="T27" fmla="*/ 2 h 38"/>
                <a:gd name="T28" fmla="*/ 2 w 31"/>
                <a:gd name="T29" fmla="*/ 2 h 38"/>
                <a:gd name="T30" fmla="*/ 2 w 31"/>
                <a:gd name="T31" fmla="*/ 1 h 38"/>
                <a:gd name="T32" fmla="*/ 3 w 31"/>
                <a:gd name="T33" fmla="*/ 0 h 38"/>
                <a:gd name="T34" fmla="*/ 5 w 31"/>
                <a:gd name="T35" fmla="*/ 1 h 38"/>
                <a:gd name="T36" fmla="*/ 5 w 31"/>
                <a:gd name="T3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8">
                  <a:moveTo>
                    <a:pt x="5" y="2"/>
                  </a:move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910104" y="1982425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6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79954" y="2066563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6 w 31"/>
                <a:gd name="T19" fmla="*/ 35 h 36"/>
                <a:gd name="T20" fmla="*/ 1 w 31"/>
                <a:gd name="T21" fmla="*/ 5 h 36"/>
                <a:gd name="T22" fmla="*/ 0 w 31"/>
                <a:gd name="T23" fmla="*/ 4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1 h 36"/>
                <a:gd name="T30" fmla="*/ 2 w 31"/>
                <a:gd name="T31" fmla="*/ 0 h 36"/>
                <a:gd name="T32" fmla="*/ 3 w 31"/>
                <a:gd name="T33" fmla="*/ 0 h 36"/>
                <a:gd name="T34" fmla="*/ 4 w 31"/>
                <a:gd name="T35" fmla="*/ 0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049804" y="215070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6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1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19654" y="223483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6 h 37"/>
                <a:gd name="T14" fmla="*/ 28 w 31"/>
                <a:gd name="T15" fmla="*/ 37 h 37"/>
                <a:gd name="T16" fmla="*/ 27 w 31"/>
                <a:gd name="T17" fmla="*/ 36 h 37"/>
                <a:gd name="T18" fmla="*/ 27 w 31"/>
                <a:gd name="T19" fmla="*/ 36 h 37"/>
                <a:gd name="T20" fmla="*/ 1 w 31"/>
                <a:gd name="T21" fmla="*/ 5 h 37"/>
                <a:gd name="T22" fmla="*/ 0 w 31"/>
                <a:gd name="T23" fmla="*/ 3 h 37"/>
                <a:gd name="T24" fmla="*/ 0 w 31"/>
                <a:gd name="T25" fmla="*/ 3 h 37"/>
                <a:gd name="T26" fmla="*/ 0 w 31"/>
                <a:gd name="T27" fmla="*/ 2 h 37"/>
                <a:gd name="T28" fmla="*/ 1 w 31"/>
                <a:gd name="T29" fmla="*/ 0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189504" y="2318975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6 w 32"/>
                <a:gd name="T19" fmla="*/ 36 h 36"/>
                <a:gd name="T20" fmla="*/ 1 w 32"/>
                <a:gd name="T21" fmla="*/ 5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2 w 32"/>
                <a:gd name="T31" fmla="*/ 0 h 36"/>
                <a:gd name="T32" fmla="*/ 3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259354" y="2403113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7 h 37"/>
                <a:gd name="T14" fmla="*/ 28 w 31"/>
                <a:gd name="T15" fmla="*/ 37 h 37"/>
                <a:gd name="T16" fmla="*/ 27 w 31"/>
                <a:gd name="T17" fmla="*/ 36 h 37"/>
                <a:gd name="T18" fmla="*/ 27 w 31"/>
                <a:gd name="T19" fmla="*/ 35 h 37"/>
                <a:gd name="T20" fmla="*/ 1 w 31"/>
                <a:gd name="T21" fmla="*/ 5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329204" y="2487250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2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29 w 32"/>
                <a:gd name="T13" fmla="*/ 36 h 37"/>
                <a:gd name="T14" fmla="*/ 29 w 32"/>
                <a:gd name="T15" fmla="*/ 37 h 37"/>
                <a:gd name="T16" fmla="*/ 27 w 32"/>
                <a:gd name="T17" fmla="*/ 36 h 37"/>
                <a:gd name="T18" fmla="*/ 26 w 32"/>
                <a:gd name="T19" fmla="*/ 36 h 37"/>
                <a:gd name="T20" fmla="*/ 0 w 32"/>
                <a:gd name="T21" fmla="*/ 5 h 37"/>
                <a:gd name="T22" fmla="*/ 0 w 32"/>
                <a:gd name="T23" fmla="*/ 3 h 37"/>
                <a:gd name="T24" fmla="*/ 0 w 32"/>
                <a:gd name="T25" fmla="*/ 3 h 37"/>
                <a:gd name="T26" fmla="*/ 0 w 32"/>
                <a:gd name="T27" fmla="*/ 1 h 37"/>
                <a:gd name="T28" fmla="*/ 1 w 32"/>
                <a:gd name="T29" fmla="*/ 0 h 37"/>
                <a:gd name="T30" fmla="*/ 2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399054" y="257138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8 w 31"/>
                <a:gd name="T15" fmla="*/ 37 h 37"/>
                <a:gd name="T16" fmla="*/ 27 w 31"/>
                <a:gd name="T17" fmla="*/ 37 h 37"/>
                <a:gd name="T18" fmla="*/ 27 w 31"/>
                <a:gd name="T19" fmla="*/ 36 h 37"/>
                <a:gd name="T20" fmla="*/ 1 w 31"/>
                <a:gd name="T21" fmla="*/ 5 h 37"/>
                <a:gd name="T22" fmla="*/ 0 w 31"/>
                <a:gd name="T23" fmla="*/ 3 h 37"/>
                <a:gd name="T24" fmla="*/ 0 w 31"/>
                <a:gd name="T25" fmla="*/ 2 h 37"/>
                <a:gd name="T26" fmla="*/ 0 w 31"/>
                <a:gd name="T27" fmla="*/ 2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5 w 31"/>
                <a:gd name="T35" fmla="*/ 1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468904" y="2655525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9 w 31"/>
                <a:gd name="T15" fmla="*/ 37 h 37"/>
                <a:gd name="T16" fmla="*/ 27 w 31"/>
                <a:gd name="T17" fmla="*/ 37 h 37"/>
                <a:gd name="T18" fmla="*/ 26 w 31"/>
                <a:gd name="T19" fmla="*/ 35 h 37"/>
                <a:gd name="T20" fmla="*/ 0 w 31"/>
                <a:gd name="T21" fmla="*/ 5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4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538754" y="2739663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8 w 31"/>
                <a:gd name="T15" fmla="*/ 37 h 37"/>
                <a:gd name="T16" fmla="*/ 27 w 31"/>
                <a:gd name="T17" fmla="*/ 36 h 37"/>
                <a:gd name="T18" fmla="*/ 26 w 31"/>
                <a:gd name="T19" fmla="*/ 35 h 37"/>
                <a:gd name="T20" fmla="*/ 1 w 31"/>
                <a:gd name="T21" fmla="*/ 4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2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6" y="3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08604" y="2823800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29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6 w 31"/>
                <a:gd name="T19" fmla="*/ 36 h 36"/>
                <a:gd name="T20" fmla="*/ 0 w 31"/>
                <a:gd name="T21" fmla="*/ 5 h 36"/>
                <a:gd name="T22" fmla="*/ 0 w 31"/>
                <a:gd name="T23" fmla="*/ 4 h 36"/>
                <a:gd name="T24" fmla="*/ 0 w 31"/>
                <a:gd name="T25" fmla="*/ 3 h 36"/>
                <a:gd name="T26" fmla="*/ 0 w 31"/>
                <a:gd name="T27" fmla="*/ 2 h 36"/>
                <a:gd name="T28" fmla="*/ 1 w 31"/>
                <a:gd name="T29" fmla="*/ 1 h 36"/>
                <a:gd name="T30" fmla="*/ 2 w 31"/>
                <a:gd name="T31" fmla="*/ 0 h 36"/>
                <a:gd name="T32" fmla="*/ 4 w 31"/>
                <a:gd name="T33" fmla="*/ 0 h 36"/>
                <a:gd name="T34" fmla="*/ 4 w 31"/>
                <a:gd name="T35" fmla="*/ 1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678454" y="290793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7 h 37"/>
                <a:gd name="T14" fmla="*/ 28 w 31"/>
                <a:gd name="T15" fmla="*/ 37 h 37"/>
                <a:gd name="T16" fmla="*/ 27 w 31"/>
                <a:gd name="T17" fmla="*/ 37 h 37"/>
                <a:gd name="T18" fmla="*/ 26 w 31"/>
                <a:gd name="T19" fmla="*/ 35 h 37"/>
                <a:gd name="T20" fmla="*/ 1 w 31"/>
                <a:gd name="T21" fmla="*/ 5 h 37"/>
                <a:gd name="T22" fmla="*/ 0 w 31"/>
                <a:gd name="T23" fmla="*/ 4 h 37"/>
                <a:gd name="T24" fmla="*/ 0 w 31"/>
                <a:gd name="T25" fmla="*/ 2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748304" y="2992075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3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29 w 32"/>
                <a:gd name="T13" fmla="*/ 37 h 37"/>
                <a:gd name="T14" fmla="*/ 28 w 32"/>
                <a:gd name="T15" fmla="*/ 37 h 37"/>
                <a:gd name="T16" fmla="*/ 27 w 32"/>
                <a:gd name="T17" fmla="*/ 36 h 37"/>
                <a:gd name="T18" fmla="*/ 26 w 32"/>
                <a:gd name="T19" fmla="*/ 36 h 37"/>
                <a:gd name="T20" fmla="*/ 1 w 32"/>
                <a:gd name="T21" fmla="*/ 4 h 37"/>
                <a:gd name="T22" fmla="*/ 1 w 32"/>
                <a:gd name="T23" fmla="*/ 4 h 37"/>
                <a:gd name="T24" fmla="*/ 0 w 32"/>
                <a:gd name="T25" fmla="*/ 3 h 37"/>
                <a:gd name="T26" fmla="*/ 1 w 32"/>
                <a:gd name="T27" fmla="*/ 2 h 37"/>
                <a:gd name="T28" fmla="*/ 1 w 32"/>
                <a:gd name="T29" fmla="*/ 1 h 37"/>
                <a:gd name="T30" fmla="*/ 2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18154" y="3076213"/>
              <a:ext cx="20638" cy="23813"/>
            </a:xfrm>
            <a:custGeom>
              <a:avLst/>
              <a:gdLst>
                <a:gd name="T0" fmla="*/ 5 w 13"/>
                <a:gd name="T1" fmla="*/ 1 h 15"/>
                <a:gd name="T2" fmla="*/ 13 w 13"/>
                <a:gd name="T3" fmla="*/ 10 h 15"/>
                <a:gd name="T4" fmla="*/ 13 w 13"/>
                <a:gd name="T5" fmla="*/ 11 h 15"/>
                <a:gd name="T6" fmla="*/ 13 w 13"/>
                <a:gd name="T7" fmla="*/ 12 h 15"/>
                <a:gd name="T8" fmla="*/ 13 w 13"/>
                <a:gd name="T9" fmla="*/ 13 h 15"/>
                <a:gd name="T10" fmla="*/ 12 w 13"/>
                <a:gd name="T11" fmla="*/ 14 h 15"/>
                <a:gd name="T12" fmla="*/ 11 w 13"/>
                <a:gd name="T13" fmla="*/ 15 h 15"/>
                <a:gd name="T14" fmla="*/ 10 w 13"/>
                <a:gd name="T15" fmla="*/ 15 h 15"/>
                <a:gd name="T16" fmla="*/ 9 w 13"/>
                <a:gd name="T17" fmla="*/ 14 h 15"/>
                <a:gd name="T18" fmla="*/ 8 w 13"/>
                <a:gd name="T19" fmla="*/ 14 h 15"/>
                <a:gd name="T20" fmla="*/ 1 w 13"/>
                <a:gd name="T21" fmla="*/ 5 h 15"/>
                <a:gd name="T22" fmla="*/ 0 w 13"/>
                <a:gd name="T23" fmla="*/ 4 h 15"/>
                <a:gd name="T24" fmla="*/ 0 w 13"/>
                <a:gd name="T25" fmla="*/ 3 h 15"/>
                <a:gd name="T26" fmla="*/ 0 w 13"/>
                <a:gd name="T27" fmla="*/ 2 h 15"/>
                <a:gd name="T28" fmla="*/ 1 w 13"/>
                <a:gd name="T29" fmla="*/ 0 h 15"/>
                <a:gd name="T30" fmla="*/ 2 w 13"/>
                <a:gd name="T31" fmla="*/ 0 h 15"/>
                <a:gd name="T32" fmla="*/ 3 w 13"/>
                <a:gd name="T33" fmla="*/ 0 h 15"/>
                <a:gd name="T34" fmla="*/ 4 w 13"/>
                <a:gd name="T35" fmla="*/ 0 h 15"/>
                <a:gd name="T36" fmla="*/ 5 w 13"/>
                <a:gd name="T3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5">
                  <a:moveTo>
                    <a:pt x="5" y="1"/>
                  </a:move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729129" y="2669813"/>
              <a:ext cx="84138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243229" y="3644538"/>
              <a:ext cx="84138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2243229" y="3644538"/>
              <a:ext cx="84138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435192" y="2882538"/>
              <a:ext cx="85725" cy="84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1435192" y="2882538"/>
              <a:ext cx="85725" cy="84138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646329" y="3433400"/>
              <a:ext cx="8572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646329" y="3433400"/>
              <a:ext cx="85725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028917" y="2669813"/>
              <a:ext cx="8572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2028917" y="2669813"/>
              <a:ext cx="85725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03679" y="1258525"/>
              <a:ext cx="106363" cy="106363"/>
            </a:xfrm>
            <a:custGeom>
              <a:avLst/>
              <a:gdLst>
                <a:gd name="T0" fmla="*/ 67 w 67"/>
                <a:gd name="T1" fmla="*/ 31 h 67"/>
                <a:gd name="T2" fmla="*/ 66 w 67"/>
                <a:gd name="T3" fmla="*/ 24 h 67"/>
                <a:gd name="T4" fmla="*/ 63 w 67"/>
                <a:gd name="T5" fmla="*/ 18 h 67"/>
                <a:gd name="T6" fmla="*/ 59 w 67"/>
                <a:gd name="T7" fmla="*/ 13 h 67"/>
                <a:gd name="T8" fmla="*/ 55 w 67"/>
                <a:gd name="T9" fmla="*/ 8 h 67"/>
                <a:gd name="T10" fmla="*/ 50 w 67"/>
                <a:gd name="T11" fmla="*/ 5 h 67"/>
                <a:gd name="T12" fmla="*/ 44 w 67"/>
                <a:gd name="T13" fmla="*/ 1 h 67"/>
                <a:gd name="T14" fmla="*/ 37 w 67"/>
                <a:gd name="T15" fmla="*/ 1 h 67"/>
                <a:gd name="T16" fmla="*/ 31 w 67"/>
                <a:gd name="T17" fmla="*/ 1 h 67"/>
                <a:gd name="T18" fmla="*/ 24 w 67"/>
                <a:gd name="T19" fmla="*/ 1 h 67"/>
                <a:gd name="T20" fmla="*/ 18 w 67"/>
                <a:gd name="T21" fmla="*/ 5 h 67"/>
                <a:gd name="T22" fmla="*/ 13 w 67"/>
                <a:gd name="T23" fmla="*/ 8 h 67"/>
                <a:gd name="T24" fmla="*/ 8 w 67"/>
                <a:gd name="T25" fmla="*/ 13 h 67"/>
                <a:gd name="T26" fmla="*/ 5 w 67"/>
                <a:gd name="T27" fmla="*/ 18 h 67"/>
                <a:gd name="T28" fmla="*/ 1 w 67"/>
                <a:gd name="T29" fmla="*/ 24 h 67"/>
                <a:gd name="T30" fmla="*/ 1 w 67"/>
                <a:gd name="T31" fmla="*/ 31 h 67"/>
                <a:gd name="T32" fmla="*/ 1 w 67"/>
                <a:gd name="T33" fmla="*/ 37 h 67"/>
                <a:gd name="T34" fmla="*/ 1 w 67"/>
                <a:gd name="T35" fmla="*/ 44 h 67"/>
                <a:gd name="T36" fmla="*/ 5 w 67"/>
                <a:gd name="T37" fmla="*/ 50 h 67"/>
                <a:gd name="T38" fmla="*/ 8 w 67"/>
                <a:gd name="T39" fmla="*/ 55 h 67"/>
                <a:gd name="T40" fmla="*/ 13 w 67"/>
                <a:gd name="T41" fmla="*/ 59 h 67"/>
                <a:gd name="T42" fmla="*/ 18 w 67"/>
                <a:gd name="T43" fmla="*/ 63 h 67"/>
                <a:gd name="T44" fmla="*/ 24 w 67"/>
                <a:gd name="T45" fmla="*/ 66 h 67"/>
                <a:gd name="T46" fmla="*/ 31 w 67"/>
                <a:gd name="T47" fmla="*/ 67 h 67"/>
                <a:gd name="T48" fmla="*/ 37 w 67"/>
                <a:gd name="T49" fmla="*/ 67 h 67"/>
                <a:gd name="T50" fmla="*/ 44 w 67"/>
                <a:gd name="T51" fmla="*/ 66 h 67"/>
                <a:gd name="T52" fmla="*/ 50 w 67"/>
                <a:gd name="T53" fmla="*/ 63 h 67"/>
                <a:gd name="T54" fmla="*/ 55 w 67"/>
                <a:gd name="T55" fmla="*/ 59 h 67"/>
                <a:gd name="T56" fmla="*/ 59 w 67"/>
                <a:gd name="T57" fmla="*/ 55 h 67"/>
                <a:gd name="T58" fmla="*/ 63 w 67"/>
                <a:gd name="T59" fmla="*/ 50 h 67"/>
                <a:gd name="T60" fmla="*/ 66 w 67"/>
                <a:gd name="T61" fmla="*/ 44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1"/>
                  </a:lnTo>
                  <a:lnTo>
                    <a:pt x="67" y="27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8" y="10"/>
                  </a:lnTo>
                  <a:lnTo>
                    <a:pt x="55" y="8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2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3" y="59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1" y="65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40" y="67"/>
                  </a:lnTo>
                  <a:lnTo>
                    <a:pt x="44" y="66"/>
                  </a:lnTo>
                  <a:lnTo>
                    <a:pt x="47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5" y="59"/>
                  </a:lnTo>
                  <a:lnTo>
                    <a:pt x="58" y="58"/>
                  </a:lnTo>
                  <a:lnTo>
                    <a:pt x="59" y="55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303679" y="1258525"/>
              <a:ext cx="106363" cy="106363"/>
            </a:xfrm>
            <a:custGeom>
              <a:avLst/>
              <a:gdLst>
                <a:gd name="T0" fmla="*/ 67 w 67"/>
                <a:gd name="T1" fmla="*/ 31 h 67"/>
                <a:gd name="T2" fmla="*/ 66 w 67"/>
                <a:gd name="T3" fmla="*/ 24 h 67"/>
                <a:gd name="T4" fmla="*/ 63 w 67"/>
                <a:gd name="T5" fmla="*/ 18 h 67"/>
                <a:gd name="T6" fmla="*/ 59 w 67"/>
                <a:gd name="T7" fmla="*/ 13 h 67"/>
                <a:gd name="T8" fmla="*/ 55 w 67"/>
                <a:gd name="T9" fmla="*/ 8 h 67"/>
                <a:gd name="T10" fmla="*/ 50 w 67"/>
                <a:gd name="T11" fmla="*/ 5 h 67"/>
                <a:gd name="T12" fmla="*/ 44 w 67"/>
                <a:gd name="T13" fmla="*/ 1 h 67"/>
                <a:gd name="T14" fmla="*/ 37 w 67"/>
                <a:gd name="T15" fmla="*/ 1 h 67"/>
                <a:gd name="T16" fmla="*/ 31 w 67"/>
                <a:gd name="T17" fmla="*/ 1 h 67"/>
                <a:gd name="T18" fmla="*/ 24 w 67"/>
                <a:gd name="T19" fmla="*/ 1 h 67"/>
                <a:gd name="T20" fmla="*/ 18 w 67"/>
                <a:gd name="T21" fmla="*/ 5 h 67"/>
                <a:gd name="T22" fmla="*/ 13 w 67"/>
                <a:gd name="T23" fmla="*/ 8 h 67"/>
                <a:gd name="T24" fmla="*/ 8 w 67"/>
                <a:gd name="T25" fmla="*/ 13 h 67"/>
                <a:gd name="T26" fmla="*/ 5 w 67"/>
                <a:gd name="T27" fmla="*/ 18 h 67"/>
                <a:gd name="T28" fmla="*/ 1 w 67"/>
                <a:gd name="T29" fmla="*/ 24 h 67"/>
                <a:gd name="T30" fmla="*/ 1 w 67"/>
                <a:gd name="T31" fmla="*/ 31 h 67"/>
                <a:gd name="T32" fmla="*/ 1 w 67"/>
                <a:gd name="T33" fmla="*/ 37 h 67"/>
                <a:gd name="T34" fmla="*/ 1 w 67"/>
                <a:gd name="T35" fmla="*/ 44 h 67"/>
                <a:gd name="T36" fmla="*/ 5 w 67"/>
                <a:gd name="T37" fmla="*/ 50 h 67"/>
                <a:gd name="T38" fmla="*/ 8 w 67"/>
                <a:gd name="T39" fmla="*/ 55 h 67"/>
                <a:gd name="T40" fmla="*/ 13 w 67"/>
                <a:gd name="T41" fmla="*/ 59 h 67"/>
                <a:gd name="T42" fmla="*/ 18 w 67"/>
                <a:gd name="T43" fmla="*/ 63 h 67"/>
                <a:gd name="T44" fmla="*/ 24 w 67"/>
                <a:gd name="T45" fmla="*/ 66 h 67"/>
                <a:gd name="T46" fmla="*/ 31 w 67"/>
                <a:gd name="T47" fmla="*/ 67 h 67"/>
                <a:gd name="T48" fmla="*/ 37 w 67"/>
                <a:gd name="T49" fmla="*/ 67 h 67"/>
                <a:gd name="T50" fmla="*/ 44 w 67"/>
                <a:gd name="T51" fmla="*/ 66 h 67"/>
                <a:gd name="T52" fmla="*/ 50 w 67"/>
                <a:gd name="T53" fmla="*/ 63 h 67"/>
                <a:gd name="T54" fmla="*/ 55 w 67"/>
                <a:gd name="T55" fmla="*/ 59 h 67"/>
                <a:gd name="T56" fmla="*/ 59 w 67"/>
                <a:gd name="T57" fmla="*/ 55 h 67"/>
                <a:gd name="T58" fmla="*/ 63 w 67"/>
                <a:gd name="T59" fmla="*/ 50 h 67"/>
                <a:gd name="T60" fmla="*/ 66 w 67"/>
                <a:gd name="T61" fmla="*/ 44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1"/>
                  </a:lnTo>
                  <a:lnTo>
                    <a:pt x="67" y="27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8" y="10"/>
                  </a:lnTo>
                  <a:lnTo>
                    <a:pt x="55" y="8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2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3" y="59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1" y="65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40" y="67"/>
                  </a:lnTo>
                  <a:lnTo>
                    <a:pt x="44" y="66"/>
                  </a:lnTo>
                  <a:lnTo>
                    <a:pt x="47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5" y="59"/>
                  </a:lnTo>
                  <a:lnTo>
                    <a:pt x="58" y="58"/>
                  </a:lnTo>
                  <a:lnTo>
                    <a:pt x="59" y="55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984717" y="1101363"/>
              <a:ext cx="106363" cy="104775"/>
            </a:xfrm>
            <a:custGeom>
              <a:avLst/>
              <a:gdLst>
                <a:gd name="T0" fmla="*/ 66 w 67"/>
                <a:gd name="T1" fmla="*/ 29 h 66"/>
                <a:gd name="T2" fmla="*/ 65 w 67"/>
                <a:gd name="T3" fmla="*/ 23 h 66"/>
                <a:gd name="T4" fmla="*/ 62 w 67"/>
                <a:gd name="T5" fmla="*/ 16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3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3 h 66"/>
                <a:gd name="T22" fmla="*/ 12 w 67"/>
                <a:gd name="T23" fmla="*/ 7 h 66"/>
                <a:gd name="T24" fmla="*/ 7 w 67"/>
                <a:gd name="T25" fmla="*/ 12 h 66"/>
                <a:gd name="T26" fmla="*/ 4 w 67"/>
                <a:gd name="T27" fmla="*/ 16 h 66"/>
                <a:gd name="T28" fmla="*/ 1 w 67"/>
                <a:gd name="T29" fmla="*/ 23 h 66"/>
                <a:gd name="T30" fmla="*/ 0 w 67"/>
                <a:gd name="T31" fmla="*/ 29 h 66"/>
                <a:gd name="T32" fmla="*/ 0 w 67"/>
                <a:gd name="T33" fmla="*/ 36 h 66"/>
                <a:gd name="T34" fmla="*/ 1 w 67"/>
                <a:gd name="T35" fmla="*/ 43 h 66"/>
                <a:gd name="T36" fmla="*/ 4 w 67"/>
                <a:gd name="T37" fmla="*/ 48 h 66"/>
                <a:gd name="T38" fmla="*/ 7 w 67"/>
                <a:gd name="T39" fmla="*/ 54 h 66"/>
                <a:gd name="T40" fmla="*/ 12 w 67"/>
                <a:gd name="T41" fmla="*/ 58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8 h 66"/>
                <a:gd name="T56" fmla="*/ 59 w 67"/>
                <a:gd name="T57" fmla="*/ 54 h 66"/>
                <a:gd name="T58" fmla="*/ 62 w 67"/>
                <a:gd name="T59" fmla="*/ 48 h 66"/>
                <a:gd name="T60" fmla="*/ 65 w 67"/>
                <a:gd name="T61" fmla="*/ 43 h 66"/>
                <a:gd name="T62" fmla="*/ 66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29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9" y="12"/>
                  </a:lnTo>
                  <a:lnTo>
                    <a:pt x="57" y="9"/>
                  </a:lnTo>
                  <a:lnTo>
                    <a:pt x="54" y="7"/>
                  </a:lnTo>
                  <a:lnTo>
                    <a:pt x="52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0" y="63"/>
                  </a:lnTo>
                  <a:lnTo>
                    <a:pt x="23" y="65"/>
                  </a:lnTo>
                  <a:lnTo>
                    <a:pt x="27" y="65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1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984717" y="1101363"/>
              <a:ext cx="106363" cy="104775"/>
            </a:xfrm>
            <a:custGeom>
              <a:avLst/>
              <a:gdLst>
                <a:gd name="T0" fmla="*/ 66 w 67"/>
                <a:gd name="T1" fmla="*/ 29 h 66"/>
                <a:gd name="T2" fmla="*/ 65 w 67"/>
                <a:gd name="T3" fmla="*/ 23 h 66"/>
                <a:gd name="T4" fmla="*/ 62 w 67"/>
                <a:gd name="T5" fmla="*/ 16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3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3 h 66"/>
                <a:gd name="T22" fmla="*/ 12 w 67"/>
                <a:gd name="T23" fmla="*/ 7 h 66"/>
                <a:gd name="T24" fmla="*/ 7 w 67"/>
                <a:gd name="T25" fmla="*/ 12 h 66"/>
                <a:gd name="T26" fmla="*/ 4 w 67"/>
                <a:gd name="T27" fmla="*/ 16 h 66"/>
                <a:gd name="T28" fmla="*/ 1 w 67"/>
                <a:gd name="T29" fmla="*/ 23 h 66"/>
                <a:gd name="T30" fmla="*/ 0 w 67"/>
                <a:gd name="T31" fmla="*/ 29 h 66"/>
                <a:gd name="T32" fmla="*/ 0 w 67"/>
                <a:gd name="T33" fmla="*/ 36 h 66"/>
                <a:gd name="T34" fmla="*/ 1 w 67"/>
                <a:gd name="T35" fmla="*/ 43 h 66"/>
                <a:gd name="T36" fmla="*/ 4 w 67"/>
                <a:gd name="T37" fmla="*/ 48 h 66"/>
                <a:gd name="T38" fmla="*/ 7 w 67"/>
                <a:gd name="T39" fmla="*/ 54 h 66"/>
                <a:gd name="T40" fmla="*/ 12 w 67"/>
                <a:gd name="T41" fmla="*/ 58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8 h 66"/>
                <a:gd name="T56" fmla="*/ 59 w 67"/>
                <a:gd name="T57" fmla="*/ 54 h 66"/>
                <a:gd name="T58" fmla="*/ 62 w 67"/>
                <a:gd name="T59" fmla="*/ 48 h 66"/>
                <a:gd name="T60" fmla="*/ 65 w 67"/>
                <a:gd name="T61" fmla="*/ 43 h 66"/>
                <a:gd name="T62" fmla="*/ 66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29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9" y="12"/>
                  </a:lnTo>
                  <a:lnTo>
                    <a:pt x="57" y="9"/>
                  </a:lnTo>
                  <a:lnTo>
                    <a:pt x="54" y="7"/>
                  </a:lnTo>
                  <a:lnTo>
                    <a:pt x="52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0" y="63"/>
                  </a:lnTo>
                  <a:lnTo>
                    <a:pt x="23" y="65"/>
                  </a:lnTo>
                  <a:lnTo>
                    <a:pt x="27" y="65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1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4295073" y="2431213"/>
              <a:ext cx="106363" cy="106363"/>
            </a:xfrm>
            <a:custGeom>
              <a:avLst/>
              <a:gdLst>
                <a:gd name="T0" fmla="*/ 67 w 67"/>
                <a:gd name="T1" fmla="*/ 30 h 67"/>
                <a:gd name="T2" fmla="*/ 65 w 67"/>
                <a:gd name="T3" fmla="*/ 23 h 67"/>
                <a:gd name="T4" fmla="*/ 63 w 67"/>
                <a:gd name="T5" fmla="*/ 17 h 67"/>
                <a:gd name="T6" fmla="*/ 59 w 67"/>
                <a:gd name="T7" fmla="*/ 12 h 67"/>
                <a:gd name="T8" fmla="*/ 54 w 67"/>
                <a:gd name="T9" fmla="*/ 7 h 67"/>
                <a:gd name="T10" fmla="*/ 49 w 67"/>
                <a:gd name="T11" fmla="*/ 3 h 67"/>
                <a:gd name="T12" fmla="*/ 43 w 67"/>
                <a:gd name="T13" fmla="*/ 2 h 67"/>
                <a:gd name="T14" fmla="*/ 36 w 67"/>
                <a:gd name="T15" fmla="*/ 0 h 67"/>
                <a:gd name="T16" fmla="*/ 29 w 67"/>
                <a:gd name="T17" fmla="*/ 0 h 67"/>
                <a:gd name="T18" fmla="*/ 23 w 67"/>
                <a:gd name="T19" fmla="*/ 2 h 67"/>
                <a:gd name="T20" fmla="*/ 17 w 67"/>
                <a:gd name="T21" fmla="*/ 3 h 67"/>
                <a:gd name="T22" fmla="*/ 12 w 67"/>
                <a:gd name="T23" fmla="*/ 7 h 67"/>
                <a:gd name="T24" fmla="*/ 8 w 67"/>
                <a:gd name="T25" fmla="*/ 12 h 67"/>
                <a:gd name="T26" fmla="*/ 3 w 67"/>
                <a:gd name="T27" fmla="*/ 17 h 67"/>
                <a:gd name="T28" fmla="*/ 1 w 67"/>
                <a:gd name="T29" fmla="*/ 23 h 67"/>
                <a:gd name="T30" fmla="*/ 0 w 67"/>
                <a:gd name="T31" fmla="*/ 30 h 67"/>
                <a:gd name="T32" fmla="*/ 0 w 67"/>
                <a:gd name="T33" fmla="*/ 37 h 67"/>
                <a:gd name="T34" fmla="*/ 1 w 67"/>
                <a:gd name="T35" fmla="*/ 43 h 67"/>
                <a:gd name="T36" fmla="*/ 3 w 67"/>
                <a:gd name="T37" fmla="*/ 49 h 67"/>
                <a:gd name="T38" fmla="*/ 8 w 67"/>
                <a:gd name="T39" fmla="*/ 54 h 67"/>
                <a:gd name="T40" fmla="*/ 12 w 67"/>
                <a:gd name="T41" fmla="*/ 59 h 67"/>
                <a:gd name="T42" fmla="*/ 17 w 67"/>
                <a:gd name="T43" fmla="*/ 62 h 67"/>
                <a:gd name="T44" fmla="*/ 23 w 67"/>
                <a:gd name="T45" fmla="*/ 65 h 67"/>
                <a:gd name="T46" fmla="*/ 29 w 67"/>
                <a:gd name="T47" fmla="*/ 67 h 67"/>
                <a:gd name="T48" fmla="*/ 36 w 67"/>
                <a:gd name="T49" fmla="*/ 67 h 67"/>
                <a:gd name="T50" fmla="*/ 43 w 67"/>
                <a:gd name="T51" fmla="*/ 65 h 67"/>
                <a:gd name="T52" fmla="*/ 49 w 67"/>
                <a:gd name="T53" fmla="*/ 62 h 67"/>
                <a:gd name="T54" fmla="*/ 54 w 67"/>
                <a:gd name="T55" fmla="*/ 59 h 67"/>
                <a:gd name="T56" fmla="*/ 59 w 67"/>
                <a:gd name="T57" fmla="*/ 54 h 67"/>
                <a:gd name="T58" fmla="*/ 63 w 67"/>
                <a:gd name="T59" fmla="*/ 49 h 67"/>
                <a:gd name="T60" fmla="*/ 65 w 67"/>
                <a:gd name="T61" fmla="*/ 43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4264910" y="2430575"/>
              <a:ext cx="106363" cy="106363"/>
            </a:xfrm>
            <a:custGeom>
              <a:avLst/>
              <a:gdLst>
                <a:gd name="T0" fmla="*/ 67 w 67"/>
                <a:gd name="T1" fmla="*/ 30 h 67"/>
                <a:gd name="T2" fmla="*/ 65 w 67"/>
                <a:gd name="T3" fmla="*/ 23 h 67"/>
                <a:gd name="T4" fmla="*/ 63 w 67"/>
                <a:gd name="T5" fmla="*/ 17 h 67"/>
                <a:gd name="T6" fmla="*/ 59 w 67"/>
                <a:gd name="T7" fmla="*/ 12 h 67"/>
                <a:gd name="T8" fmla="*/ 54 w 67"/>
                <a:gd name="T9" fmla="*/ 7 h 67"/>
                <a:gd name="T10" fmla="*/ 49 w 67"/>
                <a:gd name="T11" fmla="*/ 3 h 67"/>
                <a:gd name="T12" fmla="*/ 43 w 67"/>
                <a:gd name="T13" fmla="*/ 2 h 67"/>
                <a:gd name="T14" fmla="*/ 36 w 67"/>
                <a:gd name="T15" fmla="*/ 0 h 67"/>
                <a:gd name="T16" fmla="*/ 29 w 67"/>
                <a:gd name="T17" fmla="*/ 0 h 67"/>
                <a:gd name="T18" fmla="*/ 23 w 67"/>
                <a:gd name="T19" fmla="*/ 2 h 67"/>
                <a:gd name="T20" fmla="*/ 17 w 67"/>
                <a:gd name="T21" fmla="*/ 3 h 67"/>
                <a:gd name="T22" fmla="*/ 12 w 67"/>
                <a:gd name="T23" fmla="*/ 7 h 67"/>
                <a:gd name="T24" fmla="*/ 8 w 67"/>
                <a:gd name="T25" fmla="*/ 12 h 67"/>
                <a:gd name="T26" fmla="*/ 3 w 67"/>
                <a:gd name="T27" fmla="*/ 17 h 67"/>
                <a:gd name="T28" fmla="*/ 1 w 67"/>
                <a:gd name="T29" fmla="*/ 23 h 67"/>
                <a:gd name="T30" fmla="*/ 0 w 67"/>
                <a:gd name="T31" fmla="*/ 30 h 67"/>
                <a:gd name="T32" fmla="*/ 0 w 67"/>
                <a:gd name="T33" fmla="*/ 37 h 67"/>
                <a:gd name="T34" fmla="*/ 1 w 67"/>
                <a:gd name="T35" fmla="*/ 43 h 67"/>
                <a:gd name="T36" fmla="*/ 3 w 67"/>
                <a:gd name="T37" fmla="*/ 49 h 67"/>
                <a:gd name="T38" fmla="*/ 8 w 67"/>
                <a:gd name="T39" fmla="*/ 54 h 67"/>
                <a:gd name="T40" fmla="*/ 12 w 67"/>
                <a:gd name="T41" fmla="*/ 59 h 67"/>
                <a:gd name="T42" fmla="*/ 17 w 67"/>
                <a:gd name="T43" fmla="*/ 62 h 67"/>
                <a:gd name="T44" fmla="*/ 23 w 67"/>
                <a:gd name="T45" fmla="*/ 65 h 67"/>
                <a:gd name="T46" fmla="*/ 29 w 67"/>
                <a:gd name="T47" fmla="*/ 67 h 67"/>
                <a:gd name="T48" fmla="*/ 36 w 67"/>
                <a:gd name="T49" fmla="*/ 67 h 67"/>
                <a:gd name="T50" fmla="*/ 43 w 67"/>
                <a:gd name="T51" fmla="*/ 65 h 67"/>
                <a:gd name="T52" fmla="*/ 49 w 67"/>
                <a:gd name="T53" fmla="*/ 62 h 67"/>
                <a:gd name="T54" fmla="*/ 54 w 67"/>
                <a:gd name="T55" fmla="*/ 59 h 67"/>
                <a:gd name="T56" fmla="*/ 59 w 67"/>
                <a:gd name="T57" fmla="*/ 54 h 67"/>
                <a:gd name="T58" fmla="*/ 63 w 67"/>
                <a:gd name="T59" fmla="*/ 49 h 67"/>
                <a:gd name="T60" fmla="*/ 65 w 67"/>
                <a:gd name="T61" fmla="*/ 43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7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356192" y="1822088"/>
              <a:ext cx="106363" cy="104775"/>
            </a:xfrm>
            <a:custGeom>
              <a:avLst/>
              <a:gdLst>
                <a:gd name="T0" fmla="*/ 67 w 67"/>
                <a:gd name="T1" fmla="*/ 30 h 66"/>
                <a:gd name="T2" fmla="*/ 65 w 67"/>
                <a:gd name="T3" fmla="*/ 23 h 66"/>
                <a:gd name="T4" fmla="*/ 63 w 67"/>
                <a:gd name="T5" fmla="*/ 17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4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4 h 66"/>
                <a:gd name="T22" fmla="*/ 12 w 67"/>
                <a:gd name="T23" fmla="*/ 7 h 66"/>
                <a:gd name="T24" fmla="*/ 8 w 67"/>
                <a:gd name="T25" fmla="*/ 12 h 66"/>
                <a:gd name="T26" fmla="*/ 3 w 67"/>
                <a:gd name="T27" fmla="*/ 17 h 66"/>
                <a:gd name="T28" fmla="*/ 1 w 67"/>
                <a:gd name="T29" fmla="*/ 23 h 66"/>
                <a:gd name="T30" fmla="*/ 0 w 67"/>
                <a:gd name="T31" fmla="*/ 30 h 66"/>
                <a:gd name="T32" fmla="*/ 0 w 67"/>
                <a:gd name="T33" fmla="*/ 36 h 66"/>
                <a:gd name="T34" fmla="*/ 1 w 67"/>
                <a:gd name="T35" fmla="*/ 43 h 66"/>
                <a:gd name="T36" fmla="*/ 3 w 67"/>
                <a:gd name="T37" fmla="*/ 49 h 66"/>
                <a:gd name="T38" fmla="*/ 8 w 67"/>
                <a:gd name="T39" fmla="*/ 54 h 66"/>
                <a:gd name="T40" fmla="*/ 12 w 67"/>
                <a:gd name="T41" fmla="*/ 59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9 h 66"/>
                <a:gd name="T56" fmla="*/ 59 w 67"/>
                <a:gd name="T57" fmla="*/ 54 h 66"/>
                <a:gd name="T58" fmla="*/ 63 w 67"/>
                <a:gd name="T59" fmla="*/ 49 h 66"/>
                <a:gd name="T60" fmla="*/ 65 w 67"/>
                <a:gd name="T61" fmla="*/ 43 h 66"/>
                <a:gd name="T62" fmla="*/ 67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5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4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4356192" y="1822088"/>
              <a:ext cx="106363" cy="104775"/>
            </a:xfrm>
            <a:custGeom>
              <a:avLst/>
              <a:gdLst>
                <a:gd name="T0" fmla="*/ 67 w 67"/>
                <a:gd name="T1" fmla="*/ 30 h 66"/>
                <a:gd name="T2" fmla="*/ 65 w 67"/>
                <a:gd name="T3" fmla="*/ 23 h 66"/>
                <a:gd name="T4" fmla="*/ 63 w 67"/>
                <a:gd name="T5" fmla="*/ 17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4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4 h 66"/>
                <a:gd name="T22" fmla="*/ 12 w 67"/>
                <a:gd name="T23" fmla="*/ 7 h 66"/>
                <a:gd name="T24" fmla="*/ 8 w 67"/>
                <a:gd name="T25" fmla="*/ 12 h 66"/>
                <a:gd name="T26" fmla="*/ 3 w 67"/>
                <a:gd name="T27" fmla="*/ 17 h 66"/>
                <a:gd name="T28" fmla="*/ 1 w 67"/>
                <a:gd name="T29" fmla="*/ 23 h 66"/>
                <a:gd name="T30" fmla="*/ 0 w 67"/>
                <a:gd name="T31" fmla="*/ 30 h 66"/>
                <a:gd name="T32" fmla="*/ 0 w 67"/>
                <a:gd name="T33" fmla="*/ 36 h 66"/>
                <a:gd name="T34" fmla="*/ 1 w 67"/>
                <a:gd name="T35" fmla="*/ 43 h 66"/>
                <a:gd name="T36" fmla="*/ 3 w 67"/>
                <a:gd name="T37" fmla="*/ 49 h 66"/>
                <a:gd name="T38" fmla="*/ 8 w 67"/>
                <a:gd name="T39" fmla="*/ 54 h 66"/>
                <a:gd name="T40" fmla="*/ 12 w 67"/>
                <a:gd name="T41" fmla="*/ 59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9 h 66"/>
                <a:gd name="T56" fmla="*/ 59 w 67"/>
                <a:gd name="T57" fmla="*/ 54 h 66"/>
                <a:gd name="T58" fmla="*/ 63 w 67"/>
                <a:gd name="T59" fmla="*/ 49 h 66"/>
                <a:gd name="T60" fmla="*/ 65 w 67"/>
                <a:gd name="T61" fmla="*/ 43 h 66"/>
                <a:gd name="T62" fmla="*/ 67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5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4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029042" y="1799863"/>
              <a:ext cx="104775" cy="106363"/>
            </a:xfrm>
            <a:custGeom>
              <a:avLst/>
              <a:gdLst>
                <a:gd name="T0" fmla="*/ 66 w 66"/>
                <a:gd name="T1" fmla="*/ 30 h 67"/>
                <a:gd name="T2" fmla="*/ 65 w 66"/>
                <a:gd name="T3" fmla="*/ 23 h 67"/>
                <a:gd name="T4" fmla="*/ 62 w 66"/>
                <a:gd name="T5" fmla="*/ 18 h 67"/>
                <a:gd name="T6" fmla="*/ 59 w 66"/>
                <a:gd name="T7" fmla="*/ 12 h 67"/>
                <a:gd name="T8" fmla="*/ 54 w 66"/>
                <a:gd name="T9" fmla="*/ 8 h 67"/>
                <a:gd name="T10" fmla="*/ 49 w 66"/>
                <a:gd name="T11" fmla="*/ 4 h 67"/>
                <a:gd name="T12" fmla="*/ 43 w 66"/>
                <a:gd name="T13" fmla="*/ 2 h 67"/>
                <a:gd name="T14" fmla="*/ 36 w 66"/>
                <a:gd name="T15" fmla="*/ 0 h 67"/>
                <a:gd name="T16" fmla="*/ 29 w 66"/>
                <a:gd name="T17" fmla="*/ 0 h 67"/>
                <a:gd name="T18" fmla="*/ 23 w 66"/>
                <a:gd name="T19" fmla="*/ 2 h 67"/>
                <a:gd name="T20" fmla="*/ 17 w 66"/>
                <a:gd name="T21" fmla="*/ 4 h 67"/>
                <a:gd name="T22" fmla="*/ 12 w 66"/>
                <a:gd name="T23" fmla="*/ 8 h 67"/>
                <a:gd name="T24" fmla="*/ 7 w 66"/>
                <a:gd name="T25" fmla="*/ 12 h 67"/>
                <a:gd name="T26" fmla="*/ 3 w 66"/>
                <a:gd name="T27" fmla="*/ 18 h 67"/>
                <a:gd name="T28" fmla="*/ 1 w 66"/>
                <a:gd name="T29" fmla="*/ 23 h 67"/>
                <a:gd name="T30" fmla="*/ 0 w 66"/>
                <a:gd name="T31" fmla="*/ 30 h 67"/>
                <a:gd name="T32" fmla="*/ 0 w 66"/>
                <a:gd name="T33" fmla="*/ 37 h 67"/>
                <a:gd name="T34" fmla="*/ 1 w 66"/>
                <a:gd name="T35" fmla="*/ 44 h 67"/>
                <a:gd name="T36" fmla="*/ 3 w 66"/>
                <a:gd name="T37" fmla="*/ 49 h 67"/>
                <a:gd name="T38" fmla="*/ 7 w 66"/>
                <a:gd name="T39" fmla="*/ 55 h 67"/>
                <a:gd name="T40" fmla="*/ 12 w 66"/>
                <a:gd name="T41" fmla="*/ 60 h 67"/>
                <a:gd name="T42" fmla="*/ 17 w 66"/>
                <a:gd name="T43" fmla="*/ 63 h 67"/>
                <a:gd name="T44" fmla="*/ 23 w 66"/>
                <a:gd name="T45" fmla="*/ 66 h 67"/>
                <a:gd name="T46" fmla="*/ 29 w 66"/>
                <a:gd name="T47" fmla="*/ 67 h 67"/>
                <a:gd name="T48" fmla="*/ 36 w 66"/>
                <a:gd name="T49" fmla="*/ 67 h 67"/>
                <a:gd name="T50" fmla="*/ 43 w 66"/>
                <a:gd name="T51" fmla="*/ 66 h 67"/>
                <a:gd name="T52" fmla="*/ 49 w 66"/>
                <a:gd name="T53" fmla="*/ 63 h 67"/>
                <a:gd name="T54" fmla="*/ 54 w 66"/>
                <a:gd name="T55" fmla="*/ 60 h 67"/>
                <a:gd name="T56" fmla="*/ 59 w 66"/>
                <a:gd name="T57" fmla="*/ 55 h 67"/>
                <a:gd name="T58" fmla="*/ 62 w 66"/>
                <a:gd name="T59" fmla="*/ 49 h 67"/>
                <a:gd name="T60" fmla="*/ 65 w 66"/>
                <a:gd name="T61" fmla="*/ 44 h 67"/>
                <a:gd name="T62" fmla="*/ 66 w 66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3" y="21"/>
                  </a:lnTo>
                  <a:lnTo>
                    <a:pt x="62" y="18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0"/>
                  </a:lnTo>
                  <a:lnTo>
                    <a:pt x="54" y="8"/>
                  </a:lnTo>
                  <a:lnTo>
                    <a:pt x="51" y="6"/>
                  </a:lnTo>
                  <a:lnTo>
                    <a:pt x="49" y="4"/>
                  </a:lnTo>
                  <a:lnTo>
                    <a:pt x="46" y="3"/>
                  </a:lnTo>
                  <a:lnTo>
                    <a:pt x="43" y="2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7" y="12"/>
                  </a:lnTo>
                  <a:lnTo>
                    <a:pt x="5" y="15"/>
                  </a:lnTo>
                  <a:lnTo>
                    <a:pt x="3" y="18"/>
                  </a:lnTo>
                  <a:lnTo>
                    <a:pt x="2" y="21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5" y="53"/>
                  </a:lnTo>
                  <a:lnTo>
                    <a:pt x="7" y="55"/>
                  </a:lnTo>
                  <a:lnTo>
                    <a:pt x="10" y="57"/>
                  </a:lnTo>
                  <a:lnTo>
                    <a:pt x="12" y="60"/>
                  </a:lnTo>
                  <a:lnTo>
                    <a:pt x="15" y="61"/>
                  </a:lnTo>
                  <a:lnTo>
                    <a:pt x="17" y="63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39" y="67"/>
                  </a:lnTo>
                  <a:lnTo>
                    <a:pt x="43" y="66"/>
                  </a:lnTo>
                  <a:lnTo>
                    <a:pt x="46" y="65"/>
                  </a:lnTo>
                  <a:lnTo>
                    <a:pt x="49" y="63"/>
                  </a:lnTo>
                  <a:lnTo>
                    <a:pt x="51" y="61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9" y="55"/>
                  </a:lnTo>
                  <a:lnTo>
                    <a:pt x="61" y="53"/>
                  </a:lnTo>
                  <a:lnTo>
                    <a:pt x="62" y="49"/>
                  </a:lnTo>
                  <a:lnTo>
                    <a:pt x="63" y="47"/>
                  </a:lnTo>
                  <a:lnTo>
                    <a:pt x="65" y="44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4486367" y="1428388"/>
              <a:ext cx="236538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4626067" y="1428388"/>
              <a:ext cx="4492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class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1738404" y="3209563"/>
              <a:ext cx="146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1819367" y="3209563"/>
              <a:ext cx="1238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1865404" y="3209563"/>
              <a:ext cx="4492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class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4400642" y="1044213"/>
              <a:ext cx="20161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w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Line 104"/>
            <p:cNvSpPr>
              <a:spLocks noChangeShapeType="1"/>
            </p:cNvSpPr>
            <p:nvPr/>
          </p:nvSpPr>
          <p:spPr bwMode="auto">
            <a:xfrm flipV="1">
              <a:off x="3059204" y="1317262"/>
              <a:ext cx="1258888" cy="107950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5"/>
            <p:cNvSpPr>
              <a:spLocks/>
            </p:cNvSpPr>
            <p:nvPr/>
          </p:nvSpPr>
          <p:spPr bwMode="auto">
            <a:xfrm>
              <a:off x="4268879" y="1271225"/>
              <a:ext cx="106363" cy="100013"/>
            </a:xfrm>
            <a:custGeom>
              <a:avLst/>
              <a:gdLst>
                <a:gd name="T0" fmla="*/ 150 w 150"/>
                <a:gd name="T1" fmla="*/ 0 h 142"/>
                <a:gd name="T2" fmla="*/ 89 w 150"/>
                <a:gd name="T3" fmla="*/ 142 h 142"/>
                <a:gd name="T4" fmla="*/ 0 w 150"/>
                <a:gd name="T5" fmla="*/ 36 h 142"/>
                <a:gd name="T6" fmla="*/ 150 w 150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42">
                  <a:moveTo>
                    <a:pt x="150" y="0"/>
                  </a:moveTo>
                  <a:lnTo>
                    <a:pt x="89" y="142"/>
                  </a:lnTo>
                  <a:cubicBezTo>
                    <a:pt x="77" y="95"/>
                    <a:pt x="44" y="55"/>
                    <a:pt x="0" y="36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3" name="Group 113"/>
            <p:cNvGrpSpPr>
              <a:grpSpLocks/>
            </p:cNvGrpSpPr>
            <p:nvPr/>
          </p:nvGrpSpPr>
          <p:grpSpPr bwMode="auto">
            <a:xfrm>
              <a:off x="3194142" y="3007950"/>
              <a:ext cx="0" cy="382588"/>
              <a:chOff x="3762" y="2383"/>
              <a:chExt cx="0" cy="241"/>
            </a:xfrm>
          </p:grpSpPr>
          <p:sp>
            <p:nvSpPr>
              <p:cNvPr id="88" name="Rectangle 111"/>
              <p:cNvSpPr>
                <a:spLocks noChangeArrowheads="1"/>
              </p:cNvSpPr>
              <p:nvPr/>
            </p:nvSpPr>
            <p:spPr bwMode="auto">
              <a:xfrm>
                <a:off x="3762" y="245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auto">
              <a:xfrm>
                <a:off x="3762" y="238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2717890" y="3506425"/>
              <a:ext cx="84138" cy="85725"/>
            </a:xfrm>
            <a:prstGeom prst="rect">
              <a:avLst/>
            </a:prstGeom>
            <a:solidFill>
              <a:schemeClr val="bg1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3551584" y="3802155"/>
                  <a:ext cx="24761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584" y="3802155"/>
                  <a:ext cx="247612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4264186" y="3139393"/>
                  <a:ext cx="1771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文本框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186" y="3139393"/>
                  <a:ext cx="177119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759" r="-275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1383247" y="4056801"/>
                  <a:ext cx="2134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矩形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247" y="4056801"/>
                  <a:ext cx="2134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76485" y="2851926"/>
                <a:ext cx="3392878" cy="170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根据给定的训练集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1800" i="1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样本点个数，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sz="1800" i="1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空间的向量，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={−1,1}</m:t>
                    </m:r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85" y="2851926"/>
                <a:ext cx="3392878" cy="1705403"/>
              </a:xfrm>
              <a:prstGeom prst="rect">
                <a:avLst/>
              </a:prstGeom>
              <a:blipFill>
                <a:blip r:embed="rId5"/>
                <a:stretch>
                  <a:fillRect l="-1436" r="-718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73297" y="4736930"/>
                <a:ext cx="371916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97" y="4736930"/>
                <a:ext cx="3719160" cy="404983"/>
              </a:xfrm>
              <a:prstGeom prst="rect">
                <a:avLst/>
              </a:prstGeom>
              <a:blipFill>
                <a:blip r:embed="rId6"/>
                <a:stretch>
                  <a:fillRect t="-104545" b="-16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8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非线性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SVM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latin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引入核函数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，形成决策面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CN" sz="2400" b="0" dirty="0" err="1" smtClean="0">
                    <a:ea typeface="微软雅黑" panose="020B0503020204020204" pitchFamily="34" charset="-122"/>
                  </a:rPr>
                  <a:t>Largrange</a:t>
                </a:r>
                <a:r>
                  <a:rPr lang="zh-CN" altLang="en-US" sz="2400" b="0" dirty="0" smtClean="0">
                    <a:ea typeface="微软雅黑" panose="020B0503020204020204" pitchFamily="34" charset="-122"/>
                  </a:rPr>
                  <a:t>乘子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和偏置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，通过二次规划求解。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075099"/>
            <a:ext cx="4702934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4400" y="3570465"/>
                <a:ext cx="7620000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70465"/>
                <a:ext cx="7620000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5800" y="4953000"/>
                <a:ext cx="8772808" cy="1353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多项式核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zh-CN" sz="18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径向基核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样条核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Sigmoid</m:t>
                      </m:r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953000"/>
                <a:ext cx="8772808" cy="1353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4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拓展：逻辑回归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可以把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的输出映射到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sz="2800" dirty="0"/>
                  <a:t>区间</a:t>
                </a:r>
                <a:r>
                  <a:rPr lang="zh-CN" altLang="en-US" sz="2800" dirty="0" smtClean="0"/>
                  <a:t>，当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zh-CN" altLang="en-US" sz="2800" dirty="0"/>
                  <a:t>时，判定</a:t>
                </a:r>
                <a:r>
                  <a:rPr lang="en-US" sz="2800" i="1" dirty="0"/>
                  <a:t>y</a:t>
                </a:r>
                <a:r>
                  <a:rPr lang="zh-CN" altLang="en-US" sz="2800" dirty="0"/>
                  <a:t>为正类，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zh-CN" altLang="en-US" sz="2800" dirty="0"/>
                  <a:t>时，判定</a:t>
                </a:r>
                <a:r>
                  <a:rPr lang="en-US" sz="2800" i="1" dirty="0"/>
                  <a:t>y</a:t>
                </a:r>
                <a:r>
                  <a:rPr lang="zh-CN" altLang="en-US" sz="2800" dirty="0"/>
                  <a:t>为负类</a:t>
                </a:r>
                <a:r>
                  <a:rPr lang="zh-CN" altLang="en-US" sz="2800" dirty="0" smtClean="0"/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拓展：感知机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支持向量机可以视为一个两层感知机，中间层完成非线性混合，输出层输出样本的类别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43200" y="2590800"/>
            <a:ext cx="3264955" cy="3300560"/>
            <a:chOff x="7263692" y="839277"/>
            <a:chExt cx="3264955" cy="3300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975947" y="3782649"/>
                  <a:ext cx="417513" cy="3571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5947" y="3782649"/>
                  <a:ext cx="417513" cy="357188"/>
                </a:xfrm>
                <a:prstGeom prst="rect">
                  <a:avLst/>
                </a:prstGeom>
                <a:blipFill>
                  <a:blip r:embed="rId6"/>
                  <a:stretch>
                    <a:fillRect b="-3448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135"/>
            <p:cNvSpPr>
              <a:spLocks noChangeArrowheads="1"/>
            </p:cNvSpPr>
            <p:nvPr/>
          </p:nvSpPr>
          <p:spPr bwMode="auto">
            <a:xfrm>
              <a:off x="9640657" y="3929359"/>
              <a:ext cx="2308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37"/>
            <p:cNvSpPr>
              <a:spLocks noChangeArrowheads="1"/>
            </p:cNvSpPr>
            <p:nvPr/>
          </p:nvSpPr>
          <p:spPr bwMode="auto">
            <a:xfrm>
              <a:off x="7894984" y="2876188"/>
              <a:ext cx="555625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38"/>
            <p:cNvSpPr>
              <a:spLocks noChangeArrowheads="1"/>
            </p:cNvSpPr>
            <p:nvPr/>
          </p:nvSpPr>
          <p:spPr bwMode="auto">
            <a:xfrm>
              <a:off x="7894984" y="2876188"/>
              <a:ext cx="555625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39"/>
            <p:cNvSpPr>
              <a:spLocks noChangeArrowheads="1"/>
            </p:cNvSpPr>
            <p:nvPr/>
          </p:nvSpPr>
          <p:spPr bwMode="auto">
            <a:xfrm>
              <a:off x="8864947" y="2876188"/>
              <a:ext cx="555625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40"/>
            <p:cNvSpPr>
              <a:spLocks noChangeArrowheads="1"/>
            </p:cNvSpPr>
            <p:nvPr/>
          </p:nvSpPr>
          <p:spPr bwMode="auto">
            <a:xfrm>
              <a:off x="8864947" y="2876188"/>
              <a:ext cx="555625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41"/>
            <p:cNvSpPr>
              <a:spLocks noChangeArrowheads="1"/>
            </p:cNvSpPr>
            <p:nvPr/>
          </p:nvSpPr>
          <p:spPr bwMode="auto">
            <a:xfrm>
              <a:off x="9974609" y="2876188"/>
              <a:ext cx="554038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42"/>
            <p:cNvSpPr>
              <a:spLocks noChangeArrowheads="1"/>
            </p:cNvSpPr>
            <p:nvPr/>
          </p:nvSpPr>
          <p:spPr bwMode="auto">
            <a:xfrm>
              <a:off x="9974609" y="2876188"/>
              <a:ext cx="554038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3"/>
            <p:cNvSpPr>
              <a:spLocks noChangeArrowheads="1"/>
            </p:cNvSpPr>
            <p:nvPr/>
          </p:nvSpPr>
          <p:spPr bwMode="auto">
            <a:xfrm>
              <a:off x="8010872" y="3596913"/>
              <a:ext cx="2778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4"/>
            <p:cNvSpPr>
              <a:spLocks noChangeArrowheads="1"/>
            </p:cNvSpPr>
            <p:nvPr/>
          </p:nvSpPr>
          <p:spPr bwMode="auto">
            <a:xfrm>
              <a:off x="8010872" y="3596913"/>
              <a:ext cx="277813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5"/>
            <p:cNvSpPr>
              <a:spLocks noChangeArrowheads="1"/>
            </p:cNvSpPr>
            <p:nvPr/>
          </p:nvSpPr>
          <p:spPr bwMode="auto">
            <a:xfrm>
              <a:off x="8969722" y="3596913"/>
              <a:ext cx="2778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6"/>
            <p:cNvSpPr>
              <a:spLocks noChangeArrowheads="1"/>
            </p:cNvSpPr>
            <p:nvPr/>
          </p:nvSpPr>
          <p:spPr bwMode="auto">
            <a:xfrm>
              <a:off x="8969722" y="3596913"/>
              <a:ext cx="277813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7"/>
            <p:cNvSpPr>
              <a:spLocks noChangeArrowheads="1"/>
            </p:cNvSpPr>
            <p:nvPr/>
          </p:nvSpPr>
          <p:spPr bwMode="auto">
            <a:xfrm>
              <a:off x="10090497" y="3596913"/>
              <a:ext cx="276225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8"/>
            <p:cNvSpPr>
              <a:spLocks noChangeArrowheads="1"/>
            </p:cNvSpPr>
            <p:nvPr/>
          </p:nvSpPr>
          <p:spPr bwMode="auto">
            <a:xfrm>
              <a:off x="10090497" y="3596913"/>
              <a:ext cx="276225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9"/>
            <p:cNvSpPr>
              <a:spLocks noEditPoints="1"/>
            </p:cNvSpPr>
            <p:nvPr/>
          </p:nvSpPr>
          <p:spPr bwMode="auto">
            <a:xfrm>
              <a:off x="7975947" y="3111138"/>
              <a:ext cx="101600" cy="492125"/>
            </a:xfrm>
            <a:custGeom>
              <a:avLst/>
              <a:gdLst>
                <a:gd name="T0" fmla="*/ 120 w 143"/>
                <a:gd name="T1" fmla="*/ 691 h 701"/>
                <a:gd name="T2" fmla="*/ 52 w 143"/>
                <a:gd name="T3" fmla="*/ 110 h 701"/>
                <a:gd name="T4" fmla="*/ 62 w 143"/>
                <a:gd name="T5" fmla="*/ 98 h 701"/>
                <a:gd name="T6" fmla="*/ 74 w 143"/>
                <a:gd name="T7" fmla="*/ 107 h 701"/>
                <a:gd name="T8" fmla="*/ 142 w 143"/>
                <a:gd name="T9" fmla="*/ 688 h 701"/>
                <a:gd name="T10" fmla="*/ 132 w 143"/>
                <a:gd name="T11" fmla="*/ 700 h 701"/>
                <a:gd name="T12" fmla="*/ 120 w 143"/>
                <a:gd name="T13" fmla="*/ 691 h 701"/>
                <a:gd name="T14" fmla="*/ 0 w 143"/>
                <a:gd name="T15" fmla="*/ 138 h 701"/>
                <a:gd name="T16" fmla="*/ 50 w 143"/>
                <a:gd name="T17" fmla="*/ 0 h 701"/>
                <a:gd name="T18" fmla="*/ 131 w 143"/>
                <a:gd name="T19" fmla="*/ 123 h 701"/>
                <a:gd name="T20" fmla="*/ 0 w 143"/>
                <a:gd name="T21" fmla="*/ 13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701">
                  <a:moveTo>
                    <a:pt x="120" y="691"/>
                  </a:moveTo>
                  <a:lnTo>
                    <a:pt x="52" y="110"/>
                  </a:lnTo>
                  <a:cubicBezTo>
                    <a:pt x="51" y="104"/>
                    <a:pt x="56" y="99"/>
                    <a:pt x="62" y="98"/>
                  </a:cubicBezTo>
                  <a:cubicBezTo>
                    <a:pt x="68" y="97"/>
                    <a:pt x="73" y="101"/>
                    <a:pt x="74" y="107"/>
                  </a:cubicBezTo>
                  <a:lnTo>
                    <a:pt x="142" y="688"/>
                  </a:lnTo>
                  <a:cubicBezTo>
                    <a:pt x="143" y="694"/>
                    <a:pt x="138" y="700"/>
                    <a:pt x="132" y="700"/>
                  </a:cubicBezTo>
                  <a:cubicBezTo>
                    <a:pt x="126" y="701"/>
                    <a:pt x="121" y="697"/>
                    <a:pt x="120" y="691"/>
                  </a:cubicBezTo>
                  <a:close/>
                  <a:moveTo>
                    <a:pt x="0" y="138"/>
                  </a:moveTo>
                  <a:lnTo>
                    <a:pt x="50" y="0"/>
                  </a:lnTo>
                  <a:lnTo>
                    <a:pt x="131" y="123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0"/>
            <p:cNvSpPr>
              <a:spLocks noEditPoints="1"/>
            </p:cNvSpPr>
            <p:nvPr/>
          </p:nvSpPr>
          <p:spPr bwMode="auto">
            <a:xfrm>
              <a:off x="7975947" y="3111138"/>
              <a:ext cx="101600" cy="492125"/>
            </a:xfrm>
            <a:custGeom>
              <a:avLst/>
              <a:gdLst>
                <a:gd name="T0" fmla="*/ 120 w 143"/>
                <a:gd name="T1" fmla="*/ 691 h 701"/>
                <a:gd name="T2" fmla="*/ 52 w 143"/>
                <a:gd name="T3" fmla="*/ 110 h 701"/>
                <a:gd name="T4" fmla="*/ 62 w 143"/>
                <a:gd name="T5" fmla="*/ 98 h 701"/>
                <a:gd name="T6" fmla="*/ 74 w 143"/>
                <a:gd name="T7" fmla="*/ 107 h 701"/>
                <a:gd name="T8" fmla="*/ 142 w 143"/>
                <a:gd name="T9" fmla="*/ 688 h 701"/>
                <a:gd name="T10" fmla="*/ 132 w 143"/>
                <a:gd name="T11" fmla="*/ 700 h 701"/>
                <a:gd name="T12" fmla="*/ 120 w 143"/>
                <a:gd name="T13" fmla="*/ 691 h 701"/>
                <a:gd name="T14" fmla="*/ 0 w 143"/>
                <a:gd name="T15" fmla="*/ 138 h 701"/>
                <a:gd name="T16" fmla="*/ 50 w 143"/>
                <a:gd name="T17" fmla="*/ 0 h 701"/>
                <a:gd name="T18" fmla="*/ 131 w 143"/>
                <a:gd name="T19" fmla="*/ 123 h 701"/>
                <a:gd name="T20" fmla="*/ 0 w 143"/>
                <a:gd name="T21" fmla="*/ 13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701">
                  <a:moveTo>
                    <a:pt x="120" y="691"/>
                  </a:moveTo>
                  <a:lnTo>
                    <a:pt x="52" y="110"/>
                  </a:lnTo>
                  <a:cubicBezTo>
                    <a:pt x="51" y="104"/>
                    <a:pt x="56" y="99"/>
                    <a:pt x="62" y="98"/>
                  </a:cubicBezTo>
                  <a:cubicBezTo>
                    <a:pt x="68" y="97"/>
                    <a:pt x="73" y="101"/>
                    <a:pt x="74" y="107"/>
                  </a:cubicBezTo>
                  <a:lnTo>
                    <a:pt x="142" y="688"/>
                  </a:lnTo>
                  <a:cubicBezTo>
                    <a:pt x="143" y="694"/>
                    <a:pt x="138" y="700"/>
                    <a:pt x="132" y="700"/>
                  </a:cubicBezTo>
                  <a:cubicBezTo>
                    <a:pt x="126" y="701"/>
                    <a:pt x="121" y="697"/>
                    <a:pt x="120" y="691"/>
                  </a:cubicBezTo>
                  <a:close/>
                  <a:moveTo>
                    <a:pt x="0" y="138"/>
                  </a:moveTo>
                  <a:lnTo>
                    <a:pt x="50" y="0"/>
                  </a:lnTo>
                  <a:lnTo>
                    <a:pt x="131" y="123"/>
                  </a:lnTo>
                  <a:lnTo>
                    <a:pt x="0" y="13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1"/>
            <p:cNvSpPr>
              <a:spLocks noEditPoints="1"/>
            </p:cNvSpPr>
            <p:nvPr/>
          </p:nvSpPr>
          <p:spPr bwMode="auto">
            <a:xfrm>
              <a:off x="8141047" y="3111138"/>
              <a:ext cx="850900" cy="492125"/>
            </a:xfrm>
            <a:custGeom>
              <a:avLst/>
              <a:gdLst>
                <a:gd name="T0" fmla="*/ 7 w 1210"/>
                <a:gd name="T1" fmla="*/ 680 h 702"/>
                <a:gd name="T2" fmla="*/ 1110 w 1210"/>
                <a:gd name="T3" fmla="*/ 45 h 702"/>
                <a:gd name="T4" fmla="*/ 1125 w 1210"/>
                <a:gd name="T5" fmla="*/ 49 h 702"/>
                <a:gd name="T6" fmla="*/ 1121 w 1210"/>
                <a:gd name="T7" fmla="*/ 64 h 702"/>
                <a:gd name="T8" fmla="*/ 18 w 1210"/>
                <a:gd name="T9" fmla="*/ 699 h 702"/>
                <a:gd name="T10" fmla="*/ 3 w 1210"/>
                <a:gd name="T11" fmla="*/ 695 h 702"/>
                <a:gd name="T12" fmla="*/ 7 w 1210"/>
                <a:gd name="T13" fmla="*/ 680 h 702"/>
                <a:gd name="T14" fmla="*/ 1064 w 1210"/>
                <a:gd name="T15" fmla="*/ 9 h 702"/>
                <a:gd name="T16" fmla="*/ 1210 w 1210"/>
                <a:gd name="T17" fmla="*/ 0 h 702"/>
                <a:gd name="T18" fmla="*/ 1129 w 1210"/>
                <a:gd name="T19" fmla="*/ 122 h 702"/>
                <a:gd name="T20" fmla="*/ 1064 w 1210"/>
                <a:gd name="T21" fmla="*/ 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0" h="702">
                  <a:moveTo>
                    <a:pt x="7" y="680"/>
                  </a:moveTo>
                  <a:lnTo>
                    <a:pt x="1110" y="45"/>
                  </a:lnTo>
                  <a:cubicBezTo>
                    <a:pt x="1115" y="42"/>
                    <a:pt x="1122" y="44"/>
                    <a:pt x="1125" y="49"/>
                  </a:cubicBezTo>
                  <a:cubicBezTo>
                    <a:pt x="1128" y="54"/>
                    <a:pt x="1126" y="61"/>
                    <a:pt x="1121" y="64"/>
                  </a:cubicBezTo>
                  <a:lnTo>
                    <a:pt x="18" y="699"/>
                  </a:lnTo>
                  <a:cubicBezTo>
                    <a:pt x="12" y="702"/>
                    <a:pt x="6" y="700"/>
                    <a:pt x="3" y="695"/>
                  </a:cubicBezTo>
                  <a:cubicBezTo>
                    <a:pt x="0" y="690"/>
                    <a:pt x="1" y="683"/>
                    <a:pt x="7" y="680"/>
                  </a:cubicBezTo>
                  <a:close/>
                  <a:moveTo>
                    <a:pt x="1064" y="9"/>
                  </a:moveTo>
                  <a:lnTo>
                    <a:pt x="1210" y="0"/>
                  </a:lnTo>
                  <a:lnTo>
                    <a:pt x="1129" y="122"/>
                  </a:lnTo>
                  <a:lnTo>
                    <a:pt x="1064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2"/>
            <p:cNvSpPr>
              <a:spLocks noEditPoints="1"/>
            </p:cNvSpPr>
            <p:nvPr/>
          </p:nvSpPr>
          <p:spPr bwMode="auto">
            <a:xfrm>
              <a:off x="8141047" y="3111138"/>
              <a:ext cx="850900" cy="492125"/>
            </a:xfrm>
            <a:custGeom>
              <a:avLst/>
              <a:gdLst>
                <a:gd name="T0" fmla="*/ 7 w 1210"/>
                <a:gd name="T1" fmla="*/ 680 h 702"/>
                <a:gd name="T2" fmla="*/ 1110 w 1210"/>
                <a:gd name="T3" fmla="*/ 45 h 702"/>
                <a:gd name="T4" fmla="*/ 1125 w 1210"/>
                <a:gd name="T5" fmla="*/ 49 h 702"/>
                <a:gd name="T6" fmla="*/ 1121 w 1210"/>
                <a:gd name="T7" fmla="*/ 64 h 702"/>
                <a:gd name="T8" fmla="*/ 18 w 1210"/>
                <a:gd name="T9" fmla="*/ 699 h 702"/>
                <a:gd name="T10" fmla="*/ 3 w 1210"/>
                <a:gd name="T11" fmla="*/ 695 h 702"/>
                <a:gd name="T12" fmla="*/ 7 w 1210"/>
                <a:gd name="T13" fmla="*/ 680 h 702"/>
                <a:gd name="T14" fmla="*/ 1064 w 1210"/>
                <a:gd name="T15" fmla="*/ 9 h 702"/>
                <a:gd name="T16" fmla="*/ 1210 w 1210"/>
                <a:gd name="T17" fmla="*/ 0 h 702"/>
                <a:gd name="T18" fmla="*/ 1129 w 1210"/>
                <a:gd name="T19" fmla="*/ 122 h 702"/>
                <a:gd name="T20" fmla="*/ 1064 w 1210"/>
                <a:gd name="T21" fmla="*/ 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0" h="702">
                  <a:moveTo>
                    <a:pt x="7" y="680"/>
                  </a:moveTo>
                  <a:lnTo>
                    <a:pt x="1110" y="45"/>
                  </a:lnTo>
                  <a:cubicBezTo>
                    <a:pt x="1115" y="42"/>
                    <a:pt x="1122" y="44"/>
                    <a:pt x="1125" y="49"/>
                  </a:cubicBezTo>
                  <a:cubicBezTo>
                    <a:pt x="1128" y="54"/>
                    <a:pt x="1126" y="61"/>
                    <a:pt x="1121" y="64"/>
                  </a:cubicBezTo>
                  <a:lnTo>
                    <a:pt x="18" y="699"/>
                  </a:lnTo>
                  <a:cubicBezTo>
                    <a:pt x="12" y="702"/>
                    <a:pt x="6" y="700"/>
                    <a:pt x="3" y="695"/>
                  </a:cubicBezTo>
                  <a:cubicBezTo>
                    <a:pt x="0" y="690"/>
                    <a:pt x="1" y="683"/>
                    <a:pt x="7" y="680"/>
                  </a:cubicBezTo>
                  <a:close/>
                  <a:moveTo>
                    <a:pt x="1064" y="9"/>
                  </a:moveTo>
                  <a:lnTo>
                    <a:pt x="1210" y="0"/>
                  </a:lnTo>
                  <a:lnTo>
                    <a:pt x="1129" y="122"/>
                  </a:lnTo>
                  <a:lnTo>
                    <a:pt x="1064" y="9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3"/>
            <p:cNvSpPr>
              <a:spLocks noEditPoints="1"/>
            </p:cNvSpPr>
            <p:nvPr/>
          </p:nvSpPr>
          <p:spPr bwMode="auto">
            <a:xfrm>
              <a:off x="8256934" y="3077800"/>
              <a:ext cx="1809750" cy="514350"/>
            </a:xfrm>
            <a:custGeom>
              <a:avLst/>
              <a:gdLst>
                <a:gd name="T0" fmla="*/ 9 w 2572"/>
                <a:gd name="T1" fmla="*/ 708 h 731"/>
                <a:gd name="T2" fmla="*/ 2464 w 2572"/>
                <a:gd name="T3" fmla="*/ 47 h 731"/>
                <a:gd name="T4" fmla="*/ 2477 w 2572"/>
                <a:gd name="T5" fmla="*/ 55 h 731"/>
                <a:gd name="T6" fmla="*/ 2469 w 2572"/>
                <a:gd name="T7" fmla="*/ 69 h 731"/>
                <a:gd name="T8" fmla="*/ 15 w 2572"/>
                <a:gd name="T9" fmla="*/ 730 h 731"/>
                <a:gd name="T10" fmla="*/ 2 w 2572"/>
                <a:gd name="T11" fmla="*/ 722 h 731"/>
                <a:gd name="T12" fmla="*/ 9 w 2572"/>
                <a:gd name="T13" fmla="*/ 708 h 731"/>
                <a:gd name="T14" fmla="*/ 2428 w 2572"/>
                <a:gd name="T15" fmla="*/ 0 h 731"/>
                <a:gd name="T16" fmla="*/ 2572 w 2572"/>
                <a:gd name="T17" fmla="*/ 30 h 731"/>
                <a:gd name="T18" fmla="*/ 2463 w 2572"/>
                <a:gd name="T19" fmla="*/ 127 h 731"/>
                <a:gd name="T20" fmla="*/ 2428 w 2572"/>
                <a:gd name="T2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2" h="731">
                  <a:moveTo>
                    <a:pt x="9" y="708"/>
                  </a:moveTo>
                  <a:lnTo>
                    <a:pt x="2464" y="47"/>
                  </a:lnTo>
                  <a:cubicBezTo>
                    <a:pt x="2470" y="46"/>
                    <a:pt x="2475" y="49"/>
                    <a:pt x="2477" y="55"/>
                  </a:cubicBezTo>
                  <a:cubicBezTo>
                    <a:pt x="2479" y="61"/>
                    <a:pt x="2475" y="67"/>
                    <a:pt x="2469" y="69"/>
                  </a:cubicBezTo>
                  <a:lnTo>
                    <a:pt x="15" y="730"/>
                  </a:lnTo>
                  <a:cubicBezTo>
                    <a:pt x="9" y="731"/>
                    <a:pt x="3" y="728"/>
                    <a:pt x="2" y="722"/>
                  </a:cubicBezTo>
                  <a:cubicBezTo>
                    <a:pt x="0" y="716"/>
                    <a:pt x="4" y="710"/>
                    <a:pt x="9" y="708"/>
                  </a:cubicBezTo>
                  <a:close/>
                  <a:moveTo>
                    <a:pt x="2428" y="0"/>
                  </a:moveTo>
                  <a:lnTo>
                    <a:pt x="2572" y="30"/>
                  </a:lnTo>
                  <a:lnTo>
                    <a:pt x="2463" y="127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4"/>
            <p:cNvSpPr>
              <a:spLocks noEditPoints="1"/>
            </p:cNvSpPr>
            <p:nvPr/>
          </p:nvSpPr>
          <p:spPr bwMode="auto">
            <a:xfrm>
              <a:off x="8256934" y="3077800"/>
              <a:ext cx="1809750" cy="514350"/>
            </a:xfrm>
            <a:custGeom>
              <a:avLst/>
              <a:gdLst>
                <a:gd name="T0" fmla="*/ 9 w 2572"/>
                <a:gd name="T1" fmla="*/ 708 h 731"/>
                <a:gd name="T2" fmla="*/ 2464 w 2572"/>
                <a:gd name="T3" fmla="*/ 47 h 731"/>
                <a:gd name="T4" fmla="*/ 2477 w 2572"/>
                <a:gd name="T5" fmla="*/ 55 h 731"/>
                <a:gd name="T6" fmla="*/ 2469 w 2572"/>
                <a:gd name="T7" fmla="*/ 69 h 731"/>
                <a:gd name="T8" fmla="*/ 15 w 2572"/>
                <a:gd name="T9" fmla="*/ 730 h 731"/>
                <a:gd name="T10" fmla="*/ 2 w 2572"/>
                <a:gd name="T11" fmla="*/ 722 h 731"/>
                <a:gd name="T12" fmla="*/ 9 w 2572"/>
                <a:gd name="T13" fmla="*/ 708 h 731"/>
                <a:gd name="T14" fmla="*/ 2428 w 2572"/>
                <a:gd name="T15" fmla="*/ 0 h 731"/>
                <a:gd name="T16" fmla="*/ 2572 w 2572"/>
                <a:gd name="T17" fmla="*/ 30 h 731"/>
                <a:gd name="T18" fmla="*/ 2463 w 2572"/>
                <a:gd name="T19" fmla="*/ 127 h 731"/>
                <a:gd name="T20" fmla="*/ 2428 w 2572"/>
                <a:gd name="T2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2" h="731">
                  <a:moveTo>
                    <a:pt x="9" y="708"/>
                  </a:moveTo>
                  <a:lnTo>
                    <a:pt x="2464" y="47"/>
                  </a:lnTo>
                  <a:cubicBezTo>
                    <a:pt x="2470" y="46"/>
                    <a:pt x="2475" y="49"/>
                    <a:pt x="2477" y="55"/>
                  </a:cubicBezTo>
                  <a:cubicBezTo>
                    <a:pt x="2479" y="61"/>
                    <a:pt x="2475" y="67"/>
                    <a:pt x="2469" y="69"/>
                  </a:cubicBezTo>
                  <a:lnTo>
                    <a:pt x="15" y="730"/>
                  </a:lnTo>
                  <a:cubicBezTo>
                    <a:pt x="9" y="731"/>
                    <a:pt x="3" y="728"/>
                    <a:pt x="2" y="722"/>
                  </a:cubicBezTo>
                  <a:cubicBezTo>
                    <a:pt x="0" y="716"/>
                    <a:pt x="4" y="710"/>
                    <a:pt x="9" y="708"/>
                  </a:cubicBezTo>
                  <a:close/>
                  <a:moveTo>
                    <a:pt x="2428" y="0"/>
                  </a:moveTo>
                  <a:lnTo>
                    <a:pt x="2572" y="30"/>
                  </a:lnTo>
                  <a:lnTo>
                    <a:pt x="2463" y="127"/>
                  </a:lnTo>
                  <a:lnTo>
                    <a:pt x="2428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5"/>
            <p:cNvSpPr>
              <a:spLocks noEditPoints="1"/>
            </p:cNvSpPr>
            <p:nvPr/>
          </p:nvSpPr>
          <p:spPr bwMode="auto">
            <a:xfrm>
              <a:off x="8161684" y="3111138"/>
              <a:ext cx="874713" cy="492125"/>
            </a:xfrm>
            <a:custGeom>
              <a:avLst/>
              <a:gdLst>
                <a:gd name="T0" fmla="*/ 1225 w 1243"/>
                <a:gd name="T1" fmla="*/ 699 h 702"/>
                <a:gd name="T2" fmla="*/ 90 w 1243"/>
                <a:gd name="T3" fmla="*/ 63 h 702"/>
                <a:gd name="T4" fmla="*/ 86 w 1243"/>
                <a:gd name="T5" fmla="*/ 48 h 702"/>
                <a:gd name="T6" fmla="*/ 100 w 1243"/>
                <a:gd name="T7" fmla="*/ 44 h 702"/>
                <a:gd name="T8" fmla="*/ 1236 w 1243"/>
                <a:gd name="T9" fmla="*/ 680 h 702"/>
                <a:gd name="T10" fmla="*/ 1240 w 1243"/>
                <a:gd name="T11" fmla="*/ 695 h 702"/>
                <a:gd name="T12" fmla="*/ 1225 w 1243"/>
                <a:gd name="T13" fmla="*/ 699 h 702"/>
                <a:gd name="T14" fmla="*/ 82 w 1243"/>
                <a:gd name="T15" fmla="*/ 121 h 702"/>
                <a:gd name="T16" fmla="*/ 0 w 1243"/>
                <a:gd name="T17" fmla="*/ 0 h 702"/>
                <a:gd name="T18" fmla="*/ 146 w 1243"/>
                <a:gd name="T19" fmla="*/ 7 h 702"/>
                <a:gd name="T20" fmla="*/ 82 w 1243"/>
                <a:gd name="T21" fmla="*/ 12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3" h="702">
                  <a:moveTo>
                    <a:pt x="1225" y="699"/>
                  </a:moveTo>
                  <a:lnTo>
                    <a:pt x="90" y="63"/>
                  </a:lnTo>
                  <a:cubicBezTo>
                    <a:pt x="84" y="60"/>
                    <a:pt x="83" y="53"/>
                    <a:pt x="86" y="48"/>
                  </a:cubicBezTo>
                  <a:cubicBezTo>
                    <a:pt x="88" y="43"/>
                    <a:pt x="95" y="41"/>
                    <a:pt x="100" y="44"/>
                  </a:cubicBezTo>
                  <a:lnTo>
                    <a:pt x="1236" y="680"/>
                  </a:lnTo>
                  <a:cubicBezTo>
                    <a:pt x="1241" y="683"/>
                    <a:pt x="1243" y="690"/>
                    <a:pt x="1240" y="695"/>
                  </a:cubicBezTo>
                  <a:cubicBezTo>
                    <a:pt x="1237" y="700"/>
                    <a:pt x="1231" y="702"/>
                    <a:pt x="1225" y="699"/>
                  </a:cubicBezTo>
                  <a:close/>
                  <a:moveTo>
                    <a:pt x="82" y="121"/>
                  </a:moveTo>
                  <a:lnTo>
                    <a:pt x="0" y="0"/>
                  </a:lnTo>
                  <a:lnTo>
                    <a:pt x="146" y="7"/>
                  </a:lnTo>
                  <a:lnTo>
                    <a:pt x="8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6"/>
            <p:cNvSpPr>
              <a:spLocks noEditPoints="1"/>
            </p:cNvSpPr>
            <p:nvPr/>
          </p:nvSpPr>
          <p:spPr bwMode="auto">
            <a:xfrm>
              <a:off x="8161684" y="3111138"/>
              <a:ext cx="874713" cy="492125"/>
            </a:xfrm>
            <a:custGeom>
              <a:avLst/>
              <a:gdLst>
                <a:gd name="T0" fmla="*/ 1225 w 1243"/>
                <a:gd name="T1" fmla="*/ 699 h 702"/>
                <a:gd name="T2" fmla="*/ 90 w 1243"/>
                <a:gd name="T3" fmla="*/ 63 h 702"/>
                <a:gd name="T4" fmla="*/ 86 w 1243"/>
                <a:gd name="T5" fmla="*/ 48 h 702"/>
                <a:gd name="T6" fmla="*/ 100 w 1243"/>
                <a:gd name="T7" fmla="*/ 44 h 702"/>
                <a:gd name="T8" fmla="*/ 1236 w 1243"/>
                <a:gd name="T9" fmla="*/ 680 h 702"/>
                <a:gd name="T10" fmla="*/ 1240 w 1243"/>
                <a:gd name="T11" fmla="*/ 695 h 702"/>
                <a:gd name="T12" fmla="*/ 1225 w 1243"/>
                <a:gd name="T13" fmla="*/ 699 h 702"/>
                <a:gd name="T14" fmla="*/ 82 w 1243"/>
                <a:gd name="T15" fmla="*/ 121 h 702"/>
                <a:gd name="T16" fmla="*/ 0 w 1243"/>
                <a:gd name="T17" fmla="*/ 0 h 702"/>
                <a:gd name="T18" fmla="*/ 146 w 1243"/>
                <a:gd name="T19" fmla="*/ 7 h 702"/>
                <a:gd name="T20" fmla="*/ 82 w 1243"/>
                <a:gd name="T21" fmla="*/ 12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3" h="702">
                  <a:moveTo>
                    <a:pt x="1225" y="699"/>
                  </a:moveTo>
                  <a:lnTo>
                    <a:pt x="90" y="63"/>
                  </a:lnTo>
                  <a:cubicBezTo>
                    <a:pt x="84" y="60"/>
                    <a:pt x="83" y="53"/>
                    <a:pt x="86" y="48"/>
                  </a:cubicBezTo>
                  <a:cubicBezTo>
                    <a:pt x="88" y="43"/>
                    <a:pt x="95" y="41"/>
                    <a:pt x="100" y="44"/>
                  </a:cubicBezTo>
                  <a:lnTo>
                    <a:pt x="1236" y="680"/>
                  </a:lnTo>
                  <a:cubicBezTo>
                    <a:pt x="1241" y="683"/>
                    <a:pt x="1243" y="690"/>
                    <a:pt x="1240" y="695"/>
                  </a:cubicBezTo>
                  <a:cubicBezTo>
                    <a:pt x="1237" y="700"/>
                    <a:pt x="1231" y="702"/>
                    <a:pt x="1225" y="699"/>
                  </a:cubicBezTo>
                  <a:close/>
                  <a:moveTo>
                    <a:pt x="82" y="121"/>
                  </a:moveTo>
                  <a:lnTo>
                    <a:pt x="0" y="0"/>
                  </a:lnTo>
                  <a:lnTo>
                    <a:pt x="146" y="7"/>
                  </a:lnTo>
                  <a:lnTo>
                    <a:pt x="82" y="12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7"/>
            <p:cNvSpPr>
              <a:spLocks noEditPoints="1"/>
            </p:cNvSpPr>
            <p:nvPr/>
          </p:nvSpPr>
          <p:spPr bwMode="auto">
            <a:xfrm>
              <a:off x="9061797" y="3100025"/>
              <a:ext cx="92075" cy="501650"/>
            </a:xfrm>
            <a:custGeom>
              <a:avLst/>
              <a:gdLst>
                <a:gd name="T0" fmla="*/ 55 w 131"/>
                <a:gd name="T1" fmla="*/ 705 h 716"/>
                <a:gd name="T2" fmla="*/ 55 w 131"/>
                <a:gd name="T3" fmla="*/ 109 h 716"/>
                <a:gd name="T4" fmla="*/ 66 w 131"/>
                <a:gd name="T5" fmla="*/ 98 h 716"/>
                <a:gd name="T6" fmla="*/ 77 w 131"/>
                <a:gd name="T7" fmla="*/ 109 h 716"/>
                <a:gd name="T8" fmla="*/ 77 w 131"/>
                <a:gd name="T9" fmla="*/ 705 h 716"/>
                <a:gd name="T10" fmla="*/ 66 w 131"/>
                <a:gd name="T11" fmla="*/ 716 h 716"/>
                <a:gd name="T12" fmla="*/ 55 w 131"/>
                <a:gd name="T13" fmla="*/ 705 h 716"/>
                <a:gd name="T14" fmla="*/ 0 w 131"/>
                <a:gd name="T15" fmla="*/ 131 h 716"/>
                <a:gd name="T16" fmla="*/ 66 w 131"/>
                <a:gd name="T17" fmla="*/ 0 h 716"/>
                <a:gd name="T18" fmla="*/ 131 w 131"/>
                <a:gd name="T19" fmla="*/ 131 h 716"/>
                <a:gd name="T20" fmla="*/ 0 w 131"/>
                <a:gd name="T21" fmla="*/ 13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16">
                  <a:moveTo>
                    <a:pt x="55" y="705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77" y="705"/>
                  </a:lnTo>
                  <a:cubicBezTo>
                    <a:pt x="77" y="711"/>
                    <a:pt x="72" y="716"/>
                    <a:pt x="66" y="716"/>
                  </a:cubicBezTo>
                  <a:cubicBezTo>
                    <a:pt x="60" y="716"/>
                    <a:pt x="55" y="711"/>
                    <a:pt x="55" y="705"/>
                  </a:cubicBezTo>
                  <a:close/>
                  <a:moveTo>
                    <a:pt x="0" y="131"/>
                  </a:moveTo>
                  <a:lnTo>
                    <a:pt x="66" y="0"/>
                  </a:lnTo>
                  <a:lnTo>
                    <a:pt x="131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8"/>
            <p:cNvSpPr>
              <a:spLocks noEditPoints="1"/>
            </p:cNvSpPr>
            <p:nvPr/>
          </p:nvSpPr>
          <p:spPr bwMode="auto">
            <a:xfrm>
              <a:off x="9061797" y="3100025"/>
              <a:ext cx="92075" cy="501650"/>
            </a:xfrm>
            <a:custGeom>
              <a:avLst/>
              <a:gdLst>
                <a:gd name="T0" fmla="*/ 55 w 131"/>
                <a:gd name="T1" fmla="*/ 705 h 716"/>
                <a:gd name="T2" fmla="*/ 55 w 131"/>
                <a:gd name="T3" fmla="*/ 109 h 716"/>
                <a:gd name="T4" fmla="*/ 66 w 131"/>
                <a:gd name="T5" fmla="*/ 98 h 716"/>
                <a:gd name="T6" fmla="*/ 77 w 131"/>
                <a:gd name="T7" fmla="*/ 109 h 716"/>
                <a:gd name="T8" fmla="*/ 77 w 131"/>
                <a:gd name="T9" fmla="*/ 705 h 716"/>
                <a:gd name="T10" fmla="*/ 66 w 131"/>
                <a:gd name="T11" fmla="*/ 716 h 716"/>
                <a:gd name="T12" fmla="*/ 55 w 131"/>
                <a:gd name="T13" fmla="*/ 705 h 716"/>
                <a:gd name="T14" fmla="*/ 0 w 131"/>
                <a:gd name="T15" fmla="*/ 131 h 716"/>
                <a:gd name="T16" fmla="*/ 66 w 131"/>
                <a:gd name="T17" fmla="*/ 0 h 716"/>
                <a:gd name="T18" fmla="*/ 131 w 131"/>
                <a:gd name="T19" fmla="*/ 131 h 716"/>
                <a:gd name="T20" fmla="*/ 0 w 131"/>
                <a:gd name="T21" fmla="*/ 13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16">
                  <a:moveTo>
                    <a:pt x="55" y="705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77" y="705"/>
                  </a:lnTo>
                  <a:cubicBezTo>
                    <a:pt x="77" y="711"/>
                    <a:pt x="72" y="716"/>
                    <a:pt x="66" y="716"/>
                  </a:cubicBezTo>
                  <a:cubicBezTo>
                    <a:pt x="60" y="716"/>
                    <a:pt x="55" y="711"/>
                    <a:pt x="55" y="705"/>
                  </a:cubicBezTo>
                  <a:close/>
                  <a:moveTo>
                    <a:pt x="0" y="131"/>
                  </a:moveTo>
                  <a:lnTo>
                    <a:pt x="66" y="0"/>
                  </a:lnTo>
                  <a:lnTo>
                    <a:pt x="131" y="131"/>
                  </a:lnTo>
                  <a:lnTo>
                    <a:pt x="0" y="13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9"/>
            <p:cNvSpPr>
              <a:spLocks noEditPoints="1"/>
            </p:cNvSpPr>
            <p:nvPr/>
          </p:nvSpPr>
          <p:spPr bwMode="auto">
            <a:xfrm>
              <a:off x="9168159" y="3106375"/>
              <a:ext cx="1060450" cy="485775"/>
            </a:xfrm>
            <a:custGeom>
              <a:avLst/>
              <a:gdLst>
                <a:gd name="T0" fmla="*/ 8 w 1506"/>
                <a:gd name="T1" fmla="*/ 669 h 691"/>
                <a:gd name="T2" fmla="*/ 1402 w 1506"/>
                <a:gd name="T3" fmla="*/ 41 h 691"/>
                <a:gd name="T4" fmla="*/ 1416 w 1506"/>
                <a:gd name="T5" fmla="*/ 46 h 691"/>
                <a:gd name="T6" fmla="*/ 1411 w 1506"/>
                <a:gd name="T7" fmla="*/ 61 h 691"/>
                <a:gd name="T8" fmla="*/ 17 w 1506"/>
                <a:gd name="T9" fmla="*/ 689 h 691"/>
                <a:gd name="T10" fmla="*/ 2 w 1506"/>
                <a:gd name="T11" fmla="*/ 684 h 691"/>
                <a:gd name="T12" fmla="*/ 8 w 1506"/>
                <a:gd name="T13" fmla="*/ 669 h 691"/>
                <a:gd name="T14" fmla="*/ 1359 w 1506"/>
                <a:gd name="T15" fmla="*/ 0 h 691"/>
                <a:gd name="T16" fmla="*/ 1506 w 1506"/>
                <a:gd name="T17" fmla="*/ 6 h 691"/>
                <a:gd name="T18" fmla="*/ 1413 w 1506"/>
                <a:gd name="T19" fmla="*/ 120 h 691"/>
                <a:gd name="T20" fmla="*/ 1359 w 1506"/>
                <a:gd name="T2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6" h="691">
                  <a:moveTo>
                    <a:pt x="8" y="669"/>
                  </a:moveTo>
                  <a:lnTo>
                    <a:pt x="1402" y="41"/>
                  </a:lnTo>
                  <a:cubicBezTo>
                    <a:pt x="1407" y="38"/>
                    <a:pt x="1414" y="41"/>
                    <a:pt x="1416" y="46"/>
                  </a:cubicBezTo>
                  <a:cubicBezTo>
                    <a:pt x="1419" y="52"/>
                    <a:pt x="1416" y="58"/>
                    <a:pt x="1411" y="61"/>
                  </a:cubicBezTo>
                  <a:lnTo>
                    <a:pt x="17" y="689"/>
                  </a:lnTo>
                  <a:cubicBezTo>
                    <a:pt x="11" y="691"/>
                    <a:pt x="5" y="689"/>
                    <a:pt x="2" y="684"/>
                  </a:cubicBezTo>
                  <a:cubicBezTo>
                    <a:pt x="0" y="678"/>
                    <a:pt x="2" y="672"/>
                    <a:pt x="8" y="669"/>
                  </a:cubicBezTo>
                  <a:close/>
                  <a:moveTo>
                    <a:pt x="1359" y="0"/>
                  </a:moveTo>
                  <a:lnTo>
                    <a:pt x="1506" y="6"/>
                  </a:lnTo>
                  <a:lnTo>
                    <a:pt x="1413" y="1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0"/>
            <p:cNvSpPr>
              <a:spLocks noEditPoints="1"/>
            </p:cNvSpPr>
            <p:nvPr/>
          </p:nvSpPr>
          <p:spPr bwMode="auto">
            <a:xfrm>
              <a:off x="9168159" y="3106375"/>
              <a:ext cx="1060450" cy="485775"/>
            </a:xfrm>
            <a:custGeom>
              <a:avLst/>
              <a:gdLst>
                <a:gd name="T0" fmla="*/ 8 w 1506"/>
                <a:gd name="T1" fmla="*/ 669 h 691"/>
                <a:gd name="T2" fmla="*/ 1402 w 1506"/>
                <a:gd name="T3" fmla="*/ 41 h 691"/>
                <a:gd name="T4" fmla="*/ 1416 w 1506"/>
                <a:gd name="T5" fmla="*/ 46 h 691"/>
                <a:gd name="T6" fmla="*/ 1411 w 1506"/>
                <a:gd name="T7" fmla="*/ 61 h 691"/>
                <a:gd name="T8" fmla="*/ 17 w 1506"/>
                <a:gd name="T9" fmla="*/ 689 h 691"/>
                <a:gd name="T10" fmla="*/ 2 w 1506"/>
                <a:gd name="T11" fmla="*/ 684 h 691"/>
                <a:gd name="T12" fmla="*/ 8 w 1506"/>
                <a:gd name="T13" fmla="*/ 669 h 691"/>
                <a:gd name="T14" fmla="*/ 1359 w 1506"/>
                <a:gd name="T15" fmla="*/ 0 h 691"/>
                <a:gd name="T16" fmla="*/ 1506 w 1506"/>
                <a:gd name="T17" fmla="*/ 6 h 691"/>
                <a:gd name="T18" fmla="*/ 1413 w 1506"/>
                <a:gd name="T19" fmla="*/ 120 h 691"/>
                <a:gd name="T20" fmla="*/ 1359 w 1506"/>
                <a:gd name="T2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6" h="691">
                  <a:moveTo>
                    <a:pt x="8" y="669"/>
                  </a:moveTo>
                  <a:lnTo>
                    <a:pt x="1402" y="41"/>
                  </a:lnTo>
                  <a:cubicBezTo>
                    <a:pt x="1407" y="38"/>
                    <a:pt x="1414" y="41"/>
                    <a:pt x="1416" y="46"/>
                  </a:cubicBezTo>
                  <a:cubicBezTo>
                    <a:pt x="1419" y="52"/>
                    <a:pt x="1416" y="58"/>
                    <a:pt x="1411" y="61"/>
                  </a:cubicBezTo>
                  <a:lnTo>
                    <a:pt x="17" y="689"/>
                  </a:lnTo>
                  <a:cubicBezTo>
                    <a:pt x="11" y="691"/>
                    <a:pt x="5" y="689"/>
                    <a:pt x="2" y="684"/>
                  </a:cubicBezTo>
                  <a:cubicBezTo>
                    <a:pt x="0" y="678"/>
                    <a:pt x="2" y="672"/>
                    <a:pt x="8" y="669"/>
                  </a:cubicBezTo>
                  <a:close/>
                  <a:moveTo>
                    <a:pt x="1359" y="0"/>
                  </a:moveTo>
                  <a:lnTo>
                    <a:pt x="1506" y="6"/>
                  </a:lnTo>
                  <a:lnTo>
                    <a:pt x="1413" y="120"/>
                  </a:lnTo>
                  <a:lnTo>
                    <a:pt x="1359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1"/>
            <p:cNvSpPr>
              <a:spLocks noEditPoints="1"/>
            </p:cNvSpPr>
            <p:nvPr/>
          </p:nvSpPr>
          <p:spPr bwMode="auto">
            <a:xfrm>
              <a:off x="8356947" y="3100025"/>
              <a:ext cx="1798638" cy="503238"/>
            </a:xfrm>
            <a:custGeom>
              <a:avLst/>
              <a:gdLst>
                <a:gd name="T0" fmla="*/ 2541 w 2556"/>
                <a:gd name="T1" fmla="*/ 714 h 715"/>
                <a:gd name="T2" fmla="*/ 103 w 2556"/>
                <a:gd name="T3" fmla="*/ 69 h 715"/>
                <a:gd name="T4" fmla="*/ 95 w 2556"/>
                <a:gd name="T5" fmla="*/ 56 h 715"/>
                <a:gd name="T6" fmla="*/ 108 w 2556"/>
                <a:gd name="T7" fmla="*/ 48 h 715"/>
                <a:gd name="T8" fmla="*/ 2547 w 2556"/>
                <a:gd name="T9" fmla="*/ 693 h 715"/>
                <a:gd name="T10" fmla="*/ 2555 w 2556"/>
                <a:gd name="T11" fmla="*/ 706 h 715"/>
                <a:gd name="T12" fmla="*/ 2541 w 2556"/>
                <a:gd name="T13" fmla="*/ 714 h 715"/>
                <a:gd name="T14" fmla="*/ 110 w 2556"/>
                <a:gd name="T15" fmla="*/ 128 h 715"/>
                <a:gd name="T16" fmla="*/ 0 w 2556"/>
                <a:gd name="T17" fmla="*/ 30 h 715"/>
                <a:gd name="T18" fmla="*/ 143 w 2556"/>
                <a:gd name="T19" fmla="*/ 0 h 715"/>
                <a:gd name="T20" fmla="*/ 110 w 2556"/>
                <a:gd name="T21" fmla="*/ 1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6" h="715">
                  <a:moveTo>
                    <a:pt x="2541" y="714"/>
                  </a:moveTo>
                  <a:lnTo>
                    <a:pt x="103" y="69"/>
                  </a:lnTo>
                  <a:cubicBezTo>
                    <a:pt x="97" y="67"/>
                    <a:pt x="93" y="61"/>
                    <a:pt x="95" y="56"/>
                  </a:cubicBezTo>
                  <a:cubicBezTo>
                    <a:pt x="96" y="50"/>
                    <a:pt x="102" y="46"/>
                    <a:pt x="108" y="48"/>
                  </a:cubicBezTo>
                  <a:lnTo>
                    <a:pt x="2547" y="693"/>
                  </a:lnTo>
                  <a:cubicBezTo>
                    <a:pt x="2553" y="694"/>
                    <a:pt x="2556" y="700"/>
                    <a:pt x="2555" y="706"/>
                  </a:cubicBezTo>
                  <a:cubicBezTo>
                    <a:pt x="2553" y="712"/>
                    <a:pt x="2547" y="715"/>
                    <a:pt x="2541" y="714"/>
                  </a:cubicBezTo>
                  <a:close/>
                  <a:moveTo>
                    <a:pt x="110" y="128"/>
                  </a:moveTo>
                  <a:lnTo>
                    <a:pt x="0" y="30"/>
                  </a:lnTo>
                  <a:lnTo>
                    <a:pt x="143" y="0"/>
                  </a:lnTo>
                  <a:lnTo>
                    <a:pt x="110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2"/>
            <p:cNvSpPr>
              <a:spLocks noEditPoints="1"/>
            </p:cNvSpPr>
            <p:nvPr/>
          </p:nvSpPr>
          <p:spPr bwMode="auto">
            <a:xfrm>
              <a:off x="8356947" y="3100025"/>
              <a:ext cx="1798638" cy="503238"/>
            </a:xfrm>
            <a:custGeom>
              <a:avLst/>
              <a:gdLst>
                <a:gd name="T0" fmla="*/ 2541 w 2556"/>
                <a:gd name="T1" fmla="*/ 714 h 715"/>
                <a:gd name="T2" fmla="*/ 103 w 2556"/>
                <a:gd name="T3" fmla="*/ 69 h 715"/>
                <a:gd name="T4" fmla="*/ 95 w 2556"/>
                <a:gd name="T5" fmla="*/ 56 h 715"/>
                <a:gd name="T6" fmla="*/ 108 w 2556"/>
                <a:gd name="T7" fmla="*/ 48 h 715"/>
                <a:gd name="T8" fmla="*/ 2547 w 2556"/>
                <a:gd name="T9" fmla="*/ 693 h 715"/>
                <a:gd name="T10" fmla="*/ 2555 w 2556"/>
                <a:gd name="T11" fmla="*/ 706 h 715"/>
                <a:gd name="T12" fmla="*/ 2541 w 2556"/>
                <a:gd name="T13" fmla="*/ 714 h 715"/>
                <a:gd name="T14" fmla="*/ 110 w 2556"/>
                <a:gd name="T15" fmla="*/ 128 h 715"/>
                <a:gd name="T16" fmla="*/ 0 w 2556"/>
                <a:gd name="T17" fmla="*/ 30 h 715"/>
                <a:gd name="T18" fmla="*/ 143 w 2556"/>
                <a:gd name="T19" fmla="*/ 0 h 715"/>
                <a:gd name="T20" fmla="*/ 110 w 2556"/>
                <a:gd name="T21" fmla="*/ 1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6" h="715">
                  <a:moveTo>
                    <a:pt x="2541" y="714"/>
                  </a:moveTo>
                  <a:lnTo>
                    <a:pt x="103" y="69"/>
                  </a:lnTo>
                  <a:cubicBezTo>
                    <a:pt x="97" y="67"/>
                    <a:pt x="93" y="61"/>
                    <a:pt x="95" y="56"/>
                  </a:cubicBezTo>
                  <a:cubicBezTo>
                    <a:pt x="96" y="50"/>
                    <a:pt x="102" y="46"/>
                    <a:pt x="108" y="48"/>
                  </a:cubicBezTo>
                  <a:lnTo>
                    <a:pt x="2547" y="693"/>
                  </a:lnTo>
                  <a:cubicBezTo>
                    <a:pt x="2553" y="694"/>
                    <a:pt x="2556" y="700"/>
                    <a:pt x="2555" y="706"/>
                  </a:cubicBezTo>
                  <a:cubicBezTo>
                    <a:pt x="2553" y="712"/>
                    <a:pt x="2547" y="715"/>
                    <a:pt x="2541" y="714"/>
                  </a:cubicBezTo>
                  <a:close/>
                  <a:moveTo>
                    <a:pt x="110" y="128"/>
                  </a:moveTo>
                  <a:lnTo>
                    <a:pt x="0" y="30"/>
                  </a:lnTo>
                  <a:lnTo>
                    <a:pt x="143" y="0"/>
                  </a:lnTo>
                  <a:lnTo>
                    <a:pt x="110" y="12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3"/>
            <p:cNvSpPr>
              <a:spLocks noEditPoints="1"/>
            </p:cNvSpPr>
            <p:nvPr/>
          </p:nvSpPr>
          <p:spPr bwMode="auto">
            <a:xfrm>
              <a:off x="9258647" y="3120663"/>
              <a:ext cx="977900" cy="471488"/>
            </a:xfrm>
            <a:custGeom>
              <a:avLst/>
              <a:gdLst>
                <a:gd name="T0" fmla="*/ 1374 w 1391"/>
                <a:gd name="T1" fmla="*/ 669 h 671"/>
                <a:gd name="T2" fmla="*/ 94 w 1391"/>
                <a:gd name="T3" fmla="*/ 59 h 671"/>
                <a:gd name="T4" fmla="*/ 89 w 1391"/>
                <a:gd name="T5" fmla="*/ 45 h 671"/>
                <a:gd name="T6" fmla="*/ 104 w 1391"/>
                <a:gd name="T7" fmla="*/ 40 h 671"/>
                <a:gd name="T8" fmla="*/ 1384 w 1391"/>
                <a:gd name="T9" fmla="*/ 649 h 671"/>
                <a:gd name="T10" fmla="*/ 1389 w 1391"/>
                <a:gd name="T11" fmla="*/ 664 h 671"/>
                <a:gd name="T12" fmla="*/ 1374 w 1391"/>
                <a:gd name="T13" fmla="*/ 669 h 671"/>
                <a:gd name="T14" fmla="*/ 90 w 1391"/>
                <a:gd name="T15" fmla="*/ 118 h 671"/>
                <a:gd name="T16" fmla="*/ 0 w 1391"/>
                <a:gd name="T17" fmla="*/ 2 h 671"/>
                <a:gd name="T18" fmla="*/ 147 w 1391"/>
                <a:gd name="T19" fmla="*/ 0 h 671"/>
                <a:gd name="T20" fmla="*/ 90 w 1391"/>
                <a:gd name="T21" fmla="*/ 11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1" h="671">
                  <a:moveTo>
                    <a:pt x="1374" y="669"/>
                  </a:moveTo>
                  <a:lnTo>
                    <a:pt x="94" y="59"/>
                  </a:lnTo>
                  <a:cubicBezTo>
                    <a:pt x="89" y="57"/>
                    <a:pt x="86" y="50"/>
                    <a:pt x="89" y="45"/>
                  </a:cubicBezTo>
                  <a:cubicBezTo>
                    <a:pt x="92" y="39"/>
                    <a:pt x="98" y="37"/>
                    <a:pt x="104" y="40"/>
                  </a:cubicBezTo>
                  <a:lnTo>
                    <a:pt x="1384" y="649"/>
                  </a:lnTo>
                  <a:cubicBezTo>
                    <a:pt x="1389" y="652"/>
                    <a:pt x="1391" y="658"/>
                    <a:pt x="1389" y="664"/>
                  </a:cubicBezTo>
                  <a:cubicBezTo>
                    <a:pt x="1386" y="669"/>
                    <a:pt x="1380" y="671"/>
                    <a:pt x="1374" y="669"/>
                  </a:cubicBezTo>
                  <a:close/>
                  <a:moveTo>
                    <a:pt x="90" y="118"/>
                  </a:moveTo>
                  <a:lnTo>
                    <a:pt x="0" y="2"/>
                  </a:lnTo>
                  <a:lnTo>
                    <a:pt x="147" y="0"/>
                  </a:lnTo>
                  <a:lnTo>
                    <a:pt x="90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4"/>
            <p:cNvSpPr>
              <a:spLocks noEditPoints="1"/>
            </p:cNvSpPr>
            <p:nvPr/>
          </p:nvSpPr>
          <p:spPr bwMode="auto">
            <a:xfrm>
              <a:off x="9258647" y="3120663"/>
              <a:ext cx="977900" cy="471488"/>
            </a:xfrm>
            <a:custGeom>
              <a:avLst/>
              <a:gdLst>
                <a:gd name="T0" fmla="*/ 1374 w 1391"/>
                <a:gd name="T1" fmla="*/ 669 h 671"/>
                <a:gd name="T2" fmla="*/ 94 w 1391"/>
                <a:gd name="T3" fmla="*/ 59 h 671"/>
                <a:gd name="T4" fmla="*/ 89 w 1391"/>
                <a:gd name="T5" fmla="*/ 45 h 671"/>
                <a:gd name="T6" fmla="*/ 104 w 1391"/>
                <a:gd name="T7" fmla="*/ 40 h 671"/>
                <a:gd name="T8" fmla="*/ 1384 w 1391"/>
                <a:gd name="T9" fmla="*/ 649 h 671"/>
                <a:gd name="T10" fmla="*/ 1389 w 1391"/>
                <a:gd name="T11" fmla="*/ 664 h 671"/>
                <a:gd name="T12" fmla="*/ 1374 w 1391"/>
                <a:gd name="T13" fmla="*/ 669 h 671"/>
                <a:gd name="T14" fmla="*/ 90 w 1391"/>
                <a:gd name="T15" fmla="*/ 118 h 671"/>
                <a:gd name="T16" fmla="*/ 0 w 1391"/>
                <a:gd name="T17" fmla="*/ 2 h 671"/>
                <a:gd name="T18" fmla="*/ 147 w 1391"/>
                <a:gd name="T19" fmla="*/ 0 h 671"/>
                <a:gd name="T20" fmla="*/ 90 w 1391"/>
                <a:gd name="T21" fmla="*/ 11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1" h="671">
                  <a:moveTo>
                    <a:pt x="1374" y="669"/>
                  </a:moveTo>
                  <a:lnTo>
                    <a:pt x="94" y="59"/>
                  </a:lnTo>
                  <a:cubicBezTo>
                    <a:pt x="89" y="57"/>
                    <a:pt x="86" y="50"/>
                    <a:pt x="89" y="45"/>
                  </a:cubicBezTo>
                  <a:cubicBezTo>
                    <a:pt x="92" y="39"/>
                    <a:pt x="98" y="37"/>
                    <a:pt x="104" y="40"/>
                  </a:cubicBezTo>
                  <a:lnTo>
                    <a:pt x="1384" y="649"/>
                  </a:lnTo>
                  <a:cubicBezTo>
                    <a:pt x="1389" y="652"/>
                    <a:pt x="1391" y="658"/>
                    <a:pt x="1389" y="664"/>
                  </a:cubicBezTo>
                  <a:cubicBezTo>
                    <a:pt x="1386" y="669"/>
                    <a:pt x="1380" y="671"/>
                    <a:pt x="1374" y="669"/>
                  </a:cubicBezTo>
                  <a:close/>
                  <a:moveTo>
                    <a:pt x="90" y="118"/>
                  </a:moveTo>
                  <a:lnTo>
                    <a:pt x="0" y="2"/>
                  </a:lnTo>
                  <a:lnTo>
                    <a:pt x="147" y="0"/>
                  </a:lnTo>
                  <a:lnTo>
                    <a:pt x="90" y="11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5"/>
            <p:cNvSpPr>
              <a:spLocks noEditPoints="1"/>
            </p:cNvSpPr>
            <p:nvPr/>
          </p:nvSpPr>
          <p:spPr bwMode="auto">
            <a:xfrm>
              <a:off x="10288934" y="3111138"/>
              <a:ext cx="130175" cy="503238"/>
            </a:xfrm>
            <a:custGeom>
              <a:avLst/>
              <a:gdLst>
                <a:gd name="T0" fmla="*/ 1 w 184"/>
                <a:gd name="T1" fmla="*/ 704 h 718"/>
                <a:gd name="T2" fmla="*/ 113 w 184"/>
                <a:gd name="T3" fmla="*/ 105 h 718"/>
                <a:gd name="T4" fmla="*/ 126 w 184"/>
                <a:gd name="T5" fmla="*/ 97 h 718"/>
                <a:gd name="T6" fmla="*/ 134 w 184"/>
                <a:gd name="T7" fmla="*/ 110 h 718"/>
                <a:gd name="T8" fmla="*/ 22 w 184"/>
                <a:gd name="T9" fmla="*/ 708 h 718"/>
                <a:gd name="T10" fmla="*/ 10 w 184"/>
                <a:gd name="T11" fmla="*/ 717 h 718"/>
                <a:gd name="T12" fmla="*/ 1 w 184"/>
                <a:gd name="T13" fmla="*/ 704 h 718"/>
                <a:gd name="T14" fmla="*/ 55 w 184"/>
                <a:gd name="T15" fmla="*/ 117 h 718"/>
                <a:gd name="T16" fmla="*/ 144 w 184"/>
                <a:gd name="T17" fmla="*/ 0 h 718"/>
                <a:gd name="T18" fmla="*/ 184 w 184"/>
                <a:gd name="T19" fmla="*/ 141 h 718"/>
                <a:gd name="T20" fmla="*/ 55 w 184"/>
                <a:gd name="T21" fmla="*/ 1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718">
                  <a:moveTo>
                    <a:pt x="1" y="704"/>
                  </a:moveTo>
                  <a:lnTo>
                    <a:pt x="113" y="105"/>
                  </a:lnTo>
                  <a:cubicBezTo>
                    <a:pt x="114" y="100"/>
                    <a:pt x="120" y="96"/>
                    <a:pt x="126" y="97"/>
                  </a:cubicBezTo>
                  <a:cubicBezTo>
                    <a:pt x="132" y="98"/>
                    <a:pt x="136" y="104"/>
                    <a:pt x="134" y="110"/>
                  </a:cubicBezTo>
                  <a:lnTo>
                    <a:pt x="22" y="708"/>
                  </a:lnTo>
                  <a:cubicBezTo>
                    <a:pt x="21" y="714"/>
                    <a:pt x="15" y="718"/>
                    <a:pt x="10" y="717"/>
                  </a:cubicBezTo>
                  <a:cubicBezTo>
                    <a:pt x="4" y="715"/>
                    <a:pt x="0" y="710"/>
                    <a:pt x="1" y="704"/>
                  </a:cubicBezTo>
                  <a:close/>
                  <a:moveTo>
                    <a:pt x="55" y="117"/>
                  </a:moveTo>
                  <a:lnTo>
                    <a:pt x="144" y="0"/>
                  </a:lnTo>
                  <a:lnTo>
                    <a:pt x="184" y="141"/>
                  </a:lnTo>
                  <a:lnTo>
                    <a:pt x="5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6"/>
            <p:cNvSpPr>
              <a:spLocks noEditPoints="1"/>
            </p:cNvSpPr>
            <p:nvPr/>
          </p:nvSpPr>
          <p:spPr bwMode="auto">
            <a:xfrm>
              <a:off x="10288934" y="3111138"/>
              <a:ext cx="130175" cy="503238"/>
            </a:xfrm>
            <a:custGeom>
              <a:avLst/>
              <a:gdLst>
                <a:gd name="T0" fmla="*/ 1 w 184"/>
                <a:gd name="T1" fmla="*/ 704 h 718"/>
                <a:gd name="T2" fmla="*/ 113 w 184"/>
                <a:gd name="T3" fmla="*/ 105 h 718"/>
                <a:gd name="T4" fmla="*/ 126 w 184"/>
                <a:gd name="T5" fmla="*/ 97 h 718"/>
                <a:gd name="T6" fmla="*/ 134 w 184"/>
                <a:gd name="T7" fmla="*/ 110 h 718"/>
                <a:gd name="T8" fmla="*/ 22 w 184"/>
                <a:gd name="T9" fmla="*/ 708 h 718"/>
                <a:gd name="T10" fmla="*/ 10 w 184"/>
                <a:gd name="T11" fmla="*/ 717 h 718"/>
                <a:gd name="T12" fmla="*/ 1 w 184"/>
                <a:gd name="T13" fmla="*/ 704 h 718"/>
                <a:gd name="T14" fmla="*/ 55 w 184"/>
                <a:gd name="T15" fmla="*/ 117 h 718"/>
                <a:gd name="T16" fmla="*/ 144 w 184"/>
                <a:gd name="T17" fmla="*/ 0 h 718"/>
                <a:gd name="T18" fmla="*/ 184 w 184"/>
                <a:gd name="T19" fmla="*/ 141 h 718"/>
                <a:gd name="T20" fmla="*/ 55 w 184"/>
                <a:gd name="T21" fmla="*/ 1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718">
                  <a:moveTo>
                    <a:pt x="1" y="704"/>
                  </a:moveTo>
                  <a:lnTo>
                    <a:pt x="113" y="105"/>
                  </a:lnTo>
                  <a:cubicBezTo>
                    <a:pt x="114" y="100"/>
                    <a:pt x="120" y="96"/>
                    <a:pt x="126" y="97"/>
                  </a:cubicBezTo>
                  <a:cubicBezTo>
                    <a:pt x="132" y="98"/>
                    <a:pt x="136" y="104"/>
                    <a:pt x="134" y="110"/>
                  </a:cubicBezTo>
                  <a:lnTo>
                    <a:pt x="22" y="708"/>
                  </a:lnTo>
                  <a:cubicBezTo>
                    <a:pt x="21" y="714"/>
                    <a:pt x="15" y="718"/>
                    <a:pt x="10" y="717"/>
                  </a:cubicBezTo>
                  <a:cubicBezTo>
                    <a:pt x="4" y="715"/>
                    <a:pt x="0" y="710"/>
                    <a:pt x="1" y="704"/>
                  </a:cubicBezTo>
                  <a:close/>
                  <a:moveTo>
                    <a:pt x="55" y="117"/>
                  </a:moveTo>
                  <a:lnTo>
                    <a:pt x="144" y="0"/>
                  </a:lnTo>
                  <a:lnTo>
                    <a:pt x="184" y="141"/>
                  </a:lnTo>
                  <a:lnTo>
                    <a:pt x="55" y="117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67"/>
            <p:cNvSpPr>
              <a:spLocks noChangeArrowheads="1"/>
            </p:cNvSpPr>
            <p:nvPr/>
          </p:nvSpPr>
          <p:spPr bwMode="auto">
            <a:xfrm>
              <a:off x="9004647" y="1599838"/>
              <a:ext cx="357188" cy="34607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68"/>
            <p:cNvSpPr>
              <a:spLocks noChangeArrowheads="1"/>
            </p:cNvSpPr>
            <p:nvPr/>
          </p:nvSpPr>
          <p:spPr bwMode="auto">
            <a:xfrm>
              <a:off x="9004647" y="1599838"/>
              <a:ext cx="357188" cy="346075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9"/>
            <p:cNvSpPr>
              <a:spLocks noEditPoints="1"/>
            </p:cNvSpPr>
            <p:nvPr/>
          </p:nvSpPr>
          <p:spPr bwMode="auto">
            <a:xfrm>
              <a:off x="8129934" y="1864950"/>
              <a:ext cx="885825" cy="1012825"/>
            </a:xfrm>
            <a:custGeom>
              <a:avLst/>
              <a:gdLst>
                <a:gd name="T0" fmla="*/ 3 w 1259"/>
                <a:gd name="T1" fmla="*/ 1421 h 1441"/>
                <a:gd name="T2" fmla="*/ 1179 w 1259"/>
                <a:gd name="T3" fmla="*/ 76 h 1441"/>
                <a:gd name="T4" fmla="*/ 1194 w 1259"/>
                <a:gd name="T5" fmla="*/ 74 h 1441"/>
                <a:gd name="T6" fmla="*/ 1196 w 1259"/>
                <a:gd name="T7" fmla="*/ 90 h 1441"/>
                <a:gd name="T8" fmla="*/ 20 w 1259"/>
                <a:gd name="T9" fmla="*/ 1435 h 1441"/>
                <a:gd name="T10" fmla="*/ 4 w 1259"/>
                <a:gd name="T11" fmla="*/ 1437 h 1441"/>
                <a:gd name="T12" fmla="*/ 3 w 1259"/>
                <a:gd name="T13" fmla="*/ 1421 h 1441"/>
                <a:gd name="T14" fmla="*/ 1124 w 1259"/>
                <a:gd name="T15" fmla="*/ 56 h 1441"/>
                <a:gd name="T16" fmla="*/ 1259 w 1259"/>
                <a:gd name="T17" fmla="*/ 0 h 1441"/>
                <a:gd name="T18" fmla="*/ 1222 w 1259"/>
                <a:gd name="T19" fmla="*/ 142 h 1441"/>
                <a:gd name="T20" fmla="*/ 1124 w 1259"/>
                <a:gd name="T21" fmla="*/ 56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1441">
                  <a:moveTo>
                    <a:pt x="3" y="1421"/>
                  </a:moveTo>
                  <a:lnTo>
                    <a:pt x="1179" y="76"/>
                  </a:lnTo>
                  <a:cubicBezTo>
                    <a:pt x="1183" y="71"/>
                    <a:pt x="1190" y="70"/>
                    <a:pt x="1194" y="74"/>
                  </a:cubicBezTo>
                  <a:cubicBezTo>
                    <a:pt x="1199" y="78"/>
                    <a:pt x="1200" y="85"/>
                    <a:pt x="1196" y="90"/>
                  </a:cubicBezTo>
                  <a:lnTo>
                    <a:pt x="20" y="1435"/>
                  </a:lnTo>
                  <a:cubicBezTo>
                    <a:pt x="16" y="1440"/>
                    <a:pt x="9" y="1441"/>
                    <a:pt x="4" y="1437"/>
                  </a:cubicBezTo>
                  <a:cubicBezTo>
                    <a:pt x="0" y="1433"/>
                    <a:pt x="0" y="1426"/>
                    <a:pt x="3" y="1421"/>
                  </a:cubicBezTo>
                  <a:close/>
                  <a:moveTo>
                    <a:pt x="1124" y="56"/>
                  </a:moveTo>
                  <a:lnTo>
                    <a:pt x="1259" y="0"/>
                  </a:lnTo>
                  <a:lnTo>
                    <a:pt x="1222" y="142"/>
                  </a:lnTo>
                  <a:lnTo>
                    <a:pt x="1124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0"/>
            <p:cNvSpPr>
              <a:spLocks noEditPoints="1"/>
            </p:cNvSpPr>
            <p:nvPr/>
          </p:nvSpPr>
          <p:spPr bwMode="auto">
            <a:xfrm>
              <a:off x="8129934" y="1864950"/>
              <a:ext cx="885825" cy="1012825"/>
            </a:xfrm>
            <a:custGeom>
              <a:avLst/>
              <a:gdLst>
                <a:gd name="T0" fmla="*/ 3 w 1259"/>
                <a:gd name="T1" fmla="*/ 1421 h 1441"/>
                <a:gd name="T2" fmla="*/ 1179 w 1259"/>
                <a:gd name="T3" fmla="*/ 76 h 1441"/>
                <a:gd name="T4" fmla="*/ 1194 w 1259"/>
                <a:gd name="T5" fmla="*/ 74 h 1441"/>
                <a:gd name="T6" fmla="*/ 1196 w 1259"/>
                <a:gd name="T7" fmla="*/ 90 h 1441"/>
                <a:gd name="T8" fmla="*/ 20 w 1259"/>
                <a:gd name="T9" fmla="*/ 1435 h 1441"/>
                <a:gd name="T10" fmla="*/ 4 w 1259"/>
                <a:gd name="T11" fmla="*/ 1437 h 1441"/>
                <a:gd name="T12" fmla="*/ 3 w 1259"/>
                <a:gd name="T13" fmla="*/ 1421 h 1441"/>
                <a:gd name="T14" fmla="*/ 1124 w 1259"/>
                <a:gd name="T15" fmla="*/ 56 h 1441"/>
                <a:gd name="T16" fmla="*/ 1259 w 1259"/>
                <a:gd name="T17" fmla="*/ 0 h 1441"/>
                <a:gd name="T18" fmla="*/ 1222 w 1259"/>
                <a:gd name="T19" fmla="*/ 142 h 1441"/>
                <a:gd name="T20" fmla="*/ 1124 w 1259"/>
                <a:gd name="T21" fmla="*/ 56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1441">
                  <a:moveTo>
                    <a:pt x="3" y="1421"/>
                  </a:moveTo>
                  <a:lnTo>
                    <a:pt x="1179" y="76"/>
                  </a:lnTo>
                  <a:cubicBezTo>
                    <a:pt x="1183" y="71"/>
                    <a:pt x="1190" y="70"/>
                    <a:pt x="1194" y="74"/>
                  </a:cubicBezTo>
                  <a:cubicBezTo>
                    <a:pt x="1199" y="78"/>
                    <a:pt x="1200" y="85"/>
                    <a:pt x="1196" y="90"/>
                  </a:cubicBezTo>
                  <a:lnTo>
                    <a:pt x="20" y="1435"/>
                  </a:lnTo>
                  <a:cubicBezTo>
                    <a:pt x="16" y="1440"/>
                    <a:pt x="9" y="1441"/>
                    <a:pt x="4" y="1437"/>
                  </a:cubicBezTo>
                  <a:cubicBezTo>
                    <a:pt x="0" y="1433"/>
                    <a:pt x="0" y="1426"/>
                    <a:pt x="3" y="1421"/>
                  </a:cubicBezTo>
                  <a:close/>
                  <a:moveTo>
                    <a:pt x="1124" y="56"/>
                  </a:moveTo>
                  <a:lnTo>
                    <a:pt x="1259" y="0"/>
                  </a:lnTo>
                  <a:lnTo>
                    <a:pt x="1222" y="142"/>
                  </a:lnTo>
                  <a:lnTo>
                    <a:pt x="1124" y="56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1"/>
            <p:cNvSpPr>
              <a:spLocks noEditPoints="1"/>
            </p:cNvSpPr>
            <p:nvPr/>
          </p:nvSpPr>
          <p:spPr bwMode="auto">
            <a:xfrm>
              <a:off x="9106247" y="1934800"/>
              <a:ext cx="92075" cy="930275"/>
            </a:xfrm>
            <a:custGeom>
              <a:avLst/>
              <a:gdLst>
                <a:gd name="T0" fmla="*/ 40 w 131"/>
                <a:gd name="T1" fmla="*/ 1314 h 1325"/>
                <a:gd name="T2" fmla="*/ 55 w 131"/>
                <a:gd name="T3" fmla="*/ 109 h 1325"/>
                <a:gd name="T4" fmla="*/ 66 w 131"/>
                <a:gd name="T5" fmla="*/ 98 h 1325"/>
                <a:gd name="T6" fmla="*/ 77 w 131"/>
                <a:gd name="T7" fmla="*/ 109 h 1325"/>
                <a:gd name="T8" fmla="*/ 62 w 131"/>
                <a:gd name="T9" fmla="*/ 1314 h 1325"/>
                <a:gd name="T10" fmla="*/ 51 w 131"/>
                <a:gd name="T11" fmla="*/ 1325 h 1325"/>
                <a:gd name="T12" fmla="*/ 40 w 131"/>
                <a:gd name="T13" fmla="*/ 1314 h 1325"/>
                <a:gd name="T14" fmla="*/ 0 w 131"/>
                <a:gd name="T15" fmla="*/ 130 h 1325"/>
                <a:gd name="T16" fmla="*/ 67 w 131"/>
                <a:gd name="T17" fmla="*/ 0 h 1325"/>
                <a:gd name="T18" fmla="*/ 131 w 131"/>
                <a:gd name="T19" fmla="*/ 132 h 1325"/>
                <a:gd name="T20" fmla="*/ 0 w 131"/>
                <a:gd name="T21" fmla="*/ 13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25">
                  <a:moveTo>
                    <a:pt x="40" y="1314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62" y="1314"/>
                  </a:lnTo>
                  <a:cubicBezTo>
                    <a:pt x="62" y="1320"/>
                    <a:pt x="57" y="1325"/>
                    <a:pt x="51" y="1325"/>
                  </a:cubicBezTo>
                  <a:cubicBezTo>
                    <a:pt x="45" y="1325"/>
                    <a:pt x="40" y="1320"/>
                    <a:pt x="40" y="1314"/>
                  </a:cubicBezTo>
                  <a:close/>
                  <a:moveTo>
                    <a:pt x="0" y="130"/>
                  </a:moveTo>
                  <a:lnTo>
                    <a:pt x="67" y="0"/>
                  </a:lnTo>
                  <a:lnTo>
                    <a:pt x="131" y="132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2"/>
            <p:cNvSpPr>
              <a:spLocks noEditPoints="1"/>
            </p:cNvSpPr>
            <p:nvPr/>
          </p:nvSpPr>
          <p:spPr bwMode="auto">
            <a:xfrm>
              <a:off x="9106247" y="1934800"/>
              <a:ext cx="92075" cy="930275"/>
            </a:xfrm>
            <a:custGeom>
              <a:avLst/>
              <a:gdLst>
                <a:gd name="T0" fmla="*/ 40 w 131"/>
                <a:gd name="T1" fmla="*/ 1314 h 1325"/>
                <a:gd name="T2" fmla="*/ 55 w 131"/>
                <a:gd name="T3" fmla="*/ 109 h 1325"/>
                <a:gd name="T4" fmla="*/ 66 w 131"/>
                <a:gd name="T5" fmla="*/ 98 h 1325"/>
                <a:gd name="T6" fmla="*/ 77 w 131"/>
                <a:gd name="T7" fmla="*/ 109 h 1325"/>
                <a:gd name="T8" fmla="*/ 62 w 131"/>
                <a:gd name="T9" fmla="*/ 1314 h 1325"/>
                <a:gd name="T10" fmla="*/ 51 w 131"/>
                <a:gd name="T11" fmla="*/ 1325 h 1325"/>
                <a:gd name="T12" fmla="*/ 40 w 131"/>
                <a:gd name="T13" fmla="*/ 1314 h 1325"/>
                <a:gd name="T14" fmla="*/ 0 w 131"/>
                <a:gd name="T15" fmla="*/ 130 h 1325"/>
                <a:gd name="T16" fmla="*/ 67 w 131"/>
                <a:gd name="T17" fmla="*/ 0 h 1325"/>
                <a:gd name="T18" fmla="*/ 131 w 131"/>
                <a:gd name="T19" fmla="*/ 132 h 1325"/>
                <a:gd name="T20" fmla="*/ 0 w 131"/>
                <a:gd name="T21" fmla="*/ 13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25">
                  <a:moveTo>
                    <a:pt x="40" y="1314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62" y="1314"/>
                  </a:lnTo>
                  <a:cubicBezTo>
                    <a:pt x="62" y="1320"/>
                    <a:pt x="57" y="1325"/>
                    <a:pt x="51" y="1325"/>
                  </a:cubicBezTo>
                  <a:cubicBezTo>
                    <a:pt x="45" y="1325"/>
                    <a:pt x="40" y="1320"/>
                    <a:pt x="40" y="1314"/>
                  </a:cubicBezTo>
                  <a:close/>
                  <a:moveTo>
                    <a:pt x="0" y="130"/>
                  </a:moveTo>
                  <a:lnTo>
                    <a:pt x="67" y="0"/>
                  </a:lnTo>
                  <a:lnTo>
                    <a:pt x="131" y="132"/>
                  </a:lnTo>
                  <a:lnTo>
                    <a:pt x="0" y="13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3"/>
            <p:cNvSpPr>
              <a:spLocks noEditPoints="1"/>
            </p:cNvSpPr>
            <p:nvPr/>
          </p:nvSpPr>
          <p:spPr bwMode="auto">
            <a:xfrm>
              <a:off x="9339609" y="1853838"/>
              <a:ext cx="931863" cy="1023938"/>
            </a:xfrm>
            <a:custGeom>
              <a:avLst/>
              <a:gdLst>
                <a:gd name="T0" fmla="*/ 1304 w 1324"/>
                <a:gd name="T1" fmla="*/ 1452 h 1457"/>
                <a:gd name="T2" fmla="*/ 66 w 1324"/>
                <a:gd name="T3" fmla="*/ 88 h 1457"/>
                <a:gd name="T4" fmla="*/ 66 w 1324"/>
                <a:gd name="T5" fmla="*/ 73 h 1457"/>
                <a:gd name="T6" fmla="*/ 82 w 1324"/>
                <a:gd name="T7" fmla="*/ 73 h 1457"/>
                <a:gd name="T8" fmla="*/ 1320 w 1324"/>
                <a:gd name="T9" fmla="*/ 1437 h 1457"/>
                <a:gd name="T10" fmla="*/ 1320 w 1324"/>
                <a:gd name="T11" fmla="*/ 1452 h 1457"/>
                <a:gd name="T12" fmla="*/ 1304 w 1324"/>
                <a:gd name="T13" fmla="*/ 1452 h 1457"/>
                <a:gd name="T14" fmla="*/ 40 w 1324"/>
                <a:gd name="T15" fmla="*/ 141 h 1457"/>
                <a:gd name="T16" fmla="*/ 0 w 1324"/>
                <a:gd name="T17" fmla="*/ 0 h 1457"/>
                <a:gd name="T18" fmla="*/ 137 w 1324"/>
                <a:gd name="T19" fmla="*/ 53 h 1457"/>
                <a:gd name="T20" fmla="*/ 40 w 1324"/>
                <a:gd name="T21" fmla="*/ 14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457">
                  <a:moveTo>
                    <a:pt x="1304" y="1452"/>
                  </a:moveTo>
                  <a:lnTo>
                    <a:pt x="66" y="88"/>
                  </a:lnTo>
                  <a:cubicBezTo>
                    <a:pt x="62" y="84"/>
                    <a:pt x="62" y="77"/>
                    <a:pt x="66" y="73"/>
                  </a:cubicBezTo>
                  <a:cubicBezTo>
                    <a:pt x="71" y="69"/>
                    <a:pt x="78" y="69"/>
                    <a:pt x="82" y="73"/>
                  </a:cubicBezTo>
                  <a:lnTo>
                    <a:pt x="1320" y="1437"/>
                  </a:lnTo>
                  <a:cubicBezTo>
                    <a:pt x="1324" y="1441"/>
                    <a:pt x="1324" y="1448"/>
                    <a:pt x="1320" y="1452"/>
                  </a:cubicBezTo>
                  <a:cubicBezTo>
                    <a:pt x="1315" y="1457"/>
                    <a:pt x="1308" y="1456"/>
                    <a:pt x="1304" y="1452"/>
                  </a:cubicBezTo>
                  <a:close/>
                  <a:moveTo>
                    <a:pt x="40" y="141"/>
                  </a:moveTo>
                  <a:lnTo>
                    <a:pt x="0" y="0"/>
                  </a:lnTo>
                  <a:lnTo>
                    <a:pt x="137" y="53"/>
                  </a:lnTo>
                  <a:lnTo>
                    <a:pt x="4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4"/>
            <p:cNvSpPr>
              <a:spLocks noEditPoints="1"/>
            </p:cNvSpPr>
            <p:nvPr/>
          </p:nvSpPr>
          <p:spPr bwMode="auto">
            <a:xfrm>
              <a:off x="9339609" y="1853838"/>
              <a:ext cx="931863" cy="1023938"/>
            </a:xfrm>
            <a:custGeom>
              <a:avLst/>
              <a:gdLst>
                <a:gd name="T0" fmla="*/ 1304 w 1324"/>
                <a:gd name="T1" fmla="*/ 1452 h 1457"/>
                <a:gd name="T2" fmla="*/ 66 w 1324"/>
                <a:gd name="T3" fmla="*/ 88 h 1457"/>
                <a:gd name="T4" fmla="*/ 66 w 1324"/>
                <a:gd name="T5" fmla="*/ 73 h 1457"/>
                <a:gd name="T6" fmla="*/ 82 w 1324"/>
                <a:gd name="T7" fmla="*/ 73 h 1457"/>
                <a:gd name="T8" fmla="*/ 1320 w 1324"/>
                <a:gd name="T9" fmla="*/ 1437 h 1457"/>
                <a:gd name="T10" fmla="*/ 1320 w 1324"/>
                <a:gd name="T11" fmla="*/ 1452 h 1457"/>
                <a:gd name="T12" fmla="*/ 1304 w 1324"/>
                <a:gd name="T13" fmla="*/ 1452 h 1457"/>
                <a:gd name="T14" fmla="*/ 40 w 1324"/>
                <a:gd name="T15" fmla="*/ 141 h 1457"/>
                <a:gd name="T16" fmla="*/ 0 w 1324"/>
                <a:gd name="T17" fmla="*/ 0 h 1457"/>
                <a:gd name="T18" fmla="*/ 137 w 1324"/>
                <a:gd name="T19" fmla="*/ 53 h 1457"/>
                <a:gd name="T20" fmla="*/ 40 w 1324"/>
                <a:gd name="T21" fmla="*/ 14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457">
                  <a:moveTo>
                    <a:pt x="1304" y="1452"/>
                  </a:moveTo>
                  <a:lnTo>
                    <a:pt x="66" y="88"/>
                  </a:lnTo>
                  <a:cubicBezTo>
                    <a:pt x="62" y="84"/>
                    <a:pt x="62" y="77"/>
                    <a:pt x="66" y="73"/>
                  </a:cubicBezTo>
                  <a:cubicBezTo>
                    <a:pt x="71" y="69"/>
                    <a:pt x="78" y="69"/>
                    <a:pt x="82" y="73"/>
                  </a:cubicBezTo>
                  <a:lnTo>
                    <a:pt x="1320" y="1437"/>
                  </a:lnTo>
                  <a:cubicBezTo>
                    <a:pt x="1324" y="1441"/>
                    <a:pt x="1324" y="1448"/>
                    <a:pt x="1320" y="1452"/>
                  </a:cubicBezTo>
                  <a:cubicBezTo>
                    <a:pt x="1315" y="1457"/>
                    <a:pt x="1308" y="1456"/>
                    <a:pt x="1304" y="1452"/>
                  </a:cubicBezTo>
                  <a:close/>
                  <a:moveTo>
                    <a:pt x="40" y="141"/>
                  </a:moveTo>
                  <a:lnTo>
                    <a:pt x="0" y="0"/>
                  </a:lnTo>
                  <a:lnTo>
                    <a:pt x="137" y="53"/>
                  </a:lnTo>
                  <a:lnTo>
                    <a:pt x="40" y="14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5"/>
            <p:cNvSpPr>
              <a:spLocks noEditPoints="1"/>
            </p:cNvSpPr>
            <p:nvPr/>
          </p:nvSpPr>
          <p:spPr bwMode="auto">
            <a:xfrm>
              <a:off x="9118947" y="955313"/>
              <a:ext cx="92075" cy="652463"/>
            </a:xfrm>
            <a:custGeom>
              <a:avLst/>
              <a:gdLst>
                <a:gd name="T0" fmla="*/ 55 w 131"/>
                <a:gd name="T1" fmla="*/ 919 h 930"/>
                <a:gd name="T2" fmla="*/ 55 w 131"/>
                <a:gd name="T3" fmla="*/ 110 h 930"/>
                <a:gd name="T4" fmla="*/ 66 w 131"/>
                <a:gd name="T5" fmla="*/ 99 h 930"/>
                <a:gd name="T6" fmla="*/ 77 w 131"/>
                <a:gd name="T7" fmla="*/ 110 h 930"/>
                <a:gd name="T8" fmla="*/ 77 w 131"/>
                <a:gd name="T9" fmla="*/ 919 h 930"/>
                <a:gd name="T10" fmla="*/ 66 w 131"/>
                <a:gd name="T11" fmla="*/ 930 h 930"/>
                <a:gd name="T12" fmla="*/ 55 w 131"/>
                <a:gd name="T13" fmla="*/ 919 h 930"/>
                <a:gd name="T14" fmla="*/ 0 w 131"/>
                <a:gd name="T15" fmla="*/ 132 h 930"/>
                <a:gd name="T16" fmla="*/ 66 w 131"/>
                <a:gd name="T17" fmla="*/ 0 h 930"/>
                <a:gd name="T18" fmla="*/ 131 w 131"/>
                <a:gd name="T19" fmla="*/ 132 h 930"/>
                <a:gd name="T20" fmla="*/ 0 w 131"/>
                <a:gd name="T21" fmla="*/ 13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30">
                  <a:moveTo>
                    <a:pt x="55" y="919"/>
                  </a:moveTo>
                  <a:lnTo>
                    <a:pt x="55" y="110"/>
                  </a:lnTo>
                  <a:cubicBezTo>
                    <a:pt x="55" y="104"/>
                    <a:pt x="60" y="99"/>
                    <a:pt x="66" y="99"/>
                  </a:cubicBezTo>
                  <a:cubicBezTo>
                    <a:pt x="72" y="99"/>
                    <a:pt x="77" y="104"/>
                    <a:pt x="77" y="110"/>
                  </a:cubicBezTo>
                  <a:lnTo>
                    <a:pt x="77" y="919"/>
                  </a:lnTo>
                  <a:cubicBezTo>
                    <a:pt x="77" y="925"/>
                    <a:pt x="72" y="930"/>
                    <a:pt x="66" y="930"/>
                  </a:cubicBezTo>
                  <a:cubicBezTo>
                    <a:pt x="60" y="930"/>
                    <a:pt x="55" y="925"/>
                    <a:pt x="55" y="919"/>
                  </a:cubicBezTo>
                  <a:close/>
                  <a:moveTo>
                    <a:pt x="0" y="132"/>
                  </a:moveTo>
                  <a:lnTo>
                    <a:pt x="66" y="0"/>
                  </a:lnTo>
                  <a:lnTo>
                    <a:pt x="131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76"/>
            <p:cNvSpPr>
              <a:spLocks noEditPoints="1"/>
            </p:cNvSpPr>
            <p:nvPr/>
          </p:nvSpPr>
          <p:spPr bwMode="auto">
            <a:xfrm>
              <a:off x="9118947" y="955313"/>
              <a:ext cx="92075" cy="652463"/>
            </a:xfrm>
            <a:custGeom>
              <a:avLst/>
              <a:gdLst>
                <a:gd name="T0" fmla="*/ 55 w 131"/>
                <a:gd name="T1" fmla="*/ 919 h 930"/>
                <a:gd name="T2" fmla="*/ 55 w 131"/>
                <a:gd name="T3" fmla="*/ 110 h 930"/>
                <a:gd name="T4" fmla="*/ 66 w 131"/>
                <a:gd name="T5" fmla="*/ 99 h 930"/>
                <a:gd name="T6" fmla="*/ 77 w 131"/>
                <a:gd name="T7" fmla="*/ 110 h 930"/>
                <a:gd name="T8" fmla="*/ 77 w 131"/>
                <a:gd name="T9" fmla="*/ 919 h 930"/>
                <a:gd name="T10" fmla="*/ 66 w 131"/>
                <a:gd name="T11" fmla="*/ 930 h 930"/>
                <a:gd name="T12" fmla="*/ 55 w 131"/>
                <a:gd name="T13" fmla="*/ 919 h 930"/>
                <a:gd name="T14" fmla="*/ 0 w 131"/>
                <a:gd name="T15" fmla="*/ 132 h 930"/>
                <a:gd name="T16" fmla="*/ 66 w 131"/>
                <a:gd name="T17" fmla="*/ 0 h 930"/>
                <a:gd name="T18" fmla="*/ 131 w 131"/>
                <a:gd name="T19" fmla="*/ 132 h 930"/>
                <a:gd name="T20" fmla="*/ 0 w 131"/>
                <a:gd name="T21" fmla="*/ 13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30">
                  <a:moveTo>
                    <a:pt x="55" y="919"/>
                  </a:moveTo>
                  <a:lnTo>
                    <a:pt x="55" y="110"/>
                  </a:lnTo>
                  <a:cubicBezTo>
                    <a:pt x="55" y="104"/>
                    <a:pt x="60" y="99"/>
                    <a:pt x="66" y="99"/>
                  </a:cubicBezTo>
                  <a:cubicBezTo>
                    <a:pt x="72" y="99"/>
                    <a:pt x="77" y="104"/>
                    <a:pt x="77" y="110"/>
                  </a:cubicBezTo>
                  <a:lnTo>
                    <a:pt x="77" y="919"/>
                  </a:lnTo>
                  <a:cubicBezTo>
                    <a:pt x="77" y="925"/>
                    <a:pt x="72" y="930"/>
                    <a:pt x="66" y="930"/>
                  </a:cubicBezTo>
                  <a:cubicBezTo>
                    <a:pt x="60" y="930"/>
                    <a:pt x="55" y="925"/>
                    <a:pt x="55" y="919"/>
                  </a:cubicBezTo>
                  <a:close/>
                  <a:moveTo>
                    <a:pt x="0" y="132"/>
                  </a:moveTo>
                  <a:lnTo>
                    <a:pt x="66" y="0"/>
                  </a:lnTo>
                  <a:lnTo>
                    <a:pt x="131" y="132"/>
                  </a:lnTo>
                  <a:lnTo>
                    <a:pt x="0" y="13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87"/>
            <p:cNvSpPr>
              <a:spLocks noChangeArrowheads="1"/>
            </p:cNvSpPr>
            <p:nvPr/>
          </p:nvSpPr>
          <p:spPr bwMode="auto">
            <a:xfrm>
              <a:off x="9082434" y="2650763"/>
              <a:ext cx="11112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91"/>
            <p:cNvSpPr>
              <a:spLocks noChangeArrowheads="1"/>
            </p:cNvSpPr>
            <p:nvPr/>
          </p:nvSpPr>
          <p:spPr bwMode="auto">
            <a:xfrm>
              <a:off x="8904634" y="1814150"/>
              <a:ext cx="112713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9010570" y="3819276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570" y="3819276"/>
                  <a:ext cx="2814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10169334" y="3819275"/>
                  <a:ext cx="314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3" name="文本框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334" y="3819275"/>
                  <a:ext cx="31418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7263692" y="2575376"/>
                  <a:ext cx="854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文本框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692" y="2575376"/>
                  <a:ext cx="8543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429" t="-2174" r="-1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8318819" y="2571388"/>
                  <a:ext cx="859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文本框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819" y="2571388"/>
                  <a:ext cx="85965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383" t="-2222" r="-922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8425154" y="1598137"/>
                  <a:ext cx="508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文本框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54" y="1598137"/>
                  <a:ext cx="50802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024" r="-6024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9151282" y="2155483"/>
                  <a:ext cx="5186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文本框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282" y="2155483"/>
                  <a:ext cx="51866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882" r="-588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9396792" y="1589720"/>
                  <a:ext cx="584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8" name="文本框 2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6792" y="1589720"/>
                  <a:ext cx="58419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208" r="-41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9291994" y="83927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9" name="文本框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994" y="839277"/>
                  <a:ext cx="18671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0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深度学习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066800"/>
            <a:ext cx="45720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，本质上是一个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多层感知机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在中间层的节点处使用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增加节点数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可以增加维度，即增加线性转换能力；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也就增加激活函数的次数，即增加非线性转换次数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19200"/>
            <a:ext cx="3810000" cy="191472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078853"/>
            <a:ext cx="5562601" cy="27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空间的转换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1387" y="1785874"/>
            <a:ext cx="8395001" cy="41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6.4  </a:t>
            </a:r>
            <a:r>
              <a:rPr lang="en-US" altLang="zh-CN" b="1" i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K 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邻近算法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算法查找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最邻近的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，是一种用于分类和回归的统计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以某个数据为中心，分析离其最近的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个邻居特征，获得该数据中心可能的特征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你最好的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个朋友中有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个都喜欢湘菜，那么很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可能你也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喜欢湘菜。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算法流程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待测样本与每个训练样本的距离。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并获得待测样本附近的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分类决策规则（如多数表决）决定待测样本的类别。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2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6388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示例：电影观众兴趣发现</a:t>
            </a:r>
            <a:endParaRPr lang="zh-CN" altLang="en-US" sz="3600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六个观众，互不认识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电影院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星球大战：第八部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，现在观众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已经表现出浓厚的兴趣购票观看，但是缺乏其他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观众的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观影兴趣，因此电影院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试图通过历史数据了解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以便安排播放档期。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680"/>
              </p:ext>
            </p:extLst>
          </p:nvPr>
        </p:nvGraphicFramePr>
        <p:xfrm>
          <a:off x="537174" y="1828800"/>
          <a:ext cx="8153398" cy="312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170">
                  <a:extLst>
                    <a:ext uri="{9D8B030D-6E8A-4147-A177-3AD203B41FA5}">
                      <a16:colId xmlns:a16="http://schemas.microsoft.com/office/drawing/2014/main" val="968757995"/>
                    </a:ext>
                  </a:extLst>
                </a:gridCol>
                <a:gridCol w="2718114">
                  <a:extLst>
                    <a:ext uri="{9D8B030D-6E8A-4147-A177-3AD203B41FA5}">
                      <a16:colId xmlns:a16="http://schemas.microsoft.com/office/drawing/2014/main" val="1012127801"/>
                    </a:ext>
                  </a:extLst>
                </a:gridCol>
                <a:gridCol w="2718114">
                  <a:extLst>
                    <a:ext uri="{9D8B030D-6E8A-4147-A177-3AD203B41FA5}">
                      <a16:colId xmlns:a16="http://schemas.microsoft.com/office/drawing/2014/main" val="1695093191"/>
                    </a:ext>
                  </a:extLst>
                </a:gridCol>
              </a:tblGrid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电影名称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7013091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9512302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《变形金刚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5551442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870702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《独立日：卷土重来》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3694059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《惊天魔盗团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599951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《海底总动员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931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3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计算观众的余弦相似度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寒战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、变形金刚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、独立日：卷土重来、惊天魔盗团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、海底总动员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1,1,1,0,0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=(0,1,0,1,1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的余弦相似度为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29410"/>
              </p:ext>
            </p:extLst>
          </p:nvPr>
        </p:nvGraphicFramePr>
        <p:xfrm>
          <a:off x="533400" y="1222970"/>
          <a:ext cx="8153400" cy="3044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3728">
                  <a:extLst>
                    <a:ext uri="{9D8B030D-6E8A-4147-A177-3AD203B41FA5}">
                      <a16:colId xmlns:a16="http://schemas.microsoft.com/office/drawing/2014/main" val="1934168623"/>
                    </a:ext>
                  </a:extLst>
                </a:gridCol>
                <a:gridCol w="6549672">
                  <a:extLst>
                    <a:ext uri="{9D8B030D-6E8A-4147-A177-3AD203B41FA5}">
                      <a16:colId xmlns:a16="http://schemas.microsoft.com/office/drawing/2014/main" val="167552375"/>
                    </a:ext>
                  </a:extLst>
                </a:gridCol>
              </a:tblGrid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4786576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》、《独立日：卷土重来》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3464481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》、《惊天魔盗团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》、《海底总动员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9088197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》、《独立日：卷土重来》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828719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》、《惊天魔盗团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》、《海底总动员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653114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《大鱼海棠》、《独立日：卷土重来》、《海底总动员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7257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《大鱼海棠》、《惊天魔盗团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94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2" name="圆角矩形 1"/>
          <p:cNvSpPr/>
          <p:nvPr/>
        </p:nvSpPr>
        <p:spPr>
          <a:xfrm>
            <a:off x="4114800" y="3276600"/>
            <a:ext cx="4343400" cy="1447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约定两者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的相似度不小于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时，视为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相关用户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88022"/>
              </p:ext>
            </p:extLst>
          </p:nvPr>
        </p:nvGraphicFramePr>
        <p:xfrm>
          <a:off x="838200" y="1295400"/>
          <a:ext cx="7391396" cy="3215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180">
                  <a:extLst>
                    <a:ext uri="{9D8B030D-6E8A-4147-A177-3AD203B41FA5}">
                      <a16:colId xmlns:a16="http://schemas.microsoft.com/office/drawing/2014/main" val="745842343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091980096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845487330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3264625432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675210297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3298121464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3410062684"/>
                    </a:ext>
                  </a:extLst>
                </a:gridCol>
              </a:tblGrid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7360756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01770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398498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1258356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7513046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759472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3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星球大战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是感兴趣的，只考察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00239"/>
              </p:ext>
            </p:extLst>
          </p:nvPr>
        </p:nvGraphicFramePr>
        <p:xfrm>
          <a:off x="533400" y="1295400"/>
          <a:ext cx="8153400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834">
                  <a:extLst>
                    <a:ext uri="{9D8B030D-6E8A-4147-A177-3AD203B41FA5}">
                      <a16:colId xmlns:a16="http://schemas.microsoft.com/office/drawing/2014/main" val="78339724"/>
                    </a:ext>
                  </a:extLst>
                </a:gridCol>
                <a:gridCol w="6948566">
                  <a:extLst>
                    <a:ext uri="{9D8B030D-6E8A-4147-A177-3AD203B41FA5}">
                      <a16:colId xmlns:a16="http://schemas.microsoft.com/office/drawing/2014/main" val="3054438586"/>
                    </a:ext>
                  </a:extLst>
                </a:gridCol>
              </a:tblGrid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相似观众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25452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776919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996445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6602188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3085125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273318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47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是比较有可能去的，观众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也有一定的可能性去。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055963"/>
                  </p:ext>
                </p:extLst>
              </p:nvPr>
            </p:nvGraphicFramePr>
            <p:xfrm>
              <a:off x="539436" y="1286345"/>
              <a:ext cx="8147364" cy="28284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3023">
                      <a:extLst>
                        <a:ext uri="{9D8B030D-6E8A-4147-A177-3AD203B41FA5}">
                          <a16:colId xmlns:a16="http://schemas.microsoft.com/office/drawing/2014/main" val="3185805835"/>
                        </a:ext>
                      </a:extLst>
                    </a:gridCol>
                    <a:gridCol w="4512734">
                      <a:extLst>
                        <a:ext uri="{9D8B030D-6E8A-4147-A177-3AD203B41FA5}">
                          <a16:colId xmlns:a16="http://schemas.microsoft.com/office/drawing/2014/main" val="3289632854"/>
                        </a:ext>
                      </a:extLst>
                    </a:gridCol>
                    <a:gridCol w="2911607">
                      <a:extLst>
                        <a:ext uri="{9D8B030D-6E8A-4147-A177-3AD203B41FA5}">
                          <a16:colId xmlns:a16="http://schemas.microsoft.com/office/drawing/2014/main" val="2193891282"/>
                        </a:ext>
                      </a:extLst>
                    </a:gridCol>
                  </a:tblGrid>
                  <a:tr h="66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K=3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邻居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兴趣值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1555616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0.33+0.33+0.33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÷3=0.33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6737219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0.33+0.33+0.33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÷3=0.33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69775409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0.41+0.41+0.41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</m:t>
                                </m:r>
                                <m:r>
                                  <a:rPr lang="en-US" sz="16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65655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055963"/>
                  </p:ext>
                </p:extLst>
              </p:nvPr>
            </p:nvGraphicFramePr>
            <p:xfrm>
              <a:off x="539436" y="1286345"/>
              <a:ext cx="8147364" cy="28284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3023">
                      <a:extLst>
                        <a:ext uri="{9D8B030D-6E8A-4147-A177-3AD203B41FA5}">
                          <a16:colId xmlns:a16="http://schemas.microsoft.com/office/drawing/2014/main" val="3185805835"/>
                        </a:ext>
                      </a:extLst>
                    </a:gridCol>
                    <a:gridCol w="4512734">
                      <a:extLst>
                        <a:ext uri="{9D8B030D-6E8A-4147-A177-3AD203B41FA5}">
                          <a16:colId xmlns:a16="http://schemas.microsoft.com/office/drawing/2014/main" val="3289632854"/>
                        </a:ext>
                      </a:extLst>
                    </a:gridCol>
                    <a:gridCol w="2911607">
                      <a:extLst>
                        <a:ext uri="{9D8B030D-6E8A-4147-A177-3AD203B41FA5}">
                          <a16:colId xmlns:a16="http://schemas.microsoft.com/office/drawing/2014/main" val="2193891282"/>
                        </a:ext>
                      </a:extLst>
                    </a:gridCol>
                  </a:tblGrid>
                  <a:tr h="66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K=3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邻居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兴趣值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1555616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9916" t="-94068" r="-1046" b="-2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737219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9916" t="-192437" r="-1046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775409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9916" t="-294915" r="-1046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6556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57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KNN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的缺点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不平衡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量相对较大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算法的结果有较大的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解决途径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实际应用过程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类别典型的样本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纳入样本库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6.5 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聚类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聚类方式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自下而上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以类聚，物以群分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547465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流程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数据点集合中，随机选择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个点作为种子中心点。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其余的数据点，依次判断它与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个中心点的距离，距离最近的表明它属于这个聚类。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计算，以新的类集合的平均值作为类别中心点。整个过程不断迭代计算，直到达到预先设定的迭代次数或中心点不再频繁波动。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6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示例：新闻聚类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“中国女足绝对主力伤别奥运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18+4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名单将做调整”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“雷军否认小米手机耍猴搞饥饿营销：绝对是误解”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“中国两名南苏丹维和牺牲战士灵柩运抵乌干达”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“惧怕寨卡！温网亚军拉奥尼奥宣布退出里约奥运”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“手机市场陷入滞胀  部分中小品牌‘死’在上半年”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“抗洪战士刘景泰失联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  其母：战士们辛苦别搜了”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“阿根廷男足奥运名单：马竞主帅之子  多名大将缺阵”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“网购手机中现陌生人照片疑为翻新机  商家：进货渠道正规”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“中国赴南苏丹维和步兵营为牺牲战士举行告别仪式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3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分词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女足  绝对  主力  伤别  奥运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18+4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  做  调整”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“雷军  否认  小米  手机  耍猴  搞  饥饿  营销  绝对  误解”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两名  南苏丹  维和  牺牲  战士  灵柩  运抵  乌干达”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“惧怕  寨卡  温网  亚军  拉奥尼奥  宣布  退出  里约  奥运”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  市场  陷入  滞胀  部分  中小品牌  死  上半年”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“抗洪  战士  刘景泰  失联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  其母  战士们  辛苦  别  搜”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“阿根廷  男足  奥运  名单  马竞  主帅  之  子  多名  大将  缺阵”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“网购  手机  中  现  陌生人  照片  疑为  翻新机  商家  进货  渠道  正规”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赴  南苏丹  维和  步兵营  为  牺牲  战士  举行  告别  仪式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2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第一步，设定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，即确定聚类个数。</a:t>
            </a: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距离计算可以使用欧氏距离，但是对于新闻标题的距离，实质是句子的相似度，句子之间的相似度越高，则距离越小，因此句子的相似可使用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1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第二步，对中心点进行调整，并不断迭代计算。</a:t>
                </a: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在迭代计算之前，需要假定初始状态下三个聚类的中心点位置，通常是随机句子中的三句，分别为聚类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其他句子分别与三个初始类簇中心点计算相似度，例如，第</a:t>
                </a:r>
                <a:r>
                  <a:rPr lang="en-US" altLang="zh-CN" sz="20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句子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，分别计算其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的中心句子相似度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最小，则说明在本次迭代中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属于聚类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一次迭代之后，需要重新确定聚类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句子。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讲 分类与聚类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模式分类问题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数据分析中得到广泛的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是数据的最基本处理方式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在很多业务场景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中都需要用到数据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年收人人群的划分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非监督学习：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第二步（续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一个聚类的中心句子的方式，是根据类中句子之间的相似度，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类簇中所有句子与类簇的第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个句子的平均相似度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当前迭代过程中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类簇的句子数，取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最小平均相似度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的句子作为新的类簇中心句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迭代，直至收敛。</a:t>
                </a:r>
                <a:endPara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898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聚类结果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63565"/>
              </p:ext>
            </p:extLst>
          </p:nvPr>
        </p:nvGraphicFramePr>
        <p:xfrm>
          <a:off x="533400" y="1085671"/>
          <a:ext cx="8153400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76">
                  <a:extLst>
                    <a:ext uri="{9D8B030D-6E8A-4147-A177-3AD203B41FA5}">
                      <a16:colId xmlns:a16="http://schemas.microsoft.com/office/drawing/2014/main" val="3216028788"/>
                    </a:ext>
                  </a:extLst>
                </a:gridCol>
                <a:gridCol w="6118924">
                  <a:extLst>
                    <a:ext uri="{9D8B030D-6E8A-4147-A177-3AD203B41FA5}">
                      <a16:colId xmlns:a16="http://schemas.microsoft.com/office/drawing/2014/main" val="372842230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  类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新闻标题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5854908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中国女足绝对主力伤别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奥运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18+4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名单将做调整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惧怕寨卡！温网亚军拉奥尼奥宣布退出里约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奥运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阿根廷男足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奥运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名单：马竞主帅之子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多名大将缺阵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2652671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雷军否认小米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耍猴搞饥饿营销：绝对是误解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市场陷入滞胀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部分中小品牌‘死’在上半年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网购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中现陌生人照片疑为翻新机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商家：进货渠道正规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6711429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中国两名南苏丹维和牺牲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战士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灵柩运抵乌干达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抗洪战士刘景泰失联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其母：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战士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们辛苦别搜了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中国赴南苏丹维和步兵营为牺牲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战士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举行告别仪式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66926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4239" y="5562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第一聚类簇中的句子具有相同的词语“奥运”，第二聚类簇中的句子具有相同的词语“手机”，第三聚类簇中的句子具有相同的词语“战士”，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正是由于这些相同词语拉近了句子彼此之间的关系，使得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算法度量样本之间的距离成为可能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缺点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异常值、摇摆值比较敏感，导致收敛变慢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不适合分布均匀、数据界限不明晰的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中心点的选择对迭代次数影响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较大。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算法，改进了初始点的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提前确定聚类簇的值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6.6 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最大期望算法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最大期望算法（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 Maximization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），它是在概率模型中寻找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参数最大似然估计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最大后验估计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的算法，其中概率模型依赖于无法观测的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隐藏变量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的主要思想就是通过迭代来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建立完整数据的对数似然函数的期望界限，然后最大化不完整数据的对数似然函数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节以一个抛硬币的实例来说明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算法的原理和步骤。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95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示例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现在有两枚硬币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，随机抛掷后正面朝上概率分别为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，其真实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值分别是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0.4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上面是实验观测值，目标就是通过观测值推断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04236"/>
              </p:ext>
            </p:extLst>
          </p:nvPr>
        </p:nvGraphicFramePr>
        <p:xfrm>
          <a:off x="1143000" y="2438400"/>
          <a:ext cx="6781799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725">
                  <a:extLst>
                    <a:ext uri="{9D8B030D-6E8A-4147-A177-3AD203B41FA5}">
                      <a16:colId xmlns:a16="http://schemas.microsoft.com/office/drawing/2014/main" val="579945934"/>
                    </a:ext>
                  </a:extLst>
                </a:gridCol>
                <a:gridCol w="3000563">
                  <a:extLst>
                    <a:ext uri="{9D8B030D-6E8A-4147-A177-3AD203B41FA5}">
                      <a16:colId xmlns:a16="http://schemas.microsoft.com/office/drawing/2014/main" val="1836136454"/>
                    </a:ext>
                  </a:extLst>
                </a:gridCol>
                <a:gridCol w="2029511">
                  <a:extLst>
                    <a:ext uri="{9D8B030D-6E8A-4147-A177-3AD203B41FA5}">
                      <a16:colId xmlns:a16="http://schemas.microsoft.com/office/drawing/2014/main" val="291772084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0946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正正反正反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85863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反反正正反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57387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正反反反反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360989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正反反正正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90536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反正正反反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28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15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示例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每次取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的硬币已知：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3+1+2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2+3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但每次取的硬币未知，怎么估算？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4045"/>
              </p:ext>
            </p:extLst>
          </p:nvPr>
        </p:nvGraphicFramePr>
        <p:xfrm>
          <a:off x="990600" y="3657600"/>
          <a:ext cx="6781799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725">
                  <a:extLst>
                    <a:ext uri="{9D8B030D-6E8A-4147-A177-3AD203B41FA5}">
                      <a16:colId xmlns:a16="http://schemas.microsoft.com/office/drawing/2014/main" val="579945934"/>
                    </a:ext>
                  </a:extLst>
                </a:gridCol>
                <a:gridCol w="3000563">
                  <a:extLst>
                    <a:ext uri="{9D8B030D-6E8A-4147-A177-3AD203B41FA5}">
                      <a16:colId xmlns:a16="http://schemas.microsoft.com/office/drawing/2014/main" val="1836136454"/>
                    </a:ext>
                  </a:extLst>
                </a:gridCol>
                <a:gridCol w="2029511">
                  <a:extLst>
                    <a:ext uri="{9D8B030D-6E8A-4147-A177-3AD203B41FA5}">
                      <a16:colId xmlns:a16="http://schemas.microsoft.com/office/drawing/2014/main" val="291772084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0946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正正反正反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85863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反反正正反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57387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正反反反反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360989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正反反正正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90536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反正正反反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285089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1447800" y="4191000"/>
            <a:ext cx="838200" cy="2209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EM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加入隐含变量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，可以把它认为是一个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维的向量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，代表每次投掷时所使用的硬币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就代表第一轮投掷时所使用的是硬币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还是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先估计出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，然后才能进一步估计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28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EM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可以随机初始化一个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b="0" i="1"/>
                          <m:t>𝑃</m:t>
                        </m:r>
                      </m:e>
                      <m:sub>
                        <m:r>
                          <a:rPr lang="en-US" sz="2800" b="0" i="1"/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b="0" i="1"/>
                          <m:t>𝑃</m:t>
                        </m:r>
                      </m:e>
                      <m:sub>
                        <m:r>
                          <a:rPr lang="en-US" sz="2800" b="0" i="1"/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，用它来估计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，然后基于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按照最大似然概率方法去估计新的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b="0" i="1"/>
                          <m:t>𝑃</m:t>
                        </m:r>
                      </m:e>
                      <m:sub>
                        <m:r>
                          <a:rPr lang="en-US" sz="2800" b="0" i="1"/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b="0" i="1"/>
                          <m:t>𝑃</m:t>
                        </m:r>
                      </m:e>
                      <m:sub>
                        <m:r>
                          <a:rPr lang="en-US" sz="2800" b="0" i="1"/>
                          <m:t>2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与初始化的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一样，说明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很有可能就是真实的值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新估计出来的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和初始化时的值差别很大，那么就继续用新的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迭代，直到收敛。</a:t>
                </a:r>
                <a:endParaRPr 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8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，可以计算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上表通过极大似然估计处一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个估计序列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=(2,1,1,2,1)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，这里估计出的是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最有可能的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在这个序列下再按照极大似然估计新的</a:t>
                </a:r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2+1+2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=0.33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更靠近真实值</a:t>
                </a:r>
                <a:endPara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61740"/>
              </p:ext>
            </p:extLst>
          </p:nvPr>
        </p:nvGraphicFramePr>
        <p:xfrm>
          <a:off x="1143000" y="1981200"/>
          <a:ext cx="6629399" cy="227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618">
                  <a:extLst>
                    <a:ext uri="{9D8B030D-6E8A-4147-A177-3AD203B41FA5}">
                      <a16:colId xmlns:a16="http://schemas.microsoft.com/office/drawing/2014/main" val="2566056614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396906856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447959411"/>
                    </a:ext>
                  </a:extLst>
                </a:gridCol>
                <a:gridCol w="1916847">
                  <a:extLst>
                    <a:ext uri="{9D8B030D-6E8A-4147-A177-3AD203B41FA5}">
                      <a16:colId xmlns:a16="http://schemas.microsoft.com/office/drawing/2014/main" val="965654808"/>
                    </a:ext>
                  </a:extLst>
                </a:gridCol>
              </a:tblGrid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最有可能的硬币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182835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78591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077124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0.08192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0.00567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757877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50374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58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05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，可以计算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上表通过极大似然估计处一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个估计序列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=(2,1,1,2,1)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，这里估计出的是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最有可能的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在这个序列下再按照极大似然估计新的</a:t>
                </a:r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2+1+2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=0.33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更靠近真实值</a:t>
                </a:r>
                <a:endPara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143000" y="1981200"/>
          <a:ext cx="6629399" cy="227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618">
                  <a:extLst>
                    <a:ext uri="{9D8B030D-6E8A-4147-A177-3AD203B41FA5}">
                      <a16:colId xmlns:a16="http://schemas.microsoft.com/office/drawing/2014/main" val="2566056614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396906856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447959411"/>
                    </a:ext>
                  </a:extLst>
                </a:gridCol>
                <a:gridCol w="1916847">
                  <a:extLst>
                    <a:ext uri="{9D8B030D-6E8A-4147-A177-3AD203B41FA5}">
                      <a16:colId xmlns:a16="http://schemas.microsoft.com/office/drawing/2014/main" val="965654808"/>
                    </a:ext>
                  </a:extLst>
                </a:gridCol>
              </a:tblGrid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最有可能的硬币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182835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78591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077124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0.08192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0.00567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757877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50374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5867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43000" y="2731514"/>
                <a:ext cx="7010400" cy="30469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如果是硬币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，得出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反的概率为：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/>
                        <m:t>0.2×0.2×0.2×0.8×0.8=0.00512</m:t>
                      </m:r>
                    </m:oMath>
                  </m:oMathPara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如果是硬币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，得出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反的概率为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/>
                        <m:t>0.7×0.7×0.7×0.3×0.3=0.03087</m:t>
                      </m:r>
                    </m:oMath>
                  </m:oMathPara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31514"/>
                <a:ext cx="7010400" cy="3046988"/>
              </a:xfrm>
              <a:prstGeom prst="rect">
                <a:avLst/>
              </a:prstGeom>
              <a:blipFill>
                <a:blip r:embed="rId3"/>
                <a:stretch>
                  <a:fillRect l="-130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21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问题的提出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88643"/>
              </p:ext>
            </p:extLst>
          </p:nvPr>
        </p:nvGraphicFramePr>
        <p:xfrm>
          <a:off x="381000" y="1295400"/>
          <a:ext cx="85344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869">
                  <a:extLst>
                    <a:ext uri="{9D8B030D-6E8A-4147-A177-3AD203B41FA5}">
                      <a16:colId xmlns:a16="http://schemas.microsoft.com/office/drawing/2014/main" val="975771925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1559015951"/>
                    </a:ext>
                  </a:extLst>
                </a:gridCol>
                <a:gridCol w="1958179">
                  <a:extLst>
                    <a:ext uri="{9D8B030D-6E8A-4147-A177-3AD203B41FA5}">
                      <a16:colId xmlns:a16="http://schemas.microsoft.com/office/drawing/2014/main" val="2186116719"/>
                    </a:ext>
                  </a:extLst>
                </a:gridCol>
                <a:gridCol w="2312158">
                  <a:extLst>
                    <a:ext uri="{9D8B030D-6E8A-4147-A177-3AD203B41FA5}">
                      <a16:colId xmlns:a16="http://schemas.microsoft.com/office/drawing/2014/main" val="52127675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水果类型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鲜红值（色度比）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8975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1951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69799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7162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8293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122368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35677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7427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67842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9744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？？？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966685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762000" y="1676400"/>
            <a:ext cx="1143000" cy="35814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，可以计算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上表通过极大似然估计处一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个估计序列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=(2,1,1,2,1)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，这里估计出的是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最有可能的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在这个序列下再按照极大似然估计新的</a:t>
                </a:r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2+1+2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=0.33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更靠近真实值</a:t>
                </a:r>
                <a:endPara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143000" y="1981200"/>
          <a:ext cx="6629399" cy="227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618">
                  <a:extLst>
                    <a:ext uri="{9D8B030D-6E8A-4147-A177-3AD203B41FA5}">
                      <a16:colId xmlns:a16="http://schemas.microsoft.com/office/drawing/2014/main" val="2566056614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396906856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447959411"/>
                    </a:ext>
                  </a:extLst>
                </a:gridCol>
                <a:gridCol w="1916847">
                  <a:extLst>
                    <a:ext uri="{9D8B030D-6E8A-4147-A177-3AD203B41FA5}">
                      <a16:colId xmlns:a16="http://schemas.microsoft.com/office/drawing/2014/main" val="965654808"/>
                    </a:ext>
                  </a:extLst>
                </a:gridCol>
              </a:tblGrid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最有可能的硬币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182835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78591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077124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0.08192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0.00567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757877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50374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58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0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如果不用最有可能的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序列，而是用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的分布，例如：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0.00512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0.00512+0.03087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dirty="0" smtClean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估计出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的概率分布，称为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720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096607"/>
                  </p:ext>
                </p:extLst>
              </p:nvPr>
            </p:nvGraphicFramePr>
            <p:xfrm>
              <a:off x="1371600" y="3276600"/>
              <a:ext cx="64770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9349">
                      <a:extLst>
                        <a:ext uri="{9D8B030D-6E8A-4147-A177-3AD203B41FA5}">
                          <a16:colId xmlns:a16="http://schemas.microsoft.com/office/drawing/2014/main" val="1936982300"/>
                        </a:ext>
                      </a:extLst>
                    </a:gridCol>
                    <a:gridCol w="2331768">
                      <a:extLst>
                        <a:ext uri="{9D8B030D-6E8A-4147-A177-3AD203B41FA5}">
                          <a16:colId xmlns:a16="http://schemas.microsoft.com/office/drawing/2014/main" val="166134570"/>
                        </a:ext>
                      </a:extLst>
                    </a:gridCol>
                    <a:gridCol w="2385883">
                      <a:extLst>
                        <a:ext uri="{9D8B030D-6E8A-4147-A177-3AD203B41FA5}">
                          <a16:colId xmlns:a16="http://schemas.microsoft.com/office/drawing/2014/main" val="400193045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轮数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sz="1800">
                                    <a:effectLst/>
                                    <a:latin typeface="Cambria Math" panose="02040503050406030204" pitchFamily="18" charset="0"/>
                                  </a:rPr>
                                  <m:t>硬币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sz="1800">
                                    <a:effectLst/>
                                    <a:latin typeface="Cambria Math" panose="02040503050406030204" pitchFamily="18" charset="0"/>
                                  </a:rPr>
                                  <m:t>硬币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0124271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3264638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67934565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0.94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64475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47837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407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096607"/>
                  </p:ext>
                </p:extLst>
              </p:nvPr>
            </p:nvGraphicFramePr>
            <p:xfrm>
              <a:off x="1371600" y="3276600"/>
              <a:ext cx="64770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9349">
                      <a:extLst>
                        <a:ext uri="{9D8B030D-6E8A-4147-A177-3AD203B41FA5}">
                          <a16:colId xmlns:a16="http://schemas.microsoft.com/office/drawing/2014/main" val="1936982300"/>
                        </a:ext>
                      </a:extLst>
                    </a:gridCol>
                    <a:gridCol w="2331768">
                      <a:extLst>
                        <a:ext uri="{9D8B030D-6E8A-4147-A177-3AD203B41FA5}">
                          <a16:colId xmlns:a16="http://schemas.microsoft.com/office/drawing/2014/main" val="166134570"/>
                        </a:ext>
                      </a:extLst>
                    </a:gridCol>
                    <a:gridCol w="2385883">
                      <a:extLst>
                        <a:ext uri="{9D8B030D-6E8A-4147-A177-3AD203B41FA5}">
                          <a16:colId xmlns:a16="http://schemas.microsoft.com/office/drawing/2014/main" val="400193045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轮数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6178" t="-2985" r="-103665" b="-5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1684" t="-2985" r="-1020" b="-5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24271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3264638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67934565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0.94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64475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47837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40771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721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E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步是根据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参数的初始值或上一次迭代的模型参数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来计算出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l-GR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l-GR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的后验概率（条件概率），其实就是隐变量的期望值，来作为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隐变量的当前估计值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轮的观察量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39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时正反面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4.22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4.22+7.98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要更加接近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，原因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是使用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了所有抛掷的数据，而不是部分的数据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3"/>
                <a:stretch>
                  <a:fillRect l="-1720" t="-800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70224"/>
              </p:ext>
            </p:extLst>
          </p:nvPr>
        </p:nvGraphicFramePr>
        <p:xfrm>
          <a:off x="1524000" y="1828800"/>
          <a:ext cx="6172200" cy="2819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555">
                  <a:extLst>
                    <a:ext uri="{9D8B030D-6E8A-4147-A177-3AD203B41FA5}">
                      <a16:colId xmlns:a16="http://schemas.microsoft.com/office/drawing/2014/main" val="322962567"/>
                    </a:ext>
                  </a:extLst>
                </a:gridCol>
                <a:gridCol w="2222038">
                  <a:extLst>
                    <a:ext uri="{9D8B030D-6E8A-4147-A177-3AD203B41FA5}">
                      <a16:colId xmlns:a16="http://schemas.microsoft.com/office/drawing/2014/main" val="471522528"/>
                    </a:ext>
                  </a:extLst>
                </a:gridCol>
                <a:gridCol w="2273607">
                  <a:extLst>
                    <a:ext uri="{9D8B030D-6E8A-4147-A177-3AD203B41FA5}">
                      <a16:colId xmlns:a16="http://schemas.microsoft.com/office/drawing/2014/main" val="1242812119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正面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反面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47235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754898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29114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39788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67076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903239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7.98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53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M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步中求出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的概率分布，依据最大似然概率法则去估计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，称为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步就是最大化似然函数从而获得新的参数值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/>
                  <a:t>：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然后用估计出的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再去估计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，迭代多次后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越来越接近真实值。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5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EM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算法优缺点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算法可以应用于聚类或参数估计，计算的结果稳定准确，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数学证明该算法能收敛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算法对初始化数据敏感，计算较为复杂，收敛较慢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1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6.1 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朴素贝叶斯分类器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分类过程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贝叶斯分类器是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一种非常传统的分类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具有深刻的统计数学基础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Naïve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假设样本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的特征之间是彼此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贝叶斯定理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228600" y="1066800"/>
                <a:ext cx="8534400" cy="56388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𝐵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给定特征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类别集合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证据因子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常数</a:t>
                </a:r>
                <a:endPara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表示选取某个类别的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概率密度，分布未知时，假设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服从一个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贝努利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表示样本总数，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表示属于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的样本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800"/>
                <a:ext cx="8534400" cy="5638800"/>
              </a:xfrm>
              <a:blipFill>
                <a:blip r:embed="rId2"/>
                <a:stretch>
                  <a:fillRect l="-1286" t="-432" b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376305" y="29718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Laplace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修正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6324600" y="2895600"/>
            <a:ext cx="1042310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回到分类问题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车厘子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樱桃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特征参数（这属于训练后获得的）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86231"/>
              </p:ext>
            </p:extLst>
          </p:nvPr>
        </p:nvGraphicFramePr>
        <p:xfrm>
          <a:off x="1047935" y="3657600"/>
          <a:ext cx="7620004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572">
                  <a:extLst>
                    <a:ext uri="{9D8B030D-6E8A-4147-A177-3AD203B41FA5}">
                      <a16:colId xmlns:a16="http://schemas.microsoft.com/office/drawing/2014/main" val="2852162979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4270655911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3418762130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868876423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665016189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1548937865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89042357"/>
                    </a:ext>
                  </a:extLst>
                </a:gridCol>
              </a:tblGrid>
              <a:tr h="51435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695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524254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0.0183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8.7675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0.077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97883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7.3125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0.017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3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5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17184"/>
              </p:ext>
            </p:extLst>
          </p:nvPr>
        </p:nvGraphicFramePr>
        <p:xfrm>
          <a:off x="381000" y="1295400"/>
          <a:ext cx="85344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869">
                  <a:extLst>
                    <a:ext uri="{9D8B030D-6E8A-4147-A177-3AD203B41FA5}">
                      <a16:colId xmlns:a16="http://schemas.microsoft.com/office/drawing/2014/main" val="975771925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1559015951"/>
                    </a:ext>
                  </a:extLst>
                </a:gridCol>
                <a:gridCol w="1958179">
                  <a:extLst>
                    <a:ext uri="{9D8B030D-6E8A-4147-A177-3AD203B41FA5}">
                      <a16:colId xmlns:a16="http://schemas.microsoft.com/office/drawing/2014/main" val="2186116719"/>
                    </a:ext>
                  </a:extLst>
                </a:gridCol>
                <a:gridCol w="2312158">
                  <a:extLst>
                    <a:ext uri="{9D8B030D-6E8A-4147-A177-3AD203B41FA5}">
                      <a16:colId xmlns:a16="http://schemas.microsoft.com/office/drawing/2014/main" val="52127675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水果类型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鲜红值（色度比）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8975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1951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69799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7162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8293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122368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35677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7427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67842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9744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？？？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0.86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966685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152400" y="5486400"/>
            <a:ext cx="2209800" cy="609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6192</Words>
  <Application>Microsoft Office PowerPoint</Application>
  <PresentationFormat>全屏显示(4:3)</PresentationFormat>
  <Paragraphs>839</Paragraphs>
  <Slides>55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教学目标</vt:lpstr>
      <vt:lpstr>内容概述</vt:lpstr>
      <vt:lpstr>第5讲 分类与聚类</vt:lpstr>
      <vt:lpstr>问题的提出</vt:lpstr>
      <vt:lpstr>6.1 朴素贝叶斯分类器</vt:lpstr>
      <vt:lpstr>贝叶斯定理</vt:lpstr>
      <vt:lpstr>回到分类问题</vt:lpstr>
      <vt:lpstr>PowerPoint 演示文稿</vt:lpstr>
      <vt:lpstr>分类</vt:lpstr>
      <vt:lpstr>6.2 AdaBoost分类器</vt:lpstr>
      <vt:lpstr>6.2 AdaBoost分类器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AdaBoost</vt:lpstr>
      <vt:lpstr>AdaBoost优点</vt:lpstr>
      <vt:lpstr>6.3 支持向量机</vt:lpstr>
      <vt:lpstr>非线性SVM</vt:lpstr>
      <vt:lpstr>拓展：逻辑回归</vt:lpstr>
      <vt:lpstr>拓展：感知机</vt:lpstr>
      <vt:lpstr>深度学习</vt:lpstr>
      <vt:lpstr>空间的转换</vt:lpstr>
      <vt:lpstr>6.4  K 邻近算法</vt:lpstr>
      <vt:lpstr>算法流程</vt:lpstr>
      <vt:lpstr>示例：电影观众兴趣发现</vt:lpstr>
      <vt:lpstr>PowerPoint 演示文稿</vt:lpstr>
      <vt:lpstr>PowerPoint 演示文稿</vt:lpstr>
      <vt:lpstr>PowerPoint 演示文稿</vt:lpstr>
      <vt:lpstr>PowerPoint 演示文稿</vt:lpstr>
      <vt:lpstr>KNN的缺点</vt:lpstr>
      <vt:lpstr>6.5 K-Means聚类</vt:lpstr>
      <vt:lpstr>K-Means流程</vt:lpstr>
      <vt:lpstr>示例：新闻聚类</vt:lpstr>
      <vt:lpstr>分词</vt:lpstr>
      <vt:lpstr>PowerPoint 演示文稿</vt:lpstr>
      <vt:lpstr>PowerPoint 演示文稿</vt:lpstr>
      <vt:lpstr>第二步（续1）</vt:lpstr>
      <vt:lpstr>聚类结果</vt:lpstr>
      <vt:lpstr>K-Means缺点</vt:lpstr>
      <vt:lpstr>6.6 最大期望算法</vt:lpstr>
      <vt:lpstr>示例</vt:lpstr>
      <vt:lpstr>示例</vt:lpstr>
      <vt:lpstr>EM算法</vt:lpstr>
      <vt:lpstr>EM算法</vt:lpstr>
      <vt:lpstr>PowerPoint 演示文稿</vt:lpstr>
      <vt:lpstr>PowerPoint 演示文稿</vt:lpstr>
      <vt:lpstr>PowerPoint 演示文稿</vt:lpstr>
      <vt:lpstr>PowerPoint 演示文稿</vt:lpstr>
      <vt:lpstr>E步</vt:lpstr>
      <vt:lpstr>PowerPoint 演示文稿</vt:lpstr>
      <vt:lpstr>M步</vt:lpstr>
      <vt:lpstr>EM算法优缺点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294</cp:revision>
  <dcterms:created xsi:type="dcterms:W3CDTF">2010-07-16T22:48:55Z</dcterms:created>
  <dcterms:modified xsi:type="dcterms:W3CDTF">2021-09-28T01:15:56Z</dcterms:modified>
</cp:coreProperties>
</file>