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18" r:id="rId2"/>
    <p:sldId id="260" r:id="rId3"/>
    <p:sldId id="262" r:id="rId4"/>
    <p:sldId id="389" r:id="rId5"/>
    <p:sldId id="390" r:id="rId6"/>
    <p:sldId id="391" r:id="rId7"/>
    <p:sldId id="392" r:id="rId8"/>
    <p:sldId id="395" r:id="rId9"/>
    <p:sldId id="394" r:id="rId10"/>
    <p:sldId id="396" r:id="rId11"/>
    <p:sldId id="397" r:id="rId12"/>
    <p:sldId id="399" r:id="rId13"/>
    <p:sldId id="400" r:id="rId14"/>
    <p:sldId id="401" r:id="rId15"/>
    <p:sldId id="402" r:id="rId16"/>
    <p:sldId id="404" r:id="rId17"/>
    <p:sldId id="405" r:id="rId18"/>
    <p:sldId id="406" r:id="rId19"/>
    <p:sldId id="408" r:id="rId20"/>
    <p:sldId id="409" r:id="rId21"/>
    <p:sldId id="410" r:id="rId22"/>
    <p:sldId id="411" r:id="rId23"/>
    <p:sldId id="413" r:id="rId24"/>
    <p:sldId id="414" r:id="rId25"/>
    <p:sldId id="415" r:id="rId26"/>
    <p:sldId id="416" r:id="rId27"/>
    <p:sldId id="417" r:id="rId28"/>
    <p:sldId id="418" r:id="rId29"/>
    <p:sldId id="419" r:id="rId30"/>
    <p:sldId id="420" r:id="rId31"/>
    <p:sldId id="422" r:id="rId32"/>
    <p:sldId id="423" r:id="rId33"/>
    <p:sldId id="424" r:id="rId34"/>
    <p:sldId id="425" r:id="rId35"/>
    <p:sldId id="426" r:id="rId36"/>
    <p:sldId id="427" r:id="rId37"/>
    <p:sldId id="428" r:id="rId38"/>
    <p:sldId id="429" r:id="rId39"/>
    <p:sldId id="430" r:id="rId40"/>
    <p:sldId id="431" r:id="rId41"/>
    <p:sldId id="432"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0" y="7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September 28,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September 28,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September 28,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September 28,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September 28,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28,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28,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September 28,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September 28,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September 28,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September 28,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September 28,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September 28,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9  </a:t>
            </a:r>
            <a:r>
              <a:rPr lang="zh-CN" altLang="en-US" sz="4000" b="1" dirty="0" smtClean="0">
                <a:solidFill>
                  <a:srgbClr val="002060"/>
                </a:solidFill>
                <a:latin typeface="Calibri" pitchFamily="34" charset="0"/>
                <a:ea typeface="宋体" charset="-122"/>
              </a:rPr>
              <a:t>数据处理技术</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en-US" altLang="zh-CN"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合并数据集</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数据转换</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085" y="1143000"/>
            <a:ext cx="8305800" cy="4585871"/>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下面来看一种比较复杂的情况，即某个表中的</a:t>
            </a:r>
            <a:r>
              <a:rPr lang="en-US" sz="3200" dirty="0" smtClean="0">
                <a:solidFill>
                  <a:srgbClr val="FF0000"/>
                </a:solidFill>
                <a:latin typeface="微软雅黑" panose="020B0503020204020204" pitchFamily="34" charset="-122"/>
                <a:ea typeface="微软雅黑" panose="020B0503020204020204" pitchFamily="34" charset="-122"/>
              </a:rPr>
              <a:t>index</a:t>
            </a:r>
            <a:r>
              <a:rPr lang="zh-CN" altLang="en-US" sz="3200" dirty="0" smtClean="0">
                <a:solidFill>
                  <a:srgbClr val="FF0000"/>
                </a:solidFill>
                <a:latin typeface="微软雅黑" panose="020B0503020204020204" pitchFamily="34" charset="-122"/>
                <a:ea typeface="微软雅黑" panose="020B0503020204020204" pitchFamily="34" charset="-122"/>
              </a:rPr>
              <a:t>是复合键</a:t>
            </a:r>
            <a:r>
              <a:rPr lang="zh-CN" altLang="en-US" sz="3200" dirty="0" smtClean="0">
                <a:latin typeface="微软雅黑" panose="020B0503020204020204" pitchFamily="34" charset="-122"/>
                <a:ea typeface="微软雅黑" panose="020B0503020204020204" pitchFamily="34" charset="-122"/>
              </a:rPr>
              <a:t>进行索引的：</a:t>
            </a:r>
            <a:endParaRPr lang="en-US" altLang="zh-CN" sz="3200" dirty="0" smtClean="0">
              <a:latin typeface="微软雅黑" panose="020B0503020204020204" pitchFamily="34" charset="-122"/>
              <a:ea typeface="微软雅黑" panose="020B0503020204020204" pitchFamily="34" charset="-122"/>
            </a:endParaRPr>
          </a:p>
          <a:p>
            <a:endParaRPr lang="zh-CN" altLang="en-US" sz="3200" dirty="0" smtClean="0">
              <a:latin typeface="微软雅黑" panose="020B0503020204020204" pitchFamily="34" charset="-122"/>
              <a:ea typeface="微软雅黑" panose="020B0503020204020204" pitchFamily="34" charset="-122"/>
            </a:endParaRPr>
          </a:p>
          <a:p>
            <a:pPr marL="625475" indent="-625475"/>
            <a:r>
              <a:rPr lang="en-US" sz="2800" i="1" dirty="0" err="1">
                <a:latin typeface="+mn-lt"/>
              </a:rPr>
              <a:t>lefth</a:t>
            </a:r>
            <a:r>
              <a:rPr lang="en-US" sz="2800" i="1" dirty="0">
                <a:latin typeface="+mn-lt"/>
              </a:rPr>
              <a:t> = </a:t>
            </a:r>
            <a:r>
              <a:rPr lang="en-US" sz="2800" i="1" dirty="0" err="1">
                <a:latin typeface="+mn-lt"/>
              </a:rPr>
              <a:t>pd.DataFrame</a:t>
            </a:r>
            <a:r>
              <a:rPr lang="en-US" sz="2800" i="1" dirty="0">
                <a:solidFill>
                  <a:srgbClr val="3F21F1"/>
                </a:solidFill>
                <a:latin typeface="+mn-lt"/>
              </a:rPr>
              <a:t>({'key1': ['Ohio', 'Ohio', 'Ohio', 'Nevada', 'Nevada'], 'key2': [2000, 2001, 2002, 2001, 2002]</a:t>
            </a:r>
            <a:r>
              <a:rPr lang="en-US" sz="2800" i="1" dirty="0">
                <a:latin typeface="+mn-lt"/>
              </a:rPr>
              <a:t>, 'data': </a:t>
            </a:r>
            <a:r>
              <a:rPr lang="en-US" sz="2800" i="1" dirty="0" err="1">
                <a:latin typeface="+mn-lt"/>
              </a:rPr>
              <a:t>np.arange</a:t>
            </a:r>
            <a:r>
              <a:rPr lang="en-US" sz="2800" i="1" dirty="0">
                <a:latin typeface="+mn-lt"/>
              </a:rPr>
              <a:t>(5.)})  </a:t>
            </a:r>
          </a:p>
          <a:p>
            <a:pPr marL="533400" indent="-533400"/>
            <a:r>
              <a:rPr lang="en-US" sz="2800" i="1" dirty="0" err="1">
                <a:latin typeface="+mn-lt"/>
              </a:rPr>
              <a:t>righth</a:t>
            </a:r>
            <a:r>
              <a:rPr lang="en-US" sz="2800" i="1" dirty="0">
                <a:latin typeface="+mn-lt"/>
              </a:rPr>
              <a:t> = </a:t>
            </a:r>
            <a:r>
              <a:rPr lang="en-US" sz="2800" i="1" dirty="0" err="1">
                <a:latin typeface="+mn-lt"/>
              </a:rPr>
              <a:t>pd.DataFrame</a:t>
            </a:r>
            <a:r>
              <a:rPr lang="en-US" sz="2800" i="1" dirty="0">
                <a:latin typeface="+mn-lt"/>
              </a:rPr>
              <a:t>(</a:t>
            </a:r>
            <a:r>
              <a:rPr lang="en-US" sz="2800" i="1" dirty="0" err="1">
                <a:latin typeface="+mn-lt"/>
              </a:rPr>
              <a:t>np.arange</a:t>
            </a:r>
            <a:r>
              <a:rPr lang="en-US" sz="2800" i="1" dirty="0">
                <a:latin typeface="+mn-lt"/>
              </a:rPr>
              <a:t>(12).reshape((6, 2)), </a:t>
            </a:r>
            <a:r>
              <a:rPr lang="en-US" sz="2800" i="1" dirty="0">
                <a:solidFill>
                  <a:srgbClr val="3F21F1"/>
                </a:solidFill>
                <a:latin typeface="+mn-lt"/>
              </a:rPr>
              <a:t>index=[['Nevada', 'Nevada', 'Ohio', 'Ohio', 'Ohio', 'Ohio'], [2001, 2000, 2000, 2000, 2001, 2002]]</a:t>
            </a:r>
            <a:r>
              <a:rPr lang="en-US" sz="2800" i="1" dirty="0">
                <a:latin typeface="+mn-lt"/>
              </a:rPr>
              <a:t>, columns=['event1', 'event2'])</a:t>
            </a:r>
            <a:endParaRPr lang="zh-CN" altLang="en-US" sz="2800" dirty="0">
              <a:latin typeface="+mn-lt"/>
            </a:endParaRPr>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820" y="1347434"/>
            <a:ext cx="2568332" cy="461665"/>
          </a:xfrm>
          <a:prstGeom prst="rect">
            <a:avLst/>
          </a:prstGeom>
        </p:spPr>
        <p:txBody>
          <a:bodyPr wrap="none">
            <a:spAutoFit/>
          </a:bodyPr>
          <a:lstStyle/>
          <a:p>
            <a:pPr>
              <a:buFont typeface="Wingdings" pitchFamily="2" charset="2"/>
              <a:buChar char="l"/>
            </a:pPr>
            <a:r>
              <a:rPr lang="zh-CN" altLang="en-US" sz="2400" dirty="0">
                <a:latin typeface="微软雅黑" panose="020B0503020204020204" charset="-122"/>
                <a:ea typeface="微软雅黑" panose="020B0503020204020204" charset="-122"/>
              </a:rPr>
              <a:t>两个表分别如下</a:t>
            </a:r>
            <a:endParaRPr lang="en-US" altLang="zh-CN" sz="2400" dirty="0">
              <a:latin typeface="微软雅黑" panose="020B0503020204020204" charset="-122"/>
              <a:ea typeface="微软雅黑" panose="020B0503020204020204" charset="-122"/>
            </a:endParaRPr>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3" name="图片 2"/>
          <p:cNvPicPr>
            <a:picLocks noChangeAspect="1"/>
          </p:cNvPicPr>
          <p:nvPr/>
        </p:nvPicPr>
        <p:blipFill>
          <a:blip r:embed="rId2"/>
          <a:stretch>
            <a:fillRect/>
          </a:stretch>
        </p:blipFill>
        <p:spPr>
          <a:xfrm>
            <a:off x="381000" y="2123039"/>
            <a:ext cx="3752381" cy="3733333"/>
          </a:xfrm>
          <a:prstGeom prst="rect">
            <a:avLst/>
          </a:prstGeom>
        </p:spPr>
      </p:pic>
      <p:pic>
        <p:nvPicPr>
          <p:cNvPr id="4" name="图片 3"/>
          <p:cNvPicPr>
            <a:picLocks noChangeAspect="1"/>
          </p:cNvPicPr>
          <p:nvPr/>
        </p:nvPicPr>
        <p:blipFill>
          <a:blip r:embed="rId3"/>
          <a:stretch>
            <a:fillRect/>
          </a:stretch>
        </p:blipFill>
        <p:spPr>
          <a:xfrm>
            <a:off x="4550965" y="2123039"/>
            <a:ext cx="4331098" cy="3810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423" y="1227842"/>
            <a:ext cx="8305800" cy="2369880"/>
          </a:xfrm>
          <a:prstGeom prst="rect">
            <a:avLst/>
          </a:prstGeom>
        </p:spPr>
        <p:txBody>
          <a:bodyPr wrap="square">
            <a:spAutoFit/>
          </a:bodyPr>
          <a:lstStyle/>
          <a:p>
            <a:r>
              <a:rPr lang="en-US" sz="2800" i="1" dirty="0" err="1" smtClean="0">
                <a:latin typeface="微软雅黑" panose="020B0503020204020204" pitchFamily="34" charset="-122"/>
                <a:ea typeface="微软雅黑" panose="020B0503020204020204" pitchFamily="34" charset="-122"/>
              </a:rPr>
              <a:t>righth</a:t>
            </a:r>
            <a:r>
              <a:rPr lang="zh-CN" altLang="en-US" sz="2800" dirty="0" smtClean="0">
                <a:latin typeface="微软雅黑" panose="020B0503020204020204" pitchFamily="34" charset="-122"/>
                <a:ea typeface="微软雅黑" panose="020B0503020204020204" pitchFamily="34" charset="-122"/>
              </a:rPr>
              <a:t>表中的</a:t>
            </a:r>
            <a:r>
              <a:rPr lang="en-US" sz="2800" dirty="0" smtClean="0">
                <a:latin typeface="微软雅黑" panose="020B0503020204020204" pitchFamily="34" charset="-122"/>
                <a:ea typeface="微软雅黑" panose="020B0503020204020204" pitchFamily="34" charset="-122"/>
              </a:rPr>
              <a:t>index</a:t>
            </a:r>
            <a:r>
              <a:rPr lang="zh-CN" altLang="en-US" sz="2800" dirty="0" smtClean="0">
                <a:latin typeface="微软雅黑" panose="020B0503020204020204" pitchFamily="34" charset="-122"/>
                <a:ea typeface="微软雅黑" panose="020B0503020204020204" pitchFamily="34" charset="-122"/>
              </a:rPr>
              <a:t>是由</a:t>
            </a:r>
            <a:r>
              <a:rPr lang="en-US" sz="2800" dirty="0" smtClean="0">
                <a:latin typeface="微软雅黑" panose="020B0503020204020204" pitchFamily="34" charset="-122"/>
                <a:ea typeface="微软雅黑" panose="020B0503020204020204" pitchFamily="34" charset="-122"/>
              </a:rPr>
              <a:t>key1</a:t>
            </a:r>
            <a:r>
              <a:rPr lang="zh-CN" altLang="en-US" sz="2800" dirty="0" smtClean="0">
                <a:latin typeface="微软雅黑" panose="020B0503020204020204" pitchFamily="34" charset="-122"/>
                <a:ea typeface="微软雅黑" panose="020B0503020204020204" pitchFamily="34" charset="-122"/>
              </a:rPr>
              <a:t>和</a:t>
            </a:r>
            <a:r>
              <a:rPr lang="en-US" sz="2800" dirty="0" smtClean="0">
                <a:latin typeface="微软雅黑" panose="020B0503020204020204" pitchFamily="34" charset="-122"/>
                <a:ea typeface="微软雅黑" panose="020B0503020204020204" pitchFamily="34" charset="-122"/>
              </a:rPr>
              <a:t>key2</a:t>
            </a:r>
            <a:r>
              <a:rPr lang="zh-CN" altLang="en-US" sz="2800" dirty="0" smtClean="0">
                <a:latin typeface="微软雅黑" panose="020B0503020204020204" pitchFamily="34" charset="-122"/>
                <a:ea typeface="微软雅黑" panose="020B0503020204020204" pitchFamily="34" charset="-122"/>
              </a:rPr>
              <a:t>两个键的复合键组成的，必须以列表的形式指明用作合并键的多个列：</a:t>
            </a:r>
            <a:endParaRPr lang="en-US" altLang="zh-CN" sz="2800" dirty="0" smtClean="0">
              <a:latin typeface="微软雅黑" panose="020B0503020204020204" pitchFamily="34" charset="-122"/>
              <a:ea typeface="微软雅黑" panose="020B0503020204020204" pitchFamily="34" charset="-122"/>
            </a:endParaRPr>
          </a:p>
          <a:p>
            <a:r>
              <a:rPr lang="en-US" sz="3200" i="1" dirty="0" err="1" smtClean="0"/>
              <a:t>pd.merge</a:t>
            </a:r>
            <a:r>
              <a:rPr lang="en-US" sz="3200" i="1" dirty="0" smtClean="0"/>
              <a:t>(</a:t>
            </a:r>
            <a:r>
              <a:rPr lang="en-US" sz="3200" i="1" dirty="0" err="1" smtClean="0"/>
              <a:t>lefth</a:t>
            </a:r>
            <a:r>
              <a:rPr lang="en-US" sz="3200" i="1" dirty="0" smtClean="0"/>
              <a:t>, </a:t>
            </a:r>
            <a:r>
              <a:rPr lang="en-US" sz="3200" i="1" dirty="0" err="1" smtClean="0"/>
              <a:t>righth</a:t>
            </a:r>
            <a:r>
              <a:rPr lang="en-US" sz="3200" i="1" dirty="0" smtClean="0"/>
              <a:t>, </a:t>
            </a:r>
            <a:r>
              <a:rPr lang="en-US" sz="3200" i="1" dirty="0" err="1" smtClean="0">
                <a:solidFill>
                  <a:srgbClr val="3F21F1"/>
                </a:solidFill>
              </a:rPr>
              <a:t>left_on</a:t>
            </a:r>
            <a:r>
              <a:rPr lang="en-US" sz="3200" i="1" dirty="0" smtClean="0">
                <a:solidFill>
                  <a:srgbClr val="3F21F1"/>
                </a:solidFill>
              </a:rPr>
              <a:t>=['key1', 'key2']</a:t>
            </a:r>
            <a:r>
              <a:rPr lang="en-US" sz="3200" i="1" dirty="0" smtClean="0"/>
              <a:t>, </a:t>
            </a:r>
            <a:r>
              <a:rPr lang="en-US" sz="3200" i="1" dirty="0" err="1" smtClean="0"/>
              <a:t>right_index</a:t>
            </a:r>
            <a:r>
              <a:rPr lang="en-US" sz="3200" i="1" dirty="0" smtClean="0"/>
              <a:t>=True)</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676400" y="3657600"/>
            <a:ext cx="5181600" cy="309456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800" y="1143000"/>
            <a:ext cx="8305800" cy="1077218"/>
          </a:xfrm>
          <a:prstGeom prst="rect">
            <a:avLst/>
          </a:prstGeom>
        </p:spPr>
        <p:txBody>
          <a:bodyPr wrap="square">
            <a:spAutoFit/>
          </a:bodyPr>
          <a:lstStyle/>
          <a:p>
            <a:r>
              <a:rPr lang="en-US" sz="3200" i="1" dirty="0" err="1" smtClean="0"/>
              <a:t>pd.merge</a:t>
            </a:r>
            <a:r>
              <a:rPr lang="en-US" sz="3200" i="1" dirty="0" smtClean="0"/>
              <a:t>(</a:t>
            </a:r>
            <a:r>
              <a:rPr lang="en-US" sz="3200" i="1" dirty="0" err="1" smtClean="0"/>
              <a:t>lefth</a:t>
            </a:r>
            <a:r>
              <a:rPr lang="en-US" sz="3200" i="1" dirty="0" smtClean="0"/>
              <a:t>, </a:t>
            </a:r>
            <a:r>
              <a:rPr lang="en-US" sz="3200" i="1" dirty="0" err="1" smtClean="0"/>
              <a:t>righth</a:t>
            </a:r>
            <a:r>
              <a:rPr lang="en-US" sz="3200" i="1" dirty="0" smtClean="0"/>
              <a:t>, </a:t>
            </a:r>
            <a:r>
              <a:rPr lang="en-US" sz="3200" i="1" dirty="0" err="1" smtClean="0"/>
              <a:t>left_on</a:t>
            </a:r>
            <a:r>
              <a:rPr lang="en-US" sz="3200" i="1" dirty="0" smtClean="0"/>
              <a:t>=['key1', 'key2'], </a:t>
            </a:r>
            <a:r>
              <a:rPr lang="en-US" sz="3200" i="1" dirty="0" err="1" smtClean="0"/>
              <a:t>right_index</a:t>
            </a:r>
            <a:r>
              <a:rPr lang="en-US" sz="3200" i="1" dirty="0" smtClean="0"/>
              <a:t>=True, how='outer')</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295400" y="2304072"/>
            <a:ext cx="5791200" cy="45369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6263" y="1219200"/>
            <a:ext cx="8305800" cy="5016758"/>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可以采用合并双方的索引，实现多个表之间的关联</a:t>
            </a:r>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smtClean="0">
              <a:latin typeface="微软雅黑" panose="020B0503020204020204" pitchFamily="34" charset="-122"/>
              <a:ea typeface="微软雅黑" panose="020B0503020204020204" pitchFamily="34" charset="-122"/>
            </a:endParaRPr>
          </a:p>
          <a:p>
            <a:pPr marL="715963" indent="-715963"/>
            <a:r>
              <a:rPr lang="en-US" sz="3200" i="1" dirty="0" smtClean="0"/>
              <a:t>left2 = </a:t>
            </a:r>
            <a:r>
              <a:rPr lang="en-US" sz="3200" i="1" dirty="0" err="1" smtClean="0"/>
              <a:t>pd.DataFrame</a:t>
            </a:r>
            <a:r>
              <a:rPr lang="en-US" sz="3200" i="1" dirty="0" smtClean="0"/>
              <a:t>([[1., 2.], [3., 4.], [5., 6.]], index=[‘a’, ‘c’, ‘e’], columns=[‘Ohio’, ‘Nevada’])</a:t>
            </a:r>
            <a:endParaRPr lang="zh-CN" altLang="en-US" sz="3200" dirty="0" smtClean="0"/>
          </a:p>
          <a:p>
            <a:pPr marL="715963" indent="-715963"/>
            <a:endParaRPr lang="en-US" sz="3200" i="1" dirty="0" smtClean="0"/>
          </a:p>
          <a:p>
            <a:pPr marL="715963" indent="-715963"/>
            <a:r>
              <a:rPr lang="en-US" sz="3200" i="1" dirty="0" smtClean="0"/>
              <a:t>right2 = </a:t>
            </a:r>
            <a:r>
              <a:rPr lang="en-US" sz="3200" i="1" dirty="0" err="1" smtClean="0"/>
              <a:t>pd.DataFrame</a:t>
            </a:r>
            <a:r>
              <a:rPr lang="en-US" sz="3200" i="1" dirty="0" smtClean="0"/>
              <a:t>([[7., 8.], [9., 10.], [11., 12.], [13, 14]],</a:t>
            </a:r>
            <a:r>
              <a:rPr lang="zh-CN" altLang="en-US" sz="3200" dirty="0" smtClean="0"/>
              <a:t> </a:t>
            </a:r>
            <a:r>
              <a:rPr lang="en-US" sz="3200" i="1" dirty="0" smtClean="0"/>
              <a:t>index=['b', 'c', 'd', 'e'], columns=['Missouri', 'Alabama'])</a:t>
            </a:r>
            <a:endParaRPr lang="zh-CN" altLang="en-US" sz="3200" dirty="0" smtClean="0"/>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3" name="图片 2"/>
          <p:cNvPicPr>
            <a:picLocks noChangeAspect="1"/>
          </p:cNvPicPr>
          <p:nvPr/>
        </p:nvPicPr>
        <p:blipFill>
          <a:blip r:embed="rId2"/>
          <a:stretch>
            <a:fillRect/>
          </a:stretch>
        </p:blipFill>
        <p:spPr>
          <a:xfrm>
            <a:off x="457200" y="1752600"/>
            <a:ext cx="3409160" cy="2895600"/>
          </a:xfrm>
          <a:prstGeom prst="rect">
            <a:avLst/>
          </a:prstGeom>
        </p:spPr>
      </p:pic>
      <p:pic>
        <p:nvPicPr>
          <p:cNvPr id="4" name="图片 3"/>
          <p:cNvPicPr>
            <a:picLocks noChangeAspect="1"/>
          </p:cNvPicPr>
          <p:nvPr/>
        </p:nvPicPr>
        <p:blipFill>
          <a:blip r:embed="rId3"/>
          <a:stretch>
            <a:fillRect/>
          </a:stretch>
        </p:blipFill>
        <p:spPr>
          <a:xfrm>
            <a:off x="4648200" y="1752600"/>
            <a:ext cx="4180115" cy="3352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800" y="1143000"/>
            <a:ext cx="8305800" cy="1077218"/>
          </a:xfrm>
          <a:prstGeom prst="rect">
            <a:avLst/>
          </a:prstGeom>
        </p:spPr>
        <p:txBody>
          <a:bodyPr wrap="square">
            <a:spAutoFit/>
          </a:bodyPr>
          <a:lstStyle/>
          <a:p>
            <a:pPr marL="715963" indent="-715963"/>
            <a:r>
              <a:rPr lang="en-US" sz="3200" i="1" dirty="0" err="1" smtClean="0"/>
              <a:t>pd.merge</a:t>
            </a:r>
            <a:r>
              <a:rPr lang="en-US" sz="3200" i="1" dirty="0" smtClean="0"/>
              <a:t>(left2, right2, how='outer', </a:t>
            </a:r>
            <a:r>
              <a:rPr lang="en-US" sz="3200" i="1" dirty="0" err="1" smtClean="0"/>
              <a:t>left_index</a:t>
            </a:r>
            <a:r>
              <a:rPr lang="en-US" sz="3200" i="1" dirty="0" smtClean="0"/>
              <a:t>=True, </a:t>
            </a:r>
            <a:r>
              <a:rPr lang="en-US" sz="3200" i="1" dirty="0" err="1" smtClean="0"/>
              <a:t>right_index</a:t>
            </a:r>
            <a:r>
              <a:rPr lang="en-US" sz="3200" i="1" dirty="0" smtClean="0"/>
              <a:t>=True)</a:t>
            </a:r>
            <a:endParaRPr lang="zh-CN" altLang="en-US" sz="3200" dirty="0" smtClean="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914400" y="2590800"/>
            <a:ext cx="6553200" cy="409707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6263" y="1049338"/>
            <a:ext cx="8305800" cy="2200602"/>
          </a:xfrm>
          <a:prstGeom prst="rect">
            <a:avLst/>
          </a:prstGeom>
        </p:spPr>
        <p:txBody>
          <a:bodyPr wrap="square">
            <a:spAutoFit/>
          </a:bodyPr>
          <a:lstStyle/>
          <a:p>
            <a:pPr>
              <a:lnSpc>
                <a:spcPts val="4200"/>
              </a:lnSpc>
            </a:pPr>
            <a:r>
              <a:rPr lang="en-US" sz="3200" dirty="0" smtClean="0">
                <a:latin typeface="微软雅黑" panose="020B0503020204020204" pitchFamily="34" charset="-122"/>
                <a:ea typeface="微软雅黑" panose="020B0503020204020204" pitchFamily="34" charset="-122"/>
              </a:rPr>
              <a:t>join</a:t>
            </a:r>
            <a:r>
              <a:rPr lang="zh-CN" altLang="en-US" sz="3200" dirty="0" smtClean="0">
                <a:latin typeface="微软雅黑" panose="020B0503020204020204" pitchFamily="34" charset="-122"/>
                <a:ea typeface="微软雅黑" panose="020B0503020204020204" pitchFamily="34" charset="-122"/>
              </a:rPr>
              <a:t>函数还可用于合并多个带有相同或相似索引的</a:t>
            </a:r>
            <a:r>
              <a:rPr lang="en-US" sz="3200" dirty="0" err="1" smtClean="0">
                <a:latin typeface="微软雅黑" panose="020B0503020204020204" pitchFamily="34" charset="-122"/>
                <a:ea typeface="微软雅黑" panose="020B0503020204020204" pitchFamily="34" charset="-122"/>
              </a:rPr>
              <a:t>DataFrame</a:t>
            </a:r>
            <a:r>
              <a:rPr lang="zh-CN" altLang="en-US" sz="3200" dirty="0" smtClean="0">
                <a:latin typeface="微软雅黑" panose="020B0503020204020204" pitchFamily="34" charset="-122"/>
                <a:ea typeface="微软雅黑" panose="020B0503020204020204" pitchFamily="34" charset="-122"/>
              </a:rPr>
              <a:t>对象，而不管它们之间有没有重叠的列。</a:t>
            </a:r>
            <a:endParaRPr lang="en-US" altLang="zh-CN" sz="3200" dirty="0" smtClean="0">
              <a:latin typeface="微软雅黑" panose="020B0503020204020204" pitchFamily="34" charset="-122"/>
              <a:ea typeface="微软雅黑" panose="020B0503020204020204" pitchFamily="34" charset="-122"/>
            </a:endParaRPr>
          </a:p>
          <a:p>
            <a:r>
              <a:rPr lang="en-US" sz="3200" i="1" dirty="0" smtClean="0"/>
              <a:t>left2.join(right2, how='outer')</a:t>
            </a:r>
            <a:endParaRPr lang="zh-CN" altLang="en-US" sz="3200" dirty="0" smtClean="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447800" y="3324924"/>
            <a:ext cx="5715001" cy="35330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82299" y="1049338"/>
            <a:ext cx="8305800" cy="2205540"/>
          </a:xfrm>
          <a:prstGeom prst="rect">
            <a:avLst/>
          </a:prstGeom>
        </p:spPr>
        <p:txBody>
          <a:bodyPr wrap="square">
            <a:spAutoFit/>
          </a:bodyPr>
          <a:lstStyle/>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由于一些历史原因（早期版本的</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pandas</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规定的），</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join</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函数默认是通过连接键上做左连接，对多个表进行关联的</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en-US" sz="3200" i="1" dirty="0" smtClean="0"/>
              <a:t>left1.join(right1, on='key')</a:t>
            </a:r>
            <a:endParaRPr lang="zh-CN" altLang="en-US" sz="3200" dirty="0" smtClean="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5324348" y="2667000"/>
            <a:ext cx="3557715" cy="364026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52800"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cs typeface="+mn-cs"/>
              </a:rPr>
              <a:t>9.1.2 </a:t>
            </a:r>
            <a:r>
              <a:rPr lang="zh-CN" altLang="en-US" sz="4000" b="1" kern="1200" dirty="0" smtClean="0">
                <a:solidFill>
                  <a:srgbClr val="002060"/>
                </a:solidFill>
                <a:cs typeface="+mn-cs"/>
              </a:rPr>
              <a:t>轴向连接</a:t>
            </a:r>
          </a:p>
        </p:txBody>
      </p:sp>
      <p:sp>
        <p:nvSpPr>
          <p:cNvPr id="7" name="矩形 6"/>
          <p:cNvSpPr/>
          <p:nvPr/>
        </p:nvSpPr>
        <p:spPr>
          <a:xfrm>
            <a:off x="609600" y="1219200"/>
            <a:ext cx="8305800" cy="2246769"/>
          </a:xfrm>
          <a:prstGeom prst="rect">
            <a:avLst/>
          </a:prstGeom>
        </p:spPr>
        <p:txBody>
          <a:bodyPr wrap="square">
            <a:spAutoFit/>
          </a:bodyPr>
          <a:lstStyle/>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另一种数据合并运算也被称作连接（</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）、绑定（</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binding</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）或堆叠（</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stacking</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NumPy</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有一个用于合并原始</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NumPy</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数组的</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函数</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en-US" sz="3200" i="1" dirty="0" err="1" smtClean="0"/>
              <a:t>arr</a:t>
            </a:r>
            <a:r>
              <a:rPr lang="en-US" sz="3200" i="1" dirty="0" smtClean="0"/>
              <a:t> = </a:t>
            </a:r>
            <a:r>
              <a:rPr lang="en-US" sz="3200" i="1" dirty="0" err="1" smtClean="0"/>
              <a:t>np.arange</a:t>
            </a:r>
            <a:r>
              <a:rPr lang="en-US" sz="3200" i="1" dirty="0" smtClean="0"/>
              <a:t>(12).reshape((3, 4))</a:t>
            </a:r>
          </a:p>
        </p:txBody>
      </p:sp>
      <p:pic>
        <p:nvPicPr>
          <p:cNvPr id="2" name="图片 1"/>
          <p:cNvPicPr>
            <a:picLocks noChangeAspect="1"/>
          </p:cNvPicPr>
          <p:nvPr/>
        </p:nvPicPr>
        <p:blipFill>
          <a:blip r:embed="rId2"/>
          <a:stretch>
            <a:fillRect/>
          </a:stretch>
        </p:blipFill>
        <p:spPr>
          <a:xfrm>
            <a:off x="990600" y="3886200"/>
            <a:ext cx="7084541" cy="21954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了解数据处理技术的概念和特点</a:t>
            </a:r>
            <a:endParaRPr lang="en-US" altLang="zh-CN" dirty="0" smtClean="0"/>
          </a:p>
          <a:p>
            <a:pPr eaLnBrk="1" hangingPunct="1"/>
            <a:endParaRPr lang="en-US" altLang="zh-CN" dirty="0" smtClean="0"/>
          </a:p>
          <a:p>
            <a:pPr eaLnBrk="1" hangingPunct="1"/>
            <a:r>
              <a:rPr lang="zh-CN" altLang="en-US" dirty="0" smtClean="0"/>
              <a:t>了解其基本原理、主要功能特点</a:t>
            </a:r>
            <a:endParaRPr lang="en-US" altLang="zh-CN" dirty="0" smtClean="0"/>
          </a:p>
          <a:p>
            <a:pPr eaLnBrk="1" hangingPunct="1"/>
            <a:endParaRPr lang="en-US" altLang="zh-CN" dirty="0" smtClean="0"/>
          </a:p>
          <a:p>
            <a:pPr eaLnBrk="1" hangingPunct="1"/>
            <a:r>
              <a:rPr lang="zh-CN" altLang="en-US" dirty="0" smtClean="0"/>
              <a:t>让学生对数据处理技术有一个初步理解</a:t>
            </a:r>
            <a:endParaRPr lang="zh-CN" altLang="en-US"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84775"/>
          </a:xfrm>
          <a:prstGeom prst="rect">
            <a:avLst/>
          </a:prstGeom>
        </p:spPr>
        <p:txBody>
          <a:bodyPr wrap="square">
            <a:spAutoFit/>
          </a:bodyPr>
          <a:lstStyle/>
          <a:p>
            <a:r>
              <a:rPr lang="en-US" sz="3200" i="1" dirty="0" err="1" smtClean="0"/>
              <a:t>np.concatenate</a:t>
            </a:r>
            <a:r>
              <a:rPr lang="en-US" sz="3200" i="1" dirty="0" smtClean="0"/>
              <a:t>([</a:t>
            </a:r>
            <a:r>
              <a:rPr lang="en-US" sz="3200" i="1" dirty="0" err="1" smtClean="0"/>
              <a:t>arr</a:t>
            </a:r>
            <a:r>
              <a:rPr lang="en-US" sz="3200" i="1" dirty="0" smtClean="0"/>
              <a:t>, </a:t>
            </a:r>
            <a:r>
              <a:rPr lang="en-US" sz="3200" i="1" dirty="0" err="1" smtClean="0"/>
              <a:t>arr</a:t>
            </a:r>
            <a:r>
              <a:rPr lang="en-US" sz="3200" i="1" dirty="0" smtClean="0"/>
              <a:t>], axis=1)</a:t>
            </a:r>
            <a:endParaRPr lang="en-US" altLang="zh-CN" sz="3200" i="1" dirty="0" smtClean="0"/>
          </a:p>
        </p:txBody>
      </p:sp>
      <p:sp>
        <p:nvSpPr>
          <p:cNvPr id="5" name="Rectangle 2"/>
          <p:cNvSpPr txBox="1">
            <a:spLocks noRot="1" noChangeArrowheads="1"/>
          </p:cNvSpPr>
          <p:nvPr/>
        </p:nvSpPr>
        <p:spPr bwMode="auto">
          <a:xfrm>
            <a:off x="33528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smtClean="0">
                <a:solidFill>
                  <a:srgbClr val="002060"/>
                </a:solidFill>
                <a:cs typeface="+mn-cs"/>
              </a:rPr>
              <a:t>轴向连接</a:t>
            </a:r>
          </a:p>
        </p:txBody>
      </p:sp>
      <p:pic>
        <p:nvPicPr>
          <p:cNvPr id="2" name="图片 1"/>
          <p:cNvPicPr>
            <a:picLocks noChangeAspect="1"/>
          </p:cNvPicPr>
          <p:nvPr/>
        </p:nvPicPr>
        <p:blipFill>
          <a:blip r:embed="rId2"/>
          <a:stretch>
            <a:fillRect/>
          </a:stretch>
        </p:blipFill>
        <p:spPr>
          <a:xfrm>
            <a:off x="221180" y="2514600"/>
            <a:ext cx="8694220" cy="1759963"/>
          </a:xfrm>
          <a:prstGeom prst="rect">
            <a:avLst/>
          </a:prstGeom>
        </p:spPr>
      </p:pic>
      <p:cxnSp>
        <p:nvCxnSpPr>
          <p:cNvPr id="4" name="直接连接符 3"/>
          <p:cNvCxnSpPr/>
          <p:nvPr/>
        </p:nvCxnSpPr>
        <p:spPr>
          <a:xfrm>
            <a:off x="5257800" y="2133600"/>
            <a:ext cx="0" cy="25146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27149"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cs typeface="+mn-cs"/>
              </a:rPr>
              <a:t>9.1.3 </a:t>
            </a:r>
            <a:r>
              <a:rPr lang="zh-CN" altLang="en-US" sz="4000" b="1" kern="1200" dirty="0" smtClean="0">
                <a:solidFill>
                  <a:srgbClr val="002060"/>
                </a:solidFill>
                <a:cs typeface="+mn-cs"/>
              </a:rPr>
              <a:t>合并重叠数据</a:t>
            </a:r>
          </a:p>
        </p:txBody>
      </p:sp>
      <p:sp>
        <p:nvSpPr>
          <p:cNvPr id="7" name="矩形 6"/>
          <p:cNvSpPr/>
          <p:nvPr/>
        </p:nvSpPr>
        <p:spPr>
          <a:xfrm>
            <a:off x="609600" y="1447800"/>
            <a:ext cx="8305800" cy="5016758"/>
          </a:xfrm>
          <a:prstGeom prst="rect">
            <a:avLst/>
          </a:prstGeom>
        </p:spPr>
        <p:txBody>
          <a:bodyPr wrap="square">
            <a:spAutoFit/>
          </a:bodyPr>
          <a:lstStyle/>
          <a:p>
            <a:r>
              <a:rPr lang="zh-CN" altLang="en-US" sz="3200" dirty="0" smtClean="0"/>
              <a:t>当两个数据集的索引全部或部分重叠时，它们的数据组合问题就不能用简单的合并（</a:t>
            </a:r>
            <a:r>
              <a:rPr lang="en-US" sz="3200" dirty="0" smtClean="0"/>
              <a:t>merge</a:t>
            </a:r>
            <a:r>
              <a:rPr lang="zh-CN" altLang="en-US" sz="3200" dirty="0" smtClean="0"/>
              <a:t>）或连接（</a:t>
            </a:r>
            <a:r>
              <a:rPr lang="en-US" sz="3200" dirty="0" smtClean="0"/>
              <a:t>concatenation</a:t>
            </a:r>
            <a:r>
              <a:rPr lang="zh-CN" altLang="en-US" sz="3200" dirty="0" smtClean="0"/>
              <a:t>）运算来处理</a:t>
            </a:r>
            <a:endParaRPr lang="en-US" altLang="zh-CN" sz="3200" dirty="0" smtClean="0"/>
          </a:p>
          <a:p>
            <a:pPr marL="715963" indent="-715963"/>
            <a:r>
              <a:rPr lang="en-US" sz="3200" i="1" dirty="0"/>
              <a:t>a = </a:t>
            </a:r>
            <a:r>
              <a:rPr lang="en-US" sz="3200" i="1" dirty="0" err="1"/>
              <a:t>pd.Series</a:t>
            </a:r>
            <a:r>
              <a:rPr lang="en-US" sz="3200" i="1" dirty="0"/>
              <a:t>([</a:t>
            </a:r>
            <a:r>
              <a:rPr lang="en-US" sz="3200" i="1" dirty="0" err="1"/>
              <a:t>np.nan</a:t>
            </a:r>
            <a:r>
              <a:rPr lang="en-US" sz="3200" i="1" dirty="0"/>
              <a:t>, 2.5, </a:t>
            </a:r>
            <a:r>
              <a:rPr lang="en-US" sz="3200" i="1" dirty="0" err="1"/>
              <a:t>np.nan</a:t>
            </a:r>
            <a:r>
              <a:rPr lang="en-US" sz="3200" i="1" dirty="0"/>
              <a:t>, 3.5, 4.5, </a:t>
            </a:r>
            <a:r>
              <a:rPr lang="en-US" sz="3200" i="1" dirty="0" err="1"/>
              <a:t>np.nan</a:t>
            </a:r>
            <a:r>
              <a:rPr lang="en-US" sz="3200" i="1" dirty="0"/>
              <a:t>], index=['f', 'e', 'd', 'c', 'b', 'a'])</a:t>
            </a:r>
          </a:p>
          <a:p>
            <a:pPr marL="715963" indent="-715963"/>
            <a:r>
              <a:rPr lang="en-US" sz="3200" i="1" dirty="0"/>
              <a:t>b = </a:t>
            </a:r>
            <a:r>
              <a:rPr lang="en-US" sz="3200" i="1" dirty="0" err="1"/>
              <a:t>pd.Series</a:t>
            </a:r>
            <a:r>
              <a:rPr lang="en-US" sz="3200" i="1" dirty="0"/>
              <a:t>(</a:t>
            </a:r>
            <a:r>
              <a:rPr lang="en-US" sz="3200" i="1" dirty="0" err="1"/>
              <a:t>np.arange</a:t>
            </a:r>
            <a:r>
              <a:rPr lang="en-US" sz="3200" i="1" dirty="0"/>
              <a:t>(</a:t>
            </a:r>
            <a:r>
              <a:rPr lang="en-US" sz="3200" i="1" dirty="0" err="1"/>
              <a:t>len</a:t>
            </a:r>
            <a:r>
              <a:rPr lang="en-US" sz="3200" i="1" dirty="0"/>
              <a:t>(a), </a:t>
            </a:r>
            <a:r>
              <a:rPr lang="en-US" sz="3200" i="1" dirty="0" err="1"/>
              <a:t>dtype</a:t>
            </a:r>
            <a:r>
              <a:rPr lang="en-US" sz="3200" i="1" dirty="0"/>
              <a:t>=np.float64), index=['f', 'e', 'd', 'c', 'b', 'a'])</a:t>
            </a:r>
          </a:p>
          <a:p>
            <a:pPr marL="715963" indent="-715963"/>
            <a:r>
              <a:rPr lang="en-US" sz="3200" i="1" dirty="0"/>
              <a:t>b[-1] = </a:t>
            </a:r>
            <a:r>
              <a:rPr lang="en-US" sz="3200" i="1" dirty="0" err="1"/>
              <a:t>np.nan</a:t>
            </a:r>
            <a:endParaRPr lang="en-US" altLang="zh-CN" sz="3200" i="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7200" y="3652756"/>
            <a:ext cx="8305800" cy="1384995"/>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下面实现完全重叠的两个数据集的合并，当第一个数据集非空时，取第一个数据集的值，否则取第二个数据集的值</a:t>
            </a:r>
            <a:endParaRPr lang="en-US" altLang="zh-CN" sz="2800" i="1" dirty="0" smtClean="0">
              <a:latin typeface="微软雅黑" panose="020B0503020204020204" pitchFamily="34" charset="-122"/>
              <a:ea typeface="微软雅黑" panose="020B0503020204020204" pitchFamily="34" charset="-122"/>
            </a:endParaRPr>
          </a:p>
        </p:txBody>
      </p:sp>
      <p:sp>
        <p:nvSpPr>
          <p:cNvPr id="8" name="Rectangle 2"/>
          <p:cNvSpPr txBox="1">
            <a:spLocks noRot="1" noChangeArrowheads="1"/>
          </p:cNvSpPr>
          <p:nvPr/>
        </p:nvSpPr>
        <p:spPr bwMode="auto">
          <a:xfrm>
            <a:off x="3327149"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smtClean="0">
                <a:solidFill>
                  <a:srgbClr val="002060"/>
                </a:solidFill>
                <a:cs typeface="+mn-cs"/>
              </a:rPr>
              <a:t>合并重叠数据</a:t>
            </a:r>
          </a:p>
        </p:txBody>
      </p:sp>
      <p:pic>
        <p:nvPicPr>
          <p:cNvPr id="2" name="图片 1"/>
          <p:cNvPicPr>
            <a:picLocks noChangeAspect="1"/>
          </p:cNvPicPr>
          <p:nvPr/>
        </p:nvPicPr>
        <p:blipFill>
          <a:blip r:embed="rId2"/>
          <a:stretch>
            <a:fillRect/>
          </a:stretch>
        </p:blipFill>
        <p:spPr>
          <a:xfrm>
            <a:off x="914400" y="1049339"/>
            <a:ext cx="2282081" cy="2532062"/>
          </a:xfrm>
          <a:prstGeom prst="rect">
            <a:avLst/>
          </a:prstGeom>
        </p:spPr>
      </p:pic>
      <p:pic>
        <p:nvPicPr>
          <p:cNvPr id="3" name="图片 2"/>
          <p:cNvPicPr>
            <a:picLocks noChangeAspect="1"/>
          </p:cNvPicPr>
          <p:nvPr/>
        </p:nvPicPr>
        <p:blipFill>
          <a:blip r:embed="rId3"/>
          <a:stretch>
            <a:fillRect/>
          </a:stretch>
        </p:blipFill>
        <p:spPr>
          <a:xfrm>
            <a:off x="4191000" y="1080271"/>
            <a:ext cx="2281161" cy="2501130"/>
          </a:xfrm>
          <a:prstGeom prst="rect">
            <a:avLst/>
          </a:prstGeom>
        </p:spPr>
      </p:pic>
      <p:pic>
        <p:nvPicPr>
          <p:cNvPr id="10" name="图片 9"/>
          <p:cNvPicPr>
            <a:picLocks noChangeAspect="1"/>
          </p:cNvPicPr>
          <p:nvPr/>
        </p:nvPicPr>
        <p:blipFill>
          <a:blip r:embed="rId4"/>
          <a:stretch>
            <a:fillRect/>
          </a:stretch>
        </p:blipFill>
        <p:spPr>
          <a:xfrm>
            <a:off x="30933" y="5088736"/>
            <a:ext cx="9085689" cy="176926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15832"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 </a:t>
            </a:r>
            <a:r>
              <a:rPr lang="zh-CN" altLang="en-US" sz="4000" b="1" kern="1200" dirty="0" smtClean="0">
                <a:solidFill>
                  <a:srgbClr val="002060"/>
                </a:solidFill>
              </a:rPr>
              <a:t>数据转换</a:t>
            </a:r>
          </a:p>
        </p:txBody>
      </p:sp>
      <p:sp>
        <p:nvSpPr>
          <p:cNvPr id="7" name="矩形 6"/>
          <p:cNvSpPr/>
          <p:nvPr/>
        </p:nvSpPr>
        <p:spPr>
          <a:xfrm>
            <a:off x="609600" y="1447800"/>
            <a:ext cx="8305800" cy="4031873"/>
          </a:xfrm>
          <a:prstGeom prst="rect">
            <a:avLst/>
          </a:prstGeom>
        </p:spPr>
        <p:txBody>
          <a:bodyPr wrap="square">
            <a:spAutoFit/>
          </a:bodyPr>
          <a:lstStyle/>
          <a:p>
            <a:r>
              <a:rPr lang="zh-CN" altLang="en-US" sz="3200" dirty="0" smtClean="0"/>
              <a:t>除了数据合并以外，数据处理工作还包括对数据进行转换。具体的工作包括对数据进行过滤、清理以及其它的转换工作</a:t>
            </a:r>
            <a:endParaRPr lang="en-US" altLang="zh-CN" sz="3200" dirty="0" smtClean="0"/>
          </a:p>
          <a:p>
            <a:endParaRPr lang="en-US" altLang="zh-CN" sz="3200" i="1" dirty="0" smtClean="0"/>
          </a:p>
          <a:p>
            <a:r>
              <a:rPr lang="zh-CN" altLang="en-US" sz="3200" dirty="0" smtClean="0"/>
              <a:t>在数据转换工作中，最常见的是</a:t>
            </a:r>
            <a:r>
              <a:rPr lang="zh-CN" altLang="en-US" sz="3200" dirty="0" smtClean="0">
                <a:solidFill>
                  <a:srgbClr val="FF0000"/>
                </a:solidFill>
              </a:rPr>
              <a:t>移除重复数据</a:t>
            </a:r>
            <a:r>
              <a:rPr lang="zh-CN" altLang="en-US" sz="3200" dirty="0" smtClean="0"/>
              <a:t>的工作。通常来说，数据集中总会出现重复的数据行。</a:t>
            </a:r>
          </a:p>
          <a:p>
            <a:endParaRPr lang="en-US" altLang="zh-CN" sz="3200"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9.2.1 </a:t>
            </a:r>
            <a:r>
              <a:rPr lang="zh-CN" altLang="en-US" sz="4000" b="1" kern="1200" dirty="0">
                <a:solidFill>
                  <a:srgbClr val="002060"/>
                </a:solidFill>
              </a:rPr>
              <a:t>移除重复数据</a:t>
            </a:r>
            <a:endParaRPr lang="zh-CN" altLang="en-US" sz="4000" b="1" kern="1200" dirty="0" smtClean="0">
              <a:solidFill>
                <a:srgbClr val="002060"/>
              </a:solidFill>
            </a:endParaRPr>
          </a:p>
        </p:txBody>
      </p:sp>
      <p:sp>
        <p:nvSpPr>
          <p:cNvPr id="5" name="矩形 4"/>
          <p:cNvSpPr/>
          <p:nvPr/>
        </p:nvSpPr>
        <p:spPr>
          <a:xfrm>
            <a:off x="762000" y="1143000"/>
            <a:ext cx="7620000" cy="1077218"/>
          </a:xfrm>
          <a:prstGeom prst="rect">
            <a:avLst/>
          </a:prstGeom>
        </p:spPr>
        <p:txBody>
          <a:bodyPr wrap="square">
            <a:spAutoFit/>
          </a:bodyPr>
          <a:lstStyle/>
          <a:p>
            <a:pPr marL="533400" indent="-533400"/>
            <a:r>
              <a:rPr lang="en-US" sz="3200" i="1" dirty="0" smtClean="0"/>
              <a:t>data = </a:t>
            </a:r>
            <a:r>
              <a:rPr lang="en-US" sz="3200" i="1" dirty="0" err="1" smtClean="0"/>
              <a:t>pd.DataFrame</a:t>
            </a:r>
            <a:r>
              <a:rPr lang="en-US" sz="3200" i="1" dirty="0" smtClean="0"/>
              <a:t>({'k1':['one'] * 3 + ['two'] * 4,</a:t>
            </a:r>
            <a:r>
              <a:rPr lang="zh-CN" altLang="en-US" sz="3200" i="1" dirty="0" smtClean="0"/>
              <a:t> </a:t>
            </a:r>
            <a:r>
              <a:rPr lang="en-US" sz="3200" i="1" dirty="0"/>
              <a:t>'k2</a:t>
            </a:r>
            <a:r>
              <a:rPr lang="en-US" sz="3200" i="1" dirty="0" smtClean="0"/>
              <a:t>':[1, 1, 2, 3, 3, 4, 4]})</a:t>
            </a:r>
            <a:endParaRPr lang="zh-CN" altLang="en-US" sz="3200" i="1" dirty="0" err="1" smtClean="0"/>
          </a:p>
        </p:txBody>
      </p:sp>
      <p:pic>
        <p:nvPicPr>
          <p:cNvPr id="2" name="图片 1"/>
          <p:cNvPicPr>
            <a:picLocks noChangeAspect="1"/>
          </p:cNvPicPr>
          <p:nvPr/>
        </p:nvPicPr>
        <p:blipFill>
          <a:blip r:embed="rId2"/>
          <a:stretch>
            <a:fillRect/>
          </a:stretch>
        </p:blipFill>
        <p:spPr>
          <a:xfrm>
            <a:off x="3048000" y="2313880"/>
            <a:ext cx="1834950" cy="438158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057637"/>
            <a:ext cx="8305800" cy="2554545"/>
          </a:xfrm>
          <a:prstGeom prst="rect">
            <a:avLst/>
          </a:prstGeom>
        </p:spPr>
        <p:txBody>
          <a:bodyPr wrap="square">
            <a:spAutoFit/>
          </a:bodyPr>
          <a:lstStyle/>
          <a:p>
            <a:r>
              <a:rPr lang="zh-CN" altLang="en-US" sz="3200" dirty="0" smtClean="0"/>
              <a:t>上面的</a:t>
            </a:r>
            <a:r>
              <a:rPr lang="en-US" sz="3200" dirty="0" err="1" smtClean="0"/>
              <a:t>DataFrame</a:t>
            </a:r>
            <a:r>
              <a:rPr lang="zh-CN" altLang="en-US" sz="3200" dirty="0" smtClean="0"/>
              <a:t>中存在</a:t>
            </a:r>
            <a:r>
              <a:rPr lang="en-US" sz="3200" dirty="0" smtClean="0"/>
              <a:t>6</a:t>
            </a:r>
            <a:r>
              <a:rPr lang="zh-CN" altLang="en-US" sz="3200" dirty="0" smtClean="0"/>
              <a:t>个数据行，其中一部分是重复的。通常来说，我们可以通过</a:t>
            </a:r>
            <a:r>
              <a:rPr lang="en-US" sz="3200" dirty="0" smtClean="0"/>
              <a:t>duplicated</a:t>
            </a:r>
            <a:r>
              <a:rPr lang="zh-CN" altLang="en-US" sz="3200" dirty="0" smtClean="0"/>
              <a:t>方法返回一个布尔型</a:t>
            </a:r>
            <a:r>
              <a:rPr lang="en-US" sz="3200" dirty="0" smtClean="0"/>
              <a:t>Series</a:t>
            </a:r>
            <a:r>
              <a:rPr lang="zh-CN" altLang="en-US" sz="3200" dirty="0" smtClean="0"/>
              <a:t>，每行中的布尔值表示该行是否是重复的</a:t>
            </a:r>
            <a:endParaRPr lang="en-US" altLang="zh-CN" sz="3200" dirty="0" smtClean="0"/>
          </a:p>
          <a:p>
            <a:r>
              <a:rPr lang="en-US" sz="3200" i="1" dirty="0" err="1" smtClean="0"/>
              <a:t>data.duplicated</a:t>
            </a:r>
            <a:r>
              <a:rPr lang="en-US" sz="3200" i="1" dirty="0" smtClean="0"/>
              <a:t>()</a:t>
            </a:r>
            <a:endParaRPr lang="en-US" altLang="zh-CN" sz="3200" i="1" dirty="0" smtClean="0"/>
          </a:p>
        </p:txBody>
      </p:sp>
      <p:sp>
        <p:nvSpPr>
          <p:cNvPr id="5" name="Rectangle 2"/>
          <p:cNvSpPr txBox="1">
            <a:spLocks noRot="1" noChangeArrowheads="1"/>
          </p:cNvSpPr>
          <p:nvPr/>
        </p:nvSpPr>
        <p:spPr bwMode="auto">
          <a:xfrm>
            <a:off x="32766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smtClean="0">
                <a:solidFill>
                  <a:srgbClr val="002060"/>
                </a:solidFill>
              </a:rPr>
              <a:t>移除重复数据</a:t>
            </a:r>
          </a:p>
        </p:txBody>
      </p:sp>
      <p:pic>
        <p:nvPicPr>
          <p:cNvPr id="2" name="图片 1"/>
          <p:cNvPicPr>
            <a:picLocks noChangeAspect="1"/>
          </p:cNvPicPr>
          <p:nvPr/>
        </p:nvPicPr>
        <p:blipFill>
          <a:blip r:embed="rId2"/>
          <a:stretch>
            <a:fillRect/>
          </a:stretch>
        </p:blipFill>
        <p:spPr>
          <a:xfrm>
            <a:off x="4953000" y="3124200"/>
            <a:ext cx="2209800" cy="364724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1815882"/>
          </a:xfrm>
          <a:prstGeom prst="rect">
            <a:avLst/>
          </a:prstGeom>
        </p:spPr>
        <p:txBody>
          <a:bodyPr wrap="square">
            <a:spAutoFit/>
          </a:bodyPr>
          <a:lstStyle/>
          <a:p>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第</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行不是第一次出现的数据行，在后面的去重工作中可以考虑去除。如果想要直接去除数据中的重复行，可以考虑使用</a:t>
            </a:r>
            <a:r>
              <a:rPr lang="en-US" sz="28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drop_duplicates</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方法，它用于返回一个移除了重复行的</a:t>
            </a:r>
            <a:r>
              <a:rPr lang="en-US" altLang="zh-CN" sz="2800" dirty="0" err="1" smtClean="0">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i="1"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4114800" y="3586277"/>
            <a:ext cx="2076190" cy="2990476"/>
          </a:xfrm>
          <a:prstGeom prst="rect">
            <a:avLst/>
          </a:prstGeom>
        </p:spPr>
      </p:pic>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143000" y="3429000"/>
            <a:ext cx="1384103" cy="3305031"/>
          </a:xfrm>
          <a:prstGeom prst="rect">
            <a:avLst/>
          </a:prstGeom>
        </p:spPr>
      </p:pic>
      <p:sp>
        <p:nvSpPr>
          <p:cNvPr id="3" name="右箭头 2"/>
          <p:cNvSpPr/>
          <p:nvPr/>
        </p:nvSpPr>
        <p:spPr>
          <a:xfrm>
            <a:off x="2527103" y="4967215"/>
            <a:ext cx="158769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smtClean="0"/>
              <a:t>上面的结果显示，重复的数据行的全部列都已经被移除。在实际的数据处理案例中，可能只希望根据某一列来过滤重复项：</a:t>
            </a:r>
            <a:endParaRPr lang="en-US" altLang="zh-CN" sz="3200" dirty="0" smtClean="0"/>
          </a:p>
          <a:p>
            <a:r>
              <a:rPr lang="en-US" sz="3200" i="1" dirty="0" smtClean="0"/>
              <a:t>data['v1'] = range(7)</a:t>
            </a:r>
            <a:endParaRPr lang="zh-CN" altLang="en-US" sz="3200" dirty="0"/>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5715000" y="2743200"/>
            <a:ext cx="2257143" cy="404761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5786" y="1049338"/>
            <a:ext cx="8305800" cy="5740033"/>
          </a:xfrm>
          <a:prstGeom prst="rect">
            <a:avLst/>
          </a:prstGeom>
        </p:spPr>
        <p:txBody>
          <a:bodyPr wrap="square">
            <a:spAutoFit/>
          </a:bodyPr>
          <a:lstStyle/>
          <a:p>
            <a:r>
              <a:rPr lang="en-US" sz="3200" i="1" dirty="0" err="1" smtClean="0"/>
              <a:t>data.drop_duplicates</a:t>
            </a:r>
            <a:r>
              <a:rPr lang="en-US" sz="3200" i="1" dirty="0" smtClean="0"/>
              <a:t>(['k1'])</a:t>
            </a:r>
          </a:p>
          <a:p>
            <a:endParaRPr lang="en-US" altLang="zh-CN" sz="3200" i="1" dirty="0" smtClean="0"/>
          </a:p>
          <a:p>
            <a:endParaRPr lang="en-US" altLang="zh-CN" sz="3200" i="1" dirty="0" smtClean="0"/>
          </a:p>
          <a:p>
            <a:endParaRPr lang="en-US" altLang="zh-CN" sz="3200" i="1" dirty="0" smtClean="0"/>
          </a:p>
          <a:p>
            <a:endParaRPr lang="en-US" altLang="zh-CN" sz="3200" i="1" dirty="0" smtClean="0"/>
          </a:p>
          <a:p>
            <a:endParaRPr lang="en-US" altLang="zh-CN" sz="3200" i="1" dirty="0" smtClean="0"/>
          </a:p>
          <a:p>
            <a:pPr>
              <a:lnSpc>
                <a:spcPts val="4200"/>
              </a:lnSpc>
            </a:pP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上面的方法中，通过</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drop_duplicates</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可以将</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中的重复值去掉。此外，</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duplicated</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drop_duplicates</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还可以通过多列的联合取值来筛选数据，并且通过</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keep=‘last’</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保留重复数据中的最后一个。</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2566993" y="1946276"/>
            <a:ext cx="3438095" cy="225714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84775"/>
          </a:xfrm>
          <a:prstGeom prst="rect">
            <a:avLst/>
          </a:prstGeom>
        </p:spPr>
        <p:txBody>
          <a:bodyPr wrap="square">
            <a:spAutoFit/>
          </a:bodyPr>
          <a:lstStyle/>
          <a:p>
            <a:r>
              <a:rPr lang="en-US" sz="3200" i="1" dirty="0" err="1"/>
              <a:t>data.drop_duplicates</a:t>
            </a:r>
            <a:r>
              <a:rPr lang="en-US" sz="3200" i="1" dirty="0"/>
              <a:t>(['k1', 'k2'], keep='last')</a:t>
            </a:r>
            <a:endParaRPr lang="zh-CN" altLang="en-US" sz="3200" dirty="0"/>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smtClean="0">
                <a:solidFill>
                  <a:srgbClr val="002060"/>
                </a:solidFill>
              </a:rPr>
              <a:t>数据去重方法</a:t>
            </a:r>
            <a:endParaRPr lang="zh-CN" altLang="en-US" sz="4000" b="1" kern="1200" dirty="0" smtClean="0">
              <a:solidFill>
                <a:srgbClr val="002060"/>
              </a:solidFill>
            </a:endParaRPr>
          </a:p>
        </p:txBody>
      </p:sp>
      <p:pic>
        <p:nvPicPr>
          <p:cNvPr id="2" name="图片 1"/>
          <p:cNvPicPr>
            <a:picLocks noChangeAspect="1"/>
          </p:cNvPicPr>
          <p:nvPr/>
        </p:nvPicPr>
        <p:blipFill>
          <a:blip r:embed="rId2"/>
          <a:stretch>
            <a:fillRect/>
          </a:stretch>
        </p:blipFill>
        <p:spPr>
          <a:xfrm>
            <a:off x="2590800" y="2446126"/>
            <a:ext cx="3225239" cy="35711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存放在文件或者数据库中的原始数据并不总能满足数据分析应用的要求。</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通常，原始数据中存在不符合规范的数据格式，或者存在数据缺失的情况。</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在这些情况下，必须对原始数据进行包括加载、清理、转换和重塑等处理。</a:t>
            </a:r>
            <a:endParaRPr lang="en-US" altLang="zh-CN" sz="2800" dirty="0" smtClean="0">
              <a:latin typeface="微软雅黑" panose="020B0503020204020204" pitchFamily="34" charset="-122"/>
              <a:ea typeface="微软雅黑" panose="020B0503020204020204" pitchFamily="34" charset="-122"/>
            </a:endParaRPr>
          </a:p>
        </p:txBody>
      </p:sp>
      <p:sp>
        <p:nvSpPr>
          <p:cNvPr id="22530" name="Rectangle 2"/>
          <p:cNvSpPr>
            <a:spLocks noGrp="1" noRot="1" noChangeArrowheads="1"/>
          </p:cNvSpPr>
          <p:nvPr>
            <p:ph type="title" idx="4294967295"/>
          </p:nvPr>
        </p:nvSpPr>
        <p:spPr bwMode="auto">
          <a:xfrm>
            <a:off x="3306637" y="152400"/>
            <a:ext cx="55626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数据处理技术</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43747" y="2286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9.2.3 </a:t>
            </a:r>
            <a:r>
              <a:rPr lang="zh-CN" altLang="en-US" sz="4000" b="1" kern="1200" dirty="0" smtClean="0">
                <a:solidFill>
                  <a:srgbClr val="002060"/>
                </a:solidFill>
              </a:rPr>
              <a:t>数据替换</a:t>
            </a:r>
            <a:r>
              <a:rPr lang="zh-CN" altLang="en-US" sz="4000" b="1" kern="1200" dirty="0">
                <a:solidFill>
                  <a:srgbClr val="002060"/>
                </a:solidFill>
              </a:rPr>
              <a:t>方法</a:t>
            </a:r>
            <a:endParaRPr lang="zh-CN" altLang="en-US" sz="4000" b="1" kern="1200" dirty="0" smtClean="0">
              <a:solidFill>
                <a:srgbClr val="002060"/>
              </a:solidFill>
            </a:endParaRP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smtClean="0"/>
              <a:t>利用</a:t>
            </a:r>
            <a:r>
              <a:rPr lang="en-US" sz="3200" dirty="0" err="1" smtClean="0"/>
              <a:t>fillna</a:t>
            </a:r>
            <a:r>
              <a:rPr lang="zh-CN" altLang="en-US" sz="3200" dirty="0" smtClean="0"/>
              <a:t>方法填充缺失数据可以看做值替换的一种特殊情况。在通常的值替换时，往往采用</a:t>
            </a:r>
            <a:r>
              <a:rPr lang="en-US" sz="3200" dirty="0" smtClean="0"/>
              <a:t>replace</a:t>
            </a:r>
            <a:r>
              <a:rPr lang="zh-CN" altLang="en-US" sz="3200" dirty="0" smtClean="0"/>
              <a:t>方法，它提供了一种实现替换功能的简单、灵活的方式。来看下面的</a:t>
            </a:r>
            <a:r>
              <a:rPr lang="en-US" sz="3200" dirty="0" smtClean="0"/>
              <a:t>Series</a:t>
            </a:r>
            <a:r>
              <a:rPr lang="zh-CN" altLang="en-US" sz="3200" dirty="0" smtClean="0"/>
              <a:t>：</a:t>
            </a:r>
            <a:endParaRPr lang="en-US" altLang="zh-CN"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23220"/>
          </a:xfrm>
          <a:prstGeom prst="rect">
            <a:avLst/>
          </a:prstGeom>
        </p:spPr>
        <p:txBody>
          <a:bodyPr wrap="square">
            <a:spAutoFit/>
          </a:bodyPr>
          <a:lstStyle/>
          <a:p>
            <a:r>
              <a:rPr lang="en-US" sz="2800" i="1" dirty="0"/>
              <a:t>data = </a:t>
            </a:r>
            <a:r>
              <a:rPr lang="en-US" sz="2800" i="1" dirty="0" err="1"/>
              <a:t>pd.Series</a:t>
            </a:r>
            <a:r>
              <a:rPr lang="en-US" sz="2800" i="1" dirty="0"/>
              <a:t>([1., -999, 2., -999, -1000., 3.])</a:t>
            </a:r>
            <a:endParaRPr lang="zh-CN" altLang="en-US" sz="2800" dirty="0"/>
          </a:p>
        </p:txBody>
      </p:sp>
      <p:pic>
        <p:nvPicPr>
          <p:cNvPr id="2" name="图片 1"/>
          <p:cNvPicPr>
            <a:picLocks noChangeAspect="1"/>
          </p:cNvPicPr>
          <p:nvPr/>
        </p:nvPicPr>
        <p:blipFill>
          <a:blip r:embed="rId2"/>
          <a:stretch>
            <a:fillRect/>
          </a:stretch>
        </p:blipFill>
        <p:spPr>
          <a:xfrm>
            <a:off x="2286000" y="2514600"/>
            <a:ext cx="3657600" cy="388462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smtClean="0"/>
              <a:t>假设</a:t>
            </a:r>
            <a:r>
              <a:rPr lang="en-US" sz="3200" dirty="0" smtClean="0"/>
              <a:t>-999</a:t>
            </a:r>
            <a:r>
              <a:rPr lang="zh-CN" altLang="en-US" sz="3200" dirty="0" smtClean="0"/>
              <a:t>这个值是一个表示缺失数据的标记值。要将其替换为</a:t>
            </a:r>
            <a:r>
              <a:rPr lang="en-US" sz="3200" dirty="0" smtClean="0"/>
              <a:t>pandas</a:t>
            </a:r>
            <a:r>
              <a:rPr lang="zh-CN" altLang="en-US" sz="3200" dirty="0" smtClean="0"/>
              <a:t>能够理解的</a:t>
            </a:r>
            <a:r>
              <a:rPr lang="en-US" sz="3200" dirty="0" smtClean="0"/>
              <a:t>NA</a:t>
            </a:r>
            <a:r>
              <a:rPr lang="zh-CN" altLang="en-US" sz="3200" dirty="0" smtClean="0"/>
              <a:t>值，可以利用</a:t>
            </a:r>
            <a:r>
              <a:rPr lang="en-US" sz="3200" dirty="0" smtClean="0"/>
              <a:t>replace</a:t>
            </a:r>
            <a:r>
              <a:rPr lang="zh-CN" altLang="en-US" sz="3200" dirty="0" smtClean="0"/>
              <a:t>来产生一个新的</a:t>
            </a:r>
            <a:r>
              <a:rPr lang="en-US" sz="3200" dirty="0" smtClean="0"/>
              <a:t>Series</a:t>
            </a:r>
            <a:r>
              <a:rPr lang="zh-CN" altLang="en-US" sz="3200" dirty="0" smtClean="0"/>
              <a:t>：</a:t>
            </a:r>
          </a:p>
          <a:p>
            <a:r>
              <a:rPr lang="en-US" sz="3200" i="1" dirty="0" err="1" smtClean="0"/>
              <a:t>data.replace</a:t>
            </a:r>
            <a:r>
              <a:rPr lang="en-US" sz="3200" i="1" dirty="0" smtClean="0"/>
              <a:t>(-999, np.nan)</a:t>
            </a:r>
            <a:endParaRPr lang="zh-CN" altLang="en-US" sz="3200" dirty="0"/>
          </a:p>
        </p:txBody>
      </p:sp>
      <p:pic>
        <p:nvPicPr>
          <p:cNvPr id="3" name="图片 2"/>
          <p:cNvPicPr>
            <a:picLocks noChangeAspect="1"/>
          </p:cNvPicPr>
          <p:nvPr/>
        </p:nvPicPr>
        <p:blipFill>
          <a:blip r:embed="rId2"/>
          <a:stretch>
            <a:fillRect/>
          </a:stretch>
        </p:blipFill>
        <p:spPr>
          <a:xfrm>
            <a:off x="5029200" y="3352800"/>
            <a:ext cx="3016435" cy="33528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4" name="右箭头 3"/>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219200"/>
            <a:ext cx="8305800" cy="2062103"/>
          </a:xfrm>
          <a:prstGeom prst="rect">
            <a:avLst/>
          </a:prstGeom>
        </p:spPr>
        <p:txBody>
          <a:bodyPr wrap="square">
            <a:spAutoFit/>
          </a:bodyPr>
          <a:lstStyle/>
          <a:p>
            <a:r>
              <a:rPr lang="zh-CN" altLang="en-US" sz="3200" dirty="0" smtClean="0"/>
              <a:t>当然，如果希望一次性替换多个值（例如</a:t>
            </a:r>
            <a:r>
              <a:rPr lang="en-US" sz="3200" dirty="0" smtClean="0"/>
              <a:t>-999</a:t>
            </a:r>
            <a:r>
              <a:rPr lang="zh-CN" altLang="en-US" sz="3200" dirty="0" smtClean="0"/>
              <a:t>和</a:t>
            </a:r>
            <a:r>
              <a:rPr lang="en-US" sz="3200" dirty="0" smtClean="0"/>
              <a:t>-1000</a:t>
            </a:r>
            <a:r>
              <a:rPr lang="zh-CN" altLang="en-US" sz="3200" dirty="0" smtClean="0"/>
              <a:t>替换为</a:t>
            </a:r>
            <a:r>
              <a:rPr lang="en-US" sz="3200" dirty="0" err="1" smtClean="0"/>
              <a:t>NaN</a:t>
            </a:r>
            <a:r>
              <a:rPr lang="zh-CN" altLang="en-US" sz="3200" dirty="0" smtClean="0"/>
              <a:t>），可以传入一个由待替换值组成的列表以及一个替换值：</a:t>
            </a:r>
          </a:p>
          <a:p>
            <a:r>
              <a:rPr lang="en-US" sz="3200" i="1" dirty="0" err="1" smtClean="0"/>
              <a:t>data.replace</a:t>
            </a:r>
            <a:r>
              <a:rPr lang="en-US" sz="3200" i="1" dirty="0" smtClean="0"/>
              <a:t>([-999, -1000], np.nan)</a:t>
            </a:r>
            <a:endParaRPr lang="zh-CN" altLang="en-US" sz="3200" dirty="0"/>
          </a:p>
        </p:txBody>
      </p:sp>
      <p:pic>
        <p:nvPicPr>
          <p:cNvPr id="2" name="图片 1"/>
          <p:cNvPicPr>
            <a:picLocks noChangeAspect="1"/>
          </p:cNvPicPr>
          <p:nvPr/>
        </p:nvPicPr>
        <p:blipFill>
          <a:blip r:embed="rId2"/>
          <a:stretch>
            <a:fillRect/>
          </a:stretch>
        </p:blipFill>
        <p:spPr>
          <a:xfrm>
            <a:off x="5047918" y="3429000"/>
            <a:ext cx="2925927" cy="32766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6" name="右箭头 5"/>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smtClean="0"/>
              <a:t>如果希望对不同的值进行不同的替换（例如</a:t>
            </a:r>
            <a:r>
              <a:rPr lang="en-US" sz="3200" dirty="0" smtClean="0"/>
              <a:t>-999</a:t>
            </a:r>
            <a:r>
              <a:rPr lang="zh-CN" altLang="en-US" sz="3200" dirty="0" smtClean="0"/>
              <a:t>替换为</a:t>
            </a:r>
            <a:r>
              <a:rPr lang="en-US" sz="3200" dirty="0" err="1" smtClean="0"/>
              <a:t>NaN</a:t>
            </a:r>
            <a:r>
              <a:rPr lang="zh-CN" altLang="en-US" sz="3200" dirty="0" smtClean="0"/>
              <a:t>，</a:t>
            </a:r>
            <a:r>
              <a:rPr lang="en-US" sz="3200" dirty="0" smtClean="0"/>
              <a:t>-1000</a:t>
            </a:r>
            <a:r>
              <a:rPr lang="zh-CN" altLang="en-US" sz="3200" dirty="0" smtClean="0"/>
              <a:t>替换为</a:t>
            </a:r>
            <a:r>
              <a:rPr lang="en-US" sz="3200" dirty="0" smtClean="0"/>
              <a:t>0</a:t>
            </a:r>
            <a:r>
              <a:rPr lang="zh-CN" altLang="en-US" sz="3200" dirty="0" smtClean="0"/>
              <a:t>），则传入一个由替换关系组成的列表即可：</a:t>
            </a:r>
          </a:p>
          <a:p>
            <a:r>
              <a:rPr lang="en-US" sz="3200" i="1" dirty="0" err="1" smtClean="0"/>
              <a:t>data.replace</a:t>
            </a:r>
            <a:r>
              <a:rPr lang="en-US" sz="3200" i="1" dirty="0" smtClean="0"/>
              <a:t>([-999, -1000], [np.nan, 0])</a:t>
            </a:r>
            <a:endParaRPr lang="zh-CN" altLang="en-US" sz="3200" dirty="0"/>
          </a:p>
        </p:txBody>
      </p:sp>
      <p:pic>
        <p:nvPicPr>
          <p:cNvPr id="2" name="图片 1"/>
          <p:cNvPicPr>
            <a:picLocks noChangeAspect="1"/>
          </p:cNvPicPr>
          <p:nvPr/>
        </p:nvPicPr>
        <p:blipFill>
          <a:blip r:embed="rId2"/>
          <a:stretch>
            <a:fillRect/>
          </a:stretch>
        </p:blipFill>
        <p:spPr>
          <a:xfrm>
            <a:off x="5039619" y="3429000"/>
            <a:ext cx="2972810" cy="32766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6" name="右箭头 5"/>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51291"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9.2.6 </a:t>
            </a:r>
            <a:r>
              <a:rPr lang="zh-CN" altLang="en-US" sz="4000" b="1" kern="1200" dirty="0" smtClean="0">
                <a:solidFill>
                  <a:srgbClr val="002060"/>
                </a:solidFill>
              </a:rPr>
              <a:t>检测异常值</a:t>
            </a:r>
          </a:p>
        </p:txBody>
      </p:sp>
      <p:sp>
        <p:nvSpPr>
          <p:cNvPr id="7" name="矩形 6"/>
          <p:cNvSpPr/>
          <p:nvPr/>
        </p:nvSpPr>
        <p:spPr>
          <a:xfrm>
            <a:off x="609600" y="1447800"/>
            <a:ext cx="8305800" cy="5155257"/>
          </a:xfrm>
          <a:prstGeom prst="rect">
            <a:avLst/>
          </a:prstGeom>
        </p:spPr>
        <p:txBody>
          <a:bodyPr wrap="square">
            <a:spAutoFit/>
          </a:bodyPr>
          <a:lstStyle/>
          <a:p>
            <a:pPr marL="457200" indent="-457200">
              <a:buFont typeface="Arial" panose="020B0604020202020204" pitchFamily="34" charset="0"/>
              <a:buChar char="•"/>
            </a:pPr>
            <a:r>
              <a:rPr lang="zh-CN" altLang="en-US" sz="3200" dirty="0" smtClean="0"/>
              <a:t>异常值（</a:t>
            </a:r>
            <a:r>
              <a:rPr lang="en-US" sz="3200" dirty="0" smtClean="0"/>
              <a:t>outlier</a:t>
            </a:r>
            <a:r>
              <a:rPr lang="zh-CN" altLang="en-US" sz="3200" dirty="0" smtClean="0"/>
              <a:t>）的过滤或变换运算在很大程度上其实就是数组运算。</a:t>
            </a:r>
            <a:endParaRPr lang="en-US" altLang="zh-CN" sz="3200" dirty="0" smtClean="0"/>
          </a:p>
          <a:p>
            <a:pPr marL="457200" indent="-457200">
              <a:buFont typeface="Arial" panose="020B0604020202020204" pitchFamily="34" charset="0"/>
              <a:buChar char="•"/>
            </a:pPr>
            <a:r>
              <a:rPr lang="zh-CN" altLang="en-US" sz="3200" dirty="0" smtClean="0"/>
              <a:t>我们首先来看一个含有正态分布数据的</a:t>
            </a:r>
            <a:r>
              <a:rPr lang="en-US" sz="3200" dirty="0" err="1" smtClean="0"/>
              <a:t>DataFrame</a:t>
            </a:r>
            <a:r>
              <a:rPr lang="zh-CN" altLang="en-US" sz="3200" dirty="0" smtClean="0"/>
              <a:t>：</a:t>
            </a:r>
            <a:endParaRPr lang="en-US" altLang="zh-CN" sz="3200" dirty="0" smtClean="0"/>
          </a:p>
          <a:p>
            <a:pPr marL="457200" indent="-457200">
              <a:buFont typeface="Arial" panose="020B0604020202020204" pitchFamily="34" charset="0"/>
              <a:buChar char="•"/>
            </a:pPr>
            <a:endParaRPr lang="zh-CN" altLang="en-US" sz="3200" dirty="0" smtClean="0"/>
          </a:p>
          <a:p>
            <a:pPr>
              <a:lnSpc>
                <a:spcPts val="4200"/>
              </a:lnSpc>
            </a:pPr>
            <a:r>
              <a:rPr lang="en-US" sz="2800" dirty="0" smtClean="0">
                <a:solidFill>
                  <a:srgbClr val="FF0000"/>
                </a:solidFill>
              </a:rPr>
              <a:t>np.random.seed(12345)</a:t>
            </a:r>
          </a:p>
          <a:p>
            <a:pPr>
              <a:lnSpc>
                <a:spcPts val="4200"/>
              </a:lnSpc>
            </a:pPr>
            <a:r>
              <a:rPr lang="en-US" sz="2800" dirty="0" smtClean="0">
                <a:solidFill>
                  <a:srgbClr val="FF0000"/>
                </a:solidFill>
              </a:rPr>
              <a:t>data = </a:t>
            </a:r>
            <a:r>
              <a:rPr lang="en-US" sz="2800" dirty="0" err="1" smtClean="0">
                <a:solidFill>
                  <a:srgbClr val="FF0000"/>
                </a:solidFill>
              </a:rPr>
              <a:t>pd.DataFrame</a:t>
            </a:r>
            <a:r>
              <a:rPr lang="en-US" sz="2800" dirty="0" smtClean="0">
                <a:solidFill>
                  <a:srgbClr val="FF0000"/>
                </a:solidFill>
              </a:rPr>
              <a:t>(</a:t>
            </a:r>
            <a:r>
              <a:rPr lang="en-US" sz="2800" dirty="0" err="1" smtClean="0">
                <a:solidFill>
                  <a:srgbClr val="FF0000"/>
                </a:solidFill>
              </a:rPr>
              <a:t>np.random.randn</a:t>
            </a:r>
            <a:r>
              <a:rPr lang="en-US" sz="2800" dirty="0" smtClean="0">
                <a:solidFill>
                  <a:srgbClr val="FF0000"/>
                </a:solidFill>
              </a:rPr>
              <a:t>(1000, 4))</a:t>
            </a:r>
          </a:p>
          <a:p>
            <a:pPr>
              <a:lnSpc>
                <a:spcPts val="4200"/>
              </a:lnSpc>
            </a:pPr>
            <a:r>
              <a:rPr lang="en-US" sz="3200" dirty="0" err="1">
                <a:solidFill>
                  <a:srgbClr val="FF0000"/>
                </a:solidFill>
              </a:rPr>
              <a:t>data.describe</a:t>
            </a:r>
            <a:r>
              <a:rPr lang="en-US" sz="3200" dirty="0">
                <a:solidFill>
                  <a:srgbClr val="FF0000"/>
                </a:solidFill>
              </a:rPr>
              <a:t>()</a:t>
            </a:r>
            <a:endParaRPr lang="zh-CN" altLang="en-US" sz="3200" dirty="0">
              <a:solidFill>
                <a:srgbClr val="FF0000"/>
              </a:solidFill>
            </a:endParaRPr>
          </a:p>
          <a:p>
            <a:endParaRPr lang="en-US" altLang="zh-CN" sz="3200" i="1" dirty="0" smtClean="0"/>
          </a:p>
          <a:p>
            <a:endParaRPr lang="zh-CN" alt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9600" y="1447800"/>
            <a:ext cx="7918938" cy="4800600"/>
          </a:xfrm>
          <a:prstGeom prst="rect">
            <a:avLst/>
          </a:prstGeom>
        </p:spPr>
      </p:pic>
      <p:sp>
        <p:nvSpPr>
          <p:cNvPr id="3" name="圆角矩形 2"/>
          <p:cNvSpPr/>
          <p:nvPr/>
        </p:nvSpPr>
        <p:spPr>
          <a:xfrm>
            <a:off x="1828800" y="5638800"/>
            <a:ext cx="1600200" cy="6096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圆角矩形 3"/>
          <p:cNvSpPr/>
          <p:nvPr/>
        </p:nvSpPr>
        <p:spPr>
          <a:xfrm>
            <a:off x="5178669" y="5669902"/>
            <a:ext cx="1600200" cy="6096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6937669" y="5669902"/>
            <a:ext cx="1600200" cy="6096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圆角矩形 5"/>
          <p:cNvSpPr/>
          <p:nvPr/>
        </p:nvSpPr>
        <p:spPr>
          <a:xfrm>
            <a:off x="1828800" y="3543300"/>
            <a:ext cx="6699738" cy="4953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066800"/>
            <a:ext cx="8305800" cy="1708160"/>
          </a:xfrm>
          <a:prstGeom prst="rect">
            <a:avLst/>
          </a:prstGeom>
        </p:spPr>
        <p:txBody>
          <a:bodyPr wrap="square">
            <a:spAutoFit/>
          </a:bodyPr>
          <a:lstStyle/>
          <a:p>
            <a:pPr>
              <a:lnSpc>
                <a:spcPts val="4200"/>
              </a:lnSpc>
            </a:pPr>
            <a:r>
              <a:rPr lang="zh-CN" altLang="en-US" sz="3200" dirty="0" smtClean="0"/>
              <a:t>下面要选出全部含有“超过</a:t>
            </a:r>
            <a:r>
              <a:rPr lang="en-US" sz="3200" dirty="0" smtClean="0"/>
              <a:t>3</a:t>
            </a:r>
            <a:r>
              <a:rPr lang="zh-CN" altLang="en-US" sz="3200" dirty="0" smtClean="0"/>
              <a:t>或</a:t>
            </a:r>
            <a:r>
              <a:rPr lang="en-US" sz="3200" dirty="0" smtClean="0"/>
              <a:t>-3</a:t>
            </a:r>
            <a:r>
              <a:rPr lang="zh-CN" altLang="en-US" sz="3200" dirty="0" smtClean="0"/>
              <a:t>的值”的行，可以利用布尔型</a:t>
            </a:r>
            <a:r>
              <a:rPr lang="en-US" sz="3200" dirty="0" err="1" smtClean="0"/>
              <a:t>DataFrame</a:t>
            </a:r>
            <a:r>
              <a:rPr lang="zh-CN" altLang="en-US" sz="3200" dirty="0" smtClean="0"/>
              <a:t>及</a:t>
            </a:r>
            <a:r>
              <a:rPr lang="en-US" sz="3200" dirty="0" smtClean="0"/>
              <a:t>any</a:t>
            </a:r>
            <a:r>
              <a:rPr lang="zh-CN" altLang="en-US" sz="3200" dirty="0" smtClean="0"/>
              <a:t>方法：</a:t>
            </a:r>
          </a:p>
          <a:p>
            <a:pPr>
              <a:lnSpc>
                <a:spcPts val="4200"/>
              </a:lnSpc>
            </a:pPr>
            <a:r>
              <a:rPr lang="en-US" sz="3200" i="1" dirty="0" smtClean="0">
                <a:solidFill>
                  <a:srgbClr val="FF0000"/>
                </a:solidFill>
              </a:rPr>
              <a:t>data[(np.abs(data) &gt; 3).any(1)]</a:t>
            </a:r>
            <a:endParaRPr lang="zh-CN" altLang="en-US" sz="3200" dirty="0">
              <a:solidFill>
                <a:srgbClr val="FF0000"/>
              </a:solidFill>
            </a:endParaRPr>
          </a:p>
        </p:txBody>
      </p:sp>
      <p:pic>
        <p:nvPicPr>
          <p:cNvPr id="2" name="图片 1"/>
          <p:cNvPicPr>
            <a:picLocks noChangeAspect="1"/>
          </p:cNvPicPr>
          <p:nvPr/>
        </p:nvPicPr>
        <p:blipFill>
          <a:blip r:embed="rId2"/>
          <a:stretch>
            <a:fillRect/>
          </a:stretch>
        </p:blipFill>
        <p:spPr>
          <a:xfrm>
            <a:off x="2514600" y="2819400"/>
            <a:ext cx="3817156" cy="389623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4291" y="1066800"/>
            <a:ext cx="8305800" cy="2062103"/>
          </a:xfrm>
          <a:prstGeom prst="rect">
            <a:avLst/>
          </a:prstGeom>
        </p:spPr>
        <p:txBody>
          <a:bodyPr wrap="square">
            <a:spAutoFit/>
          </a:bodyPr>
          <a:lstStyle/>
          <a:p>
            <a:r>
              <a:rPr lang="zh-CN" altLang="en-US" sz="3200" dirty="0" smtClean="0"/>
              <a:t>根据这些条件，我们可以轻松地对值进行设置。下面的代码将值限制在区间</a:t>
            </a:r>
            <a:r>
              <a:rPr lang="en-US" sz="3200" dirty="0" smtClean="0"/>
              <a:t>-3</a:t>
            </a:r>
            <a:r>
              <a:rPr lang="zh-CN" altLang="en-US" sz="3200" dirty="0" smtClean="0"/>
              <a:t>到</a:t>
            </a:r>
            <a:r>
              <a:rPr lang="en-US" sz="3200" dirty="0" smtClean="0"/>
              <a:t>3</a:t>
            </a:r>
            <a:r>
              <a:rPr lang="zh-CN" altLang="en-US" sz="3200" dirty="0" smtClean="0"/>
              <a:t>以内：</a:t>
            </a:r>
          </a:p>
          <a:p>
            <a:r>
              <a:rPr lang="en-US" sz="3200" i="1" dirty="0" smtClean="0"/>
              <a:t>data[np.abs(data) &gt; 3] = </a:t>
            </a:r>
            <a:r>
              <a:rPr lang="en-US" sz="3200" i="1" dirty="0" err="1" smtClean="0"/>
              <a:t>np.sign</a:t>
            </a:r>
            <a:r>
              <a:rPr lang="en-US" sz="3200" i="1" dirty="0" smtClean="0"/>
              <a:t>(data) * 3</a:t>
            </a:r>
          </a:p>
          <a:p>
            <a:r>
              <a:rPr lang="en-US" sz="3200" i="1" dirty="0" err="1" smtClean="0"/>
              <a:t>data.describe</a:t>
            </a:r>
            <a:r>
              <a:rPr lang="en-US" sz="3200" i="1" dirty="0" smtClean="0"/>
              <a:t>()</a:t>
            </a:r>
            <a:endParaRPr lang="zh-CN" altLang="en-US" sz="3200" dirty="0"/>
          </a:p>
        </p:txBody>
      </p:sp>
      <p:pic>
        <p:nvPicPr>
          <p:cNvPr id="2" name="图片 1"/>
          <p:cNvPicPr>
            <a:picLocks noChangeAspect="1"/>
          </p:cNvPicPr>
          <p:nvPr/>
        </p:nvPicPr>
        <p:blipFill>
          <a:blip r:embed="rId2"/>
          <a:stretch>
            <a:fillRect/>
          </a:stretch>
        </p:blipFill>
        <p:spPr>
          <a:xfrm>
            <a:off x="1813145" y="3198136"/>
            <a:ext cx="6048091" cy="3630440"/>
          </a:xfrm>
          <a:prstGeom prst="rect">
            <a:avLst/>
          </a:prstGeom>
        </p:spPr>
      </p:pic>
      <p:sp>
        <p:nvSpPr>
          <p:cNvPr id="4" name="圆角矩形 3"/>
          <p:cNvSpPr/>
          <p:nvPr/>
        </p:nvSpPr>
        <p:spPr>
          <a:xfrm>
            <a:off x="2810107" y="6457934"/>
            <a:ext cx="1066800" cy="420809"/>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5410200" y="6508101"/>
            <a:ext cx="1143000" cy="320475"/>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圆角矩形 5"/>
          <p:cNvSpPr/>
          <p:nvPr/>
        </p:nvSpPr>
        <p:spPr>
          <a:xfrm>
            <a:off x="6705600" y="6516469"/>
            <a:ext cx="1066800" cy="312107"/>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圆角矩形 7"/>
          <p:cNvSpPr/>
          <p:nvPr/>
        </p:nvSpPr>
        <p:spPr>
          <a:xfrm>
            <a:off x="2799668" y="4857302"/>
            <a:ext cx="4972731" cy="324298"/>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rPr>
              <a:t>9.2.7 </a:t>
            </a:r>
            <a:r>
              <a:rPr lang="zh-CN" altLang="en-US" sz="4000" b="1" kern="1200" dirty="0" smtClean="0">
                <a:solidFill>
                  <a:srgbClr val="002060"/>
                </a:solidFill>
              </a:rPr>
              <a:t>排列和随机采样</a:t>
            </a:r>
          </a:p>
        </p:txBody>
      </p:sp>
      <p:sp>
        <p:nvSpPr>
          <p:cNvPr id="7" name="矩形 6"/>
          <p:cNvSpPr/>
          <p:nvPr/>
        </p:nvSpPr>
        <p:spPr>
          <a:xfrm>
            <a:off x="533400" y="1219200"/>
            <a:ext cx="8305800" cy="4401205"/>
          </a:xfrm>
          <a:prstGeom prst="rect">
            <a:avLst/>
          </a:prstGeom>
        </p:spPr>
        <p:txBody>
          <a:bodyPr wrap="square">
            <a:spAutoFit/>
          </a:bodyPr>
          <a:lstStyle/>
          <a:p>
            <a:r>
              <a:rPr lang="zh-CN" altLang="en-US" sz="3200" dirty="0" smtClean="0"/>
              <a:t>利用</a:t>
            </a:r>
            <a:r>
              <a:rPr lang="en-US" sz="3200" dirty="0" err="1" smtClean="0"/>
              <a:t>numpy.random.</a:t>
            </a:r>
            <a:r>
              <a:rPr lang="en-US" sz="3200" i="1" dirty="0" err="1" smtClean="0">
                <a:solidFill>
                  <a:srgbClr val="FF0000"/>
                </a:solidFill>
              </a:rPr>
              <a:t>permutation</a:t>
            </a:r>
            <a:r>
              <a:rPr lang="zh-CN" altLang="en-US" sz="3200" dirty="0" smtClean="0"/>
              <a:t>函数可以实现对</a:t>
            </a:r>
            <a:r>
              <a:rPr lang="en-US" sz="3200" dirty="0" smtClean="0"/>
              <a:t>Series</a:t>
            </a:r>
            <a:r>
              <a:rPr lang="zh-CN" altLang="en-US" sz="3200" dirty="0" smtClean="0"/>
              <a:t>或</a:t>
            </a:r>
            <a:r>
              <a:rPr lang="en-US" sz="3200" dirty="0" err="1" smtClean="0"/>
              <a:t>DataFrame</a:t>
            </a:r>
            <a:r>
              <a:rPr lang="zh-CN" altLang="en-US" sz="3200" dirty="0" smtClean="0"/>
              <a:t>的排列工作。通过需要排列的轴的长度调用</a:t>
            </a:r>
            <a:r>
              <a:rPr lang="en-US" sz="3200" dirty="0" smtClean="0"/>
              <a:t>permutation</a:t>
            </a:r>
            <a:r>
              <a:rPr lang="zh-CN" altLang="en-US" sz="3200" dirty="0" smtClean="0"/>
              <a:t>，可产生一个表示新顺序的整数数组：</a:t>
            </a:r>
            <a:endParaRPr lang="en-US" altLang="zh-CN" sz="3200" dirty="0" smtClean="0"/>
          </a:p>
          <a:p>
            <a:endParaRPr lang="zh-CN" altLang="en-US" sz="3200" dirty="0" smtClean="0"/>
          </a:p>
          <a:p>
            <a:r>
              <a:rPr lang="en-US" sz="2800" i="1" dirty="0" err="1" smtClean="0">
                <a:solidFill>
                  <a:srgbClr val="FF0000"/>
                </a:solidFill>
              </a:rPr>
              <a:t>df</a:t>
            </a:r>
            <a:r>
              <a:rPr lang="en-US" sz="2800" i="1" dirty="0" smtClean="0">
                <a:solidFill>
                  <a:srgbClr val="FF0000"/>
                </a:solidFill>
              </a:rPr>
              <a:t> = </a:t>
            </a:r>
            <a:r>
              <a:rPr lang="en-US" sz="2800" i="1" dirty="0" err="1" smtClean="0">
                <a:solidFill>
                  <a:srgbClr val="FF0000"/>
                </a:solidFill>
              </a:rPr>
              <a:t>pd.DataFrame</a:t>
            </a:r>
            <a:r>
              <a:rPr lang="en-US" sz="2800" i="1" dirty="0" smtClean="0">
                <a:solidFill>
                  <a:srgbClr val="FF0000"/>
                </a:solidFill>
              </a:rPr>
              <a:t>(</a:t>
            </a:r>
            <a:r>
              <a:rPr lang="en-US" sz="2800" i="1" dirty="0" err="1" smtClean="0">
                <a:solidFill>
                  <a:srgbClr val="FF0000"/>
                </a:solidFill>
              </a:rPr>
              <a:t>np.arange</a:t>
            </a:r>
            <a:r>
              <a:rPr lang="en-US" sz="2800" i="1" dirty="0" smtClean="0">
                <a:solidFill>
                  <a:srgbClr val="FF0000"/>
                </a:solidFill>
              </a:rPr>
              <a:t>(5 * 4).reshape(5, 4))</a:t>
            </a:r>
            <a:endParaRPr lang="zh-CN" altLang="en-US" sz="2800" dirty="0" smtClean="0">
              <a:solidFill>
                <a:srgbClr val="FF0000"/>
              </a:solidFill>
            </a:endParaRPr>
          </a:p>
          <a:p>
            <a:r>
              <a:rPr lang="en-US" sz="2800" i="1" dirty="0" smtClean="0">
                <a:solidFill>
                  <a:srgbClr val="FF0000"/>
                </a:solidFill>
              </a:rPr>
              <a:t>sampler = </a:t>
            </a:r>
            <a:r>
              <a:rPr lang="en-US" sz="2800" i="1" dirty="0" err="1" smtClean="0">
                <a:solidFill>
                  <a:srgbClr val="FF0000"/>
                </a:solidFill>
              </a:rPr>
              <a:t>np.random.permutation</a:t>
            </a:r>
            <a:r>
              <a:rPr lang="en-US" sz="2800" i="1" dirty="0" smtClean="0">
                <a:solidFill>
                  <a:srgbClr val="FF0000"/>
                </a:solidFill>
              </a:rPr>
              <a:t>(5)</a:t>
            </a:r>
            <a:endParaRPr lang="zh-CN" altLang="en-US" sz="2800" dirty="0" smtClean="0">
              <a:solidFill>
                <a:srgbClr val="FF0000"/>
              </a:solidFill>
            </a:endParaRPr>
          </a:p>
          <a:p>
            <a:r>
              <a:rPr lang="en-US" sz="3200" i="1" dirty="0" smtClean="0"/>
              <a:t> </a:t>
            </a:r>
            <a:endParaRPr lang="zh-CN" altLang="en-US" sz="3200" dirty="0" smtClean="0"/>
          </a:p>
          <a:p>
            <a:r>
              <a:rPr lang="en-US" sz="3200" i="1" dirty="0" smtClean="0"/>
              <a:t>Sampler </a:t>
            </a:r>
            <a:r>
              <a:rPr lang="zh-CN" altLang="en-US" sz="3200" dirty="0" smtClean="0"/>
              <a:t>显示</a:t>
            </a:r>
            <a:r>
              <a:rPr lang="zh-CN" altLang="en-US" sz="3200" i="1" dirty="0" smtClean="0"/>
              <a:t>  </a:t>
            </a:r>
            <a:r>
              <a:rPr lang="en-US" sz="3200" i="1" dirty="0" smtClean="0"/>
              <a:t>array([1, 0, 2, 3, 4])</a:t>
            </a:r>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数据存储时，往往会按照数据的物理含义，将数据分别存储在不同的表中，以便于管理和操作。</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在数据分析和数据建模时，往往需要将不同的数据表进行关联或合并，从而找出不同数据项之间的内在关联。</a:t>
            </a:r>
            <a:endParaRPr lang="en-US" altLang="zh-CN" sz="2800" dirty="0" smtClean="0">
              <a:latin typeface="微软雅黑" panose="020B0503020204020204" pitchFamily="34" charset="-122"/>
              <a:ea typeface="微软雅黑" panose="020B0503020204020204" pitchFamily="34" charset="-122"/>
            </a:endParaRPr>
          </a:p>
        </p:txBody>
      </p:sp>
      <p:sp>
        <p:nvSpPr>
          <p:cNvPr id="22530" name="Rectangle 2"/>
          <p:cNvSpPr>
            <a:spLocks noGrp="1" noRot="1" noChangeArrowheads="1"/>
          </p:cNvSpPr>
          <p:nvPr>
            <p:ph type="title" idx="4294967295"/>
          </p:nvPr>
        </p:nvSpPr>
        <p:spPr bwMode="auto">
          <a:xfrm>
            <a:off x="3319463" y="152400"/>
            <a:ext cx="5562600" cy="896938"/>
          </a:xfrm>
          <a:prstGeom prst="rect">
            <a:avLst/>
          </a:prstGeom>
          <a:noFill/>
          <a:ln>
            <a:miter lim="800000"/>
            <a:headEnd/>
            <a:tailEnd/>
          </a:ln>
        </p:spPr>
        <p:txBody>
          <a:bodyPr/>
          <a:lstStyle/>
          <a:p>
            <a:pPr lvl="1" algn="l" eaLnBrk="1" hangingPunct="1"/>
            <a:r>
              <a:rPr lang="en-US" altLang="zh-CN" sz="4000" b="1" kern="1200" dirty="0" smtClean="0">
                <a:solidFill>
                  <a:srgbClr val="002060"/>
                </a:solidFill>
                <a:cs typeface="+mn-cs"/>
              </a:rPr>
              <a:t>9.1 </a:t>
            </a:r>
            <a:r>
              <a:rPr lang="zh-CN" altLang="en-US" sz="4000" b="1" kern="1200" dirty="0" smtClean="0">
                <a:solidFill>
                  <a:srgbClr val="002060"/>
                </a:solidFill>
                <a:cs typeface="+mn-cs"/>
              </a:rPr>
              <a:t>合并数据集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32430" y="1524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616390" y="1143000"/>
            <a:ext cx="8305800" cy="1569660"/>
          </a:xfrm>
          <a:prstGeom prst="rect">
            <a:avLst/>
          </a:prstGeom>
        </p:spPr>
        <p:txBody>
          <a:bodyPr wrap="square">
            <a:spAutoFit/>
          </a:bodyPr>
          <a:lstStyle/>
          <a:p>
            <a:r>
              <a:rPr lang="zh-CN" altLang="en-US" sz="3200" dirty="0" smtClean="0"/>
              <a:t>我们可以采用</a:t>
            </a:r>
            <a:r>
              <a:rPr lang="en-US" sz="3200" dirty="0" smtClean="0"/>
              <a:t>take</a:t>
            </a:r>
            <a:r>
              <a:rPr lang="zh-CN" altLang="en-US" sz="3200" dirty="0" smtClean="0"/>
              <a:t>函数操作来完成原数组的行调换</a:t>
            </a:r>
            <a:endParaRPr lang="en-US" altLang="zh-CN" sz="3200" dirty="0" smtClean="0"/>
          </a:p>
          <a:p>
            <a:r>
              <a:rPr lang="en-US" sz="3200" i="1" dirty="0" err="1" smtClean="0"/>
              <a:t>df.take</a:t>
            </a:r>
            <a:r>
              <a:rPr lang="en-US" sz="3200" i="1" dirty="0" smtClean="0"/>
              <a:t>(sampler)</a:t>
            </a:r>
            <a:endParaRPr lang="zh-CN" altLang="en-US" sz="3200" dirty="0"/>
          </a:p>
        </p:txBody>
      </p:sp>
      <p:pic>
        <p:nvPicPr>
          <p:cNvPr id="2" name="图片 1"/>
          <p:cNvPicPr>
            <a:picLocks noChangeAspect="1"/>
          </p:cNvPicPr>
          <p:nvPr/>
        </p:nvPicPr>
        <p:blipFill>
          <a:blip r:embed="rId2"/>
          <a:stretch>
            <a:fillRect/>
          </a:stretch>
        </p:blipFill>
        <p:spPr>
          <a:xfrm>
            <a:off x="4419600" y="1828800"/>
            <a:ext cx="4038600" cy="489412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36202" y="152400"/>
            <a:ext cx="5562600" cy="896938"/>
          </a:xfrm>
          <a:prstGeom prst="rect">
            <a:avLst/>
          </a:prstGeom>
          <a:noFill/>
          <a:ln>
            <a:miter lim="800000"/>
            <a:headEnd/>
            <a:tailEnd/>
          </a:ln>
        </p:spPr>
        <p:txBody>
          <a:bodyPr/>
          <a:lstStyle/>
          <a:p>
            <a:pPr lvl="1" algn="l" eaLnBrk="1" hangingPunct="1"/>
            <a:r>
              <a:rPr lang="zh-CN" altLang="en-US" sz="4000" b="1" kern="1200" dirty="0" smtClean="0">
                <a:solidFill>
                  <a:srgbClr val="002060"/>
                </a:solidFill>
              </a:rPr>
              <a:t>排列和随机采样</a:t>
            </a:r>
          </a:p>
        </p:txBody>
      </p:sp>
      <p:sp>
        <p:nvSpPr>
          <p:cNvPr id="7" name="矩形 6"/>
          <p:cNvSpPr/>
          <p:nvPr/>
        </p:nvSpPr>
        <p:spPr>
          <a:xfrm>
            <a:off x="593002" y="1143000"/>
            <a:ext cx="8305800" cy="2062103"/>
          </a:xfrm>
          <a:prstGeom prst="rect">
            <a:avLst/>
          </a:prstGeom>
        </p:spPr>
        <p:txBody>
          <a:bodyPr wrap="square">
            <a:spAutoFit/>
          </a:bodyPr>
          <a:lstStyle/>
          <a:p>
            <a:r>
              <a:rPr lang="zh-CN" altLang="en-US" sz="3200" dirty="0" smtClean="0"/>
              <a:t>如果不想用替换的方式选取随机子集，则可以使用</a:t>
            </a:r>
            <a:r>
              <a:rPr lang="en-US" sz="3200" dirty="0" smtClean="0"/>
              <a:t>permutation</a:t>
            </a:r>
            <a:r>
              <a:rPr lang="zh-CN" altLang="en-US" sz="3200" dirty="0" smtClean="0"/>
              <a:t>：从</a:t>
            </a:r>
            <a:r>
              <a:rPr lang="en-US" sz="3200" dirty="0" smtClean="0"/>
              <a:t>permutation</a:t>
            </a:r>
            <a:r>
              <a:rPr lang="zh-CN" altLang="en-US" sz="3200" dirty="0" smtClean="0"/>
              <a:t>返回的数组中切下前</a:t>
            </a:r>
            <a:r>
              <a:rPr lang="en-US" sz="3200" dirty="0" smtClean="0"/>
              <a:t>k</a:t>
            </a:r>
            <a:r>
              <a:rPr lang="zh-CN" altLang="en-US" sz="3200" dirty="0" smtClean="0"/>
              <a:t>个元素，</a:t>
            </a:r>
            <a:r>
              <a:rPr lang="en-US" sz="3200" dirty="0" smtClean="0"/>
              <a:t>k</a:t>
            </a:r>
            <a:r>
              <a:rPr lang="zh-CN" altLang="en-US" sz="3200" dirty="0" smtClean="0"/>
              <a:t>为期望的子集大小</a:t>
            </a:r>
            <a:endParaRPr lang="en-US" altLang="zh-CN" sz="3200" dirty="0" smtClean="0"/>
          </a:p>
          <a:p>
            <a:r>
              <a:rPr lang="en-US" sz="3200" i="1" dirty="0" smtClean="0"/>
              <a:t> </a:t>
            </a:r>
            <a:r>
              <a:rPr lang="en-US" sz="3200" i="1" dirty="0" err="1" smtClean="0"/>
              <a:t>df.take</a:t>
            </a:r>
            <a:r>
              <a:rPr lang="en-US" sz="3200" i="1" dirty="0" smtClean="0"/>
              <a:t>(</a:t>
            </a:r>
            <a:r>
              <a:rPr lang="en-US" sz="3200" i="1" dirty="0" err="1" smtClean="0"/>
              <a:t>np.random.permutation</a:t>
            </a:r>
            <a:r>
              <a:rPr lang="en-US" sz="3200" i="1" dirty="0" smtClean="0"/>
              <a:t>(</a:t>
            </a:r>
            <a:r>
              <a:rPr lang="en-US" sz="3200" i="1" dirty="0" err="1" smtClean="0"/>
              <a:t>len</a:t>
            </a:r>
            <a:r>
              <a:rPr lang="en-US" sz="3200" i="1" dirty="0" smtClean="0"/>
              <a:t>(</a:t>
            </a:r>
            <a:r>
              <a:rPr lang="en-US" sz="3200" i="1" dirty="0" err="1" smtClean="0"/>
              <a:t>df</a:t>
            </a:r>
            <a:r>
              <a:rPr lang="en-US" sz="3200" i="1" dirty="0" smtClean="0"/>
              <a:t>))[:3])</a:t>
            </a:r>
            <a:endParaRPr lang="zh-CN" altLang="en-US" sz="3200" dirty="0" smtClean="0"/>
          </a:p>
        </p:txBody>
      </p:sp>
      <p:pic>
        <p:nvPicPr>
          <p:cNvPr id="2" name="图片 1"/>
          <p:cNvPicPr>
            <a:picLocks noChangeAspect="1"/>
          </p:cNvPicPr>
          <p:nvPr/>
        </p:nvPicPr>
        <p:blipFill>
          <a:blip r:embed="rId2"/>
          <a:stretch>
            <a:fillRect/>
          </a:stretch>
        </p:blipFill>
        <p:spPr>
          <a:xfrm>
            <a:off x="2362200" y="3429000"/>
            <a:ext cx="4038004" cy="3200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488746" y="1143000"/>
            <a:ext cx="8382000" cy="5386387"/>
          </a:xfrm>
        </p:spPr>
        <p:txBody>
          <a:bodyPr/>
          <a:lstStyle/>
          <a:p>
            <a:pPr>
              <a:lnSpc>
                <a:spcPts val="4200"/>
              </a:lnSpc>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中，两个或多个表的连接键有时会位于其索引中。在这种情况下，需要传入</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left_index</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 = True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或</a:t>
            </a:r>
            <a:r>
              <a:rPr lang="en-US" sz="2800" dirty="0" err="1" smtClean="0">
                <a:latin typeface="Times New Roman" panose="02020603050405020304" pitchFamily="18" charset="0"/>
                <a:ea typeface="微软雅黑" panose="020B0503020204020204" pitchFamily="34" charset="-122"/>
                <a:cs typeface="Times New Roman" panose="02020603050405020304" pitchFamily="18" charset="0"/>
              </a:rPr>
              <a:t>right_index</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 = True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（或两个都传）以说明索引应该被用作连接键。</a:t>
            </a:r>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en-US" altLang="zh-CN" sz="4000" b="1" kern="1200" dirty="0" smtClean="0">
                <a:solidFill>
                  <a:srgbClr val="002060"/>
                </a:solidFill>
                <a:cs typeface="+mn-cs"/>
              </a:rPr>
              <a:t>9.1.1 </a:t>
            </a:r>
            <a:r>
              <a:rPr lang="zh-CN" altLang="en-US" sz="4000" b="1" kern="1200" dirty="0" smtClean="0">
                <a:solidFill>
                  <a:srgbClr val="002060"/>
                </a:solidFill>
                <a:cs typeface="+mn-cs"/>
              </a:rPr>
              <a:t>索引上的合并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3749" y="2277047"/>
            <a:ext cx="2685714" cy="4361905"/>
          </a:xfrm>
          <a:prstGeom prst="rect">
            <a:avLst/>
          </a:prstGeom>
        </p:spPr>
      </p:pic>
      <p:pic>
        <p:nvPicPr>
          <p:cNvPr id="4" name="图片 3"/>
          <p:cNvPicPr>
            <a:picLocks noChangeAspect="1"/>
          </p:cNvPicPr>
          <p:nvPr/>
        </p:nvPicPr>
        <p:blipFill>
          <a:blip r:embed="rId3"/>
          <a:stretch>
            <a:fillRect/>
          </a:stretch>
        </p:blipFill>
        <p:spPr>
          <a:xfrm>
            <a:off x="4900763" y="2277047"/>
            <a:ext cx="2400000" cy="1961905"/>
          </a:xfrm>
          <a:prstGeom prst="rect">
            <a:avLst/>
          </a:prstGeom>
        </p:spPr>
      </p:pic>
      <p:sp>
        <p:nvSpPr>
          <p:cNvPr id="8" name="矩形 7"/>
          <p:cNvSpPr/>
          <p:nvPr/>
        </p:nvSpPr>
        <p:spPr>
          <a:xfrm>
            <a:off x="228600" y="1219200"/>
            <a:ext cx="8458200" cy="707886"/>
          </a:xfrm>
          <a:prstGeom prst="rect">
            <a:avLst/>
          </a:prstGeom>
        </p:spPr>
        <p:txBody>
          <a:bodyPr wrap="square">
            <a:spAutoFit/>
          </a:bodyPr>
          <a:lstStyle/>
          <a:p>
            <a:r>
              <a:rPr lang="en-US" sz="2000" dirty="0" smtClean="0">
                <a:solidFill>
                  <a:srgbClr val="FF0000"/>
                </a:solidFill>
              </a:rPr>
              <a:t>left1 = </a:t>
            </a:r>
            <a:r>
              <a:rPr lang="en-US" sz="2000" dirty="0" err="1" smtClean="0">
                <a:solidFill>
                  <a:srgbClr val="FF0000"/>
                </a:solidFill>
              </a:rPr>
              <a:t>pd.DataFrame</a:t>
            </a:r>
            <a:r>
              <a:rPr lang="en-US" sz="2000" dirty="0" smtClean="0">
                <a:solidFill>
                  <a:srgbClr val="FF0000"/>
                </a:solidFill>
              </a:rPr>
              <a:t>({'key': ['a', 'b', 'a', 'a', 'b', 'c'], '</a:t>
            </a:r>
            <a:r>
              <a:rPr lang="en-US" sz="2000" dirty="0" err="1" smtClean="0">
                <a:solidFill>
                  <a:srgbClr val="FF0000"/>
                </a:solidFill>
              </a:rPr>
              <a:t>value':range</a:t>
            </a:r>
            <a:r>
              <a:rPr lang="en-US" sz="2000" dirty="0" smtClean="0">
                <a:solidFill>
                  <a:srgbClr val="FF0000"/>
                </a:solidFill>
              </a:rPr>
              <a:t>(6)})</a:t>
            </a:r>
          </a:p>
          <a:p>
            <a:r>
              <a:rPr lang="en-US" sz="2000" dirty="0" smtClean="0">
                <a:solidFill>
                  <a:srgbClr val="FF0000"/>
                </a:solidFill>
              </a:rPr>
              <a:t>right1 = </a:t>
            </a:r>
            <a:r>
              <a:rPr lang="en-US" sz="2000" dirty="0" err="1" smtClean="0">
                <a:solidFill>
                  <a:srgbClr val="FF0000"/>
                </a:solidFill>
              </a:rPr>
              <a:t>pd.DataFrame</a:t>
            </a:r>
            <a:r>
              <a:rPr lang="en-US" sz="2000" dirty="0" smtClean="0">
                <a:solidFill>
                  <a:srgbClr val="FF0000"/>
                </a:solidFill>
              </a:rPr>
              <a:t>({'</a:t>
            </a:r>
            <a:r>
              <a:rPr lang="en-US" sz="2000" dirty="0" err="1" smtClean="0">
                <a:solidFill>
                  <a:srgbClr val="FF0000"/>
                </a:solidFill>
              </a:rPr>
              <a:t>group_val</a:t>
            </a:r>
            <a:r>
              <a:rPr lang="en-US" sz="2000" dirty="0" smtClean="0">
                <a:solidFill>
                  <a:srgbClr val="FF0000"/>
                </a:solidFill>
              </a:rPr>
              <a:t>':[3.5, 7]}, index=['a', 'b'])</a:t>
            </a:r>
            <a:endParaRPr lang="zh-CN" altLang="en-US" sz="2000" dirty="0">
              <a:solidFill>
                <a:srgbClr val="FF0000"/>
              </a:solidFill>
            </a:endParaRPr>
          </a:p>
        </p:txBody>
      </p:sp>
      <p:sp>
        <p:nvSpPr>
          <p:cNvPr id="9"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2000" y="1219200"/>
            <a:ext cx="7620000" cy="1077218"/>
          </a:xfrm>
          <a:prstGeom prst="rect">
            <a:avLst/>
          </a:prstGeom>
        </p:spPr>
        <p:txBody>
          <a:bodyPr wrap="square">
            <a:spAutoFit/>
          </a:bodyPr>
          <a:lstStyle/>
          <a:p>
            <a:pPr marL="342900" indent="-342900" eaLnBrk="0" hangingPunct="0">
              <a:spcBef>
                <a:spcPct val="20000"/>
              </a:spcBef>
              <a:buFont typeface="Arial" charset="0"/>
              <a:buChar char="•"/>
            </a:pPr>
            <a:r>
              <a:rPr lang="en-US" altLang="en-US" sz="3200" dirty="0" err="1" smtClean="0">
                <a:latin typeface="+mn-lt"/>
                <a:ea typeface="+mn-ea"/>
              </a:rPr>
              <a:t>pd.merge</a:t>
            </a:r>
            <a:r>
              <a:rPr lang="en-US" altLang="en-US" sz="3200" dirty="0" smtClean="0">
                <a:latin typeface="+mn-lt"/>
                <a:ea typeface="+mn-ea"/>
              </a:rPr>
              <a:t>(left1, right1, </a:t>
            </a:r>
            <a:r>
              <a:rPr lang="en-US" altLang="en-US" sz="3200" dirty="0" err="1" smtClean="0">
                <a:latin typeface="+mn-lt"/>
                <a:ea typeface="+mn-ea"/>
              </a:rPr>
              <a:t>left_on</a:t>
            </a:r>
            <a:r>
              <a:rPr lang="en-US" altLang="en-US" sz="3200" dirty="0" smtClean="0">
                <a:latin typeface="+mn-lt"/>
                <a:ea typeface="+mn-ea"/>
              </a:rPr>
              <a:t>='key', </a:t>
            </a:r>
            <a:r>
              <a:rPr lang="en-US" altLang="en-US" sz="3200" dirty="0" err="1" smtClean="0">
                <a:latin typeface="+mn-lt"/>
                <a:ea typeface="+mn-ea"/>
              </a:rPr>
              <a:t>right_index</a:t>
            </a:r>
            <a:r>
              <a:rPr lang="en-US" altLang="en-US" sz="3200" dirty="0" smtClean="0">
                <a:latin typeface="+mn-lt"/>
                <a:ea typeface="+mn-ea"/>
              </a:rPr>
              <a:t>=True)</a:t>
            </a:r>
            <a:endParaRPr lang="zh-CN" altLang="en-US" sz="3200" dirty="0" smtClean="0">
              <a:latin typeface="+mn-lt"/>
              <a:ea typeface="+mn-ea"/>
            </a:endParaRPr>
          </a:p>
        </p:txBody>
      </p:sp>
      <p:pic>
        <p:nvPicPr>
          <p:cNvPr id="2" name="图片 1"/>
          <p:cNvPicPr>
            <a:picLocks noChangeAspect="1"/>
          </p:cNvPicPr>
          <p:nvPr/>
        </p:nvPicPr>
        <p:blipFill>
          <a:blip r:embed="rId2"/>
          <a:stretch>
            <a:fillRect/>
          </a:stretch>
        </p:blipFill>
        <p:spPr>
          <a:xfrm>
            <a:off x="1828800" y="2667000"/>
            <a:ext cx="4361905" cy="3723809"/>
          </a:xfrm>
          <a:prstGeom prst="rect">
            <a:avLst/>
          </a:prstGeom>
        </p:spPr>
      </p:pic>
      <p:sp>
        <p:nvSpPr>
          <p:cNvPr id="8"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371600"/>
            <a:ext cx="7620000" cy="2837700"/>
          </a:xfrm>
          <a:prstGeom prst="rect">
            <a:avLst/>
          </a:prstGeom>
        </p:spPr>
        <p:txBody>
          <a:bodyPr wrap="square">
            <a:spAutoFit/>
          </a:bodyPr>
          <a:lstStyle/>
          <a:p>
            <a:pPr marL="342900" indent="-342900" eaLnBrk="0" hangingPunct="0">
              <a:lnSpc>
                <a:spcPts val="4200"/>
              </a:lnSpc>
              <a:spcBef>
                <a:spcPct val="20000"/>
              </a:spcBef>
              <a:buFont typeface="Arial" charset="0"/>
              <a:buChar char="•"/>
            </a:pPr>
            <a:r>
              <a:rPr lang="zh-CN" altLang="en-US" sz="3200" dirty="0" smtClean="0">
                <a:latin typeface="微软雅黑" panose="020B0503020204020204" pitchFamily="34" charset="-122"/>
                <a:ea typeface="微软雅黑" panose="020B0503020204020204" pitchFamily="34" charset="-122"/>
              </a:rPr>
              <a:t>默认的</a:t>
            </a:r>
            <a:r>
              <a:rPr lang="en-US" altLang="en-US" sz="3200" dirty="0" smtClean="0">
                <a:latin typeface="微软雅黑" panose="020B0503020204020204" pitchFamily="34" charset="-122"/>
                <a:ea typeface="微软雅黑" panose="020B0503020204020204" pitchFamily="34" charset="-122"/>
              </a:rPr>
              <a:t>merge</a:t>
            </a:r>
            <a:r>
              <a:rPr lang="zh-CN" altLang="en-US" sz="3200" dirty="0" smtClean="0">
                <a:latin typeface="微软雅黑" panose="020B0503020204020204" pitchFamily="34" charset="-122"/>
                <a:ea typeface="微软雅黑" panose="020B0503020204020204" pitchFamily="34" charset="-122"/>
              </a:rPr>
              <a:t>方法是求取两张关联表 的交集部分。</a:t>
            </a:r>
            <a:endParaRPr lang="en-US" altLang="zh-CN" sz="3200" dirty="0" smtClean="0">
              <a:latin typeface="微软雅黑" panose="020B0503020204020204" pitchFamily="34" charset="-122"/>
              <a:ea typeface="微软雅黑" panose="020B0503020204020204" pitchFamily="34" charset="-122"/>
            </a:endParaRPr>
          </a:p>
          <a:p>
            <a:pPr marL="342900" indent="-342900" eaLnBrk="0" hangingPunct="0">
              <a:lnSpc>
                <a:spcPts val="4200"/>
              </a:lnSpc>
              <a:spcBef>
                <a:spcPct val="20000"/>
              </a:spcBef>
              <a:buFont typeface="Arial" charset="0"/>
              <a:buChar char="•"/>
            </a:pPr>
            <a:r>
              <a:rPr lang="zh-CN" altLang="en-US" sz="3200" dirty="0" smtClean="0">
                <a:latin typeface="微软雅黑" panose="020B0503020204020204" pitchFamily="34" charset="-122"/>
                <a:ea typeface="微软雅黑" panose="020B0503020204020204" pitchFamily="34" charset="-122"/>
              </a:rPr>
              <a:t>如果需要求取关联表的并集部分，可以通过外连接的方式得到它们的并集。</a:t>
            </a:r>
          </a:p>
          <a:p>
            <a:r>
              <a:rPr lang="en-US" sz="3200" i="1" dirty="0" smtClean="0"/>
              <a:t>   </a:t>
            </a:r>
            <a:endParaRPr lang="zh-CN" altLang="en-US" sz="3200" dirty="0"/>
          </a:p>
        </p:txBody>
      </p:sp>
      <p:sp>
        <p:nvSpPr>
          <p:cNvPr id="4"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
        <p:nvSpPr>
          <p:cNvPr id="2" name="矩形 1"/>
          <p:cNvSpPr/>
          <p:nvPr/>
        </p:nvSpPr>
        <p:spPr>
          <a:xfrm>
            <a:off x="914400" y="1071471"/>
            <a:ext cx="7348537" cy="1077218"/>
          </a:xfrm>
          <a:prstGeom prst="rect">
            <a:avLst/>
          </a:prstGeom>
        </p:spPr>
        <p:txBody>
          <a:bodyPr wrap="square">
            <a:spAutoFit/>
          </a:bodyPr>
          <a:lstStyle/>
          <a:p>
            <a:r>
              <a:rPr lang="en-US" sz="3200" i="1" dirty="0" err="1">
                <a:solidFill>
                  <a:srgbClr val="FF0000"/>
                </a:solidFill>
                <a:latin typeface="+mj-lt"/>
              </a:rPr>
              <a:t>pd.merge</a:t>
            </a:r>
            <a:r>
              <a:rPr lang="en-US" sz="3200" i="1" dirty="0">
                <a:solidFill>
                  <a:srgbClr val="FF0000"/>
                </a:solidFill>
                <a:latin typeface="+mj-lt"/>
              </a:rPr>
              <a:t>(left1, right1, </a:t>
            </a:r>
            <a:r>
              <a:rPr lang="en-US" sz="3200" i="1" dirty="0" err="1">
                <a:solidFill>
                  <a:srgbClr val="FF0000"/>
                </a:solidFill>
                <a:latin typeface="+mj-lt"/>
              </a:rPr>
              <a:t>left_on</a:t>
            </a:r>
            <a:r>
              <a:rPr lang="en-US" sz="3200" i="1" dirty="0">
                <a:solidFill>
                  <a:srgbClr val="FF0000"/>
                </a:solidFill>
                <a:latin typeface="+mj-lt"/>
              </a:rPr>
              <a:t>='key',   </a:t>
            </a:r>
          </a:p>
          <a:p>
            <a:r>
              <a:rPr lang="en-US" sz="3200" i="1" dirty="0">
                <a:solidFill>
                  <a:srgbClr val="FF0000"/>
                </a:solidFill>
                <a:latin typeface="+mj-lt"/>
              </a:rPr>
              <a:t>   </a:t>
            </a:r>
            <a:r>
              <a:rPr lang="en-US" sz="3200" i="1" dirty="0" err="1">
                <a:solidFill>
                  <a:srgbClr val="FF0000"/>
                </a:solidFill>
                <a:latin typeface="+mj-lt"/>
              </a:rPr>
              <a:t>right_index</a:t>
            </a:r>
            <a:r>
              <a:rPr lang="en-US" sz="3200" i="1" dirty="0">
                <a:solidFill>
                  <a:srgbClr val="FF0000"/>
                </a:solidFill>
                <a:latin typeface="+mj-lt"/>
              </a:rPr>
              <a:t>=True, how='outer')</a:t>
            </a:r>
            <a:endParaRPr lang="zh-CN" altLang="en-US" sz="3200" dirty="0">
              <a:solidFill>
                <a:srgbClr val="FF0000"/>
              </a:solidFill>
              <a:latin typeface="+mj-lt"/>
            </a:endParaRPr>
          </a:p>
        </p:txBody>
      </p:sp>
      <p:pic>
        <p:nvPicPr>
          <p:cNvPr id="3" name="图片 2"/>
          <p:cNvPicPr>
            <a:picLocks noChangeAspect="1"/>
          </p:cNvPicPr>
          <p:nvPr/>
        </p:nvPicPr>
        <p:blipFill>
          <a:blip r:embed="rId2"/>
          <a:stretch>
            <a:fillRect/>
          </a:stretch>
        </p:blipFill>
        <p:spPr>
          <a:xfrm>
            <a:off x="1941121" y="2362200"/>
            <a:ext cx="4161905" cy="422857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1982</TotalTime>
  <Words>1671</Words>
  <Application>Microsoft Office PowerPoint</Application>
  <PresentationFormat>全屏显示(4:3)</PresentationFormat>
  <Paragraphs>135</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宋体</vt:lpstr>
      <vt:lpstr>微软雅黑</vt:lpstr>
      <vt:lpstr>Arial</vt:lpstr>
      <vt:lpstr>Calibri</vt:lpstr>
      <vt:lpstr>Times New Roman</vt:lpstr>
      <vt:lpstr>Wingdings</vt:lpstr>
      <vt:lpstr>Office 主题</vt:lpstr>
      <vt:lpstr>PowerPoint 演示文稿</vt:lpstr>
      <vt:lpstr>教学目标</vt:lpstr>
      <vt:lpstr>数据处理技术</vt:lpstr>
      <vt:lpstr>9.1 合并数据集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9.1.2 轴向连接</vt:lpstr>
      <vt:lpstr>PowerPoint 演示文稿</vt:lpstr>
      <vt:lpstr>9.1.3 合并重叠数据</vt:lpstr>
      <vt:lpstr>PowerPoint 演示文稿</vt:lpstr>
      <vt:lpstr>9.2 数据转换</vt:lpstr>
      <vt:lpstr>9.2.1 移除重复数据</vt:lpstr>
      <vt:lpstr>PowerPoint 演示文稿</vt:lpstr>
      <vt:lpstr>PowerPoint 演示文稿</vt:lpstr>
      <vt:lpstr>PowerPoint 演示文稿</vt:lpstr>
      <vt:lpstr>PowerPoint 演示文稿</vt:lpstr>
      <vt:lpstr>PowerPoint 演示文稿</vt:lpstr>
      <vt:lpstr>9.2.3 数据替换方法</vt:lpstr>
      <vt:lpstr>PowerPoint 演示文稿</vt:lpstr>
      <vt:lpstr>PowerPoint 演示文稿</vt:lpstr>
      <vt:lpstr>PowerPoint 演示文稿</vt:lpstr>
      <vt:lpstr>PowerPoint 演示文稿</vt:lpstr>
      <vt:lpstr>9.2.6 检测异常值</vt:lpstr>
      <vt:lpstr>PowerPoint 演示文稿</vt:lpstr>
      <vt:lpstr>PowerPoint 演示文稿</vt:lpstr>
      <vt:lpstr>PowerPoint 演示文稿</vt:lpstr>
      <vt:lpstr>9.2.7 排列和随机采样</vt:lpstr>
      <vt:lpstr>排列和随机采样</vt:lpstr>
      <vt:lpstr>排列和随机采样</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263</cp:revision>
  <dcterms:created xsi:type="dcterms:W3CDTF">2010-07-16T22:48:55Z</dcterms:created>
  <dcterms:modified xsi:type="dcterms:W3CDTF">2021-09-28T00:47:45Z</dcterms:modified>
</cp:coreProperties>
</file>