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11.jpg" ContentType="image/png"/>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handoutMasterIdLst>
    <p:handoutMasterId r:id="rId103"/>
  </p:handoutMasterIdLst>
  <p:sldIdLst>
    <p:sldId id="257" r:id="rId2"/>
    <p:sldId id="258" r:id="rId3"/>
    <p:sldId id="547" r:id="rId4"/>
    <p:sldId id="351" r:id="rId5"/>
    <p:sldId id="353" r:id="rId6"/>
    <p:sldId id="354" r:id="rId7"/>
    <p:sldId id="355" r:id="rId8"/>
    <p:sldId id="356" r:id="rId9"/>
    <p:sldId id="548" r:id="rId10"/>
    <p:sldId id="357" r:id="rId11"/>
    <p:sldId id="549" r:id="rId12"/>
    <p:sldId id="596" r:id="rId13"/>
    <p:sldId id="597" r:id="rId14"/>
    <p:sldId id="360" r:id="rId15"/>
    <p:sldId id="361" r:id="rId16"/>
    <p:sldId id="598" r:id="rId17"/>
    <p:sldId id="362" r:id="rId18"/>
    <p:sldId id="363" r:id="rId19"/>
    <p:sldId id="371" r:id="rId20"/>
    <p:sldId id="594" r:id="rId21"/>
    <p:sldId id="595" r:id="rId22"/>
    <p:sldId id="372" r:id="rId23"/>
    <p:sldId id="550" r:id="rId24"/>
    <p:sldId id="599" r:id="rId25"/>
    <p:sldId id="600" r:id="rId26"/>
    <p:sldId id="601" r:id="rId27"/>
    <p:sldId id="602" r:id="rId28"/>
    <p:sldId id="373" r:id="rId29"/>
    <p:sldId id="374" r:id="rId30"/>
    <p:sldId id="551" r:id="rId31"/>
    <p:sldId id="376" r:id="rId32"/>
    <p:sldId id="552" r:id="rId33"/>
    <p:sldId id="377" r:id="rId34"/>
    <p:sldId id="553" r:id="rId35"/>
    <p:sldId id="375" r:id="rId36"/>
    <p:sldId id="554" r:id="rId37"/>
    <p:sldId id="364" r:id="rId38"/>
    <p:sldId id="365" r:id="rId39"/>
    <p:sldId id="530" r:id="rId40"/>
    <p:sldId id="555" r:id="rId41"/>
    <p:sldId id="534" r:id="rId42"/>
    <p:sldId id="556" r:id="rId43"/>
    <p:sldId id="557" r:id="rId44"/>
    <p:sldId id="558" r:id="rId45"/>
    <p:sldId id="559" r:id="rId46"/>
    <p:sldId id="535" r:id="rId47"/>
    <p:sldId id="536" r:id="rId48"/>
    <p:sldId id="537" r:id="rId49"/>
    <p:sldId id="603" r:id="rId50"/>
    <p:sldId id="561" r:id="rId51"/>
    <p:sldId id="562" r:id="rId52"/>
    <p:sldId id="563" r:id="rId53"/>
    <p:sldId id="564" r:id="rId54"/>
    <p:sldId id="565" r:id="rId55"/>
    <p:sldId id="604" r:id="rId56"/>
    <p:sldId id="566" r:id="rId57"/>
    <p:sldId id="539" r:id="rId58"/>
    <p:sldId id="567" r:id="rId59"/>
    <p:sldId id="568" r:id="rId60"/>
    <p:sldId id="569" r:id="rId61"/>
    <p:sldId id="605" r:id="rId62"/>
    <p:sldId id="570" r:id="rId63"/>
    <p:sldId id="571" r:id="rId64"/>
    <p:sldId id="572" r:id="rId65"/>
    <p:sldId id="541" r:id="rId66"/>
    <p:sldId id="574" r:id="rId67"/>
    <p:sldId id="575" r:id="rId68"/>
    <p:sldId id="576" r:id="rId69"/>
    <p:sldId id="579" r:id="rId70"/>
    <p:sldId id="580" r:id="rId71"/>
    <p:sldId id="581" r:id="rId72"/>
    <p:sldId id="577" r:id="rId73"/>
    <p:sldId id="582" r:id="rId74"/>
    <p:sldId id="583" r:id="rId75"/>
    <p:sldId id="584" r:id="rId76"/>
    <p:sldId id="606" r:id="rId77"/>
    <p:sldId id="585" r:id="rId78"/>
    <p:sldId id="586" r:id="rId79"/>
    <p:sldId id="587" r:id="rId80"/>
    <p:sldId id="588" r:id="rId81"/>
    <p:sldId id="542" r:id="rId82"/>
    <p:sldId id="543" r:id="rId83"/>
    <p:sldId id="589" r:id="rId84"/>
    <p:sldId id="590" r:id="rId85"/>
    <p:sldId id="544" r:id="rId86"/>
    <p:sldId id="607" r:id="rId87"/>
    <p:sldId id="608" r:id="rId88"/>
    <p:sldId id="609" r:id="rId89"/>
    <p:sldId id="545" r:id="rId90"/>
    <p:sldId id="591" r:id="rId91"/>
    <p:sldId id="610" r:id="rId92"/>
    <p:sldId id="611" r:id="rId93"/>
    <p:sldId id="612" r:id="rId94"/>
    <p:sldId id="613" r:id="rId95"/>
    <p:sldId id="592" r:id="rId96"/>
    <p:sldId id="593" r:id="rId97"/>
    <p:sldId id="614" r:id="rId98"/>
    <p:sldId id="615" r:id="rId99"/>
    <p:sldId id="617" r:id="rId100"/>
    <p:sldId id="618" r:id="rId10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9">
          <p15:clr>
            <a:srgbClr val="A4A3A4"/>
          </p15:clr>
        </p15:guide>
      </p15:sldGuideLst>
    </p:ext>
    <p:ext uri="{2D200454-40CA-4A62-9FC3-DE9A4176ACB9}">
      <p15:notesGuideLst xmlns:p15="http://schemas.microsoft.com/office/powerpoint/2012/main">
        <p15:guide id="1" orient="horz" pos="2880">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3A8"/>
    <a:srgbClr val="3F21F1"/>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6"/>
    <p:restoredTop sz="94666"/>
  </p:normalViewPr>
  <p:slideViewPr>
    <p:cSldViewPr>
      <p:cViewPr varScale="1">
        <p:scale>
          <a:sx n="107" d="100"/>
          <a:sy n="107" d="100"/>
        </p:scale>
        <p:origin x="160" y="912"/>
      </p:cViewPr>
      <p:guideLst>
        <p:guide orient="horz" pos="2160"/>
        <p:guide pos="2889"/>
      </p:guideLst>
    </p:cSldViewPr>
  </p:slideViewPr>
  <p:notesTextViewPr>
    <p:cViewPr>
      <p:scale>
        <a:sx n="100" d="100"/>
        <a:sy n="100" d="100"/>
      </p:scale>
      <p:origin x="0" y="0"/>
    </p:cViewPr>
  </p:notesTextViewPr>
  <p:sorterViewPr>
    <p:cViewPr>
      <p:scale>
        <a:sx n="66" d="100"/>
        <a:sy n="66" d="100"/>
      </p:scale>
      <p:origin x="0" y="1704"/>
    </p:cViewPr>
  </p:sorterViewPr>
  <p:notesViewPr>
    <p:cSldViewPr>
      <p:cViewPr varScale="1">
        <p:scale>
          <a:sx n="83" d="100"/>
          <a:sy n="83" d="100"/>
        </p:scale>
        <p:origin x="-3876" y="-90"/>
      </p:cViewPr>
      <p:guideLst>
        <p:guide orient="horz" pos="2880"/>
        <p:guide pos="216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t>2021/12/14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t>2021/12/14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62981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2653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18176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744768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32772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93291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595599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779571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261152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062216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653422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616255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886534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dirty="0"/>
              <a:t>与上一页</a:t>
            </a:r>
            <a:r>
              <a:rPr lang="en-US" altLang="zh-CN" dirty="0" err="1"/>
              <a:t>ppt</a:t>
            </a:r>
            <a:r>
              <a:rPr lang="zh-CN" altLang="en-US" dirty="0"/>
              <a:t>的顺序略有出入，这里增加了第</a:t>
            </a:r>
            <a:r>
              <a:rPr lang="en-US" altLang="zh-CN" dirty="0"/>
              <a:t>5-6</a:t>
            </a:r>
            <a:r>
              <a:rPr lang="zh-CN" altLang="en-US" dirty="0"/>
              <a:t>步，读取下一个数据节点上的数据块，分成先查找再读取</a:t>
            </a:r>
          </a:p>
        </p:txBody>
      </p:sp>
    </p:spTree>
    <p:extLst>
      <p:ext uri="{BB962C8B-B14F-4D97-AF65-F5344CB8AC3E}">
        <p14:creationId xmlns:p14="http://schemas.microsoft.com/office/powerpoint/2010/main" val="2785169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051818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580185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395470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653623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677703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559801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4693862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84419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289591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8281585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1927936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8119774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582612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6794228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029339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8448658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9536256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00934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2165899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2712323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6308734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8986078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7790629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6010836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772861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3699298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79216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7450350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1132547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6187820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5908298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1721289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236211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2130789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042279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1630330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61421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22699857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2632005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2183987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27173250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9876304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53025495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55674413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5659601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90537668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79899806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48063669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3102187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0846142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9582943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7346002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70302411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08649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t>December 14, 2021</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t>December 14,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t>December 14,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t>December 14,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t>December 14,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December 14,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December 14,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t>December 14,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t>December 14,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t>December 14,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t>December 14,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t>December 14,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t>December 14, 2021</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0.xml"/><Relationship Id="rId1" Type="http://schemas.openxmlformats.org/officeDocument/2006/relationships/slideLayout" Target="../slideLayouts/slideLayout1.xml"/><Relationship Id="rId4" Type="http://schemas.openxmlformats.org/officeDocument/2006/relationships/image" Target="../media/image46.emf"/></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NULL" TargetMode="Externa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NULL" TargetMode="External"/><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9.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42.jpg"/></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image" Target="../media/image44.emf"/></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44.emf"/></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44.emf"/></Relationships>
</file>

<file path=ppt/slides/_rels/slide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44.emf"/></Relationships>
</file>

<file path=ppt/slides/_rels/slide9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6.xml"/><Relationship Id="rId1" Type="http://schemas.openxmlformats.org/officeDocument/2006/relationships/slideLayout" Target="../slideLayouts/slideLayout1.xml"/><Relationship Id="rId4" Type="http://schemas.openxmlformats.org/officeDocument/2006/relationships/image" Target="../media/image46.emf"/></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7.xml"/><Relationship Id="rId1" Type="http://schemas.openxmlformats.org/officeDocument/2006/relationships/slideLayout" Target="../slideLayouts/slideLayout1.xml"/><Relationship Id="rId4" Type="http://schemas.openxmlformats.org/officeDocument/2006/relationships/image" Target="../media/image46.emf"/></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8.xml"/><Relationship Id="rId1" Type="http://schemas.openxmlformats.org/officeDocument/2006/relationships/slideLayout" Target="../slideLayouts/slideLayout1.xml"/><Relationship Id="rId4" Type="http://schemas.openxmlformats.org/officeDocument/2006/relationships/image" Target="../media/image46.emf"/></Relationships>
</file>

<file path=ppt/slides/_rels/slide9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9.xml"/><Relationship Id="rId1" Type="http://schemas.openxmlformats.org/officeDocument/2006/relationships/slideLayout" Target="../slideLayouts/slideLayout1.xml"/><Relationship Id="rId4" Type="http://schemas.openxmlformats.org/officeDocument/2006/relationships/image" Target="../media/image46.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a:t>
            </a:fld>
            <a:endParaRPr lang="zh-CN" altLang="en-US"/>
          </a:p>
        </p:txBody>
      </p:sp>
      <p:sp>
        <p:nvSpPr>
          <p:cNvPr id="2056" name="TextBox 12"/>
          <p:cNvSpPr txBox="1">
            <a:spLocks noChangeArrowheads="1"/>
          </p:cNvSpPr>
          <p:nvPr/>
        </p:nvSpPr>
        <p:spPr bwMode="auto">
          <a:xfrm>
            <a:off x="-228600" y="1066800"/>
            <a:ext cx="9076055" cy="4154984"/>
          </a:xfrm>
          <a:prstGeom prst="rect">
            <a:avLst/>
          </a:prstGeom>
          <a:noFill/>
          <a:ln w="9525">
            <a:noFill/>
            <a:miter lim="800000"/>
          </a:ln>
        </p:spPr>
        <p:txBody>
          <a:bodyPr wrap="square">
            <a:spAutoFit/>
          </a:bodyPr>
          <a:lstStyle/>
          <a:p>
            <a:pPr algn="ctr"/>
            <a:endParaRPr lang="en-US" altLang="zh-CN" sz="4000" b="1" dirty="0">
              <a:solidFill>
                <a:srgbClr val="002060"/>
              </a:solidFill>
              <a:latin typeface="Calibri" panose="020F0502020204030204" pitchFamily="34" charset="0"/>
            </a:endParaRPr>
          </a:p>
          <a:p>
            <a:pPr algn="ctr"/>
            <a:r>
              <a:rPr lang="en-US" altLang="zh-CN" sz="4000" b="1" dirty="0">
                <a:solidFill>
                  <a:srgbClr val="002060"/>
                </a:solidFill>
                <a:latin typeface="Calibri" panose="020F0502020204030204" pitchFamily="34" charset="0"/>
                <a:sym typeface="+mn-ea"/>
              </a:rPr>
              <a:t>Lecture 12 </a:t>
            </a:r>
            <a:r>
              <a:rPr lang="en-US" altLang="zh-CN" sz="4000" b="1" dirty="0" err="1">
                <a:solidFill>
                  <a:srgbClr val="002060"/>
                </a:solidFill>
                <a:latin typeface="Calibri" panose="020F0502020204030204" pitchFamily="34" charset="0"/>
                <a:sym typeface="+mn-ea"/>
              </a:rPr>
              <a:t>Hadoop</a:t>
            </a:r>
            <a:r>
              <a:rPr lang="zh-CN" altLang="en-US" sz="4000" b="1" dirty="0">
                <a:solidFill>
                  <a:srgbClr val="002060"/>
                </a:solidFill>
                <a:latin typeface="Calibri" panose="020F0502020204030204" pitchFamily="34" charset="0"/>
                <a:sym typeface="+mn-ea"/>
              </a:rPr>
              <a:t>生态系统</a:t>
            </a:r>
            <a:endParaRPr lang="zh-CN" altLang="en-US" sz="4000" b="1" dirty="0">
              <a:solidFill>
                <a:srgbClr val="002060"/>
              </a:solidFill>
              <a:latin typeface="Calibri" panose="020F0502020204030204" pitchFamily="34" charset="0"/>
              <a:ea typeface="宋体" panose="02010600030101010101" pitchFamily="2" charset="-122"/>
              <a:cs typeface="+mn-cs"/>
            </a:endParaRPr>
          </a:p>
          <a:p>
            <a:pPr algn="ctr"/>
            <a:endParaRPr lang="en-US" altLang="zh-CN" sz="4000" b="1" dirty="0">
              <a:solidFill>
                <a:srgbClr val="002060"/>
              </a:solidFill>
              <a:latin typeface="Calibri" panose="020F0502020204030204" pitchFamily="34" charset="0"/>
            </a:endParaRPr>
          </a:p>
          <a:p>
            <a:pPr lvl="5">
              <a:lnSpc>
                <a:spcPct val="150000"/>
              </a:lnSpc>
              <a:buFont typeface="Wingdings" panose="05000000000000000000" pitchFamily="2" charset="2"/>
              <a:buChar char="n"/>
            </a:pPr>
            <a:r>
              <a:rPr lang="zh-CN" altLang="en-US" sz="3200" b="1" dirty="0">
                <a:solidFill>
                  <a:srgbClr val="002060"/>
                </a:solidFill>
                <a:latin typeface="Calibri" panose="020F0502020204030204" pitchFamily="34" charset="0"/>
                <a:sym typeface="+mn-ea"/>
              </a:rPr>
              <a:t>   Hadoop总体架构</a:t>
            </a:r>
          </a:p>
          <a:p>
            <a:pPr lvl="5">
              <a:lnSpc>
                <a:spcPct val="150000"/>
              </a:lnSpc>
              <a:buFont typeface="Wingdings" panose="05000000000000000000" pitchFamily="2" charset="2"/>
              <a:buChar char="n"/>
            </a:pPr>
            <a:r>
              <a:rPr lang="zh-CN" altLang="en-US" sz="3200" b="1" dirty="0">
                <a:solidFill>
                  <a:srgbClr val="002060"/>
                </a:solidFill>
                <a:latin typeface="Calibri" panose="020F0502020204030204" pitchFamily="34" charset="0"/>
                <a:sym typeface="+mn-ea"/>
              </a:rPr>
              <a:t>   HDFS文件系统</a:t>
            </a:r>
          </a:p>
          <a:p>
            <a:pPr lvl="5">
              <a:lnSpc>
                <a:spcPct val="150000"/>
              </a:lnSpc>
              <a:buFont typeface="Wingdings" panose="05000000000000000000" pitchFamily="2" charset="2"/>
              <a:buChar char="n"/>
            </a:pPr>
            <a:r>
              <a:rPr lang="zh-CN" altLang="en-US" sz="3200" b="1" dirty="0">
                <a:solidFill>
                  <a:srgbClr val="002060"/>
                </a:solidFill>
                <a:latin typeface="Calibri" panose="020F0502020204030204" pitchFamily="34" charset="0"/>
                <a:sym typeface="+mn-ea"/>
              </a:rPr>
              <a:t>   Hadoop资源管理与作业调度</a:t>
            </a:r>
            <a:endParaRPr lang="zh-CN" altLang="en-US" sz="4000" b="1" dirty="0">
              <a:solidFill>
                <a:srgbClr val="002060"/>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a:t>
            </a:fld>
            <a:endParaRPr lang="zh-CN" altLang="en-US"/>
          </a:p>
        </p:txBody>
      </p:sp>
      <p:sp>
        <p:nvSpPr>
          <p:cNvPr id="3" name="文本框 2"/>
          <p:cNvSpPr txBox="1"/>
          <p:nvPr/>
        </p:nvSpPr>
        <p:spPr>
          <a:xfrm>
            <a:off x="685800" y="1243965"/>
            <a:ext cx="7772400" cy="485203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分布式文件系统</a:t>
            </a:r>
            <a:endParaRPr lang="zh-CN" altLang="en-US" sz="3200" b="1" dirty="0">
              <a:solidFill>
                <a:srgbClr val="0823A8"/>
              </a:solidFill>
              <a:latin typeface="Calibri" panose="020F0502020204030204" pitchFamily="34" charset="0"/>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结构：</a:t>
            </a:r>
            <a:r>
              <a:rPr lang="en-US" altLang="zh-CN" sz="2000" dirty="0">
                <a:solidFill>
                  <a:prstClr val="black"/>
                </a:solidFill>
                <a:latin typeface="Calibri" panose="020F0502020204030204"/>
                <a:ea typeface="宋体" panose="02010600030101010101" pitchFamily="2" charset="-122"/>
                <a:sym typeface="+mn-ea"/>
              </a:rPr>
              <a:t> </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物理存储资源和对象分散存储在通过网络相连的远程节点上</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主控服务器（也称元数据服务器）</a:t>
            </a:r>
            <a:r>
              <a:rPr lang="zh-CN" altLang="en-US"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负责管理命名空间和文件目录</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远程数据服务器（也称存储服务器）节点</a:t>
            </a:r>
            <a:r>
              <a:rPr lang="zh-CN" altLang="en-US"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存储实际文件数据</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特点：</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透明性</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高可用性</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支持并发访问</a:t>
            </a:r>
            <a:endParaRPr lang="zh-CN"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可扩展性</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安全性</a:t>
            </a:r>
            <a:endParaRPr lang="zh-CN" altLang="zh-CN" sz="2000" dirty="0">
              <a:solidFill>
                <a:prstClr val="black"/>
              </a:solidFill>
              <a:latin typeface="Calibri" panose="020F0502020204030204"/>
              <a:ea typeface="宋体" panose="02010600030101010101" pitchFamily="2" charset="-122"/>
            </a:endParaRPr>
          </a:p>
          <a:p>
            <a:pPr marL="457200" lvl="1" indent="0" algn="l">
              <a:lnSpc>
                <a:spcPct val="100000"/>
              </a:lnSpc>
              <a:spcAft>
                <a:spcPct val="0"/>
              </a:spcAft>
              <a:buNone/>
            </a:pP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 H</a:t>
            </a:r>
            <a:r>
              <a:rPr lang="en-US" altLang="zh-CN" sz="3200" b="1" dirty="0">
                <a:solidFill>
                  <a:srgbClr val="002060"/>
                </a:solidFill>
                <a:latin typeface="Calibri" panose="020F0502020204030204" pitchFamily="34" charset="0"/>
                <a:sym typeface="+mn-ea"/>
              </a:rPr>
              <a:t>DFS</a:t>
            </a:r>
            <a:r>
              <a:rPr lang="zh-CN" altLang="en-US" sz="3200" b="1" dirty="0">
                <a:solidFill>
                  <a:srgbClr val="002060"/>
                </a:solidFill>
                <a:latin typeface="Calibri" panose="020F0502020204030204" pitchFamily="34" charset="0"/>
                <a:sym typeface="+mn-ea"/>
              </a:rPr>
              <a:t>文件系统</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4737" y="3687727"/>
            <a:ext cx="4657725" cy="299085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100</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928757"/>
            <a:ext cx="6781800" cy="4896160"/>
          </a:xfrm>
          <a:prstGeom prst="rect">
            <a:avLst/>
          </a:prstGeom>
          <a:solidFill>
            <a:schemeClr val="bg1"/>
          </a:solidFill>
        </p:spPr>
      </p:pic>
      <p:sp>
        <p:nvSpPr>
          <p:cNvPr id="3" name="矩形 2"/>
          <p:cNvSpPr/>
          <p:nvPr/>
        </p:nvSpPr>
        <p:spPr>
          <a:xfrm>
            <a:off x="249477" y="5839273"/>
            <a:ext cx="8610600" cy="1015663"/>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、各个任务向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汇报自己的状态和进度</a:t>
            </a: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、应用程序运行完成后，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的应用程序管理器注销并关闭自己</a:t>
            </a:r>
          </a:p>
        </p:txBody>
      </p:sp>
      <p:cxnSp>
        <p:nvCxnSpPr>
          <p:cNvPr id="8" name="直接箭头连接符 7"/>
          <p:cNvCxnSpPr/>
          <p:nvPr/>
        </p:nvCxnSpPr>
        <p:spPr>
          <a:xfrm flipH="1" flipV="1">
            <a:off x="3657600" y="5105400"/>
            <a:ext cx="3048001" cy="3048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657600" y="2161981"/>
            <a:ext cx="762000" cy="252870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39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11</a:t>
            </a:fld>
            <a:endParaRPr lang="zh-CN" altLang="en-US"/>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12.2.1 HDFS</a:t>
            </a:r>
            <a:r>
              <a:rPr lang="zh-CN" altLang="en-US" sz="3200" b="1" dirty="0">
                <a:solidFill>
                  <a:srgbClr val="002060"/>
                </a:solidFill>
                <a:latin typeface="Calibri" panose="020F0502020204030204" pitchFamily="34" charset="0"/>
                <a:sym typeface="+mn-ea"/>
              </a:rPr>
              <a:t>体系结构</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204" y="1114025"/>
            <a:ext cx="8448182" cy="4301932"/>
          </a:xfrm>
          <a:prstGeom prst="rect">
            <a:avLst/>
          </a:prstGeom>
          <a:solidFill>
            <a:schemeClr val="bg1"/>
          </a:solidFill>
        </p:spPr>
      </p:pic>
      <p:sp>
        <p:nvSpPr>
          <p:cNvPr id="2" name="矩形 1"/>
          <p:cNvSpPr/>
          <p:nvPr/>
        </p:nvSpPr>
        <p:spPr>
          <a:xfrm>
            <a:off x="219204" y="5615582"/>
            <a:ext cx="8511959" cy="923330"/>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mn-ea"/>
              </a:rPr>
              <a:t>唯一</a:t>
            </a:r>
            <a:r>
              <a:rPr lang="zh-CN" altLang="zh-CN" dirty="0">
                <a:solidFill>
                  <a:prstClr val="black"/>
                </a:solidFill>
                <a:latin typeface="微软雅黑" panose="020B0503020204020204" pitchFamily="34" charset="-122"/>
                <a:ea typeface="微软雅黑" panose="020B0503020204020204" pitchFamily="34" charset="-122"/>
                <a:sym typeface="+mn-ea"/>
              </a:rPr>
              <a:t>主节点</a:t>
            </a:r>
            <a:r>
              <a:rPr lang="zh-CN" altLang="en-US" dirty="0">
                <a:solidFill>
                  <a:prstClr val="black"/>
                </a:solidFill>
                <a:latin typeface="微软雅黑" panose="020B0503020204020204" pitchFamily="34" charset="-122"/>
                <a:ea typeface="微软雅黑" panose="020B0503020204020204" pitchFamily="34" charset="-122"/>
                <a:sym typeface="+mn-ea"/>
              </a:rPr>
              <a:t>：</a:t>
            </a:r>
            <a:r>
              <a:rPr lang="zh-CN" altLang="zh-CN" dirty="0">
                <a:solidFill>
                  <a:prstClr val="black"/>
                </a:solidFill>
                <a:latin typeface="微软雅黑" panose="020B0503020204020204" pitchFamily="34" charset="-122"/>
                <a:ea typeface="微软雅黑" panose="020B0503020204020204" pitchFamily="34" charset="-122"/>
                <a:sym typeface="+mn-ea"/>
              </a:rPr>
              <a:t>运行</a:t>
            </a:r>
            <a:r>
              <a:rPr lang="en-US" altLang="zh-CN" dirty="0" err="1">
                <a:solidFill>
                  <a:prstClr val="black"/>
                </a:solidFill>
                <a:latin typeface="微软雅黑" panose="020B0503020204020204" pitchFamily="34" charset="-122"/>
                <a:ea typeface="微软雅黑" panose="020B0503020204020204" pitchFamily="34" charset="-122"/>
                <a:sym typeface="+mn-ea"/>
              </a:rPr>
              <a:t>NameNode</a:t>
            </a:r>
            <a:r>
              <a:rPr lang="zh-CN" altLang="en-US" dirty="0">
                <a:solidFill>
                  <a:prstClr val="black"/>
                </a:solidFill>
                <a:latin typeface="微软雅黑" panose="020B0503020204020204" pitchFamily="34" charset="-122"/>
                <a:ea typeface="微软雅黑" panose="020B0503020204020204" pitchFamily="34" charset="-122"/>
                <a:sym typeface="+mn-ea"/>
              </a:rPr>
              <a:t>、</a:t>
            </a:r>
            <a:r>
              <a:rPr lang="en-US" altLang="zh-CN" dirty="0" err="1">
                <a:solidFill>
                  <a:prstClr val="black"/>
                </a:solidFill>
                <a:latin typeface="微软雅黑" panose="020B0503020204020204" pitchFamily="34" charset="-122"/>
                <a:ea typeface="微软雅黑" panose="020B0503020204020204" pitchFamily="34" charset="-122"/>
                <a:sym typeface="+mn-ea"/>
              </a:rPr>
              <a:t>JobTracker</a:t>
            </a:r>
            <a:r>
              <a:rPr lang="zh-CN" altLang="en-US" dirty="0">
                <a:solidFill>
                  <a:prstClr val="black"/>
                </a:solidFill>
                <a:latin typeface="微软雅黑" panose="020B0503020204020204" pitchFamily="34" charset="-122"/>
                <a:ea typeface="微软雅黑" panose="020B0503020204020204" pitchFamily="34" charset="-122"/>
                <a:sym typeface="+mn-ea"/>
              </a:rPr>
              <a:t>、</a:t>
            </a: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a:t>
            </a:r>
            <a:r>
              <a:rPr lang="en-US" altLang="zh-CN" dirty="0" err="1">
                <a:solidFill>
                  <a:prstClr val="black"/>
                </a:solidFill>
                <a:latin typeface="微软雅黑" panose="020B0503020204020204" pitchFamily="34" charset="-122"/>
                <a:ea typeface="微软雅黑" panose="020B0503020204020204" pitchFamily="34" charset="-122"/>
                <a:sym typeface="+mn-ea"/>
              </a:rPr>
              <a:t>Hmaster</a:t>
            </a:r>
            <a:r>
              <a:rPr lang="zh-CN" altLang="zh-CN" dirty="0">
                <a:solidFill>
                  <a:prstClr val="black"/>
                </a:solidFill>
                <a:latin typeface="微软雅黑" panose="020B0503020204020204" pitchFamily="34" charset="-122"/>
                <a:ea typeface="微软雅黑" panose="020B0503020204020204" pitchFamily="34" charset="-122"/>
                <a:sym typeface="+mn-ea"/>
              </a:rPr>
              <a:t>等负责集群管理、资源配置、作业调度的程序</a:t>
            </a:r>
            <a:r>
              <a:rPr lang="zh-CN" altLang="en-US" dirty="0">
                <a:solidFill>
                  <a:prstClr val="black"/>
                </a:solidFill>
                <a:latin typeface="微软雅黑" panose="020B0503020204020204" pitchFamily="34" charset="-122"/>
                <a:ea typeface="微软雅黑" panose="020B0503020204020204" pitchFamily="34" charset="-122"/>
                <a:sym typeface="+mn-ea"/>
              </a:rPr>
              <a:t>。</a:t>
            </a: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876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12</a:t>
            </a:fld>
            <a:endParaRPr lang="zh-CN" altLang="en-US"/>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12.2.1 HDFS</a:t>
            </a:r>
            <a:r>
              <a:rPr lang="zh-CN" altLang="en-US" sz="3200" b="1" dirty="0">
                <a:solidFill>
                  <a:srgbClr val="002060"/>
                </a:solidFill>
                <a:latin typeface="Calibri" panose="020F0502020204030204" pitchFamily="34" charset="0"/>
                <a:sym typeface="+mn-ea"/>
              </a:rPr>
              <a:t>体系结构</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267" y="1143000"/>
            <a:ext cx="8448182" cy="4301932"/>
          </a:xfrm>
          <a:prstGeom prst="rect">
            <a:avLst/>
          </a:prstGeom>
          <a:solidFill>
            <a:schemeClr val="bg1"/>
          </a:solidFill>
        </p:spPr>
      </p:pic>
      <p:sp>
        <p:nvSpPr>
          <p:cNvPr id="2" name="矩形 1"/>
          <p:cNvSpPr/>
          <p:nvPr/>
        </p:nvSpPr>
        <p:spPr>
          <a:xfrm>
            <a:off x="219204" y="5615582"/>
            <a:ext cx="8511959" cy="507831"/>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mn-ea"/>
              </a:rPr>
              <a:t>多个从节点（</a:t>
            </a:r>
            <a:r>
              <a:rPr lang="en-US" altLang="zh-CN" dirty="0" err="1">
                <a:solidFill>
                  <a:prstClr val="black"/>
                </a:solidFill>
                <a:latin typeface="微软雅黑" panose="020B0503020204020204" pitchFamily="34" charset="-122"/>
                <a:ea typeface="微软雅黑" panose="020B0503020204020204" pitchFamily="34" charset="-122"/>
                <a:sym typeface="+mn-ea"/>
              </a:rPr>
              <a:t>DataNode</a:t>
            </a:r>
            <a:r>
              <a:rPr lang="zh-CN" altLang="en-US" dirty="0">
                <a:solidFill>
                  <a:prstClr val="black"/>
                </a:solidFill>
                <a:latin typeface="微软雅黑" panose="020B0503020204020204" pitchFamily="34" charset="-122"/>
                <a:ea typeface="微软雅黑" panose="020B0503020204020204" pitchFamily="34" charset="-122"/>
                <a:sym typeface="+mn-ea"/>
              </a:rPr>
              <a:t>）：承担数据存储及计算任务。</a:t>
            </a: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822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13</a:t>
            </a:fld>
            <a:endParaRPr lang="zh-CN" altLang="en-US"/>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12.2.1 HDFS</a:t>
            </a:r>
            <a:r>
              <a:rPr lang="zh-CN" altLang="en-US" sz="3200" b="1" dirty="0">
                <a:solidFill>
                  <a:srgbClr val="002060"/>
                </a:solidFill>
                <a:latin typeface="Calibri" panose="020F0502020204030204" pitchFamily="34" charset="0"/>
                <a:sym typeface="+mn-ea"/>
              </a:rPr>
              <a:t>体系结构</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267" y="1143000"/>
            <a:ext cx="8448182" cy="4301932"/>
          </a:xfrm>
          <a:prstGeom prst="rect">
            <a:avLst/>
          </a:prstGeom>
          <a:solidFill>
            <a:schemeClr val="bg1"/>
          </a:solidFill>
        </p:spPr>
      </p:pic>
      <p:sp>
        <p:nvSpPr>
          <p:cNvPr id="2" name="矩形 1"/>
          <p:cNvSpPr/>
          <p:nvPr/>
        </p:nvSpPr>
        <p:spPr>
          <a:xfrm>
            <a:off x="219204" y="5615582"/>
            <a:ext cx="8511959" cy="458908"/>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mn-ea"/>
              </a:rPr>
              <a:t>客户端（</a:t>
            </a:r>
            <a:r>
              <a:rPr lang="en-US" altLang="zh-CN" dirty="0">
                <a:solidFill>
                  <a:prstClr val="black"/>
                </a:solidFill>
                <a:latin typeface="微软雅黑" panose="020B0503020204020204" pitchFamily="34" charset="-122"/>
                <a:ea typeface="微软雅黑" panose="020B0503020204020204" pitchFamily="34" charset="-122"/>
                <a:sym typeface="+mn-ea"/>
              </a:rPr>
              <a:t>Client</a:t>
            </a:r>
            <a:r>
              <a:rPr lang="zh-CN" altLang="en-US" dirty="0">
                <a:solidFill>
                  <a:prstClr val="black"/>
                </a:solidFill>
                <a:latin typeface="微软雅黑" panose="020B0503020204020204" pitchFamily="34" charset="-122"/>
                <a:ea typeface="微软雅黑" panose="020B0503020204020204" pitchFamily="34" charset="-122"/>
                <a:sym typeface="+mn-ea"/>
              </a:rPr>
              <a:t>）：用于支持客户操作</a:t>
            </a:r>
            <a:r>
              <a:rPr lang="en-US" altLang="zh-CN" dirty="0">
                <a:solidFill>
                  <a:prstClr val="black"/>
                </a:solidFill>
                <a:latin typeface="微软雅黑" panose="020B0503020204020204" pitchFamily="34" charset="-122"/>
                <a:ea typeface="微软雅黑" panose="020B0503020204020204" pitchFamily="34" charset="-122"/>
                <a:sym typeface="+mn-ea"/>
              </a:rPr>
              <a:t>HDFS</a:t>
            </a:r>
            <a:r>
              <a:rPr lang="zh-CN" altLang="en-US" dirty="0">
                <a:solidFill>
                  <a:prstClr val="black"/>
                </a:solidFill>
                <a:latin typeface="微软雅黑" panose="020B0503020204020204" pitchFamily="34" charset="-122"/>
                <a:ea typeface="微软雅黑" panose="020B0503020204020204" pitchFamily="34" charset="-122"/>
                <a:sym typeface="+mn-ea"/>
              </a:rPr>
              <a:t>。</a:t>
            </a: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638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14</a:t>
            </a:fld>
            <a:endParaRPr lang="zh-CN" altLang="en-US" dirty="0"/>
          </a:p>
        </p:txBody>
      </p:sp>
      <p:sp>
        <p:nvSpPr>
          <p:cNvPr id="3" name="文本框 2"/>
          <p:cNvSpPr txBox="1"/>
          <p:nvPr/>
        </p:nvSpPr>
        <p:spPr>
          <a:xfrm>
            <a:off x="685800" y="1243965"/>
            <a:ext cx="7772400"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HDFS架构</a:t>
            </a:r>
            <a:r>
              <a:rPr lang="zh-CN" altLang="en-US" sz="3200" b="1" dirty="0">
                <a:solidFill>
                  <a:srgbClr val="0823A8"/>
                </a:solidFill>
                <a:latin typeface="Calibri" panose="020F0502020204030204" pitchFamily="34" charset="0"/>
                <a:ea typeface="宋体" panose="02010600030101010101" pitchFamily="2" charset="-122"/>
              </a:rPr>
              <a:t>：</a:t>
            </a:r>
          </a:p>
          <a:p>
            <a:pPr>
              <a:lnSpc>
                <a:spcPct val="100000"/>
              </a:lnSpc>
              <a:spcAft>
                <a:spcPct val="0"/>
              </a:spcAft>
            </a:pPr>
            <a:r>
              <a:rPr lang="en-US" altLang="zh-CN" sz="2000" dirty="0">
                <a:solidFill>
                  <a:prstClr val="black"/>
                </a:solidFill>
                <a:latin typeface="Calibri" panose="020F0502020204030204"/>
                <a:ea typeface="宋体" panose="02010600030101010101" pitchFamily="2" charset="-122"/>
                <a:sym typeface="+mn-ea"/>
              </a:rPr>
              <a:t>Master/Slave</a:t>
            </a:r>
            <a:r>
              <a:rPr lang="zh-CN" altLang="zh-CN" sz="2000" dirty="0">
                <a:solidFill>
                  <a:prstClr val="black"/>
                </a:solidFill>
                <a:latin typeface="Calibri" panose="020F0502020204030204"/>
                <a:ea typeface="宋体" panose="02010600030101010101" pitchFamily="2" charset="-122"/>
                <a:sym typeface="+mn-ea"/>
              </a:rPr>
              <a:t>架构，集群中只设置一个主节点</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优：</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简化了系统设计</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元数据管理和资源调配更容易</a:t>
            </a:r>
            <a:r>
              <a:rPr lang="en-US" altLang="zh-CN" sz="2000" dirty="0">
                <a:solidFill>
                  <a:prstClr val="black"/>
                </a:solidFill>
                <a:latin typeface="Calibri" panose="020F0502020204030204"/>
                <a:ea typeface="宋体" panose="02010600030101010101" pitchFamily="2" charset="-122"/>
                <a:sym typeface="+mn-ea"/>
              </a:rPr>
              <a:t>	</a:t>
            </a: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劣：</a:t>
            </a:r>
            <a:endParaRPr lang="en-US" altLang="zh-CN" sz="2000" dirty="0">
              <a:solidFill>
                <a:prstClr val="black"/>
              </a:solidFill>
              <a:latin typeface="Calibri" panose="020F0502020204030204"/>
              <a:ea typeface="宋体" panose="02010600030101010101" pitchFamily="2" charset="-122"/>
            </a:endParaRPr>
          </a:p>
          <a:p>
            <a:pPr lvl="1">
              <a:lnSpc>
                <a:spcPct val="100000"/>
              </a:lnSpc>
            </a:pPr>
            <a:r>
              <a:rPr lang="zh-CN" altLang="zh-CN" sz="2000" dirty="0">
                <a:solidFill>
                  <a:prstClr val="black"/>
                </a:solidFill>
                <a:latin typeface="Calibri" panose="020F0502020204030204"/>
                <a:ea typeface="宋体" panose="02010600030101010101" pitchFamily="2" charset="-122"/>
                <a:sym typeface="+mn-ea"/>
              </a:rPr>
              <a:t>命名空间的限制</a:t>
            </a:r>
            <a:r>
              <a:rPr lang="zh-CN" altLang="en-US" sz="2000" dirty="0">
                <a:solidFill>
                  <a:prstClr val="black"/>
                </a:solidFill>
                <a:sym typeface="+mn-ea"/>
              </a:rPr>
              <a:t>：由于管理命名空间的名称节点进程是保存在内存中，因此名称节点能够容纳的对象（文件、块）的个数会受到内存空间大小的限制。</a:t>
            </a:r>
            <a:endParaRPr lang="en-US" altLang="zh-CN" sz="2000" dirty="0">
              <a:solidFill>
                <a:prstClr val="black"/>
              </a:solidFill>
              <a:latin typeface="Calibri" panose="020F0502020204030204"/>
              <a:ea typeface="宋体" panose="02010600030101010101" pitchFamily="2" charset="-122"/>
            </a:endParaRPr>
          </a:p>
          <a:p>
            <a:pPr lvl="1">
              <a:lnSpc>
                <a:spcPct val="100000"/>
              </a:lnSpc>
            </a:pPr>
            <a:r>
              <a:rPr lang="zh-CN" altLang="zh-CN" sz="2000" dirty="0">
                <a:solidFill>
                  <a:prstClr val="black"/>
                </a:solidFill>
                <a:latin typeface="Calibri" panose="020F0502020204030204"/>
                <a:ea typeface="宋体" panose="02010600030101010101" pitchFamily="2" charset="-122"/>
                <a:sym typeface="+mn-ea"/>
              </a:rPr>
              <a:t>性能的瓶颈</a:t>
            </a:r>
            <a:r>
              <a:rPr lang="zh-CN" altLang="en-US" sz="2000" dirty="0">
                <a:solidFill>
                  <a:prstClr val="black"/>
                </a:solidFill>
                <a:sym typeface="+mn-ea"/>
              </a:rPr>
              <a:t>：整个分布式文件系统的吞吐量，受限于单个名称节点的吞吐量</a:t>
            </a:r>
            <a:endParaRPr lang="en-US" altLang="zh-CN" sz="2000" dirty="0">
              <a:solidFill>
                <a:prstClr val="black"/>
              </a:solidFill>
              <a:latin typeface="Calibri" panose="020F0502020204030204"/>
              <a:ea typeface="宋体" panose="02010600030101010101" pitchFamily="2" charset="-122"/>
            </a:endParaRPr>
          </a:p>
          <a:p>
            <a:pPr lvl="1">
              <a:lnSpc>
                <a:spcPct val="100000"/>
              </a:lnSpc>
            </a:pPr>
            <a:r>
              <a:rPr lang="zh-CN" altLang="zh-CN" sz="2000" dirty="0">
                <a:solidFill>
                  <a:prstClr val="black"/>
                </a:solidFill>
                <a:latin typeface="Calibri" panose="020F0502020204030204"/>
                <a:ea typeface="宋体" panose="02010600030101010101" pitchFamily="2" charset="-122"/>
                <a:sym typeface="+mn-ea"/>
              </a:rPr>
              <a:t>单点失效（</a:t>
            </a:r>
            <a:r>
              <a:rPr lang="en-US" altLang="zh-CN" sz="2000" dirty="0">
                <a:solidFill>
                  <a:prstClr val="black"/>
                </a:solidFill>
                <a:latin typeface="Calibri" panose="020F0502020204030204"/>
                <a:ea typeface="宋体" panose="02010600030101010101" pitchFamily="2" charset="-122"/>
                <a:sym typeface="+mn-ea"/>
              </a:rPr>
              <a:t>SPOF</a:t>
            </a:r>
            <a:r>
              <a:rPr lang="zh-CN" altLang="zh-CN" sz="2000" dirty="0">
                <a:solidFill>
                  <a:prstClr val="black"/>
                </a:solidFill>
                <a:latin typeface="Calibri" panose="020F0502020204030204"/>
                <a:ea typeface="宋体" panose="02010600030101010101" pitchFamily="2" charset="-122"/>
                <a:sym typeface="+mn-ea"/>
              </a:rPr>
              <a:t>）问题</a:t>
            </a:r>
            <a:r>
              <a:rPr lang="zh-CN" altLang="en-US" sz="2000" dirty="0">
                <a:solidFill>
                  <a:prstClr val="black"/>
                </a:solidFill>
                <a:sym typeface="+mn-ea"/>
              </a:rPr>
              <a:t>：一旦这个唯一的名称节点发生故障，会导致整个集群变得不可用。</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体系结构</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15</a:t>
            </a:fld>
            <a:endParaRPr lang="zh-CN" altLang="en-US"/>
          </a:p>
        </p:txBody>
      </p:sp>
      <p:sp>
        <p:nvSpPr>
          <p:cNvPr id="3" name="文本框 2"/>
          <p:cNvSpPr txBox="1"/>
          <p:nvPr/>
        </p:nvSpPr>
        <p:spPr>
          <a:xfrm>
            <a:off x="670560" y="1259205"/>
            <a:ext cx="7877810"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gn="l">
              <a:lnSpc>
                <a:spcPct val="150000"/>
              </a:lnSpc>
            </a:pPr>
            <a:r>
              <a:rPr lang="en-US" altLang="zh-CN" sz="2000" dirty="0" err="1">
                <a:solidFill>
                  <a:prstClr val="black"/>
                </a:solidFill>
                <a:latin typeface="Calibri" panose="020F0502020204030204"/>
                <a:ea typeface="宋体" panose="02010600030101010101" pitchFamily="2" charset="-122"/>
                <a:sym typeface="+mn-ea"/>
              </a:rPr>
              <a:t>以块（block）为基本单位存储文件</a:t>
            </a:r>
            <a:endParaRPr lang="en-US" altLang="zh-CN" sz="2000" dirty="0">
              <a:solidFill>
                <a:prstClr val="black"/>
              </a:solidFill>
              <a:latin typeface="Calibri" panose="020F0502020204030204"/>
              <a:ea typeface="宋体" panose="02010600030101010101" pitchFamily="2" charset="-122"/>
            </a:endParaRP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每个文件被划分成64MB大小的多个blocks，属于同一个文件的blocks分散存储在不同DataNode上；</a:t>
            </a: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出于系统容错需要，每一个block有多个副本（replica），存储在不同的DataNode上；</a:t>
            </a: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每个DataNode上的数据存储在本地的Linux文件系统中</a:t>
            </a:r>
            <a:r>
              <a:rPr lang="zh-CN" altLang="zh-CN" sz="2000" dirty="0">
                <a:solidFill>
                  <a:prstClr val="black"/>
                </a:solidFill>
                <a:latin typeface="Calibri" panose="020F0502020204030204"/>
                <a:ea typeface="宋体" panose="02010600030101010101" pitchFamily="2" charset="-122"/>
                <a:sym typeface="+mn-ea"/>
              </a:rPr>
              <a:t>。</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12.2.2 HDFS</a:t>
            </a:r>
            <a:r>
              <a:rPr lang="zh-CN" altLang="en-US" sz="3200" b="1" dirty="0">
                <a:solidFill>
                  <a:srgbClr val="002060"/>
                </a:solidFill>
                <a:latin typeface="Calibri" panose="020F0502020204030204" pitchFamily="34" charset="0"/>
                <a:sym typeface="+mn-ea"/>
              </a:rPr>
              <a:t>存储结构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16</a:t>
            </a:fld>
            <a:endParaRPr lang="zh-CN" altLang="en-US"/>
          </a:p>
        </p:txBody>
      </p:sp>
      <p:sp>
        <p:nvSpPr>
          <p:cNvPr id="3" name="文本框 2"/>
          <p:cNvSpPr txBox="1"/>
          <p:nvPr/>
        </p:nvSpPr>
        <p:spPr>
          <a:xfrm>
            <a:off x="670560" y="1259205"/>
            <a:ext cx="7877810"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gn="l">
              <a:lnSpc>
                <a:spcPct val="150000"/>
              </a:lnSpc>
            </a:pPr>
            <a:r>
              <a:rPr lang="en-US" altLang="zh-CN" sz="2000" dirty="0" err="1">
                <a:solidFill>
                  <a:prstClr val="black"/>
                </a:solidFill>
                <a:latin typeface="Calibri" panose="020F0502020204030204"/>
                <a:ea typeface="宋体" panose="02010600030101010101" pitchFamily="2" charset="-122"/>
                <a:sym typeface="+mn-ea"/>
              </a:rPr>
              <a:t>以块（block）为基本单位存储文件</a:t>
            </a:r>
            <a:endParaRPr lang="en-US" altLang="zh-CN" sz="2000" dirty="0">
              <a:solidFill>
                <a:prstClr val="black"/>
              </a:solidFill>
              <a:latin typeface="Calibri" panose="020F0502020204030204"/>
              <a:ea typeface="宋体" panose="02010600030101010101" pitchFamily="2" charset="-122"/>
            </a:endParaRP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每个文件被划分成64MB大小的多个blocks，属于同一个文件的blocks分散存储在不同DataNode上；</a:t>
            </a: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出于系统容错需要，每一个block有多个副本（replica），存储在不同的DataNode上；</a:t>
            </a: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每个DataNode上的数据存储在本地的Linux文件系统中</a:t>
            </a:r>
            <a:r>
              <a:rPr lang="zh-CN" altLang="zh-CN" sz="2000" dirty="0">
                <a:solidFill>
                  <a:prstClr val="black"/>
                </a:solidFill>
                <a:latin typeface="Calibri" panose="020F0502020204030204"/>
                <a:ea typeface="宋体" panose="02010600030101010101" pitchFamily="2" charset="-122"/>
                <a:sym typeface="+mn-ea"/>
              </a:rPr>
              <a:t>。</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12.2.2 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161" y="1257922"/>
            <a:ext cx="7416653" cy="4783618"/>
          </a:xfrm>
          <a:prstGeom prst="rect">
            <a:avLst/>
          </a:prstGeom>
        </p:spPr>
      </p:pic>
    </p:spTree>
    <p:extLst>
      <p:ext uri="{BB962C8B-B14F-4D97-AF65-F5344CB8AC3E}">
        <p14:creationId xmlns:p14="http://schemas.microsoft.com/office/powerpoint/2010/main" val="2282763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17</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HDFS存储结构优势：</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en-US" sz="2000" dirty="0">
                <a:solidFill>
                  <a:prstClr val="black"/>
                </a:solidFill>
                <a:latin typeface="微软雅黑" panose="020B0503020204020204" pitchFamily="34" charset="-122"/>
                <a:ea typeface="微软雅黑" panose="020B0503020204020204" pitchFamily="34" charset="-122"/>
                <a:sym typeface="+mn-ea"/>
              </a:rPr>
              <a:t>有利于大规模文件存储：一个大规模文件可以被分拆成若干个文件块，不同的文件块可以被分发到不同的节点上，因此，一个文件的大小不会受到单个节点存储容量的限制。</a:t>
            </a:r>
          </a:p>
          <a:p>
            <a:pPr>
              <a:lnSpc>
                <a:spcPct val="150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适合数据备份：每个文件块都可以冗余存储到多个节点上，大大提高了系统的容错性和可用性。</a:t>
            </a:r>
          </a:p>
          <a:p>
            <a:pPr>
              <a:lnSpc>
                <a:spcPct val="150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系统设计简化：首先简化了存储管理，因为文件块大小是固定的，这样就可以很容易计算出一个节点可以存储多少文件块；其次方便了元数据的管理，元数据不需要和文件块一起存储，可以由其他系统负责管理元数据。</a:t>
            </a:r>
            <a:endParaRPr lang="en-US" altLang="zh-CN" sz="2000" dirty="0">
              <a:solidFill>
                <a:prstClr val="black"/>
              </a:solidFill>
              <a:latin typeface="微软雅黑" panose="020B0503020204020204" pitchFamily="34" charset="-122"/>
              <a:ea typeface="微软雅黑" panose="020B0503020204020204" pitchFamily="34" charset="-122"/>
              <a:sym typeface="+mn-ea"/>
            </a:endParaRPr>
          </a:p>
          <a:p>
            <a:pPr marL="0" indent="0">
              <a:lnSpc>
                <a:spcPct val="150000"/>
              </a:lnSpc>
              <a:buNone/>
            </a:pPr>
            <a:r>
              <a:rPr lang="zh-CN" altLang="en-US" sz="2000" b="1" dirty="0">
                <a:solidFill>
                  <a:prstClr val="black"/>
                </a:solidFill>
                <a:latin typeface="微软雅黑" panose="020B0503020204020204" pitchFamily="34" charset="-122"/>
                <a:ea typeface="微软雅黑" panose="020B0503020204020204" pitchFamily="34" charset="-122"/>
                <a:sym typeface="+mn-ea"/>
              </a:rPr>
              <a:t>要实现上述基于块的存储机制，</a:t>
            </a:r>
            <a:r>
              <a:rPr lang="en-US" altLang="zh-CN" sz="2000" b="1" dirty="0">
                <a:solidFill>
                  <a:prstClr val="black"/>
                </a:solidFill>
                <a:latin typeface="微软雅黑" panose="020B0503020204020204" pitchFamily="34" charset="-122"/>
                <a:ea typeface="微软雅黑" panose="020B0503020204020204" pitchFamily="34" charset="-122"/>
                <a:sym typeface="+mn-ea"/>
              </a:rPr>
              <a:t>HDFS</a:t>
            </a:r>
            <a:r>
              <a:rPr lang="zh-CN" altLang="en-US" sz="2000" b="1" dirty="0">
                <a:solidFill>
                  <a:prstClr val="black"/>
                </a:solidFill>
                <a:latin typeface="微软雅黑" panose="020B0503020204020204" pitchFamily="34" charset="-122"/>
                <a:ea typeface="微软雅黑" panose="020B0503020204020204" pitchFamily="34" charset="-122"/>
                <a:sym typeface="+mn-ea"/>
              </a:rPr>
              <a:t>需解决三个问题：</a:t>
            </a:r>
            <a:r>
              <a:rPr lang="zh-CN" altLang="en-US" sz="2000" b="1" dirty="0">
                <a:solidFill>
                  <a:srgbClr val="FF0000"/>
                </a:solidFill>
                <a:latin typeface="微软雅黑" panose="020B0503020204020204" pitchFamily="34" charset="-122"/>
                <a:ea typeface="微软雅黑" panose="020B0503020204020204" pitchFamily="34" charset="-122"/>
                <a:sym typeface="+mn-ea"/>
              </a:rPr>
              <a:t>文件</a:t>
            </a:r>
            <a:r>
              <a:rPr lang="en-US" altLang="zh-CN" sz="2000" b="1" dirty="0">
                <a:solidFill>
                  <a:srgbClr val="FF0000"/>
                </a:solidFill>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sym typeface="+mn-ea"/>
              </a:rPr>
              <a:t>块</a:t>
            </a:r>
            <a:r>
              <a:rPr lang="en-US" altLang="zh-CN" sz="2000" b="1" dirty="0">
                <a:solidFill>
                  <a:srgbClr val="FF0000"/>
                </a:solidFill>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sym typeface="+mn-ea"/>
              </a:rPr>
              <a:t>节点的映射关系，命名空间管理，文件读写操作流程</a:t>
            </a:r>
            <a:r>
              <a:rPr lang="zh-CN" altLang="en-US" sz="2000" b="1" dirty="0">
                <a:solidFill>
                  <a:prstClr val="black"/>
                </a:solidFill>
                <a:latin typeface="微软雅黑" panose="020B0503020204020204" pitchFamily="34" charset="-122"/>
                <a:ea typeface="微软雅黑" panose="020B0503020204020204" pitchFamily="34" charset="-122"/>
                <a:sym typeface="+mn-ea"/>
              </a:rPr>
              <a:t>。</a:t>
            </a:r>
          </a:p>
          <a:p>
            <a:pPr>
              <a:lnSpc>
                <a:spcPct val="150000"/>
              </a:lnSpc>
              <a:spcAft>
                <a:spcPct val="0"/>
              </a:spcAft>
            </a:pP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12.2.2 HDFS</a:t>
            </a:r>
            <a:r>
              <a:rPr lang="zh-CN" altLang="en-US" sz="3200" b="1" dirty="0">
                <a:solidFill>
                  <a:srgbClr val="002060"/>
                </a:solidFill>
                <a:latin typeface="Calibri" panose="020F0502020204030204" pitchFamily="34" charset="0"/>
                <a:sym typeface="+mn-ea"/>
              </a:rPr>
              <a:t>存储结构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18</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一、HDFS命名空间管理：</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命名空间包括目录、文件和块</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文件</a:t>
            </a:r>
            <a:r>
              <a:rPr lang="en-US" altLang="zh-CN" sz="2000" dirty="0">
                <a:solidFill>
                  <a:prstClr val="black"/>
                </a:solidFill>
                <a:latin typeface="Calibri" panose="020F0502020204030204"/>
                <a:ea typeface="宋体" panose="02010600030101010101" pitchFamily="2" charset="-122"/>
                <a:sym typeface="+mn-ea"/>
              </a:rPr>
              <a:t> -&gt; block -&gt; </a:t>
            </a:r>
            <a:r>
              <a:rPr lang="zh-CN" altLang="zh-CN" sz="2000" dirty="0">
                <a:solidFill>
                  <a:prstClr val="black"/>
                </a:solidFill>
                <a:latin typeface="Calibri" panose="020F0502020204030204"/>
                <a:ea typeface="宋体" panose="02010600030101010101" pitchFamily="2" charset="-122"/>
                <a:sym typeface="+mn-ea"/>
              </a:rPr>
              <a:t>节点的映射关系作为元数据存储在</a:t>
            </a: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上</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整个</a:t>
            </a:r>
            <a:r>
              <a:rPr lang="en-US" altLang="zh-CN" sz="2000" dirty="0">
                <a:solidFill>
                  <a:prstClr val="black"/>
                </a:solidFill>
                <a:latin typeface="Calibri" panose="020F0502020204030204"/>
                <a:ea typeface="宋体" panose="02010600030101010101" pitchFamily="2" charset="-122"/>
                <a:sym typeface="+mn-ea"/>
              </a:rPr>
              <a:t>HDFS</a:t>
            </a:r>
            <a:r>
              <a:rPr lang="zh-CN" altLang="zh-CN" sz="2000" dirty="0">
                <a:solidFill>
                  <a:prstClr val="black"/>
                </a:solidFill>
                <a:latin typeface="Calibri" panose="020F0502020204030204"/>
                <a:ea typeface="宋体" panose="02010600030101010101" pitchFamily="2" charset="-122"/>
                <a:sym typeface="+mn-ea"/>
              </a:rPr>
              <a:t>集群只有一个命名空间，由唯一的一个名称节点负责对命名空间进行管理</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HDFS</a:t>
            </a:r>
            <a:r>
              <a:rPr lang="zh-CN" altLang="zh-CN" sz="2000" dirty="0">
                <a:solidFill>
                  <a:prstClr val="black"/>
                </a:solidFill>
                <a:latin typeface="Calibri" panose="020F0502020204030204"/>
                <a:ea typeface="宋体" panose="02010600030101010101" pitchFamily="2" charset="-122"/>
                <a:sym typeface="+mn-ea"/>
              </a:rPr>
              <a:t>使用的是传统的分级文件体系</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进程使用</a:t>
            </a:r>
            <a:r>
              <a:rPr lang="en-US" altLang="zh-CN" sz="2000" dirty="0" err="1">
                <a:solidFill>
                  <a:prstClr val="black"/>
                </a:solidFill>
                <a:latin typeface="Calibri" panose="020F0502020204030204"/>
                <a:ea typeface="宋体" panose="02010600030101010101" pitchFamily="2" charset="-122"/>
                <a:sym typeface="+mn-ea"/>
              </a:rPr>
              <a:t>FsImage</a:t>
            </a:r>
            <a:r>
              <a:rPr lang="zh-CN" altLang="zh-CN" sz="2000" dirty="0">
                <a:solidFill>
                  <a:prstClr val="black"/>
                </a:solidFill>
                <a:latin typeface="Calibri" panose="020F0502020204030204"/>
                <a:ea typeface="宋体" panose="02010600030101010101" pitchFamily="2" charset="-122"/>
                <a:sym typeface="+mn-ea"/>
              </a:rPr>
              <a:t>和</a:t>
            </a:r>
            <a:r>
              <a:rPr lang="en-US" altLang="zh-CN" sz="2000" dirty="0" err="1">
                <a:solidFill>
                  <a:prstClr val="black"/>
                </a:solidFill>
                <a:latin typeface="Calibri" panose="020F0502020204030204"/>
                <a:ea typeface="宋体" panose="02010600030101010101" pitchFamily="2" charset="-122"/>
                <a:sym typeface="+mn-ea"/>
              </a:rPr>
              <a:t>EditLog</a:t>
            </a:r>
            <a:r>
              <a:rPr lang="zh-CN" altLang="zh-CN" sz="2000" dirty="0">
                <a:solidFill>
                  <a:prstClr val="black"/>
                </a:solidFill>
                <a:latin typeface="Calibri" panose="020F0502020204030204"/>
                <a:ea typeface="宋体" panose="02010600030101010101" pitchFamily="2" charset="-122"/>
                <a:sym typeface="+mn-ea"/>
              </a:rPr>
              <a:t>对命名空间进行管理。</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19</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FsImage：</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mn-ea"/>
                <a:cs typeface="+mn-ea"/>
                <a:sym typeface="+mn-ea"/>
              </a:rPr>
              <a:t>存储和管理内容：</a:t>
            </a:r>
            <a:endParaRPr lang="en-US" altLang="zh-CN" sz="2000" dirty="0">
              <a:solidFill>
                <a:prstClr val="black"/>
              </a:solidFill>
              <a:latin typeface="+mn-ea"/>
              <a:cs typeface="+mn-ea"/>
            </a:endParaRPr>
          </a:p>
          <a:p>
            <a:pPr lvl="1">
              <a:lnSpc>
                <a:spcPct val="150000"/>
              </a:lnSpc>
              <a:spcAft>
                <a:spcPct val="0"/>
              </a:spcAft>
            </a:pPr>
            <a:r>
              <a:rPr lang="en-US" altLang="zh-CN" sz="2000" dirty="0">
                <a:solidFill>
                  <a:prstClr val="black"/>
                </a:solidFill>
                <a:latin typeface="+mn-ea"/>
                <a:cs typeface="+mn-ea"/>
                <a:sym typeface="+mn-ea"/>
              </a:rPr>
              <a:t>文件系统目录树</a:t>
            </a:r>
            <a:endParaRPr lang="en-US" altLang="zh-CN" sz="2000" dirty="0">
              <a:solidFill>
                <a:prstClr val="black"/>
              </a:solidFill>
              <a:latin typeface="+mn-ea"/>
              <a:cs typeface="+mn-ea"/>
            </a:endParaRPr>
          </a:p>
          <a:p>
            <a:pPr lvl="1">
              <a:lnSpc>
                <a:spcPct val="150000"/>
              </a:lnSpc>
            </a:pPr>
            <a:r>
              <a:rPr lang="en-US" altLang="zh-CN" sz="2000" dirty="0" err="1">
                <a:solidFill>
                  <a:prstClr val="black"/>
                </a:solidFill>
                <a:latin typeface="+mn-ea"/>
                <a:cs typeface="+mn-ea"/>
                <a:sym typeface="+mn-ea"/>
              </a:rPr>
              <a:t>目录树中所有文件和文件夹的元数据</a:t>
            </a:r>
            <a:r>
              <a:rPr lang="zh-CN" altLang="en-US" sz="2000" dirty="0">
                <a:solidFill>
                  <a:prstClr val="black"/>
                </a:solidFill>
                <a:latin typeface="+mn-ea"/>
                <a:cs typeface="+mn-ea"/>
                <a:sym typeface="+mn-ea"/>
              </a:rPr>
              <a:t>，</a:t>
            </a:r>
            <a:r>
              <a:rPr lang="en-US" altLang="zh-CN" sz="2000" dirty="0" err="1">
                <a:solidFill>
                  <a:prstClr val="black"/>
                </a:solidFill>
                <a:latin typeface="+mn-ea"/>
                <a:cs typeface="+mn-ea"/>
                <a:sym typeface="+mn-ea"/>
              </a:rPr>
              <a:t>inode</a:t>
            </a:r>
            <a:endParaRPr lang="en-US" altLang="zh-CN" sz="2000" dirty="0">
              <a:solidFill>
                <a:prstClr val="black"/>
              </a:solidFill>
              <a:latin typeface="+mn-ea"/>
              <a:cs typeface="+mn-ea"/>
            </a:endParaRPr>
          </a:p>
          <a:p>
            <a:pPr>
              <a:lnSpc>
                <a:spcPct val="150000"/>
              </a:lnSpc>
              <a:spcAft>
                <a:spcPct val="0"/>
              </a:spcAft>
            </a:pPr>
            <a:r>
              <a:rPr lang="en-US" altLang="zh-CN" sz="2000" dirty="0">
                <a:solidFill>
                  <a:prstClr val="black"/>
                </a:solidFill>
                <a:latin typeface="+mn-ea"/>
                <a:cs typeface="+mn-ea"/>
                <a:sym typeface="+mn-ea"/>
              </a:rPr>
              <a:t>由名称节点进程把文件</a:t>
            </a:r>
            <a:r>
              <a:rPr lang="en-US" altLang="zh-CN" sz="2000" dirty="0">
                <a:solidFill>
                  <a:prstClr val="black"/>
                </a:solidFill>
                <a:cs typeface="+mn-lt"/>
                <a:sym typeface="+mn-ea"/>
              </a:rPr>
              <a:t> -&gt; block -&gt; </a:t>
            </a:r>
            <a:r>
              <a:rPr lang="en-US" altLang="zh-CN" sz="2000" dirty="0">
                <a:solidFill>
                  <a:prstClr val="black"/>
                </a:solidFill>
                <a:latin typeface="+mn-ea"/>
                <a:cs typeface="+mn-ea"/>
                <a:sym typeface="+mn-ea"/>
              </a:rPr>
              <a:t>节点映射关系表装载并保留在内存中。</a:t>
            </a:r>
          </a:p>
          <a:p>
            <a:pPr marL="228600" lvl="3" algn="l" fontAlgn="base">
              <a:spcBef>
                <a:spcPts val="1000"/>
              </a:spcBef>
            </a:pPr>
            <a:r>
              <a:rPr lang="zh-CN" altLang="en-US" sz="3200" b="1" dirty="0">
                <a:solidFill>
                  <a:srgbClr val="0823A8"/>
                </a:solidFill>
                <a:latin typeface="Calibri" panose="020F0502020204030204" pitchFamily="34" charset="0"/>
                <a:ea typeface="宋体" panose="02010600030101010101" pitchFamily="2" charset="-122"/>
                <a:sym typeface="+mn-ea"/>
              </a:rPr>
              <a:t>EditLog：</a:t>
            </a:r>
            <a:endParaRPr lang="zh-CN" altLang="zh-CN" sz="2000" dirty="0">
              <a:solidFill>
                <a:prstClr val="black"/>
              </a:solidFill>
              <a:latin typeface="Calibri" panose="020F0502020204030204"/>
              <a:ea typeface="宋体" panose="02010600030101010101" pitchFamily="2" charset="-122"/>
              <a:sym typeface="+mn-ea"/>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是</a:t>
            </a: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启动后对文件系统改动操作的记录</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a:t>
            </a:fld>
            <a:endParaRPr lang="zh-CN" altLang="en-US"/>
          </a:p>
        </p:txBody>
      </p:sp>
      <p:sp>
        <p:nvSpPr>
          <p:cNvPr id="2055"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Hadoop</a:t>
            </a:r>
            <a:r>
              <a:rPr lang="zh-CN" altLang="en-US" sz="3200" b="1" dirty="0">
                <a:solidFill>
                  <a:srgbClr val="002060"/>
                </a:solidFill>
                <a:latin typeface="Calibri" panose="020F0502020204030204" pitchFamily="34" charset="0"/>
                <a:sym typeface="+mn-ea"/>
              </a:rPr>
              <a:t>生态系统</a:t>
            </a:r>
            <a:endParaRPr lang="zh-CN" altLang="en-US" sz="3600" b="1" dirty="0">
              <a:solidFill>
                <a:srgbClr val="002060"/>
              </a:solidFill>
              <a:latin typeface="Calibri" panose="020F0502020204030204" pitchFamily="34" charset="0"/>
            </a:endParaRPr>
          </a:p>
        </p:txBody>
      </p:sp>
      <p:sp>
        <p:nvSpPr>
          <p:cNvPr id="3" name="文本框 2"/>
          <p:cNvSpPr txBox="1"/>
          <p:nvPr/>
        </p:nvSpPr>
        <p:spPr>
          <a:xfrm>
            <a:off x="685800" y="124403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sz="3200" b="1" dirty="0">
                <a:solidFill>
                  <a:srgbClr val="0823A8"/>
                </a:solidFill>
                <a:latin typeface="Calibri" panose="020F0502020204030204" pitchFamily="34" charset="0"/>
              </a:rPr>
              <a:t>Hadoop</a:t>
            </a:r>
            <a:r>
              <a:rPr lang="zh-CN" altLang="en-US" sz="3200" b="1" dirty="0">
                <a:solidFill>
                  <a:srgbClr val="0823A8"/>
                </a:solidFill>
                <a:latin typeface="Calibri" panose="020F0502020204030204" pitchFamily="34" charset="0"/>
              </a:rPr>
              <a:t>是一个开源的、可运行大规模集群上的分布式计算平台</a:t>
            </a:r>
            <a:endParaRPr lang="en-US" altLang="zh-CN" sz="3200" b="1" dirty="0">
              <a:solidFill>
                <a:srgbClr val="0823A8"/>
              </a:solidFill>
              <a:latin typeface="Calibri" panose="020F0502020204030204" pitchFamily="34" charset="0"/>
            </a:endParaRPr>
          </a:p>
          <a:p>
            <a:pPr lvl="1"/>
            <a:r>
              <a:rPr lang="zh-CN" altLang="en-US" sz="2800" b="1" dirty="0">
                <a:solidFill>
                  <a:srgbClr val="0823A8"/>
                </a:solidFill>
                <a:latin typeface="Calibri" panose="020F0502020204030204" pitchFamily="34" charset="0"/>
              </a:rPr>
              <a:t>基于</a:t>
            </a:r>
            <a:r>
              <a:rPr lang="en-US" altLang="zh-CN" sz="2800" b="1" dirty="0">
                <a:solidFill>
                  <a:srgbClr val="0823A8"/>
                </a:solidFill>
                <a:latin typeface="Calibri" panose="020F0502020204030204" pitchFamily="34" charset="0"/>
              </a:rPr>
              <a:t>Java</a:t>
            </a:r>
            <a:r>
              <a:rPr lang="zh-CN" altLang="en-US" sz="2800" b="1" dirty="0">
                <a:solidFill>
                  <a:srgbClr val="0823A8"/>
                </a:solidFill>
                <a:latin typeface="Calibri" panose="020F0502020204030204" pitchFamily="34" charset="0"/>
              </a:rPr>
              <a:t>语言开发的，具有很好的跨平台特性，可以部署在廉价的计算机集群中。</a:t>
            </a:r>
            <a:endParaRPr lang="en-US" altLang="zh-CN" sz="2800" b="1" dirty="0">
              <a:solidFill>
                <a:srgbClr val="0823A8"/>
              </a:solidFill>
              <a:latin typeface="Calibri" panose="020F0502020204030204" pitchFamily="34" charset="0"/>
            </a:endParaRPr>
          </a:p>
          <a:p>
            <a:pPr lvl="1"/>
            <a:r>
              <a:rPr lang="zh-CN" altLang="en-US" sz="2800" b="1" dirty="0">
                <a:solidFill>
                  <a:srgbClr val="0823A8"/>
                </a:solidFill>
                <a:latin typeface="Calibri" panose="020F0502020204030204" pitchFamily="34" charset="0"/>
              </a:rPr>
              <a:t>核心是</a:t>
            </a:r>
            <a:r>
              <a:rPr lang="en-US" altLang="zh-CN" sz="2800" b="1" dirty="0">
                <a:solidFill>
                  <a:srgbClr val="0823A8"/>
                </a:solidFill>
                <a:latin typeface="Calibri" panose="020F0502020204030204" pitchFamily="34" charset="0"/>
              </a:rPr>
              <a:t>Hadoop</a:t>
            </a:r>
            <a:r>
              <a:rPr lang="zh-CN" altLang="en-US" sz="2800" b="1" dirty="0">
                <a:solidFill>
                  <a:srgbClr val="0823A8"/>
                </a:solidFill>
                <a:latin typeface="Calibri" panose="020F0502020204030204" pitchFamily="34" charset="0"/>
              </a:rPr>
              <a:t>分布式文件系统（</a:t>
            </a:r>
            <a:r>
              <a:rPr lang="en-US" altLang="zh-CN" sz="2800" b="1" dirty="0">
                <a:solidFill>
                  <a:srgbClr val="0823A8"/>
                </a:solidFill>
                <a:latin typeface="Calibri" panose="020F0502020204030204" pitchFamily="34" charset="0"/>
              </a:rPr>
              <a:t>HDFS</a:t>
            </a:r>
            <a:r>
              <a:rPr lang="zh-CN" altLang="en-US" sz="2800" b="1" dirty="0">
                <a:solidFill>
                  <a:srgbClr val="0823A8"/>
                </a:solidFill>
                <a:latin typeface="Calibri" panose="020F0502020204030204" pitchFamily="34" charset="0"/>
              </a:rPr>
              <a:t>）和</a:t>
            </a:r>
            <a:r>
              <a:rPr lang="en-US" altLang="zh-CN" sz="2800" b="1" dirty="0">
                <a:solidFill>
                  <a:srgbClr val="0823A8"/>
                </a:solidFill>
                <a:latin typeface="Calibri" panose="020F0502020204030204" pitchFamily="34" charset="0"/>
              </a:rPr>
              <a:t>MapReduce</a:t>
            </a:r>
            <a:r>
              <a:rPr lang="zh-CN" altLang="en-US" sz="2800" b="1" dirty="0">
                <a:solidFill>
                  <a:srgbClr val="0823A8"/>
                </a:solidFill>
                <a:latin typeface="Calibri" panose="020F0502020204030204" pitchFamily="34" charset="0"/>
              </a:rPr>
              <a:t>。</a:t>
            </a:r>
            <a:endParaRPr lang="en-US" altLang="zh-CN" sz="2800" b="1" dirty="0">
              <a:solidFill>
                <a:srgbClr val="0823A8"/>
              </a:solidFill>
              <a:latin typeface="Calibri" panose="020F0502020204030204" pitchFamily="34" charset="0"/>
            </a:endParaRPr>
          </a:p>
          <a:p>
            <a:pPr lvl="1"/>
            <a:r>
              <a:rPr lang="zh-CN" altLang="en-US" sz="2800" b="1" dirty="0">
                <a:solidFill>
                  <a:srgbClr val="0823A8"/>
                </a:solidFill>
                <a:latin typeface="Calibri" panose="020F0502020204030204" pitchFamily="34" charset="0"/>
              </a:rPr>
              <a:t>借助于</a:t>
            </a:r>
            <a:r>
              <a:rPr lang="en-US" altLang="zh-CN" sz="2800" b="1" dirty="0">
                <a:solidFill>
                  <a:srgbClr val="0823A8"/>
                </a:solidFill>
                <a:latin typeface="Calibri" panose="020F0502020204030204" pitchFamily="34" charset="0"/>
              </a:rPr>
              <a:t>Hadoop</a:t>
            </a:r>
            <a:r>
              <a:rPr lang="zh-CN" altLang="en-US" sz="2800" b="1" dirty="0">
                <a:solidFill>
                  <a:srgbClr val="0823A8"/>
                </a:solidFill>
                <a:latin typeface="Calibri" panose="020F0502020204030204" pitchFamily="34" charset="0"/>
              </a:rPr>
              <a:t>，程序员可以轻松地编写分布式并行程序，并将其运行于计算机集群上，完成海量数据的存储与分析处理。</a:t>
            </a:r>
            <a:endParaRPr lang="zh-CN" altLang="zh-CN" sz="1600" dirty="0">
              <a:solidFill>
                <a:prstClr val="black"/>
              </a:solidFill>
              <a:latin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20</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FsImage：</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mn-ea"/>
                <a:cs typeface="+mn-ea"/>
                <a:sym typeface="+mn-ea"/>
              </a:rPr>
              <a:t>存储和管理内容：</a:t>
            </a:r>
            <a:endParaRPr lang="en-US" altLang="zh-CN" sz="2000" dirty="0">
              <a:solidFill>
                <a:prstClr val="black"/>
              </a:solidFill>
              <a:latin typeface="+mn-ea"/>
              <a:cs typeface="+mn-ea"/>
            </a:endParaRPr>
          </a:p>
          <a:p>
            <a:pPr lvl="1">
              <a:lnSpc>
                <a:spcPct val="150000"/>
              </a:lnSpc>
              <a:spcAft>
                <a:spcPct val="0"/>
              </a:spcAft>
            </a:pPr>
            <a:r>
              <a:rPr lang="en-US" altLang="zh-CN" sz="2000" dirty="0">
                <a:solidFill>
                  <a:prstClr val="black"/>
                </a:solidFill>
                <a:latin typeface="+mn-ea"/>
                <a:cs typeface="+mn-ea"/>
                <a:sym typeface="+mn-ea"/>
              </a:rPr>
              <a:t>文件系统目录树</a:t>
            </a:r>
            <a:endParaRPr lang="en-US" altLang="zh-CN" sz="2000" dirty="0">
              <a:solidFill>
                <a:prstClr val="black"/>
              </a:solidFill>
              <a:latin typeface="+mn-ea"/>
              <a:cs typeface="+mn-ea"/>
            </a:endParaRPr>
          </a:p>
          <a:p>
            <a:pPr lvl="1">
              <a:lnSpc>
                <a:spcPct val="150000"/>
              </a:lnSpc>
              <a:spcAft>
                <a:spcPct val="0"/>
              </a:spcAft>
            </a:pPr>
            <a:r>
              <a:rPr lang="en-US" altLang="zh-CN" sz="2000" dirty="0">
                <a:solidFill>
                  <a:prstClr val="black"/>
                </a:solidFill>
                <a:latin typeface="+mn-ea"/>
                <a:cs typeface="+mn-ea"/>
                <a:sym typeface="+mn-ea"/>
              </a:rPr>
              <a:t>目录树中所有文件和文件夹的元数据</a:t>
            </a:r>
            <a:endParaRPr lang="en-US" altLang="zh-CN" sz="2000" dirty="0">
              <a:solidFill>
                <a:prstClr val="black"/>
              </a:solidFill>
              <a:latin typeface="+mn-ea"/>
              <a:cs typeface="+mn-ea"/>
            </a:endParaRPr>
          </a:p>
          <a:p>
            <a:pPr>
              <a:lnSpc>
                <a:spcPct val="150000"/>
              </a:lnSpc>
              <a:spcAft>
                <a:spcPct val="0"/>
              </a:spcAft>
            </a:pPr>
            <a:r>
              <a:rPr lang="en-US" altLang="zh-CN" sz="2000" dirty="0">
                <a:solidFill>
                  <a:prstClr val="black"/>
                </a:solidFill>
                <a:latin typeface="+mn-ea"/>
                <a:cs typeface="+mn-ea"/>
                <a:sym typeface="+mn-ea"/>
              </a:rPr>
              <a:t>由名称节点进程把文件</a:t>
            </a:r>
            <a:r>
              <a:rPr lang="en-US" altLang="zh-CN" sz="2000" dirty="0">
                <a:solidFill>
                  <a:prstClr val="black"/>
                </a:solidFill>
                <a:cs typeface="+mn-lt"/>
                <a:sym typeface="+mn-ea"/>
              </a:rPr>
              <a:t> -&gt; block -&gt; </a:t>
            </a:r>
            <a:r>
              <a:rPr lang="en-US" altLang="zh-CN" sz="2000" dirty="0">
                <a:solidFill>
                  <a:prstClr val="black"/>
                </a:solidFill>
                <a:latin typeface="+mn-ea"/>
                <a:cs typeface="+mn-ea"/>
                <a:sym typeface="+mn-ea"/>
              </a:rPr>
              <a:t>节点映射关系表装载并保留在内存中。</a:t>
            </a:r>
          </a:p>
          <a:p>
            <a:pPr marL="228600" lvl="3" algn="l" fontAlgn="base">
              <a:spcBef>
                <a:spcPts val="1000"/>
              </a:spcBef>
            </a:pPr>
            <a:r>
              <a:rPr lang="zh-CN" altLang="en-US" sz="3200" b="1" dirty="0">
                <a:solidFill>
                  <a:srgbClr val="0823A8"/>
                </a:solidFill>
                <a:latin typeface="Calibri" panose="020F0502020204030204" pitchFamily="34" charset="0"/>
                <a:ea typeface="宋体" panose="02010600030101010101" pitchFamily="2" charset="-122"/>
                <a:sym typeface="+mn-ea"/>
              </a:rPr>
              <a:t>EditLog：</a:t>
            </a:r>
            <a:endParaRPr lang="zh-CN" altLang="zh-CN" sz="2000" dirty="0">
              <a:solidFill>
                <a:prstClr val="black"/>
              </a:solidFill>
              <a:latin typeface="Calibri" panose="020F0502020204030204"/>
              <a:ea typeface="宋体" panose="02010600030101010101" pitchFamily="2" charset="-122"/>
              <a:sym typeface="+mn-ea"/>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是</a:t>
            </a: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启动后对文件系统改动操作的记录</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8287" y="4186140"/>
            <a:ext cx="5678313" cy="2704348"/>
          </a:xfrm>
          <a:prstGeom prst="rect">
            <a:avLst/>
          </a:prstGeom>
          <a:solidFill>
            <a:schemeClr val="bg1"/>
          </a:solidFill>
        </p:spPr>
      </p:pic>
    </p:spTree>
    <p:extLst>
      <p:ext uri="{BB962C8B-B14F-4D97-AF65-F5344CB8AC3E}">
        <p14:creationId xmlns:p14="http://schemas.microsoft.com/office/powerpoint/2010/main" val="281365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21</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FsImage：</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mn-ea"/>
                <a:cs typeface="+mn-ea"/>
                <a:sym typeface="+mn-ea"/>
              </a:rPr>
              <a:t>存储和管理内容：</a:t>
            </a:r>
            <a:endParaRPr lang="en-US" altLang="zh-CN" sz="2000" dirty="0">
              <a:solidFill>
                <a:prstClr val="black"/>
              </a:solidFill>
              <a:latin typeface="+mn-ea"/>
              <a:cs typeface="+mn-ea"/>
            </a:endParaRPr>
          </a:p>
          <a:p>
            <a:pPr lvl="1">
              <a:lnSpc>
                <a:spcPct val="150000"/>
              </a:lnSpc>
              <a:spcAft>
                <a:spcPct val="0"/>
              </a:spcAft>
            </a:pPr>
            <a:r>
              <a:rPr lang="en-US" altLang="zh-CN" sz="2000" dirty="0">
                <a:solidFill>
                  <a:prstClr val="black"/>
                </a:solidFill>
                <a:latin typeface="+mn-ea"/>
                <a:cs typeface="+mn-ea"/>
                <a:sym typeface="+mn-ea"/>
              </a:rPr>
              <a:t>文件系统目录树</a:t>
            </a:r>
            <a:endParaRPr lang="en-US" altLang="zh-CN" sz="2000" dirty="0">
              <a:solidFill>
                <a:prstClr val="black"/>
              </a:solidFill>
              <a:latin typeface="+mn-ea"/>
              <a:cs typeface="+mn-ea"/>
            </a:endParaRPr>
          </a:p>
          <a:p>
            <a:pPr lvl="1">
              <a:lnSpc>
                <a:spcPct val="150000"/>
              </a:lnSpc>
              <a:spcAft>
                <a:spcPct val="0"/>
              </a:spcAft>
            </a:pPr>
            <a:r>
              <a:rPr lang="en-US" altLang="zh-CN" sz="2000" dirty="0">
                <a:solidFill>
                  <a:prstClr val="black"/>
                </a:solidFill>
                <a:latin typeface="+mn-ea"/>
                <a:cs typeface="+mn-ea"/>
                <a:sym typeface="+mn-ea"/>
              </a:rPr>
              <a:t>目录树中所有文件和文件夹的元数据</a:t>
            </a:r>
            <a:endParaRPr lang="en-US" altLang="zh-CN" sz="2000" dirty="0">
              <a:solidFill>
                <a:prstClr val="black"/>
              </a:solidFill>
              <a:latin typeface="+mn-ea"/>
              <a:cs typeface="+mn-ea"/>
            </a:endParaRPr>
          </a:p>
          <a:p>
            <a:pPr>
              <a:lnSpc>
                <a:spcPct val="150000"/>
              </a:lnSpc>
              <a:spcAft>
                <a:spcPct val="0"/>
              </a:spcAft>
            </a:pPr>
            <a:r>
              <a:rPr lang="en-US" altLang="zh-CN" sz="2000" dirty="0">
                <a:solidFill>
                  <a:prstClr val="black"/>
                </a:solidFill>
                <a:latin typeface="+mn-ea"/>
                <a:cs typeface="+mn-ea"/>
                <a:sym typeface="+mn-ea"/>
              </a:rPr>
              <a:t>由名称节点进程把文件</a:t>
            </a:r>
            <a:r>
              <a:rPr lang="en-US" altLang="zh-CN" sz="2000" dirty="0">
                <a:solidFill>
                  <a:prstClr val="black"/>
                </a:solidFill>
                <a:cs typeface="+mn-lt"/>
                <a:sym typeface="+mn-ea"/>
              </a:rPr>
              <a:t> -&gt; block -&gt; </a:t>
            </a:r>
            <a:r>
              <a:rPr lang="en-US" altLang="zh-CN" sz="2000" dirty="0">
                <a:solidFill>
                  <a:prstClr val="black"/>
                </a:solidFill>
                <a:latin typeface="+mn-ea"/>
                <a:cs typeface="+mn-ea"/>
                <a:sym typeface="+mn-ea"/>
              </a:rPr>
              <a:t>节点映射关系表装载并保留在内存中。</a:t>
            </a:r>
          </a:p>
          <a:p>
            <a:pPr marL="228600" lvl="3" algn="l" fontAlgn="base">
              <a:spcBef>
                <a:spcPts val="1000"/>
              </a:spcBef>
            </a:pPr>
            <a:r>
              <a:rPr lang="zh-CN" altLang="en-US" sz="3200" b="1" dirty="0">
                <a:solidFill>
                  <a:srgbClr val="0823A8"/>
                </a:solidFill>
                <a:latin typeface="Calibri" panose="020F0502020204030204" pitchFamily="34" charset="0"/>
                <a:ea typeface="宋体" panose="02010600030101010101" pitchFamily="2" charset="-122"/>
                <a:sym typeface="+mn-ea"/>
              </a:rPr>
              <a:t>EditLog：</a:t>
            </a:r>
            <a:endParaRPr lang="zh-CN" altLang="zh-CN" sz="2000" dirty="0">
              <a:solidFill>
                <a:prstClr val="black"/>
              </a:solidFill>
              <a:latin typeface="Calibri" panose="020F0502020204030204"/>
              <a:ea typeface="宋体" panose="02010600030101010101" pitchFamily="2" charset="-122"/>
              <a:sym typeface="+mn-ea"/>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是</a:t>
            </a: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启动后对文件系统改动操作的记录</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447800"/>
            <a:ext cx="4277301" cy="3270240"/>
          </a:xfrm>
          <a:prstGeom prst="rect">
            <a:avLst/>
          </a:prstGeom>
        </p:spPr>
      </p:pic>
    </p:spTree>
    <p:extLst>
      <p:ext uri="{BB962C8B-B14F-4D97-AF65-F5344CB8AC3E}">
        <p14:creationId xmlns:p14="http://schemas.microsoft.com/office/powerpoint/2010/main" val="156627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22</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gn="l" fontAlgn="base"/>
            <a:r>
              <a:rPr lang="zh-CN" altLang="en-US" sz="3200" b="1" dirty="0">
                <a:solidFill>
                  <a:srgbClr val="0823A8"/>
                </a:solidFill>
                <a:latin typeface="Calibri" panose="020F0502020204030204" pitchFamily="34" charset="0"/>
                <a:ea typeface="宋体" panose="02010600030101010101" pitchFamily="2" charset="-122"/>
                <a:sym typeface="+mn-ea"/>
              </a:rPr>
              <a:t>二、第二名称节点</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作用：</a:t>
            </a:r>
            <a:endParaRPr lang="en-US"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保存名称节点对</a:t>
            </a:r>
            <a:r>
              <a:rPr lang="en-US" altLang="zh-CN" sz="2000" dirty="0">
                <a:solidFill>
                  <a:prstClr val="black"/>
                </a:solidFill>
                <a:latin typeface="Calibri" panose="020F0502020204030204"/>
                <a:ea typeface="宋体" panose="02010600030101010101" pitchFamily="2" charset="-122"/>
                <a:sym typeface="+mn-ea"/>
              </a:rPr>
              <a:t>HDFS</a:t>
            </a:r>
            <a:r>
              <a:rPr lang="zh-CN" altLang="zh-CN" sz="2000" dirty="0">
                <a:solidFill>
                  <a:prstClr val="black"/>
                </a:solidFill>
                <a:latin typeface="Calibri" panose="020F0502020204030204"/>
                <a:ea typeface="宋体" panose="02010600030101010101" pitchFamily="2" charset="-122"/>
                <a:sym typeface="+mn-ea"/>
              </a:rPr>
              <a:t>元数据信息的备份</a:t>
            </a:r>
            <a:endParaRPr lang="en-US"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减少名称节点重启的时间</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一般独立部署在一台机器上</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工作流程：</a:t>
            </a:r>
            <a:endParaRPr lang="en-US"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Roll edits</a:t>
            </a:r>
            <a:endParaRPr lang="zh-CN"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Retrieve </a:t>
            </a:r>
            <a:r>
              <a:rPr lang="en-US" altLang="zh-CN" sz="2000" dirty="0" err="1">
                <a:solidFill>
                  <a:prstClr val="black"/>
                </a:solidFill>
                <a:latin typeface="Calibri" panose="020F0502020204030204"/>
                <a:ea typeface="宋体" panose="02010600030101010101" pitchFamily="2" charset="-122"/>
                <a:sym typeface="+mn-ea"/>
              </a:rPr>
              <a:t>FsImage</a:t>
            </a:r>
            <a:r>
              <a:rPr lang="en-US" altLang="zh-CN" sz="2000" dirty="0">
                <a:solidFill>
                  <a:prstClr val="black"/>
                </a:solidFill>
                <a:latin typeface="Calibri" panose="020F0502020204030204"/>
                <a:ea typeface="宋体" panose="02010600030101010101" pitchFamily="2" charset="-122"/>
                <a:sym typeface="+mn-ea"/>
              </a:rPr>
              <a:t> and edits from </a:t>
            </a:r>
            <a:r>
              <a:rPr lang="en-US" altLang="zh-CN" sz="2000" dirty="0" err="1">
                <a:solidFill>
                  <a:prstClr val="black"/>
                </a:solidFill>
                <a:latin typeface="Calibri" panose="020F0502020204030204"/>
                <a:ea typeface="宋体" panose="02010600030101010101" pitchFamily="2" charset="-122"/>
                <a:sym typeface="+mn-ea"/>
              </a:rPr>
              <a:t>NameNode</a:t>
            </a:r>
            <a:endParaRPr lang="en-US"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Merge</a:t>
            </a:r>
            <a:endParaRPr lang="zh-CN"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Transfer checkpoint to </a:t>
            </a:r>
            <a:r>
              <a:rPr lang="en-US" altLang="zh-CN" sz="2000" dirty="0" err="1">
                <a:solidFill>
                  <a:prstClr val="black"/>
                </a:solidFill>
                <a:latin typeface="Calibri" panose="020F0502020204030204"/>
                <a:ea typeface="宋体" panose="02010600030101010101" pitchFamily="2" charset="-122"/>
                <a:sym typeface="+mn-ea"/>
              </a:rPr>
              <a:t>NameNode</a:t>
            </a:r>
            <a:endParaRPr lang="zh-CN"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 Roll again: </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23</a:t>
            </a:fld>
            <a:endParaRPr lang="zh-CN" altLang="en-US"/>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 y="1010834"/>
            <a:ext cx="5329826" cy="5783786"/>
          </a:xfrm>
          <a:prstGeom prst="rect">
            <a:avLst/>
          </a:prstGeom>
        </p:spPr>
      </p:pic>
      <p:sp>
        <p:nvSpPr>
          <p:cNvPr id="3" name="矩形 2"/>
          <p:cNvSpPr/>
          <p:nvPr/>
        </p:nvSpPr>
        <p:spPr>
          <a:xfrm>
            <a:off x="5334001" y="1143000"/>
            <a:ext cx="3657600" cy="3731086"/>
          </a:xfrm>
          <a:prstGeom prst="rect">
            <a:avLst/>
          </a:prstGeom>
        </p:spPr>
        <p:txBody>
          <a:bodyPr wrap="square">
            <a:spAutoFit/>
          </a:bodyPr>
          <a:lstStyle/>
          <a:p>
            <a:pPr>
              <a:lnSpc>
                <a:spcPct val="150000"/>
              </a:lnSpc>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Roll edits</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SecondaryNameNode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进程会定期和</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通信，请求其停止使用</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文件，暂时将新的写操作写到一个新的文件</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edit.new</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上来，这个操作是瞬间完成的，上层写日志的函数完全感觉不到差别。</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1859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24</a:t>
            </a:fld>
            <a:endParaRPr lang="zh-CN" altLang="en-US"/>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 y="1010834"/>
            <a:ext cx="5329826" cy="5783786"/>
          </a:xfrm>
          <a:prstGeom prst="rect">
            <a:avLst/>
          </a:prstGeom>
        </p:spPr>
      </p:pic>
      <p:sp>
        <p:nvSpPr>
          <p:cNvPr id="3" name="矩形 2"/>
          <p:cNvSpPr/>
          <p:nvPr/>
        </p:nvSpPr>
        <p:spPr>
          <a:xfrm>
            <a:off x="5410200" y="1143000"/>
            <a:ext cx="3657600" cy="2807756"/>
          </a:xfrm>
          <a:prstGeom prst="rect">
            <a:avLst/>
          </a:prstGeom>
        </p:spPr>
        <p:txBody>
          <a:bodyPr wrap="square">
            <a:spAutoFit/>
          </a:bodyPr>
          <a:lstStyle/>
          <a:p>
            <a:pPr>
              <a:lnSpc>
                <a:spcPct val="150000"/>
              </a:lnSpc>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Retrieve </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FsImage</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and edits from </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Secondary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进程通过</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HTTP GET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方式从</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取得</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文件，并下载到本地相应目录下。</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89790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25</a:t>
            </a:fld>
            <a:endParaRPr lang="zh-CN" altLang="en-US"/>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 y="1010834"/>
            <a:ext cx="5329826" cy="5783786"/>
          </a:xfrm>
          <a:prstGeom prst="rect">
            <a:avLst/>
          </a:prstGeom>
        </p:spPr>
      </p:pic>
      <p:sp>
        <p:nvSpPr>
          <p:cNvPr id="3" name="矩形 2"/>
          <p:cNvSpPr/>
          <p:nvPr/>
        </p:nvSpPr>
        <p:spPr>
          <a:xfrm>
            <a:off x="5181600" y="1143000"/>
            <a:ext cx="3657600" cy="3731086"/>
          </a:xfrm>
          <a:prstGeom prst="rect">
            <a:avLst/>
          </a:prstGeom>
        </p:spPr>
        <p:txBody>
          <a:bodyPr wrap="square">
            <a:spAutoFit/>
          </a:bodyPr>
          <a:lstStyle/>
          <a:p>
            <a:pPr>
              <a:lnSpc>
                <a:spcPct val="150000"/>
              </a:lnSpc>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Merge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SecondaryNameNode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进程将下载的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载入到内存，然后一条一条地执行</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文件中的各项更新操作，使得内存中的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保持最新，这个过程就是</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文件的合并。</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32586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26</a:t>
            </a:fld>
            <a:endParaRPr lang="zh-CN" altLang="en-US"/>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 y="1010834"/>
            <a:ext cx="5329826" cy="5783786"/>
          </a:xfrm>
          <a:prstGeom prst="rect">
            <a:avLst/>
          </a:prstGeom>
        </p:spPr>
      </p:pic>
      <p:sp>
        <p:nvSpPr>
          <p:cNvPr id="3" name="矩形 2"/>
          <p:cNvSpPr/>
          <p:nvPr/>
        </p:nvSpPr>
        <p:spPr>
          <a:xfrm>
            <a:off x="5410200" y="1143000"/>
            <a:ext cx="3657600" cy="2807756"/>
          </a:xfrm>
          <a:prstGeom prst="rect">
            <a:avLst/>
          </a:prstGeom>
        </p:spPr>
        <p:txBody>
          <a:bodyPr wrap="square">
            <a:spAutoFit/>
          </a:bodyPr>
          <a:lstStyle/>
          <a:p>
            <a:pPr>
              <a:lnSpc>
                <a:spcPct val="150000"/>
              </a:lnSpc>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Transfer checkpoint to </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Secondary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执行完操作（</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）之后，会通过</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post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方式将新的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文件发送到</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节点上。</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2128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27</a:t>
            </a:fld>
            <a:endParaRPr lang="zh-CN" altLang="en-US"/>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 y="1010834"/>
            <a:ext cx="5329826" cy="5783786"/>
          </a:xfrm>
          <a:prstGeom prst="rect">
            <a:avLst/>
          </a:prstGeom>
        </p:spPr>
      </p:pic>
      <p:sp>
        <p:nvSpPr>
          <p:cNvPr id="3" name="矩形 2"/>
          <p:cNvSpPr/>
          <p:nvPr/>
        </p:nvSpPr>
        <p:spPr>
          <a:xfrm>
            <a:off x="5410200" y="1143000"/>
            <a:ext cx="3657600" cy="2807756"/>
          </a:xfrm>
          <a:prstGeom prst="rect">
            <a:avLst/>
          </a:prstGeom>
        </p:spPr>
        <p:txBody>
          <a:bodyPr wrap="square">
            <a:spAutoFit/>
          </a:bodyPr>
          <a:lstStyle/>
          <a:p>
            <a:pPr>
              <a:lnSpc>
                <a:spcPct val="150000"/>
              </a:lnSpc>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Roll again</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将从</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SecondaryNameNode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接收到的新的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替换旧的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文件，同时将</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edit.new</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替换为原来的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文件，此过程使得</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文件重新变小。</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24714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28</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spcAft>
                <a:spcPct val="0"/>
              </a:spcAft>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主要访问方式：</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Aft>
                <a:spcPct val="0"/>
              </a:spcAft>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HDFS shell</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命令</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Aft>
                <a:spcPct val="0"/>
              </a:spcAft>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HDFS Java API </a:t>
            </a:r>
            <a:endPar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68563" y="236628"/>
            <a:ext cx="5562600" cy="646331"/>
          </a:xfrm>
          <a:prstGeom prst="rect">
            <a:avLst/>
          </a:prstGeom>
          <a:noFill/>
          <a:ln w="9525">
            <a:noFill/>
            <a:miter lim="800000"/>
          </a:ln>
        </p:spPr>
        <p:txBody>
          <a:bodyPr>
            <a:spAutoFit/>
          </a:bodyPr>
          <a:lstStyle/>
          <a:p>
            <a:r>
              <a:rPr lang="en-US" altLang="zh-CN" sz="3600" b="1" dirty="0">
                <a:solidFill>
                  <a:srgbClr val="002060"/>
                </a:solidFill>
                <a:latin typeface="Calibri" panose="020F0502020204030204" pitchFamily="34" charset="0"/>
                <a:sym typeface="+mn-ea"/>
              </a:rPr>
              <a:t>12.2.3 HDFS</a:t>
            </a:r>
            <a:r>
              <a:rPr lang="zh-CN" altLang="en-US" sz="3600" b="1" dirty="0">
                <a:solidFill>
                  <a:srgbClr val="002060"/>
                </a:solidFill>
                <a:latin typeface="Calibri" panose="020F0502020204030204" pitchFamily="34" charset="0"/>
                <a:sym typeface="+mn-ea"/>
              </a:rPr>
              <a:t>文件读写机制</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29</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HDFS读文件流程（以JAVA为例）</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打开文件</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获取块信息</a:t>
            </a: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读取请求</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读取数据</a:t>
            </a: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读取下一个数据块</a:t>
            </a: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关闭文件</a:t>
            </a:r>
            <a:endParaRPr lang="zh-CN" altLang="zh-CN" sz="2000" dirty="0">
              <a:solidFill>
                <a:prstClr val="black"/>
              </a:solidFill>
              <a:latin typeface="Calibri" panose="020F0502020204030204"/>
              <a:ea typeface="宋体" panose="02010600030101010101" pitchFamily="2" charset="-122"/>
            </a:endParaRPr>
          </a:p>
        </p:txBody>
      </p:sp>
      <p:pic>
        <p:nvPicPr>
          <p:cNvPr id="7" name="图片 6" descr="http://img.blog.csdn.net/20160112215053932?watermark/2/text/aHR0cDovL2Jsb2cuY3Nkbi5uZXQv/font/5a6L5L2T/fontsize/400/fill/I0JBQkFCMA==/dissolve/70/gravity/Center"/>
          <p:cNvPicPr/>
          <p:nvPr/>
        </p:nvPicPr>
        <p:blipFill>
          <a:blip r:embed="rId4" r:link="rId5" cstate="print"/>
          <a:srcRect/>
          <a:stretch>
            <a:fillRect/>
          </a:stretch>
        </p:blipFill>
        <p:spPr>
          <a:xfrm>
            <a:off x="3124200" y="1814195"/>
            <a:ext cx="5638800" cy="4069080"/>
          </a:xfrm>
          <a:prstGeom prst="rect">
            <a:avLst/>
          </a:prstGeom>
          <a:noFill/>
          <a:ln w="9525">
            <a:noFill/>
            <a:miter lim="800000"/>
            <a:headEnd/>
            <a:tailEnd/>
          </a:ln>
        </p:spPr>
      </p:pic>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H</a:t>
            </a:r>
            <a:r>
              <a:rPr lang="en-US" altLang="zh-CN" sz="3200" b="1" dirty="0">
                <a:solidFill>
                  <a:srgbClr val="002060"/>
                </a:solidFill>
                <a:latin typeface="Calibri" panose="020F0502020204030204" pitchFamily="34" charset="0"/>
                <a:sym typeface="+mn-ea"/>
              </a:rPr>
              <a:t>DFS</a:t>
            </a:r>
            <a:r>
              <a:rPr lang="zh-CN" altLang="en-US" sz="3200" b="1" dirty="0">
                <a:solidFill>
                  <a:srgbClr val="002060"/>
                </a:solidFill>
                <a:latin typeface="Calibri" panose="020F0502020204030204" pitchFamily="34" charset="0"/>
                <a:sym typeface="+mn-ea"/>
              </a:rPr>
              <a:t>的文件读写机制</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a:t>
            </a:fld>
            <a:endParaRPr lang="zh-CN" altLang="en-US"/>
          </a:p>
        </p:txBody>
      </p:sp>
      <p:sp>
        <p:nvSpPr>
          <p:cNvPr id="2055"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sp>
        <p:nvSpPr>
          <p:cNvPr id="3" name="文本框 2"/>
          <p:cNvSpPr txBox="1"/>
          <p:nvPr/>
        </p:nvSpPr>
        <p:spPr>
          <a:xfrm>
            <a:off x="685800" y="124403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rPr>
              <a:t>系统架构：</a:t>
            </a:r>
            <a:endParaRPr lang="en-US" altLang="zh-CN"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mn-ea"/>
                <a:cs typeface="+mn-ea"/>
              </a:rPr>
              <a:t>部署在低成本的</a:t>
            </a:r>
            <a:r>
              <a:rPr lang="en-US" altLang="zh-CN" sz="2000" dirty="0">
                <a:solidFill>
                  <a:prstClr val="black"/>
                </a:solidFill>
                <a:latin typeface="+mn-ea"/>
                <a:cs typeface="+mn-ea"/>
              </a:rPr>
              <a:t>Intel/Linux</a:t>
            </a:r>
            <a:r>
              <a:rPr lang="zh-CN" altLang="zh-CN" sz="2000" dirty="0">
                <a:solidFill>
                  <a:prstClr val="black"/>
                </a:solidFill>
                <a:latin typeface="+mn-ea"/>
                <a:cs typeface="+mn-ea"/>
              </a:rPr>
              <a:t>硬件平台上</a:t>
            </a:r>
            <a:endParaRPr lang="en-US" altLang="zh-CN" sz="2000" dirty="0">
              <a:solidFill>
                <a:prstClr val="black"/>
              </a:solidFill>
              <a:latin typeface="+mn-ea"/>
              <a:cs typeface="+mn-ea"/>
            </a:endParaRPr>
          </a:p>
          <a:p>
            <a:pPr lvl="1">
              <a:lnSpc>
                <a:spcPct val="100000"/>
              </a:lnSpc>
              <a:spcAft>
                <a:spcPct val="0"/>
              </a:spcAft>
            </a:pPr>
            <a:r>
              <a:rPr lang="zh-CN" altLang="zh-CN" sz="2000" dirty="0">
                <a:solidFill>
                  <a:prstClr val="black"/>
                </a:solidFill>
                <a:latin typeface="+mn-ea"/>
                <a:cs typeface="+mn-ea"/>
              </a:rPr>
              <a:t>由多台装有</a:t>
            </a:r>
            <a:r>
              <a:rPr lang="en-US" altLang="zh-CN" sz="2000" dirty="0">
                <a:solidFill>
                  <a:prstClr val="black"/>
                </a:solidFill>
                <a:latin typeface="+mn-ea"/>
                <a:cs typeface="+mn-ea"/>
              </a:rPr>
              <a:t>Intel x86</a:t>
            </a:r>
            <a:r>
              <a:rPr lang="zh-CN" altLang="zh-CN" sz="2000" dirty="0">
                <a:solidFill>
                  <a:prstClr val="black"/>
                </a:solidFill>
                <a:latin typeface="+mn-ea"/>
                <a:cs typeface="+mn-ea"/>
              </a:rPr>
              <a:t>处理器的服务器或</a:t>
            </a:r>
            <a:r>
              <a:rPr lang="en-US" altLang="zh-CN" sz="2000" dirty="0">
                <a:solidFill>
                  <a:prstClr val="black"/>
                </a:solidFill>
                <a:latin typeface="+mn-ea"/>
                <a:cs typeface="+mn-ea"/>
              </a:rPr>
              <a:t>PC</a:t>
            </a:r>
            <a:r>
              <a:rPr lang="zh-CN" altLang="zh-CN" sz="2000" dirty="0">
                <a:solidFill>
                  <a:prstClr val="black"/>
                </a:solidFill>
                <a:latin typeface="+mn-ea"/>
                <a:cs typeface="+mn-ea"/>
              </a:rPr>
              <a:t>机</a:t>
            </a:r>
            <a:r>
              <a:rPr lang="zh-CN" altLang="en-US" sz="2000" dirty="0">
                <a:solidFill>
                  <a:prstClr val="black"/>
                </a:solidFill>
                <a:latin typeface="+mn-ea"/>
                <a:cs typeface="+mn-ea"/>
              </a:rPr>
              <a:t>组成</a:t>
            </a:r>
            <a:endParaRPr lang="en-US" altLang="zh-CN" sz="2000" dirty="0">
              <a:solidFill>
                <a:prstClr val="black"/>
              </a:solidFill>
              <a:latin typeface="+mn-ea"/>
              <a:cs typeface="+mn-ea"/>
            </a:endParaRPr>
          </a:p>
          <a:p>
            <a:pPr lvl="1">
              <a:lnSpc>
                <a:spcPct val="100000"/>
              </a:lnSpc>
              <a:spcAft>
                <a:spcPct val="0"/>
              </a:spcAft>
            </a:pPr>
            <a:r>
              <a:rPr lang="zh-CN" altLang="zh-CN" sz="2000" dirty="0">
                <a:solidFill>
                  <a:prstClr val="black"/>
                </a:solidFill>
                <a:latin typeface="+mn-ea"/>
                <a:cs typeface="+mn-ea"/>
              </a:rPr>
              <a:t>通过高速局域网构成一个计算集群</a:t>
            </a:r>
            <a:endParaRPr lang="en-US" altLang="zh-CN" sz="2000" dirty="0">
              <a:solidFill>
                <a:prstClr val="black"/>
              </a:solidFill>
              <a:latin typeface="+mn-ea"/>
              <a:cs typeface="+mn-ea"/>
            </a:endParaRPr>
          </a:p>
          <a:p>
            <a:pPr lvl="1">
              <a:lnSpc>
                <a:spcPct val="100000"/>
              </a:lnSpc>
              <a:spcAft>
                <a:spcPct val="0"/>
              </a:spcAft>
            </a:pPr>
            <a:r>
              <a:rPr lang="zh-CN" altLang="zh-CN" sz="2000" dirty="0">
                <a:solidFill>
                  <a:prstClr val="black"/>
                </a:solidFill>
                <a:latin typeface="+mn-ea"/>
                <a:cs typeface="+mn-ea"/>
              </a:rPr>
              <a:t>各个节点上运行</a:t>
            </a:r>
            <a:r>
              <a:rPr lang="en-US" altLang="zh-CN" sz="2000" dirty="0">
                <a:solidFill>
                  <a:prstClr val="black"/>
                </a:solidFill>
                <a:latin typeface="+mn-ea"/>
                <a:cs typeface="+mn-ea"/>
              </a:rPr>
              <a:t>Linux</a:t>
            </a:r>
            <a:r>
              <a:rPr lang="zh-CN" altLang="zh-CN" sz="2000" dirty="0">
                <a:solidFill>
                  <a:prstClr val="black"/>
                </a:solidFill>
                <a:latin typeface="+mn-ea"/>
                <a:cs typeface="+mn-ea"/>
              </a:rPr>
              <a:t>操作系统</a:t>
            </a:r>
            <a:endParaRPr lang="en-US" altLang="zh-CN" sz="2000" dirty="0">
              <a:solidFill>
                <a:prstClr val="black"/>
              </a:solidFill>
              <a:latin typeface="+mn-ea"/>
              <a:cs typeface="+mn-ea"/>
            </a:endParaRPr>
          </a:p>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rPr>
              <a:t>三大主要模式：</a:t>
            </a:r>
          </a:p>
          <a:p>
            <a:pPr lvl="1" algn="l">
              <a:lnSpc>
                <a:spcPct val="100000"/>
              </a:lnSpc>
            </a:pPr>
            <a:r>
              <a:rPr lang="zh-CN" altLang="zh-CN" sz="2000" dirty="0">
                <a:solidFill>
                  <a:prstClr val="black"/>
                </a:solidFill>
                <a:latin typeface="+mn-ea"/>
                <a:cs typeface="+mn-ea"/>
              </a:rPr>
              <a:t>单机模式（standalone mode）</a:t>
            </a:r>
          </a:p>
          <a:p>
            <a:pPr lvl="1" algn="l">
              <a:lnSpc>
                <a:spcPct val="100000"/>
              </a:lnSpc>
            </a:pPr>
            <a:r>
              <a:rPr lang="zh-CN" altLang="zh-CN" sz="2000" dirty="0">
                <a:solidFill>
                  <a:prstClr val="black"/>
                </a:solidFill>
                <a:latin typeface="+mn-ea"/>
                <a:cs typeface="+mn-ea"/>
              </a:rPr>
              <a:t>虚拟分布模式（pseudo-distributed mode）</a:t>
            </a:r>
          </a:p>
          <a:p>
            <a:pPr lvl="1" algn="l">
              <a:lnSpc>
                <a:spcPct val="100000"/>
              </a:lnSpc>
            </a:pPr>
            <a:r>
              <a:rPr lang="zh-CN" altLang="zh-CN" sz="2000" dirty="0">
                <a:solidFill>
                  <a:prstClr val="black"/>
                </a:solidFill>
                <a:latin typeface="+mn-ea"/>
                <a:cs typeface="+mn-ea"/>
              </a:rPr>
              <a:t>完全分布模式（completely distributed Mode）</a:t>
            </a:r>
          </a:p>
        </p:txBody>
      </p:sp>
    </p:spTree>
    <p:extLst>
      <p:ext uri="{BB962C8B-B14F-4D97-AF65-F5344CB8AC3E}">
        <p14:creationId xmlns:p14="http://schemas.microsoft.com/office/powerpoint/2010/main" val="1208883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30</a:t>
            </a:fld>
            <a:endParaRPr lang="zh-CN" altLang="en-US"/>
          </a:p>
        </p:txBody>
      </p:sp>
      <p:grpSp>
        <p:nvGrpSpPr>
          <p:cNvPr id="9" name="组合 8"/>
          <p:cNvGrpSpPr/>
          <p:nvPr/>
        </p:nvGrpSpPr>
        <p:grpSpPr>
          <a:xfrm>
            <a:off x="228600" y="1260475"/>
            <a:ext cx="8855075" cy="5586639"/>
            <a:chOff x="381000" y="1042761"/>
            <a:chExt cx="8855075" cy="5586639"/>
          </a:xfrm>
        </p:grpSpPr>
        <p:pic>
          <p:nvPicPr>
            <p:cNvPr id="1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1981200"/>
              <a:ext cx="79248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4"/>
            <p:cNvSpPr txBox="1">
              <a:spLocks noChangeArrowheads="1"/>
            </p:cNvSpPr>
            <p:nvPr/>
          </p:nvSpPr>
          <p:spPr bwMode="auto">
            <a:xfrm>
              <a:off x="4876800" y="3730625"/>
              <a:ext cx="3638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a:t>FSDataInputStream</a:t>
              </a:r>
              <a:r>
                <a:rPr lang="zh-CN" altLang="en-US" sz="1400"/>
                <a:t>封装了</a:t>
              </a:r>
              <a:r>
                <a:rPr lang="en-US" altLang="zh-CN" sz="1400"/>
                <a:t>DFSInputStream</a:t>
              </a:r>
              <a:endParaRPr lang="zh-CN" altLang="en-US" sz="1400"/>
            </a:p>
          </p:txBody>
        </p:sp>
        <p:sp>
          <p:nvSpPr>
            <p:cNvPr id="12" name="矩形 5"/>
            <p:cNvSpPr>
              <a:spLocks noChangeArrowheads="1"/>
            </p:cNvSpPr>
            <p:nvPr/>
          </p:nvSpPr>
          <p:spPr bwMode="auto">
            <a:xfrm>
              <a:off x="425450" y="1420814"/>
              <a:ext cx="4235450" cy="66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i="1" dirty="0" err="1">
                  <a:solidFill>
                    <a:srgbClr val="FF0000"/>
                  </a:solidFill>
                </a:rPr>
                <a:t>FileSystem</a:t>
              </a:r>
              <a:r>
                <a:rPr lang="en-US" altLang="zh-CN" sz="1200" dirty="0"/>
                <a:t> fs = </a:t>
              </a:r>
              <a:r>
                <a:rPr lang="en-US" altLang="zh-CN" sz="1200" dirty="0" err="1"/>
                <a:t>FileSystem.get</a:t>
              </a:r>
              <a:r>
                <a:rPr lang="en-US" altLang="zh-CN" sz="1200" dirty="0"/>
                <a:t>(conf);</a:t>
              </a:r>
            </a:p>
            <a:p>
              <a:r>
                <a:rPr lang="en-US" altLang="zh-CN" sz="1200" dirty="0" err="1"/>
                <a:t>FSDataInputStream</a:t>
              </a:r>
              <a:r>
                <a:rPr lang="en-US" altLang="zh-CN" sz="1200" dirty="0"/>
                <a:t> in = </a:t>
              </a:r>
              <a:r>
                <a:rPr lang="en-US" altLang="zh-CN" sz="1200" dirty="0" err="1"/>
                <a:t>fs.open</a:t>
              </a:r>
              <a:r>
                <a:rPr lang="en-US" altLang="zh-CN" sz="1200" dirty="0"/>
                <a:t>(new Path(</a:t>
              </a:r>
              <a:r>
                <a:rPr lang="en-US" altLang="zh-CN" sz="1200" dirty="0" err="1"/>
                <a:t>uri</a:t>
              </a:r>
              <a:r>
                <a:rPr lang="en-US" altLang="zh-CN" sz="1200" dirty="0"/>
                <a:t>));</a:t>
              </a:r>
            </a:p>
            <a:p>
              <a:endParaRPr lang="en-US" altLang="zh-CN" sz="1200" dirty="0"/>
            </a:p>
          </p:txBody>
        </p:sp>
        <p:cxnSp>
          <p:nvCxnSpPr>
            <p:cNvPr id="13" name="直接箭头连接符 9"/>
            <p:cNvCxnSpPr>
              <a:cxnSpLocks noChangeShapeType="1"/>
            </p:cNvCxnSpPr>
            <p:nvPr/>
          </p:nvCxnSpPr>
          <p:spPr bwMode="auto">
            <a:xfrm>
              <a:off x="1828800" y="1828800"/>
              <a:ext cx="762000" cy="609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4" name="矩形 10"/>
            <p:cNvSpPr>
              <a:spLocks noChangeArrowheads="1"/>
            </p:cNvSpPr>
            <p:nvPr/>
          </p:nvSpPr>
          <p:spPr bwMode="auto">
            <a:xfrm>
              <a:off x="381000" y="1219200"/>
              <a:ext cx="2984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dirty="0"/>
                <a:t>Configuration </a:t>
              </a:r>
              <a:r>
                <a:rPr lang="en-US" altLang="zh-CN" sz="1200" dirty="0" err="1"/>
                <a:t>conf</a:t>
              </a:r>
              <a:r>
                <a:rPr lang="en-US" altLang="zh-CN" sz="1200" dirty="0"/>
                <a:t> = new Configuration();</a:t>
              </a:r>
            </a:p>
          </p:txBody>
        </p:sp>
        <p:sp>
          <p:nvSpPr>
            <p:cNvPr id="15" name="TextBox 11"/>
            <p:cNvSpPr txBox="1">
              <a:spLocks noChangeArrowheads="1"/>
            </p:cNvSpPr>
            <p:nvPr/>
          </p:nvSpPr>
          <p:spPr bwMode="auto">
            <a:xfrm>
              <a:off x="425450" y="1042761"/>
              <a:ext cx="2940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dirty="0"/>
                <a:t>import </a:t>
              </a:r>
              <a:r>
                <a:rPr lang="en-US" altLang="zh-CN" sz="1200" dirty="0" err="1"/>
                <a:t>org.apache.hadoop.fs.FileSystem</a:t>
              </a:r>
              <a:endParaRPr lang="zh-CN" altLang="en-US" sz="1200" dirty="0"/>
            </a:p>
          </p:txBody>
        </p:sp>
        <p:sp>
          <p:nvSpPr>
            <p:cNvPr id="16" name="TextBox 12"/>
            <p:cNvSpPr txBox="1">
              <a:spLocks noChangeArrowheads="1"/>
            </p:cNvSpPr>
            <p:nvPr/>
          </p:nvSpPr>
          <p:spPr bwMode="auto">
            <a:xfrm>
              <a:off x="4829175" y="1066800"/>
              <a:ext cx="43148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dirty="0"/>
                <a:t>通过</a:t>
              </a:r>
              <a:r>
                <a:rPr lang="en-US" altLang="zh-CN" sz="1400" i="1" dirty="0" err="1">
                  <a:solidFill>
                    <a:srgbClr val="FF0000"/>
                  </a:solidFill>
                </a:rPr>
                <a:t>ClientProtocal.getBlockLocations</a:t>
              </a:r>
              <a:r>
                <a:rPr lang="en-US" altLang="zh-CN" sz="1400" dirty="0"/>
                <a:t>()</a:t>
              </a:r>
            </a:p>
            <a:p>
              <a:r>
                <a:rPr lang="zh-CN" altLang="en-US" sz="1400" dirty="0"/>
                <a:t>远程调用名称节点，获得文件开始部分数据块的位置</a:t>
              </a:r>
              <a:endParaRPr lang="en-US" altLang="zh-CN" sz="1400" dirty="0"/>
            </a:p>
            <a:p>
              <a:r>
                <a:rPr lang="zh-CN" altLang="en-US" sz="1400" dirty="0"/>
                <a:t>对于该数据块，名称节点返回保存该数据块</a:t>
              </a:r>
              <a:endParaRPr lang="en-US" altLang="zh-CN" sz="1400" dirty="0"/>
            </a:p>
            <a:p>
              <a:r>
                <a:rPr lang="zh-CN" altLang="en-US" sz="1400" dirty="0"/>
                <a:t>的所有数据节点的地址</a:t>
              </a:r>
              <a:endParaRPr lang="en-US" altLang="zh-CN" sz="1400" dirty="0"/>
            </a:p>
            <a:p>
              <a:r>
                <a:rPr lang="zh-CN" altLang="en-US" sz="1400" dirty="0"/>
                <a:t>并根据距离客户端远近进行排序</a:t>
              </a:r>
            </a:p>
          </p:txBody>
        </p:sp>
        <p:cxnSp>
          <p:nvCxnSpPr>
            <p:cNvPr id="17" name="直接箭头连接符 14"/>
            <p:cNvCxnSpPr>
              <a:cxnSpLocks noChangeShapeType="1"/>
            </p:cNvCxnSpPr>
            <p:nvPr/>
          </p:nvCxnSpPr>
          <p:spPr bwMode="auto">
            <a:xfrm>
              <a:off x="5562600" y="2209800"/>
              <a:ext cx="0" cy="3810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直接箭头连接符 11"/>
            <p:cNvCxnSpPr>
              <a:cxnSpLocks noChangeShapeType="1"/>
              <a:stCxn id="11" idx="1"/>
            </p:cNvCxnSpPr>
            <p:nvPr/>
          </p:nvCxnSpPr>
          <p:spPr bwMode="auto">
            <a:xfrm flipH="1" flipV="1">
              <a:off x="4191000" y="3581400"/>
              <a:ext cx="685800" cy="3032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TextBox 12"/>
            <p:cNvSpPr txBox="1">
              <a:spLocks noChangeArrowheads="1"/>
            </p:cNvSpPr>
            <p:nvPr/>
          </p:nvSpPr>
          <p:spPr bwMode="auto">
            <a:xfrm>
              <a:off x="609600" y="4876800"/>
              <a:ext cx="30813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dirty="0"/>
                <a:t>客户端获得输入流</a:t>
              </a:r>
              <a:r>
                <a:rPr lang="en-US" altLang="zh-CN" sz="1200" i="1" dirty="0" err="1">
                  <a:solidFill>
                    <a:srgbClr val="FF0000"/>
                  </a:solidFill>
                </a:rPr>
                <a:t>FSDataInputStream</a:t>
              </a:r>
              <a:r>
                <a:rPr lang="zh-CN" altLang="en-US" sz="1200" dirty="0"/>
                <a:t>以后</a:t>
              </a:r>
              <a:endParaRPr lang="en-US" altLang="zh-CN" sz="1200" dirty="0"/>
            </a:p>
            <a:p>
              <a:r>
                <a:rPr lang="zh-CN" altLang="en-US" sz="1200" dirty="0"/>
                <a:t>调用</a:t>
              </a:r>
              <a:r>
                <a:rPr lang="en-US" altLang="zh-CN" sz="1200" dirty="0"/>
                <a:t>read()</a:t>
              </a:r>
              <a:r>
                <a:rPr lang="zh-CN" altLang="en-US" sz="1200" dirty="0"/>
                <a:t>函数开始读取数据</a:t>
              </a:r>
              <a:endParaRPr lang="en-US" altLang="zh-CN" sz="1200" dirty="0"/>
            </a:p>
            <a:p>
              <a:r>
                <a:rPr lang="zh-CN" altLang="en-US" sz="1200" dirty="0"/>
                <a:t>输入流根据前面的排序结果</a:t>
              </a:r>
              <a:endParaRPr lang="en-US" altLang="zh-CN" sz="1200" dirty="0"/>
            </a:p>
            <a:p>
              <a:r>
                <a:rPr lang="zh-CN" altLang="en-US" sz="1200" dirty="0"/>
                <a:t>选择距离客户端最近的数据节点</a:t>
              </a:r>
              <a:endParaRPr lang="en-US" altLang="zh-CN" sz="1200" dirty="0"/>
            </a:p>
            <a:p>
              <a:r>
                <a:rPr lang="zh-CN" altLang="en-US" sz="1200" dirty="0"/>
                <a:t>建立连接并读取数据</a:t>
              </a:r>
            </a:p>
          </p:txBody>
        </p:sp>
        <p:cxnSp>
          <p:nvCxnSpPr>
            <p:cNvPr id="20" name="直接箭头连接符 14"/>
            <p:cNvCxnSpPr>
              <a:cxnSpLocks noChangeShapeType="1"/>
              <a:stCxn id="19" idx="0"/>
            </p:cNvCxnSpPr>
            <p:nvPr/>
          </p:nvCxnSpPr>
          <p:spPr bwMode="auto">
            <a:xfrm flipV="1">
              <a:off x="2151063" y="3200400"/>
              <a:ext cx="515937" cy="1676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TextBox 17"/>
            <p:cNvSpPr txBox="1">
              <a:spLocks noChangeArrowheads="1"/>
            </p:cNvSpPr>
            <p:nvPr/>
          </p:nvSpPr>
          <p:spPr bwMode="auto">
            <a:xfrm>
              <a:off x="3895725" y="6167438"/>
              <a:ext cx="3724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dirty="0"/>
                <a:t>数据从数据节点读到客户端，当该数据块读取完毕时</a:t>
              </a:r>
              <a:endParaRPr lang="en-US" altLang="zh-CN" sz="1200" dirty="0"/>
            </a:p>
            <a:p>
              <a:r>
                <a:rPr lang="en-US" altLang="zh-CN" sz="1200" dirty="0"/>
                <a:t> </a:t>
              </a:r>
              <a:r>
                <a:rPr lang="en-US" altLang="zh-CN" sz="1200" dirty="0" err="1"/>
                <a:t>FSDataInputStream</a:t>
              </a:r>
              <a:r>
                <a:rPr lang="zh-CN" altLang="en-US" sz="1200" dirty="0"/>
                <a:t>关闭和该数据节点的连接</a:t>
              </a:r>
            </a:p>
          </p:txBody>
        </p:sp>
        <p:cxnSp>
          <p:nvCxnSpPr>
            <p:cNvPr id="22" name="直接箭头连接符 19"/>
            <p:cNvCxnSpPr>
              <a:cxnSpLocks noChangeShapeType="1"/>
              <a:stCxn id="19" idx="0"/>
            </p:cNvCxnSpPr>
            <p:nvPr/>
          </p:nvCxnSpPr>
          <p:spPr bwMode="auto">
            <a:xfrm flipH="1" flipV="1">
              <a:off x="4191000" y="4724400"/>
              <a:ext cx="609600" cy="1447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3" name="矩形 22"/>
            <p:cNvSpPr>
              <a:spLocks noChangeArrowheads="1"/>
            </p:cNvSpPr>
            <p:nvPr/>
          </p:nvSpPr>
          <p:spPr bwMode="auto">
            <a:xfrm>
              <a:off x="6400800" y="3200400"/>
              <a:ext cx="2835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dirty="0"/>
                <a:t>通过</a:t>
              </a:r>
              <a:r>
                <a:rPr lang="en-US" altLang="zh-CN" sz="1200" i="1" dirty="0" err="1">
                  <a:solidFill>
                    <a:srgbClr val="FF0000"/>
                  </a:solidFill>
                </a:rPr>
                <a:t>ClientProtocal.getBlockLocations</a:t>
              </a:r>
              <a:r>
                <a:rPr lang="en-US" altLang="zh-CN" sz="1200" dirty="0"/>
                <a:t>()</a:t>
              </a:r>
            </a:p>
            <a:p>
              <a:r>
                <a:rPr lang="zh-CN" altLang="en-US" sz="1200" dirty="0"/>
                <a:t>查找下一个数据块</a:t>
              </a:r>
              <a:endParaRPr lang="en-US" altLang="zh-CN" sz="1200" dirty="0"/>
            </a:p>
          </p:txBody>
        </p:sp>
      </p:grpSp>
      <p:sp>
        <p:nvSpPr>
          <p:cNvPr id="24"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H</a:t>
            </a:r>
            <a:r>
              <a:rPr lang="en-US" altLang="zh-CN" sz="3200" b="1" dirty="0">
                <a:solidFill>
                  <a:srgbClr val="002060"/>
                </a:solidFill>
                <a:latin typeface="Calibri" panose="020F0502020204030204" pitchFamily="34" charset="0"/>
                <a:sym typeface="+mn-ea"/>
              </a:rPr>
              <a:t>DFS</a:t>
            </a:r>
            <a:r>
              <a:rPr lang="zh-CN" altLang="en-US" sz="3200" b="1" dirty="0">
                <a:solidFill>
                  <a:srgbClr val="002060"/>
                </a:solidFill>
                <a:latin typeface="Calibri" panose="020F0502020204030204" pitchFamily="34" charset="0"/>
                <a:sym typeface="+mn-ea"/>
              </a:rPr>
              <a:t>的文件读写机制</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24785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31</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HDFS写文件流程（以JAVA为例）</a:t>
            </a:r>
            <a:endParaRPr lang="zh-CN" altLang="en-US" sz="3200" b="1" dirty="0">
              <a:solidFill>
                <a:srgbClr val="0823A8"/>
              </a:solidFill>
              <a:latin typeface="Calibri" panose="020F0502020204030204" pitchFamily="34" charset="0"/>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创建文件</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建立文件元数据</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写入请求</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写入数据包</a:t>
            </a: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接收确认包</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关闭文件</a:t>
            </a: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结束过程</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通知名称节点关闭文件</a:t>
            </a:r>
            <a:endParaRPr lang="zh-CN" altLang="zh-CN" sz="2000" dirty="0">
              <a:solidFill>
                <a:prstClr val="black"/>
              </a:solidFill>
              <a:latin typeface="Calibri" panose="020F0502020204030204"/>
              <a:ea typeface="宋体" panose="02010600030101010101" pitchFamily="2" charset="-122"/>
            </a:endParaRPr>
          </a:p>
        </p:txBody>
      </p:sp>
      <p:pic>
        <p:nvPicPr>
          <p:cNvPr id="2" name="图片 1" descr="http://img.blog.csdn.net/20160112215034047?watermark/2/text/aHR0cDovL2Jsb2cuY3Nkbi5uZXQv/font/5a6L5L2T/fontsize/400/fill/I0JBQkFCMA==/dissolve/70/gravity/Center"/>
          <p:cNvPicPr/>
          <p:nvPr/>
        </p:nvPicPr>
        <p:blipFill>
          <a:blip r:embed="rId4" r:link="rId5" cstate="print"/>
          <a:srcRect/>
          <a:stretch>
            <a:fillRect/>
          </a:stretch>
        </p:blipFill>
        <p:spPr>
          <a:xfrm>
            <a:off x="2994342" y="1898650"/>
            <a:ext cx="5898515" cy="3750310"/>
          </a:xfrm>
          <a:prstGeom prst="rect">
            <a:avLst/>
          </a:prstGeom>
          <a:noFill/>
          <a:ln w="9525">
            <a:noFill/>
            <a:miter lim="800000"/>
            <a:headEnd/>
            <a:tailEnd/>
          </a:ln>
        </p:spPr>
      </p:pic>
      <p:sp>
        <p:nvSpPr>
          <p:cNvPr id="9"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H</a:t>
            </a:r>
            <a:r>
              <a:rPr lang="en-US" altLang="zh-CN" sz="3200" b="1" dirty="0">
                <a:solidFill>
                  <a:srgbClr val="002060"/>
                </a:solidFill>
                <a:latin typeface="Calibri" panose="020F0502020204030204" pitchFamily="34" charset="0"/>
                <a:sym typeface="+mn-ea"/>
              </a:rPr>
              <a:t>DFS</a:t>
            </a:r>
            <a:r>
              <a:rPr lang="zh-CN" altLang="en-US" sz="3200" b="1" dirty="0">
                <a:solidFill>
                  <a:srgbClr val="002060"/>
                </a:solidFill>
                <a:latin typeface="Calibri" panose="020F0502020204030204" pitchFamily="34" charset="0"/>
                <a:sym typeface="+mn-ea"/>
              </a:rPr>
              <a:t>的文件读写机制</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32</a:t>
            </a:fld>
            <a:endParaRPr lang="zh-CN" altLang="en-US"/>
          </a:p>
        </p:txBody>
      </p:sp>
      <p:grpSp>
        <p:nvGrpSpPr>
          <p:cNvPr id="9" name="组合 8"/>
          <p:cNvGrpSpPr/>
          <p:nvPr/>
        </p:nvGrpSpPr>
        <p:grpSpPr>
          <a:xfrm>
            <a:off x="315913" y="1019175"/>
            <a:ext cx="8593137" cy="5646738"/>
            <a:chOff x="315913" y="1019175"/>
            <a:chExt cx="8593137" cy="5646738"/>
          </a:xfrm>
        </p:grpSpPr>
        <p:pic>
          <p:nvPicPr>
            <p:cNvPr id="1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2133600"/>
              <a:ext cx="8077200"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5"/>
            <p:cNvSpPr>
              <a:spLocks noChangeArrowheads="1"/>
            </p:cNvSpPr>
            <p:nvPr/>
          </p:nvSpPr>
          <p:spPr bwMode="auto">
            <a:xfrm>
              <a:off x="2667000" y="1371600"/>
              <a:ext cx="426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dirty="0" err="1"/>
                <a:t>FileSystem</a:t>
              </a:r>
              <a:r>
                <a:rPr lang="en-US" altLang="zh-CN" sz="1200" dirty="0"/>
                <a:t> fs = </a:t>
              </a:r>
              <a:r>
                <a:rPr lang="en-US" altLang="zh-CN" sz="1200" dirty="0" err="1"/>
                <a:t>FileSystem.get</a:t>
              </a:r>
              <a:r>
                <a:rPr lang="en-US" altLang="zh-CN" sz="1200" dirty="0"/>
                <a:t>(conf);</a:t>
              </a:r>
            </a:p>
            <a:p>
              <a:r>
                <a:rPr lang="en-US" altLang="zh-CN" sz="1200" dirty="0" err="1"/>
                <a:t>FSDataOutputStream</a:t>
              </a:r>
              <a:r>
                <a:rPr lang="en-US" altLang="zh-CN" sz="1200" dirty="0"/>
                <a:t> out = </a:t>
              </a:r>
              <a:r>
                <a:rPr lang="en-US" altLang="zh-CN" sz="1200" dirty="0" err="1"/>
                <a:t>fs.create</a:t>
              </a:r>
              <a:r>
                <a:rPr lang="en-US" altLang="zh-CN" sz="1200" dirty="0"/>
                <a:t>(new Path(</a:t>
              </a:r>
              <a:r>
                <a:rPr lang="en-US" altLang="zh-CN" sz="1200" dirty="0" err="1"/>
                <a:t>uri</a:t>
              </a:r>
              <a:r>
                <a:rPr lang="en-US" altLang="zh-CN" sz="1200" dirty="0"/>
                <a:t>));</a:t>
              </a:r>
            </a:p>
            <a:p>
              <a:endParaRPr lang="en-US" altLang="zh-CN" sz="1200" dirty="0"/>
            </a:p>
          </p:txBody>
        </p:sp>
        <p:sp>
          <p:nvSpPr>
            <p:cNvPr id="12" name="矩形 10"/>
            <p:cNvSpPr>
              <a:spLocks noChangeArrowheads="1"/>
            </p:cNvSpPr>
            <p:nvPr/>
          </p:nvSpPr>
          <p:spPr bwMode="auto">
            <a:xfrm>
              <a:off x="2654300" y="1219200"/>
              <a:ext cx="2984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dirty="0"/>
                <a:t>Configuration conf = new Configuration();</a:t>
              </a:r>
            </a:p>
          </p:txBody>
        </p:sp>
        <p:sp>
          <p:nvSpPr>
            <p:cNvPr id="13" name="TextBox 11"/>
            <p:cNvSpPr txBox="1">
              <a:spLocks noChangeArrowheads="1"/>
            </p:cNvSpPr>
            <p:nvPr/>
          </p:nvSpPr>
          <p:spPr bwMode="auto">
            <a:xfrm>
              <a:off x="2671763" y="1019175"/>
              <a:ext cx="2940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dirty="0"/>
                <a:t>import </a:t>
              </a:r>
              <a:r>
                <a:rPr lang="en-US" altLang="zh-CN" sz="1200" dirty="0" err="1"/>
                <a:t>org.apache.hadoop.fs.FileSystem</a:t>
              </a:r>
              <a:endParaRPr lang="zh-CN" altLang="en-US" sz="1200" dirty="0"/>
            </a:p>
          </p:txBody>
        </p:sp>
        <p:cxnSp>
          <p:nvCxnSpPr>
            <p:cNvPr id="14" name="直接箭头连接符 8"/>
            <p:cNvCxnSpPr>
              <a:cxnSpLocks noChangeShapeType="1"/>
            </p:cNvCxnSpPr>
            <p:nvPr/>
          </p:nvCxnSpPr>
          <p:spPr bwMode="auto">
            <a:xfrm flipH="1">
              <a:off x="2590800" y="1828800"/>
              <a:ext cx="1066800" cy="609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TextBox 9"/>
            <p:cNvSpPr txBox="1">
              <a:spLocks noChangeArrowheads="1"/>
            </p:cNvSpPr>
            <p:nvPr/>
          </p:nvSpPr>
          <p:spPr bwMode="auto">
            <a:xfrm>
              <a:off x="4876800" y="1792288"/>
              <a:ext cx="4032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RPC</a:t>
              </a:r>
              <a:r>
                <a:rPr lang="zh-CN" altLang="en-US" sz="1200"/>
                <a:t>远程调用名称节点</a:t>
              </a:r>
              <a:endParaRPr lang="en-US" altLang="zh-CN" sz="1200"/>
            </a:p>
            <a:p>
              <a:r>
                <a:rPr lang="zh-CN" altLang="en-US" sz="1200"/>
                <a:t>在文件系统的命名空间中新建一个文件</a:t>
              </a:r>
              <a:endParaRPr lang="en-US" altLang="zh-CN" sz="1200"/>
            </a:p>
            <a:p>
              <a:r>
                <a:rPr lang="zh-CN" altLang="en-US" sz="1200"/>
                <a:t>名称节点会执行一些检查（文件是否存在，客户端权限）</a:t>
              </a:r>
            </a:p>
          </p:txBody>
        </p:sp>
        <p:cxnSp>
          <p:nvCxnSpPr>
            <p:cNvPr id="16" name="直接箭头连接符 11"/>
            <p:cNvCxnSpPr>
              <a:cxnSpLocks noChangeShapeType="1"/>
            </p:cNvCxnSpPr>
            <p:nvPr/>
          </p:nvCxnSpPr>
          <p:spPr bwMode="auto">
            <a:xfrm flipH="1">
              <a:off x="5181600" y="2362200"/>
              <a:ext cx="2286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7" name="TextBox 4"/>
            <p:cNvSpPr txBox="1">
              <a:spLocks noChangeArrowheads="1"/>
            </p:cNvSpPr>
            <p:nvPr/>
          </p:nvSpPr>
          <p:spPr bwMode="auto">
            <a:xfrm>
              <a:off x="4724400" y="3886200"/>
              <a:ext cx="3917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dirty="0" err="1"/>
                <a:t>FSDataOutputStream</a:t>
              </a:r>
              <a:r>
                <a:rPr lang="zh-CN" altLang="en-US" sz="1400" dirty="0"/>
                <a:t>封装了</a:t>
              </a:r>
              <a:r>
                <a:rPr lang="en-US" altLang="zh-CN" sz="1400" dirty="0" err="1"/>
                <a:t>DFSOutputStream</a:t>
              </a:r>
              <a:endParaRPr lang="zh-CN" altLang="en-US" sz="1400" dirty="0"/>
            </a:p>
          </p:txBody>
        </p:sp>
        <p:cxnSp>
          <p:nvCxnSpPr>
            <p:cNvPr id="18" name="直接箭头连接符 14"/>
            <p:cNvCxnSpPr>
              <a:cxnSpLocks noChangeShapeType="1"/>
            </p:cNvCxnSpPr>
            <p:nvPr/>
          </p:nvCxnSpPr>
          <p:spPr bwMode="auto">
            <a:xfrm flipH="1" flipV="1">
              <a:off x="4114800" y="3886200"/>
              <a:ext cx="762000" cy="152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矩形 17"/>
            <p:cNvSpPr>
              <a:spLocks noChangeArrowheads="1"/>
            </p:cNvSpPr>
            <p:nvPr/>
          </p:nvSpPr>
          <p:spPr bwMode="auto">
            <a:xfrm>
              <a:off x="315913" y="4724400"/>
              <a:ext cx="30368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1100"/>
                <a:t>数据被分成一个个分包</a:t>
              </a:r>
              <a:endParaRPr lang="en-US" altLang="zh-CN" sz="1100"/>
            </a:p>
            <a:p>
              <a:pPr algn="r"/>
              <a:r>
                <a:rPr lang="zh-CN" altLang="en-US" sz="1100"/>
                <a:t>分包被放入</a:t>
              </a:r>
              <a:r>
                <a:rPr lang="en-US" altLang="zh-CN" sz="1100"/>
                <a:t>DFSOutputStream</a:t>
              </a:r>
              <a:r>
                <a:rPr lang="zh-CN" altLang="en-US" sz="1100"/>
                <a:t>对象的内部队列</a:t>
              </a:r>
              <a:endParaRPr lang="en-US" altLang="zh-CN" sz="1100"/>
            </a:p>
            <a:p>
              <a:pPr algn="r"/>
              <a:r>
                <a:rPr lang="en-US" altLang="zh-CN" sz="1100"/>
                <a:t>DFSOutputStream</a:t>
              </a:r>
              <a:r>
                <a:rPr lang="zh-CN" altLang="en-US" sz="1100"/>
                <a:t>向名称节点申请</a:t>
              </a:r>
              <a:endParaRPr lang="en-US" altLang="zh-CN" sz="1100"/>
            </a:p>
            <a:p>
              <a:pPr algn="r"/>
              <a:r>
                <a:rPr lang="zh-CN" altLang="en-US" sz="1100"/>
                <a:t>保存数据块的若干数据节点</a:t>
              </a:r>
            </a:p>
          </p:txBody>
        </p:sp>
        <p:sp>
          <p:nvSpPr>
            <p:cNvPr id="20" name="TextBox 18"/>
            <p:cNvSpPr txBox="1">
              <a:spLocks noChangeArrowheads="1"/>
            </p:cNvSpPr>
            <p:nvPr/>
          </p:nvSpPr>
          <p:spPr bwMode="auto">
            <a:xfrm>
              <a:off x="5181600" y="4267200"/>
              <a:ext cx="3108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a:t>这些数据节点形成一个数据流管道</a:t>
              </a:r>
              <a:endParaRPr lang="en-US" altLang="zh-CN" sz="1200"/>
            </a:p>
            <a:p>
              <a:r>
                <a:rPr lang="zh-CN" altLang="en-US" sz="1200"/>
                <a:t>队列中的分包最后被打包成数据包</a:t>
              </a:r>
              <a:endParaRPr lang="en-US" altLang="zh-CN" sz="1200"/>
            </a:p>
            <a:p>
              <a:r>
                <a:rPr lang="zh-CN" altLang="en-US" sz="1200"/>
                <a:t>发往数据流管道中的第一个数据节点</a:t>
              </a:r>
              <a:endParaRPr lang="en-US" altLang="zh-CN" sz="1200"/>
            </a:p>
            <a:p>
              <a:r>
                <a:rPr lang="zh-CN" altLang="en-US" sz="1200"/>
                <a:t>第一个数据节点将数据包发送到第二个节点</a:t>
              </a:r>
              <a:endParaRPr lang="en-US" altLang="zh-CN" sz="1200"/>
            </a:p>
            <a:p>
              <a:r>
                <a:rPr lang="zh-CN" altLang="en-US" sz="1200"/>
                <a:t>依此类推，形成“流水线复制”</a:t>
              </a:r>
            </a:p>
          </p:txBody>
        </p:sp>
        <p:cxnSp>
          <p:nvCxnSpPr>
            <p:cNvPr id="21" name="直接箭头连接符 21"/>
            <p:cNvCxnSpPr>
              <a:cxnSpLocks noChangeShapeType="1"/>
            </p:cNvCxnSpPr>
            <p:nvPr/>
          </p:nvCxnSpPr>
          <p:spPr bwMode="auto">
            <a:xfrm flipH="1">
              <a:off x="4876800" y="5257800"/>
              <a:ext cx="9906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直接箭头连接符 23"/>
            <p:cNvCxnSpPr>
              <a:cxnSpLocks noChangeShapeType="1"/>
            </p:cNvCxnSpPr>
            <p:nvPr/>
          </p:nvCxnSpPr>
          <p:spPr bwMode="auto">
            <a:xfrm>
              <a:off x="6400800" y="5257800"/>
              <a:ext cx="381000" cy="152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3" name="TextBox 24"/>
            <p:cNvSpPr txBox="1">
              <a:spLocks noChangeArrowheads="1"/>
            </p:cNvSpPr>
            <p:nvPr/>
          </p:nvSpPr>
          <p:spPr bwMode="auto">
            <a:xfrm>
              <a:off x="3124200" y="6019800"/>
              <a:ext cx="5262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a:t>为了保证节点数据准确，接收到数据的数据节点要向发送者发送“确认包”</a:t>
              </a:r>
              <a:endParaRPr lang="en-US" altLang="zh-CN" sz="1200"/>
            </a:p>
            <a:p>
              <a:r>
                <a:rPr lang="zh-CN" altLang="en-US" sz="1200"/>
                <a:t>确认包沿着数据流管道逆流而上，经过各个节点最终到达客户端</a:t>
              </a:r>
              <a:endParaRPr lang="en-US" altLang="zh-CN" sz="1200"/>
            </a:p>
            <a:p>
              <a:r>
                <a:rPr lang="zh-CN" altLang="en-US" sz="1200"/>
                <a:t>客户端收到应答时，它将对应的分包从内部队列移除</a:t>
              </a:r>
            </a:p>
          </p:txBody>
        </p:sp>
        <p:cxnSp>
          <p:nvCxnSpPr>
            <p:cNvPr id="24" name="直接箭头连接符 26"/>
            <p:cNvCxnSpPr>
              <a:cxnSpLocks noChangeShapeType="1"/>
            </p:cNvCxnSpPr>
            <p:nvPr/>
          </p:nvCxnSpPr>
          <p:spPr bwMode="auto">
            <a:xfrm flipV="1">
              <a:off x="6934200" y="5943600"/>
              <a:ext cx="76200" cy="152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直接箭头连接符 28"/>
            <p:cNvCxnSpPr>
              <a:cxnSpLocks noChangeShapeType="1"/>
            </p:cNvCxnSpPr>
            <p:nvPr/>
          </p:nvCxnSpPr>
          <p:spPr bwMode="auto">
            <a:xfrm flipH="1" flipV="1">
              <a:off x="4876800" y="5943600"/>
              <a:ext cx="76200" cy="152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6" name="TextBox 29"/>
            <p:cNvSpPr txBox="1">
              <a:spLocks noChangeArrowheads="1"/>
            </p:cNvSpPr>
            <p:nvPr/>
          </p:nvSpPr>
          <p:spPr bwMode="auto">
            <a:xfrm>
              <a:off x="6319838" y="3240088"/>
              <a:ext cx="22145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DFSOutputStream</a:t>
              </a:r>
              <a:r>
                <a:rPr lang="zh-CN" altLang="en-US" sz="1200"/>
                <a:t>调用</a:t>
              </a:r>
              <a:endParaRPr lang="en-US" altLang="zh-CN" sz="1200"/>
            </a:p>
            <a:p>
              <a:r>
                <a:rPr lang="en-US" altLang="zh-CN" sz="1200"/>
                <a:t>ClientProtocal.complete()</a:t>
              </a:r>
              <a:r>
                <a:rPr lang="zh-CN" altLang="en-US" sz="1200"/>
                <a:t>方法</a:t>
              </a:r>
              <a:endParaRPr lang="en-US" altLang="zh-CN" sz="1200"/>
            </a:p>
            <a:p>
              <a:r>
                <a:rPr lang="zh-CN" altLang="en-US" sz="1200"/>
                <a:t>通知名称节点关闭文件</a:t>
              </a:r>
            </a:p>
          </p:txBody>
        </p:sp>
        <p:cxnSp>
          <p:nvCxnSpPr>
            <p:cNvPr id="27" name="直接箭头连接符 31"/>
            <p:cNvCxnSpPr>
              <a:cxnSpLocks noChangeShapeType="1"/>
              <a:stCxn id="26" idx="1"/>
            </p:cNvCxnSpPr>
            <p:nvPr/>
          </p:nvCxnSpPr>
          <p:spPr bwMode="auto">
            <a:xfrm flipH="1" flipV="1">
              <a:off x="6019800" y="3352800"/>
              <a:ext cx="300038" cy="2095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H</a:t>
            </a:r>
            <a:r>
              <a:rPr lang="en-US" altLang="zh-CN" sz="3200" b="1" dirty="0">
                <a:solidFill>
                  <a:srgbClr val="002060"/>
                </a:solidFill>
                <a:latin typeface="Calibri" panose="020F0502020204030204" pitchFamily="34" charset="0"/>
                <a:sym typeface="+mn-ea"/>
              </a:rPr>
              <a:t>DFS</a:t>
            </a:r>
            <a:r>
              <a:rPr lang="zh-CN" altLang="en-US" sz="3200" b="1" dirty="0">
                <a:solidFill>
                  <a:srgbClr val="002060"/>
                </a:solidFill>
                <a:latin typeface="Calibri" panose="020F0502020204030204" pitchFamily="34" charset="0"/>
                <a:sym typeface="+mn-ea"/>
              </a:rPr>
              <a:t>的文件读写机制</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787150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33</a:t>
            </a:fld>
            <a:endParaRPr lang="zh-CN" altLang="en-US" dirty="0"/>
          </a:p>
        </p:txBody>
      </p:sp>
      <p:sp>
        <p:nvSpPr>
          <p:cNvPr id="3" name="文本框 2"/>
          <p:cNvSpPr txBox="1"/>
          <p:nvPr/>
        </p:nvSpPr>
        <p:spPr>
          <a:xfrm>
            <a:off x="192066" y="1117678"/>
            <a:ext cx="8799534"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en-US" altLang="zh-CN" sz="2400" dirty="0">
                <a:solidFill>
                  <a:prstClr val="black"/>
                </a:solidFill>
                <a:latin typeface="微软雅黑" panose="020B0503020204020204" pitchFamily="34" charset="-122"/>
                <a:ea typeface="微软雅黑" panose="020B0503020204020204" pitchFamily="34" charset="-122"/>
                <a:sym typeface="+mn-ea"/>
              </a:rPr>
              <a:t>HDFS</a:t>
            </a:r>
            <a:r>
              <a:rPr lang="zh-CN" altLang="en-US" sz="2400" dirty="0">
                <a:solidFill>
                  <a:prstClr val="black"/>
                </a:solidFill>
                <a:latin typeface="微软雅黑" panose="020B0503020204020204" pitchFamily="34" charset="-122"/>
                <a:ea typeface="微软雅黑" panose="020B0503020204020204" pitchFamily="34" charset="-122"/>
                <a:sym typeface="+mn-ea"/>
              </a:rPr>
              <a:t>在硬件故障情况下保障可用性和可靠性，通过数据冗余备份、副本存放策略、容错与恢复机制来提供这种高可用性。</a:t>
            </a:r>
            <a:endParaRPr lang="en-US" altLang="zh-CN" sz="2400" dirty="0">
              <a:solidFill>
                <a:prstClr val="black"/>
              </a:solidFill>
              <a:latin typeface="微软雅黑" panose="020B0503020204020204" pitchFamily="34" charset="-122"/>
              <a:ea typeface="微软雅黑" panose="020B0503020204020204" pitchFamily="34" charset="-122"/>
              <a:sym typeface="+mn-ea"/>
            </a:endParaRPr>
          </a:p>
          <a:p>
            <a:pPr>
              <a:lnSpc>
                <a:spcPct val="150000"/>
              </a:lnSpc>
              <a:spcAft>
                <a:spcPct val="0"/>
              </a:spcAft>
            </a:pPr>
            <a:r>
              <a:rPr lang="en-US" altLang="zh-CN" sz="2400" dirty="0">
                <a:solidFill>
                  <a:srgbClr val="FF0000"/>
                </a:solidFill>
                <a:latin typeface="微软雅黑" panose="020B0503020204020204" pitchFamily="34" charset="-122"/>
                <a:ea typeface="微软雅黑" panose="020B0503020204020204" pitchFamily="34" charset="-122"/>
                <a:sym typeface="+mn-ea"/>
              </a:rPr>
              <a:t>1</a:t>
            </a:r>
            <a:r>
              <a:rPr lang="zh-CN" altLang="en-US" sz="2400" dirty="0">
                <a:solidFill>
                  <a:srgbClr val="FF0000"/>
                </a:solidFill>
                <a:latin typeface="微软雅黑" panose="020B0503020204020204" pitchFamily="34" charset="-122"/>
                <a:ea typeface="微软雅黑" panose="020B0503020204020204" pitchFamily="34" charset="-122"/>
                <a:sym typeface="+mn-ea"/>
              </a:rPr>
              <a:t>、</a:t>
            </a:r>
            <a:r>
              <a:rPr lang="zh-CN" altLang="zh-CN" sz="2400" dirty="0">
                <a:solidFill>
                  <a:srgbClr val="FF0000"/>
                </a:solidFill>
                <a:latin typeface="微软雅黑" panose="020B0503020204020204" pitchFamily="34" charset="-122"/>
                <a:ea typeface="微软雅黑" panose="020B0503020204020204" pitchFamily="34" charset="-122"/>
                <a:sym typeface="+mn-ea"/>
              </a:rPr>
              <a:t>多副本方式进行冗余存储</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spcAft>
                <a:spcPct val="0"/>
              </a:spcAft>
            </a:pPr>
            <a:r>
              <a:rPr lang="zh-CN" altLang="zh-CN" sz="2000" dirty="0">
                <a:solidFill>
                  <a:prstClr val="black"/>
                </a:solidFill>
                <a:latin typeface="微软雅黑" panose="020B0503020204020204" pitchFamily="34" charset="-122"/>
                <a:ea typeface="微软雅黑" panose="020B0503020204020204" pitchFamily="34" charset="-122"/>
                <a:sym typeface="+mn-ea"/>
              </a:rPr>
              <a:t>加快数据传输速度</a:t>
            </a:r>
            <a:endParaRPr lang="zh-CN" altLang="zh-CN" sz="2000" dirty="0">
              <a:solidFill>
                <a:prstClr val="black"/>
              </a:solidFill>
              <a:latin typeface="微软雅黑" panose="020B0503020204020204" pitchFamily="34" charset="-122"/>
              <a:ea typeface="微软雅黑" panose="020B0503020204020204" pitchFamily="34" charset="-122"/>
            </a:endParaRPr>
          </a:p>
          <a:p>
            <a:pPr lvl="1">
              <a:lnSpc>
                <a:spcPct val="150000"/>
              </a:lnSpc>
              <a:spcAft>
                <a:spcPct val="0"/>
              </a:spcAft>
            </a:pPr>
            <a:r>
              <a:rPr lang="zh-CN" altLang="zh-CN" sz="2000" dirty="0">
                <a:solidFill>
                  <a:prstClr val="black"/>
                </a:solidFill>
                <a:latin typeface="微软雅黑" panose="020B0503020204020204" pitchFamily="34" charset="-122"/>
                <a:ea typeface="微软雅黑" panose="020B0503020204020204" pitchFamily="34" charset="-122"/>
                <a:sym typeface="+mn-ea"/>
              </a:rPr>
              <a:t>容易检查数据错误</a:t>
            </a:r>
            <a:endParaRPr lang="en-US" altLang="zh-CN" sz="2000" dirty="0">
              <a:solidFill>
                <a:prstClr val="black"/>
              </a:solidFill>
              <a:latin typeface="微软雅黑" panose="020B0503020204020204" pitchFamily="34" charset="-122"/>
              <a:ea typeface="微软雅黑" panose="020B0503020204020204" pitchFamily="34" charset="-122"/>
            </a:endParaRPr>
          </a:p>
          <a:p>
            <a:pPr lvl="1">
              <a:lnSpc>
                <a:spcPct val="150000"/>
              </a:lnSpc>
              <a:spcAft>
                <a:spcPct val="0"/>
              </a:spcAft>
            </a:pPr>
            <a:r>
              <a:rPr lang="zh-CN" altLang="zh-CN" sz="2000" dirty="0">
                <a:solidFill>
                  <a:prstClr val="black"/>
                </a:solidFill>
                <a:latin typeface="微软雅黑" panose="020B0503020204020204" pitchFamily="34" charset="-122"/>
                <a:ea typeface="微软雅黑" panose="020B0503020204020204" pitchFamily="34" charset="-122"/>
                <a:sym typeface="+mn-ea"/>
              </a:rPr>
              <a:t>保证数据可用性</a:t>
            </a: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12.2.4 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1487" y="2520912"/>
            <a:ext cx="648251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34</a:t>
            </a:fld>
            <a:endParaRPr lang="zh-CN" altLang="en-US"/>
          </a:p>
        </p:txBody>
      </p:sp>
      <p:sp>
        <p:nvSpPr>
          <p:cNvPr id="3" name="文本框 2"/>
          <p:cNvSpPr txBox="1"/>
          <p:nvPr/>
        </p:nvSpPr>
        <p:spPr>
          <a:xfrm>
            <a:off x="228600" y="1243965"/>
            <a:ext cx="86099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spcAft>
                <a:spcPct val="0"/>
              </a:spcAft>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机架感知副本存放策略</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Aft>
                <a:spcPct val="0"/>
              </a:spcAft>
            </a:pP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改进数据的可靠性、可用性和网络宽带的利用率</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Aft>
                <a:spcPct val="0"/>
              </a:spcAft>
            </a:pP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防止某一机架失效时数据丢失</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Aft>
                <a:spcPct val="0"/>
              </a:spcAft>
            </a:pP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利用机架内的高带宽特性提高数据读取速度</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Aft>
                <a:spcPct val="0"/>
              </a:spcAft>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3</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错误检测和恢复机制</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Aft>
                <a:spcPct val="0"/>
              </a:spcAft>
            </a:pP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包括</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NameNode</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检测、</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DataNode</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检测和数据错误检测</a:t>
            </a:r>
            <a:endPar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829568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35</a:t>
            </a:fld>
            <a:endParaRPr lang="zh-CN" altLang="en-US"/>
          </a:p>
        </p:txBody>
      </p:sp>
      <p:sp>
        <p:nvSpPr>
          <p:cNvPr id="3" name="文本框 2"/>
          <p:cNvSpPr txBox="1"/>
          <p:nvPr/>
        </p:nvSpPr>
        <p:spPr>
          <a:xfrm>
            <a:off x="686435" y="1205230"/>
            <a:ext cx="3924300"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机架感知副本存放</a:t>
            </a:r>
            <a:endParaRPr lang="zh-CN" altLang="en-US" sz="3200" b="1" dirty="0">
              <a:solidFill>
                <a:srgbClr val="0823A8"/>
              </a:solidFill>
              <a:latin typeface="Calibri" panose="020F0502020204030204" pitchFamily="34" charset="0"/>
              <a:ea typeface="宋体" panose="02010600030101010101" pitchFamily="2" charset="-122"/>
            </a:endParaRPr>
          </a:p>
          <a:p>
            <a:pPr marL="0" indent="0">
              <a:lnSpc>
                <a:spcPct val="150000"/>
              </a:lnSpc>
              <a:spcAft>
                <a:spcPct val="0"/>
              </a:spcAft>
              <a:buNone/>
            </a:pPr>
            <a:r>
              <a:rPr lang="zh-CN" altLang="en-US" sz="2000" dirty="0">
                <a:solidFill>
                  <a:prstClr val="black"/>
                </a:solidFill>
                <a:latin typeface="Calibri" panose="020F0502020204030204"/>
                <a:ea typeface="宋体" panose="02010600030101010101" pitchFamily="2" charset="-122"/>
                <a:sym typeface="+mn-ea"/>
              </a:rPr>
              <a:t>存放流程</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block1放到与客户端同一机架的一个节点</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block2</a:t>
            </a:r>
            <a:r>
              <a:rPr lang="zh-CN" altLang="zh-CN" sz="2000" dirty="0">
                <a:solidFill>
                  <a:prstClr val="black"/>
                </a:solidFill>
                <a:latin typeface="Calibri" panose="020F0502020204030204"/>
                <a:ea typeface="宋体" panose="02010600030101010101" pitchFamily="2" charset="-122"/>
                <a:sym typeface="+mn-ea"/>
              </a:rPr>
              <a:t>放到</a:t>
            </a:r>
            <a:r>
              <a:rPr lang="en-US" altLang="zh-CN" sz="2000" dirty="0">
                <a:solidFill>
                  <a:prstClr val="black"/>
                </a:solidFill>
                <a:latin typeface="Calibri" panose="020F0502020204030204"/>
                <a:ea typeface="宋体" panose="02010600030101010101" pitchFamily="2" charset="-122"/>
                <a:sym typeface="+mn-ea"/>
              </a:rPr>
              <a:t>block1</a:t>
            </a:r>
            <a:r>
              <a:rPr lang="zh-CN" altLang="zh-CN" sz="2000" dirty="0">
                <a:solidFill>
                  <a:prstClr val="black"/>
                </a:solidFill>
                <a:latin typeface="Calibri" panose="020F0502020204030204"/>
                <a:ea typeface="宋体" panose="02010600030101010101" pitchFamily="2" charset="-122"/>
                <a:sym typeface="+mn-ea"/>
              </a:rPr>
              <a:t>所在机架之外的节点</a:t>
            </a: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block3</a:t>
            </a:r>
            <a:r>
              <a:rPr lang="zh-CN" altLang="zh-CN" sz="2000" dirty="0">
                <a:solidFill>
                  <a:prstClr val="black"/>
                </a:solidFill>
                <a:latin typeface="Calibri" panose="020F0502020204030204"/>
                <a:ea typeface="宋体" panose="02010600030101010101" pitchFamily="2" charset="-122"/>
                <a:sym typeface="+mn-ea"/>
              </a:rPr>
              <a:t>放在与</a:t>
            </a:r>
            <a:r>
              <a:rPr lang="en-US" altLang="zh-CN" sz="2000" dirty="0">
                <a:solidFill>
                  <a:prstClr val="black"/>
                </a:solidFill>
                <a:latin typeface="Calibri" panose="020F0502020204030204"/>
                <a:ea typeface="宋体" panose="02010600030101010101" pitchFamily="2" charset="-122"/>
                <a:sym typeface="+mn-ea"/>
              </a:rPr>
              <a:t>block2</a:t>
            </a:r>
            <a:r>
              <a:rPr lang="zh-CN" altLang="zh-CN" sz="2000" dirty="0">
                <a:solidFill>
                  <a:prstClr val="black"/>
                </a:solidFill>
                <a:latin typeface="Calibri" panose="020F0502020204030204"/>
                <a:ea typeface="宋体" panose="02010600030101010101" pitchFamily="2" charset="-122"/>
                <a:sym typeface="+mn-ea"/>
              </a:rPr>
              <a:t>同一机架的另一节点</a:t>
            </a:r>
            <a:endParaRPr lang="zh-CN" altLang="zh-CN" sz="2000" dirty="0">
              <a:solidFill>
                <a:prstClr val="black"/>
              </a:solidFill>
              <a:latin typeface="Calibri" panose="020F0502020204030204"/>
              <a:ea typeface="宋体" panose="02010600030101010101" pitchFamily="2" charset="-122"/>
            </a:endParaRPr>
          </a:p>
        </p:txBody>
      </p:sp>
      <p:pic>
        <p:nvPicPr>
          <p:cNvPr id="7" name="图片 6" descr="无标题"/>
          <p:cNvPicPr/>
          <p:nvPr/>
        </p:nvPicPr>
        <p:blipFill>
          <a:blip r:embed="rId4" cstate="print"/>
          <a:srcRect/>
          <a:stretch>
            <a:fillRect/>
          </a:stretch>
        </p:blipFill>
        <p:spPr>
          <a:xfrm>
            <a:off x="4610735" y="1205230"/>
            <a:ext cx="4227830" cy="5151120"/>
          </a:xfrm>
          <a:prstGeom prst="rect">
            <a:avLst/>
          </a:prstGeom>
          <a:noFill/>
          <a:ln w="9525">
            <a:noFill/>
            <a:miter lim="800000"/>
            <a:headEnd/>
            <a:tailEnd/>
          </a:ln>
        </p:spPr>
      </p:pic>
      <p:sp>
        <p:nvSpPr>
          <p:cNvPr id="9"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36</a:t>
            </a:fld>
            <a:endParaRPr lang="zh-CN" altLang="en-US"/>
          </a:p>
        </p:txBody>
      </p:sp>
      <p:sp>
        <p:nvSpPr>
          <p:cNvPr id="3" name="文本框 2"/>
          <p:cNvSpPr txBox="1"/>
          <p:nvPr/>
        </p:nvSpPr>
        <p:spPr>
          <a:xfrm>
            <a:off x="686435" y="1205230"/>
            <a:ext cx="3924300"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机架感知副本存放</a:t>
            </a:r>
            <a:endParaRPr lang="zh-CN" altLang="en-US" sz="3200" b="1" dirty="0">
              <a:solidFill>
                <a:srgbClr val="0823A8"/>
              </a:solidFill>
              <a:latin typeface="Calibri" panose="020F0502020204030204" pitchFamily="34" charset="0"/>
              <a:ea typeface="宋体" panose="02010600030101010101" pitchFamily="2" charset="-122"/>
            </a:endParaRPr>
          </a:p>
          <a:p>
            <a:pPr marL="0" indent="0">
              <a:lnSpc>
                <a:spcPct val="150000"/>
              </a:lnSpc>
              <a:spcAft>
                <a:spcPct val="0"/>
              </a:spcAft>
              <a:buNone/>
            </a:pPr>
            <a:r>
              <a:rPr lang="zh-CN" altLang="en-US" sz="2000" dirty="0">
                <a:solidFill>
                  <a:prstClr val="black"/>
                </a:solidFill>
                <a:latin typeface="Calibri" panose="020F0502020204030204"/>
                <a:ea typeface="宋体" panose="02010600030101010101" pitchFamily="2" charset="-122"/>
                <a:sym typeface="+mn-ea"/>
              </a:rPr>
              <a:t>存放流程</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block1放到与客户端同一机架的一个节点</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block2</a:t>
            </a:r>
            <a:r>
              <a:rPr lang="zh-CN" altLang="zh-CN" sz="2000" dirty="0">
                <a:solidFill>
                  <a:prstClr val="black"/>
                </a:solidFill>
                <a:latin typeface="Calibri" panose="020F0502020204030204"/>
                <a:ea typeface="宋体" panose="02010600030101010101" pitchFamily="2" charset="-122"/>
                <a:sym typeface="+mn-ea"/>
              </a:rPr>
              <a:t>放到</a:t>
            </a:r>
            <a:r>
              <a:rPr lang="en-US" altLang="zh-CN" sz="2000" dirty="0">
                <a:solidFill>
                  <a:prstClr val="black"/>
                </a:solidFill>
                <a:latin typeface="Calibri" panose="020F0502020204030204"/>
                <a:ea typeface="宋体" panose="02010600030101010101" pitchFamily="2" charset="-122"/>
                <a:sym typeface="+mn-ea"/>
              </a:rPr>
              <a:t>block1</a:t>
            </a:r>
            <a:r>
              <a:rPr lang="zh-CN" altLang="zh-CN" sz="2000" dirty="0">
                <a:solidFill>
                  <a:prstClr val="black"/>
                </a:solidFill>
                <a:latin typeface="Calibri" panose="020F0502020204030204"/>
                <a:ea typeface="宋体" panose="02010600030101010101" pitchFamily="2" charset="-122"/>
                <a:sym typeface="+mn-ea"/>
              </a:rPr>
              <a:t>所在机架之外的节点</a:t>
            </a: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block3</a:t>
            </a:r>
            <a:r>
              <a:rPr lang="zh-CN" altLang="zh-CN" sz="2000" dirty="0">
                <a:solidFill>
                  <a:prstClr val="black"/>
                </a:solidFill>
                <a:latin typeface="Calibri" panose="020F0502020204030204"/>
                <a:ea typeface="宋体" panose="02010600030101010101" pitchFamily="2" charset="-122"/>
                <a:sym typeface="+mn-ea"/>
              </a:rPr>
              <a:t>放在与</a:t>
            </a:r>
            <a:r>
              <a:rPr lang="en-US" altLang="zh-CN" sz="2000" dirty="0">
                <a:solidFill>
                  <a:prstClr val="black"/>
                </a:solidFill>
                <a:latin typeface="Calibri" panose="020F0502020204030204"/>
                <a:ea typeface="宋体" panose="02010600030101010101" pitchFamily="2" charset="-122"/>
                <a:sym typeface="+mn-ea"/>
              </a:rPr>
              <a:t>block2</a:t>
            </a:r>
            <a:r>
              <a:rPr lang="zh-CN" altLang="zh-CN" sz="2000" dirty="0">
                <a:solidFill>
                  <a:prstClr val="black"/>
                </a:solidFill>
                <a:latin typeface="Calibri" panose="020F0502020204030204"/>
                <a:ea typeface="宋体" panose="02010600030101010101" pitchFamily="2" charset="-122"/>
                <a:sym typeface="+mn-ea"/>
              </a:rPr>
              <a:t>同一机架的另一节点</a:t>
            </a:r>
            <a:endParaRPr lang="zh-CN" altLang="zh-CN" sz="2000" dirty="0">
              <a:solidFill>
                <a:prstClr val="black"/>
              </a:solidFill>
              <a:latin typeface="Calibri" panose="020F0502020204030204"/>
              <a:ea typeface="宋体" panose="02010600030101010101" pitchFamily="2"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190874"/>
            <a:ext cx="8152381" cy="5323809"/>
          </a:xfrm>
          <a:prstGeom prst="rect">
            <a:avLst/>
          </a:prstGeom>
        </p:spPr>
      </p:pic>
      <p:sp>
        <p:nvSpPr>
          <p:cNvPr id="9"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396045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37</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机架感知副本存放策略</a:t>
            </a:r>
            <a:endParaRPr lang="en-US" altLang="zh-CN" sz="2000" dirty="0">
              <a:solidFill>
                <a:prstClr val="black"/>
              </a:solidFill>
              <a:latin typeface="Calibri" panose="020F0502020204030204"/>
              <a:ea typeface="宋体" panose="02010600030101010101" pitchFamily="2" charset="-122"/>
            </a:endParaRPr>
          </a:p>
          <a:p>
            <a:pPr marL="0" indent="0">
              <a:lnSpc>
                <a:spcPct val="150000"/>
              </a:lnSpc>
              <a:spcAft>
                <a:spcPct val="0"/>
              </a:spcAft>
              <a:buNone/>
            </a:pPr>
            <a:r>
              <a:rPr lang="zh-CN" altLang="en-US" sz="2000" dirty="0">
                <a:solidFill>
                  <a:prstClr val="black"/>
                </a:solidFill>
                <a:latin typeface="Calibri" panose="020F0502020204030204"/>
                <a:ea typeface="宋体" panose="02010600030101010101" pitchFamily="2" charset="-122"/>
                <a:sym typeface="+mn-ea"/>
              </a:rPr>
              <a:t>读取流程</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HDFS</a:t>
            </a:r>
            <a:r>
              <a:rPr lang="zh-CN" altLang="zh-CN" sz="2000" dirty="0">
                <a:solidFill>
                  <a:prstClr val="black"/>
                </a:solidFill>
                <a:latin typeface="Calibri" panose="020F0502020204030204"/>
                <a:ea typeface="宋体" panose="02010600030101010101" pitchFamily="2" charset="-122"/>
                <a:sym typeface="+mn-ea"/>
              </a:rPr>
              <a:t>提供了一个</a:t>
            </a:r>
            <a:r>
              <a:rPr lang="en-US" altLang="zh-CN" sz="2000" dirty="0">
                <a:solidFill>
                  <a:prstClr val="black"/>
                </a:solidFill>
                <a:latin typeface="Calibri" panose="020F0502020204030204"/>
                <a:ea typeface="宋体" panose="02010600030101010101" pitchFamily="2" charset="-122"/>
                <a:sym typeface="+mn-ea"/>
              </a:rPr>
              <a:t>API</a:t>
            </a:r>
            <a:r>
              <a:rPr lang="zh-CN" altLang="zh-CN" sz="2000" dirty="0">
                <a:solidFill>
                  <a:prstClr val="black"/>
                </a:solidFill>
                <a:latin typeface="Calibri" panose="020F0502020204030204"/>
                <a:ea typeface="宋体" panose="02010600030101010101" pitchFamily="2" charset="-122"/>
                <a:sym typeface="+mn-ea"/>
              </a:rPr>
              <a:t>可以确定某一数据节点所属的机架</a:t>
            </a:r>
            <a:r>
              <a:rPr lang="en-US" altLang="zh-CN" sz="2000" dirty="0">
                <a:solidFill>
                  <a:prstClr val="black"/>
                </a:solidFill>
                <a:latin typeface="Calibri" panose="020F0502020204030204"/>
                <a:ea typeface="宋体" panose="02010600030101010101" pitchFamily="2" charset="-122"/>
                <a:sym typeface="+mn-ea"/>
              </a:rPr>
              <a:t>ID</a:t>
            </a: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客户端</a:t>
            </a:r>
            <a:r>
              <a:rPr lang="zh-CN" altLang="zh-CN" sz="2000" dirty="0">
                <a:solidFill>
                  <a:prstClr val="black"/>
                </a:solidFill>
                <a:latin typeface="Calibri" panose="020F0502020204030204"/>
                <a:ea typeface="宋体" panose="02010600030101010101" pitchFamily="2" charset="-122"/>
                <a:sym typeface="+mn-ea"/>
              </a:rPr>
              <a:t>从名称节点获得不同副本的存放位置列表</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调用</a:t>
            </a:r>
            <a:r>
              <a:rPr lang="en-US" altLang="zh-CN" sz="2000" dirty="0">
                <a:solidFill>
                  <a:prstClr val="black"/>
                </a:solidFill>
                <a:latin typeface="Calibri" panose="020F0502020204030204"/>
                <a:ea typeface="宋体" panose="02010600030101010101" pitchFamily="2" charset="-122"/>
                <a:sym typeface="+mn-ea"/>
              </a:rPr>
              <a:t>API</a:t>
            </a:r>
            <a:r>
              <a:rPr lang="zh-CN" altLang="zh-CN" sz="2000" dirty="0">
                <a:solidFill>
                  <a:prstClr val="black"/>
                </a:solidFill>
                <a:latin typeface="Calibri" panose="020F0502020204030204"/>
                <a:ea typeface="宋体" panose="02010600030101010101" pitchFamily="2" charset="-122"/>
                <a:sym typeface="+mn-ea"/>
              </a:rPr>
              <a:t>确定这些数据节点所属的机架</a:t>
            </a:r>
            <a:r>
              <a:rPr lang="en-US" altLang="zh-CN" sz="2000" dirty="0">
                <a:solidFill>
                  <a:prstClr val="black"/>
                </a:solidFill>
                <a:latin typeface="Calibri" panose="020F0502020204030204"/>
                <a:ea typeface="宋体" panose="02010600030101010101" pitchFamily="2" charset="-122"/>
                <a:sym typeface="+mn-ea"/>
              </a:rPr>
              <a:t>ID</a:t>
            </a: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发现</a:t>
            </a:r>
            <a:r>
              <a:rPr lang="en-US" altLang="zh-CN" sz="2000" dirty="0">
                <a:solidFill>
                  <a:prstClr val="black"/>
                </a:solidFill>
                <a:latin typeface="Calibri" panose="020F0502020204030204"/>
                <a:ea typeface="宋体" panose="02010600030101010101" pitchFamily="2" charset="-122"/>
                <a:sym typeface="+mn-ea"/>
              </a:rPr>
              <a:t>ID</a:t>
            </a:r>
            <a:r>
              <a:rPr lang="zh-CN" altLang="en-US" sz="2000" dirty="0">
                <a:solidFill>
                  <a:prstClr val="black"/>
                </a:solidFill>
                <a:latin typeface="Calibri" panose="020F0502020204030204"/>
                <a:ea typeface="宋体" panose="02010600030101010101" pitchFamily="2" charset="-122"/>
                <a:sym typeface="+mn-ea"/>
              </a:rPr>
              <a:t>匹配：</a:t>
            </a:r>
            <a:r>
              <a:rPr lang="zh-CN" altLang="zh-CN" sz="2000" dirty="0">
                <a:solidFill>
                  <a:prstClr val="black"/>
                </a:solidFill>
                <a:latin typeface="Calibri" panose="020F0502020204030204"/>
                <a:ea typeface="宋体" panose="02010600030101010101" pitchFamily="2" charset="-122"/>
                <a:sym typeface="+mn-ea"/>
              </a:rPr>
              <a:t>优先读取该数据节点存放的副本</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没</a:t>
            </a:r>
            <a:r>
              <a:rPr lang="zh-CN" altLang="zh-CN" sz="2000" dirty="0">
                <a:solidFill>
                  <a:prstClr val="black"/>
                </a:solidFill>
                <a:latin typeface="Calibri" panose="020F0502020204030204"/>
                <a:ea typeface="宋体" panose="02010600030101010101" pitchFamily="2" charset="-122"/>
                <a:sym typeface="+mn-ea"/>
              </a:rPr>
              <a:t>有发现</a:t>
            </a:r>
            <a:r>
              <a:rPr lang="zh-CN" altLang="en-US"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随机选择一个副本读取数据</a:t>
            </a:r>
            <a:endParaRPr lang="zh-CN" altLang="zh-CN" sz="2000" dirty="0">
              <a:solidFill>
                <a:prstClr val="black"/>
              </a:solidFill>
              <a:latin typeface="Calibri" panose="020F0502020204030204"/>
              <a:ea typeface="宋体" panose="02010600030101010101" pitchFamily="2" charset="-122"/>
            </a:endParaRPr>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38</a:t>
            </a:fld>
            <a:endParaRPr lang="zh-CN" altLang="en-US"/>
          </a:p>
        </p:txBody>
      </p:sp>
      <p:sp>
        <p:nvSpPr>
          <p:cNvPr id="3" name="文本框 2"/>
          <p:cNvSpPr txBox="1"/>
          <p:nvPr/>
        </p:nvSpPr>
        <p:spPr>
          <a:xfrm>
            <a:off x="241126" y="1138555"/>
            <a:ext cx="8609965" cy="5582920"/>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HDFS文件错误检测和恢复机制</a:t>
            </a:r>
            <a:endParaRPr lang="zh-CN" altLang="en-US" sz="3200" b="1" dirty="0">
              <a:solidFill>
                <a:srgbClr val="0823A8"/>
              </a:solidFill>
              <a:latin typeface="Calibri" panose="020F0502020204030204" pitchFamily="34" charset="0"/>
              <a:ea typeface="宋体" panose="02010600030101010101" pitchFamily="2" charset="-122"/>
            </a:endParaRPr>
          </a:p>
          <a:p>
            <a:pPr>
              <a:lnSpc>
                <a:spcPct val="150000"/>
              </a:lnSpc>
              <a:spcAft>
                <a:spcPct val="0"/>
              </a:spcAft>
            </a:pP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检测</a:t>
            </a:r>
            <a:r>
              <a:rPr lang="zh-CN" altLang="en-US" sz="2000" dirty="0">
                <a:solidFill>
                  <a:prstClr val="black"/>
                </a:solidFill>
                <a:latin typeface="Calibri" panose="020F0502020204030204"/>
                <a:ea typeface="宋体" panose="02010600030101010101" pitchFamily="2" charset="-122"/>
                <a:sym typeface="+mn-ea"/>
              </a:rPr>
              <a:t>：第二名称节点</a:t>
            </a:r>
            <a:endParaRPr lang="en-US" altLang="zh-CN" sz="2000" dirty="0">
              <a:solidFill>
                <a:prstClr val="black"/>
              </a:solidFill>
              <a:latin typeface="Calibri" panose="020F0502020204030204"/>
              <a:ea typeface="宋体" panose="02010600030101010101" pitchFamily="2" charset="-122"/>
            </a:endParaRPr>
          </a:p>
          <a:p>
            <a:pPr>
              <a:lnSpc>
                <a:spcPct val="150000"/>
              </a:lnSpc>
            </a:pPr>
            <a:r>
              <a:rPr lang="en-US" altLang="zh-CN" sz="2000" dirty="0" err="1">
                <a:solidFill>
                  <a:prstClr val="black"/>
                </a:solidFill>
                <a:latin typeface="Calibri" panose="020F0502020204030204"/>
                <a:ea typeface="宋体" panose="02010600030101010101" pitchFamily="2" charset="-122"/>
                <a:sym typeface="+mn-ea"/>
              </a:rPr>
              <a:t>DataNode</a:t>
            </a:r>
            <a:r>
              <a:rPr lang="zh-CN" altLang="zh-CN" sz="2000" dirty="0">
                <a:solidFill>
                  <a:prstClr val="black"/>
                </a:solidFill>
                <a:latin typeface="Calibri" panose="020F0502020204030204"/>
                <a:ea typeface="宋体" panose="02010600030101010101" pitchFamily="2" charset="-122"/>
                <a:sym typeface="+mn-ea"/>
              </a:rPr>
              <a:t>检测</a:t>
            </a:r>
            <a:r>
              <a:rPr lang="zh-CN" altLang="en-US" sz="2000" dirty="0">
                <a:solidFill>
                  <a:prstClr val="black"/>
                </a:solidFill>
                <a:latin typeface="Calibri" panose="020F0502020204030204"/>
                <a:ea typeface="宋体" panose="02010600030101010101" pitchFamily="2" charset="-122"/>
                <a:sym typeface="+mn-ea"/>
              </a:rPr>
              <a:t>：心跳检测，</a:t>
            </a:r>
            <a:r>
              <a:rPr lang="en-US" altLang="zh-CN" sz="2000" dirty="0" err="1">
                <a:solidFill>
                  <a:prstClr val="black"/>
                </a:solidFill>
                <a:sym typeface="+mn-ea"/>
              </a:rPr>
              <a:t>DataNode</a:t>
            </a:r>
            <a:r>
              <a:rPr lang="zh-CN" altLang="en-US" sz="2000" dirty="0">
                <a:solidFill>
                  <a:prstClr val="black"/>
                </a:solidFill>
                <a:sym typeface="+mn-ea"/>
              </a:rPr>
              <a:t>周期性的向集群</a:t>
            </a:r>
            <a:r>
              <a:rPr lang="en-US" altLang="zh-CN" sz="2000" dirty="0" err="1">
                <a:solidFill>
                  <a:prstClr val="black"/>
                </a:solidFill>
                <a:sym typeface="+mn-ea"/>
              </a:rPr>
              <a:t>NameNode</a:t>
            </a:r>
            <a:r>
              <a:rPr lang="zh-CN" altLang="en-US" sz="2000" dirty="0">
                <a:solidFill>
                  <a:prstClr val="black"/>
                </a:solidFill>
                <a:sym typeface="+mn-ea"/>
              </a:rPr>
              <a:t>发送心跳包和块报告</a:t>
            </a:r>
            <a:endParaRPr lang="en-US" altLang="zh-CN" sz="2000" dirty="0">
              <a:solidFill>
                <a:prstClr val="black"/>
              </a:solidFill>
              <a:sym typeface="+mn-ea"/>
            </a:endParaRPr>
          </a:p>
          <a:p>
            <a:pPr>
              <a:lnSpc>
                <a:spcPct val="150000"/>
              </a:lnSpc>
            </a:pPr>
            <a:endParaRPr lang="en-US" altLang="zh-CN" sz="2000" dirty="0">
              <a:solidFill>
                <a:prstClr val="black"/>
              </a:solidFill>
              <a:sym typeface="+mn-ea"/>
            </a:endParaRPr>
          </a:p>
          <a:p>
            <a:pPr>
              <a:lnSpc>
                <a:spcPct val="150000"/>
              </a:lnSpc>
            </a:pPr>
            <a:endParaRPr lang="en-US" altLang="zh-CN" sz="2000" dirty="0">
              <a:solidFill>
                <a:prstClr val="black"/>
              </a:solidFill>
              <a:sym typeface="+mn-ea"/>
            </a:endParaRPr>
          </a:p>
          <a:p>
            <a:pPr>
              <a:lnSpc>
                <a:spcPct val="150000"/>
              </a:lnSpc>
            </a:pPr>
            <a:endParaRPr lang="en-US" altLang="zh-CN" sz="2000" dirty="0">
              <a:solidFill>
                <a:prstClr val="black"/>
              </a:solidFill>
              <a:sym typeface="+mn-ea"/>
            </a:endParaRPr>
          </a:p>
          <a:p>
            <a:pPr>
              <a:lnSpc>
                <a:spcPct val="150000"/>
              </a:lnSpc>
            </a:pPr>
            <a:endParaRPr lang="en-US" altLang="zh-CN" sz="2000" dirty="0">
              <a:solidFill>
                <a:prstClr val="black"/>
              </a:solidFill>
              <a:sym typeface="+mn-ea"/>
            </a:endParaRPr>
          </a:p>
          <a:p>
            <a:pPr>
              <a:lnSpc>
                <a:spcPct val="150000"/>
              </a:lnSpc>
            </a:pPr>
            <a:endParaRPr lang="zh-CN" altLang="en-US" sz="2000" dirty="0">
              <a:solidFill>
                <a:prstClr val="black"/>
              </a:solidFill>
              <a:sym typeface="+mn-ea"/>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数据错误检测</a:t>
            </a:r>
            <a:r>
              <a:rPr lang="zh-CN" altLang="en-US" sz="2000" dirty="0">
                <a:solidFill>
                  <a:prstClr val="black"/>
                </a:solidFill>
                <a:latin typeface="Calibri" panose="020F0502020204030204"/>
                <a:ea typeface="宋体" panose="02010600030101010101" pitchFamily="2" charset="-122"/>
                <a:sym typeface="+mn-ea"/>
              </a:rPr>
              <a:t>：</a:t>
            </a:r>
            <a:r>
              <a:rPr lang="en-US" altLang="zh-CN" sz="2000" dirty="0">
                <a:solidFill>
                  <a:prstClr val="black"/>
                </a:solidFill>
                <a:latin typeface="Calibri" panose="020F0502020204030204"/>
                <a:ea typeface="宋体" panose="02010600030101010101" pitchFamily="2" charset="-122"/>
                <a:sym typeface="+mn-ea"/>
              </a:rPr>
              <a:t>CRC</a:t>
            </a:r>
            <a:r>
              <a:rPr lang="zh-CN" altLang="en-US" sz="2000" dirty="0">
                <a:solidFill>
                  <a:prstClr val="black"/>
                </a:solidFill>
                <a:latin typeface="Calibri" panose="020F0502020204030204"/>
                <a:ea typeface="宋体" panose="02010600030101010101" pitchFamily="2" charset="-122"/>
                <a:sym typeface="+mn-ea"/>
              </a:rPr>
              <a:t>循环校验</a:t>
            </a:r>
            <a:endParaRPr lang="zh-CN" altLang="zh-CN" sz="2000" dirty="0">
              <a:solidFill>
                <a:prstClr val="black"/>
              </a:solidFill>
              <a:latin typeface="Calibri" panose="020F0502020204030204"/>
              <a:ea typeface="宋体" panose="02010600030101010101" pitchFamily="2" charset="-122"/>
            </a:endParaRPr>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graphicFrame>
        <p:nvGraphicFramePr>
          <p:cNvPr id="9" name="表格 8"/>
          <p:cNvGraphicFramePr/>
          <p:nvPr>
            <p:extLst>
              <p:ext uri="{D42A27DB-BD31-4B8C-83A1-F6EECF244321}">
                <p14:modId xmlns:p14="http://schemas.microsoft.com/office/powerpoint/2010/main" val="2991450864"/>
              </p:ext>
            </p:extLst>
          </p:nvPr>
        </p:nvGraphicFramePr>
        <p:xfrm>
          <a:off x="457200" y="2403475"/>
          <a:ext cx="6940838" cy="3053080"/>
        </p:xfrm>
        <a:graphic>
          <a:graphicData uri="http://schemas.openxmlformats.org/drawingml/2006/table">
            <a:tbl>
              <a:tblPr firstRow="1" bandRow="1">
                <a:tableStyleId>{5C22544A-7EE6-4342-B048-85BDC9FD1C3A}</a:tableStyleId>
              </a:tblPr>
              <a:tblGrid>
                <a:gridCol w="4313374">
                  <a:extLst>
                    <a:ext uri="{9D8B030D-6E8A-4147-A177-3AD203B41FA5}">
                      <a16:colId xmlns:a16="http://schemas.microsoft.com/office/drawing/2014/main" val="20000"/>
                    </a:ext>
                  </a:extLst>
                </a:gridCol>
                <a:gridCol w="2627464">
                  <a:extLst>
                    <a:ext uri="{9D8B030D-6E8A-4147-A177-3AD203B41FA5}">
                      <a16:colId xmlns:a16="http://schemas.microsoft.com/office/drawing/2014/main" val="20001"/>
                    </a:ext>
                  </a:extLst>
                </a:gridCol>
              </a:tblGrid>
              <a:tr h="406751">
                <a:tc>
                  <a:txBody>
                    <a:bodyPr/>
                    <a:lstStyle/>
                    <a:p>
                      <a:pPr algn="l"/>
                      <a:r>
                        <a:rPr lang="zh-CN" altLang="en-US" dirty="0"/>
                        <a:t>出现情况</a:t>
                      </a:r>
                    </a:p>
                  </a:txBody>
                  <a:tcPr anchor="ctr"/>
                </a:tc>
                <a:tc>
                  <a:txBody>
                    <a:bodyPr/>
                    <a:lstStyle/>
                    <a:p>
                      <a:pPr algn="l"/>
                      <a:r>
                        <a:rPr lang="zh-CN" altLang="en-US" dirty="0"/>
                        <a:t>应对</a:t>
                      </a:r>
                    </a:p>
                  </a:txBody>
                  <a:tcPr anchor="ctr"/>
                </a:tc>
                <a:extLst>
                  <a:ext uri="{0D108BD9-81ED-4DB2-BD59-A6C34878D82A}">
                    <a16:rowId xmlns:a16="http://schemas.microsoft.com/office/drawing/2014/main" val="10000"/>
                  </a:ext>
                </a:extLst>
              </a:tr>
              <a:tr h="406751">
                <a:tc>
                  <a:txBody>
                    <a:bodyPr/>
                    <a:lstStyle/>
                    <a:p>
                      <a:pPr algn="l"/>
                      <a:r>
                        <a:rPr lang="zh-CN" altLang="zh-CN" dirty="0"/>
                        <a:t>规定时间内未收到心跳报告</a:t>
                      </a:r>
                      <a:endParaRPr lang="zh-CN" altLang="en-US" dirty="0"/>
                    </a:p>
                  </a:txBody>
                  <a:tcPr anchor="ctr"/>
                </a:tc>
                <a:tc>
                  <a:txBody>
                    <a:bodyPr/>
                    <a:lstStyle/>
                    <a:p>
                      <a:pPr algn="l"/>
                      <a:r>
                        <a:rPr lang="zh-CN" altLang="zh-CN" dirty="0"/>
                        <a:t>将该</a:t>
                      </a:r>
                      <a:r>
                        <a:rPr lang="en-US" altLang="zh-CN" dirty="0" err="1"/>
                        <a:t>DataNode</a:t>
                      </a:r>
                      <a:r>
                        <a:rPr lang="zh-CN" altLang="zh-CN" dirty="0"/>
                        <a:t>标记为失效</a:t>
                      </a:r>
                      <a:endParaRPr lang="zh-CN" altLang="en-US" dirty="0"/>
                    </a:p>
                  </a:txBody>
                  <a:tcPr anchor="ctr"/>
                </a:tc>
                <a:extLst>
                  <a:ext uri="{0D108BD9-81ED-4DB2-BD59-A6C34878D82A}">
                    <a16:rowId xmlns:a16="http://schemas.microsoft.com/office/drawing/2014/main" val="10001"/>
                  </a:ext>
                </a:extLst>
              </a:tr>
              <a:tr h="1003300">
                <a:tc>
                  <a:txBody>
                    <a:bodyPr/>
                    <a:lstStyle/>
                    <a:p>
                      <a:pPr algn="l"/>
                      <a:r>
                        <a:rPr lang="zh-CN" altLang="zh-CN" dirty="0"/>
                        <a:t>数据块副本的数目低于设定值</a:t>
                      </a:r>
                      <a:endParaRPr lang="zh-CN" altLang="en-US" dirty="0"/>
                    </a:p>
                  </a:txBody>
                  <a:tcPr anchor="ctr"/>
                </a:tc>
                <a:tc>
                  <a:txBody>
                    <a:bodyPr/>
                    <a:lstStyle/>
                    <a:p>
                      <a:pPr algn="l"/>
                      <a:r>
                        <a:rPr lang="zh-CN" altLang="zh-CN" dirty="0"/>
                        <a:t>启动数据冗余复制，为该数据块生成新的副本，放置在另外节点上</a:t>
                      </a:r>
                      <a:endParaRPr lang="zh-CN" altLang="en-US" dirty="0"/>
                    </a:p>
                  </a:txBody>
                  <a:tcPr anchor="ctr"/>
                </a:tc>
                <a:extLst>
                  <a:ext uri="{0D108BD9-81ED-4DB2-BD59-A6C34878D82A}">
                    <a16:rowId xmlns:a16="http://schemas.microsoft.com/office/drawing/2014/main" val="10002"/>
                  </a:ext>
                </a:extLst>
              </a:tr>
              <a:tr h="1002949">
                <a:tc>
                  <a:txBody>
                    <a:bodyPr/>
                    <a:lstStyle/>
                    <a:p>
                      <a:pPr algn="l"/>
                      <a:r>
                        <a:rPr lang="zh-CN" altLang="zh-CN" dirty="0"/>
                        <a:t>数据副本损坏、</a:t>
                      </a:r>
                      <a:r>
                        <a:rPr lang="en-US" altLang="zh-CN" dirty="0" err="1"/>
                        <a:t>DataNode</a:t>
                      </a:r>
                      <a:r>
                        <a:rPr lang="zh-CN" altLang="zh-CN" dirty="0"/>
                        <a:t>上的磁盘错误或者复制因子增大</a:t>
                      </a:r>
                      <a:endParaRPr lang="zh-CN" altLang="en-US" dirty="0"/>
                    </a:p>
                  </a:txBody>
                  <a:tcPr anchor="ctr"/>
                </a:tc>
                <a:tc>
                  <a:txBody>
                    <a:bodyPr/>
                    <a:lstStyle/>
                    <a:p>
                      <a:pPr algn="l"/>
                      <a:r>
                        <a:rPr lang="zh-CN" altLang="zh-CN" dirty="0"/>
                        <a:t>触发复制副本进程</a:t>
                      </a:r>
                      <a:endParaRPr lang="zh-CN" altLang="en-US" dirty="0"/>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39</a:t>
            </a:fld>
            <a:endParaRPr lang="zh-CN" altLang="en-US"/>
          </a:p>
        </p:txBody>
      </p:sp>
      <p:sp>
        <p:nvSpPr>
          <p:cNvPr id="2055"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12.3</a:t>
            </a:r>
            <a:r>
              <a:rPr lang="zh-CN" altLang="en-US" sz="3200" b="1" dirty="0">
                <a:solidFill>
                  <a:srgbClr val="002060"/>
                </a:solidFill>
                <a:latin typeface="Calibri" panose="020F0502020204030204" pitchFamily="34" charset="0"/>
                <a:sym typeface="+mn-ea"/>
              </a:rPr>
              <a:t> 资源管理与作业调度</a:t>
            </a:r>
            <a:endParaRPr lang="zh-CN" altLang="en-US" sz="3200" b="1" dirty="0">
              <a:solidFill>
                <a:srgbClr val="002060"/>
              </a:solidFill>
              <a:latin typeface="Calibri" panose="020F0502020204030204" pitchFamily="34" charset="0"/>
            </a:endParaRPr>
          </a:p>
        </p:txBody>
      </p:sp>
      <p:sp>
        <p:nvSpPr>
          <p:cNvPr id="3" name="文本框 2"/>
          <p:cNvSpPr txBox="1"/>
          <p:nvPr/>
        </p:nvSpPr>
        <p:spPr>
          <a:xfrm>
            <a:off x="335915" y="1148079"/>
            <a:ext cx="8502650" cy="557339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多节点、多任务、并行计算的分布式系统而言，其工作机制必须解决如下问题：</a:t>
            </a:r>
            <a:endParaRPr lang="en-US" dirty="0">
              <a:latin typeface="微软雅黑" panose="020B0503020204020204" pitchFamily="34" charset="-122"/>
              <a:ea typeface="微软雅黑" panose="020B0503020204020204" pitchFamily="34" charset="-122"/>
            </a:endParaRPr>
          </a:p>
          <a:p>
            <a:pPr lvl="1">
              <a:lnSpc>
                <a:spcPts val="4000"/>
              </a:lnSpc>
            </a:pPr>
            <a:r>
              <a:rPr lang="zh-CN" altLang="en-US" sz="2800" dirty="0"/>
              <a:t>不同节点、不同计算任务之间的协同管理。</a:t>
            </a:r>
            <a:endParaRPr lang="en-US" sz="2800" dirty="0"/>
          </a:p>
          <a:p>
            <a:pPr lvl="1">
              <a:lnSpc>
                <a:spcPts val="4000"/>
              </a:lnSpc>
            </a:pPr>
            <a:r>
              <a:rPr lang="zh-CN" altLang="en-US" sz="2800" dirty="0"/>
              <a:t>分布式作业的调度和执行机制。</a:t>
            </a:r>
            <a:endParaRPr lang="en-US" sz="2800" dirty="0"/>
          </a:p>
          <a:p>
            <a:pPr lvl="1">
              <a:lnSpc>
                <a:spcPts val="4000"/>
              </a:lnSpc>
            </a:pPr>
            <a:r>
              <a:rPr lang="zh-CN" altLang="en-US" sz="2800" dirty="0"/>
              <a:t>分布式系统中的资源或数据共享协调方法。</a:t>
            </a:r>
            <a:endParaRPr lang="en-US" altLang="zh-CN" sz="2800" dirty="0"/>
          </a:p>
          <a:p>
            <a:pPr marL="0" indent="0" fontAlgn="base">
              <a:spcAft>
                <a:spcPct val="0"/>
              </a:spcAft>
              <a:buNone/>
            </a:pPr>
            <a:r>
              <a:rPr lang="zh-CN" altLang="en-US" sz="3200" dirty="0">
                <a:solidFill>
                  <a:prstClr val="black"/>
                </a:solidFill>
                <a:latin typeface="微软雅黑" panose="020B0503020204020204" pitchFamily="34" charset="-122"/>
                <a:ea typeface="微软雅黑" panose="020B0503020204020204" pitchFamily="34" charset="-122"/>
                <a:sym typeface="+mn-ea"/>
              </a:rPr>
              <a:t>实现方案：三大组件</a:t>
            </a:r>
            <a:endParaRPr lang="zh-CN" altLang="en-US" sz="3200" dirty="0">
              <a:solidFill>
                <a:prstClr val="black"/>
              </a:solidFill>
              <a:latin typeface="微软雅黑" panose="020B0503020204020204" pitchFamily="34" charset="-122"/>
              <a:ea typeface="微软雅黑" panose="020B0503020204020204" pitchFamily="34" charset="-122"/>
            </a:endParaRPr>
          </a:p>
          <a:p>
            <a:pPr lvl="1">
              <a:lnSpc>
                <a:spcPts val="4000"/>
              </a:lnSpc>
            </a:pPr>
            <a:r>
              <a:rPr lang="en-US" altLang="zh-CN" sz="2800" dirty="0">
                <a:sym typeface="+mn-ea"/>
              </a:rPr>
              <a:t>Zookeeper</a:t>
            </a:r>
            <a:r>
              <a:rPr lang="zh-CN" altLang="zh-CN" sz="2800" dirty="0">
                <a:sym typeface="+mn-ea"/>
              </a:rPr>
              <a:t>提供分布式协同服务</a:t>
            </a:r>
            <a:endParaRPr lang="en-US" altLang="zh-CN" sz="2800" dirty="0"/>
          </a:p>
          <a:p>
            <a:pPr lvl="1">
              <a:lnSpc>
                <a:spcPts val="4000"/>
              </a:lnSpc>
            </a:pPr>
            <a:r>
              <a:rPr lang="en-US" altLang="zh-CN" sz="2800" dirty="0">
                <a:sym typeface="+mn-ea"/>
              </a:rPr>
              <a:t>Oozie </a:t>
            </a:r>
            <a:r>
              <a:rPr lang="zh-CN" altLang="zh-CN" sz="2800" dirty="0">
                <a:sym typeface="+mn-ea"/>
              </a:rPr>
              <a:t>提供作业调度和工作流执行</a:t>
            </a:r>
            <a:endParaRPr lang="en-US" altLang="zh-CN" sz="2800" dirty="0"/>
          </a:p>
          <a:p>
            <a:pPr lvl="1">
              <a:lnSpc>
                <a:spcPts val="4000"/>
              </a:lnSpc>
            </a:pPr>
            <a:r>
              <a:rPr lang="en-US" altLang="zh-CN" sz="2800" dirty="0">
                <a:sym typeface="+mn-ea"/>
              </a:rPr>
              <a:t>YARN </a:t>
            </a:r>
            <a:r>
              <a:rPr lang="zh-CN" altLang="zh-CN" sz="2800" dirty="0">
                <a:sym typeface="+mn-ea"/>
              </a:rPr>
              <a:t>提供集群资源管理服务</a:t>
            </a:r>
            <a:endParaRPr lang="zh-CN" altLang="zh-C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a:t>
            </a:fld>
            <a:endParaRPr lang="zh-CN" altLang="en-US"/>
          </a:p>
        </p:txBody>
      </p:sp>
      <p:sp>
        <p:nvSpPr>
          <p:cNvPr id="3" name="文本框 2"/>
          <p:cNvSpPr txBox="1"/>
          <p:nvPr/>
        </p:nvSpPr>
        <p:spPr>
          <a:xfrm>
            <a:off x="685800" y="1244037"/>
            <a:ext cx="7772400" cy="4168069"/>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集群配置</a:t>
            </a:r>
            <a:r>
              <a:rPr lang="zh-CN" altLang="en-US" sz="3200" b="1" dirty="0">
                <a:solidFill>
                  <a:srgbClr val="0823A8"/>
                </a:solidFill>
                <a:latin typeface="Calibri" panose="020F0502020204030204" pitchFamily="34" charset="0"/>
                <a:ea typeface="宋体" panose="02010600030101010101" pitchFamily="2" charset="-122"/>
              </a:rPr>
              <a:t>：</a:t>
            </a: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硬件配置：</a:t>
            </a:r>
            <a:r>
              <a:rPr lang="en-US" altLang="zh-CN" sz="2000" dirty="0">
                <a:solidFill>
                  <a:prstClr val="black"/>
                </a:solidFill>
                <a:latin typeface="Calibri" panose="020F0502020204030204"/>
                <a:ea typeface="宋体" panose="02010600030101010101" pitchFamily="2" charset="-122"/>
                <a:sym typeface="+mn-ea"/>
              </a:rPr>
              <a:t> </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（执行作业调度、资源调配、系统监控等任务）</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DataNode</a:t>
            </a:r>
            <a:r>
              <a:rPr lang="zh-CN" altLang="zh-CN" sz="2000" dirty="0">
                <a:solidFill>
                  <a:prstClr val="black"/>
                </a:solidFill>
                <a:latin typeface="Calibri" panose="020F0502020204030204"/>
                <a:ea typeface="宋体" panose="02010600030101010101" pitchFamily="2" charset="-122"/>
                <a:sym typeface="+mn-ea"/>
              </a:rPr>
              <a:t>（承担具体的数据计算任务）</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软件配置：</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a:solidFill>
                  <a:prstClr val="black"/>
                </a:solidFill>
                <a:latin typeface="Calibri" panose="020F0502020204030204"/>
                <a:ea typeface="宋体" panose="02010600030101010101" pitchFamily="2" charset="-122"/>
                <a:sym typeface="+mn-ea"/>
              </a:rPr>
              <a:t>Linux O/S</a:t>
            </a:r>
            <a:endParaRPr lang="zh-CN"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a:solidFill>
                  <a:prstClr val="black"/>
                </a:solidFill>
                <a:latin typeface="Calibri" panose="020F0502020204030204"/>
                <a:ea typeface="宋体" panose="02010600030101010101" pitchFamily="2" charset="-122"/>
                <a:sym typeface="+mn-ea"/>
              </a:rPr>
              <a:t>JDK 1.6</a:t>
            </a:r>
            <a:r>
              <a:rPr lang="zh-CN" altLang="zh-CN" sz="2000" dirty="0">
                <a:solidFill>
                  <a:prstClr val="black"/>
                </a:solidFill>
                <a:latin typeface="Calibri" panose="020F0502020204030204"/>
                <a:ea typeface="宋体" panose="02010600030101010101" pitchFamily="2" charset="-122"/>
                <a:sym typeface="+mn-ea"/>
              </a:rPr>
              <a:t>以上版本</a:t>
            </a:r>
            <a:endParaRPr lang="zh-CN"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a:solidFill>
                  <a:prstClr val="black"/>
                </a:solidFill>
                <a:latin typeface="Calibri" panose="020F0502020204030204"/>
                <a:ea typeface="宋体" panose="02010600030101010101" pitchFamily="2" charset="-122"/>
                <a:sym typeface="+mn-ea"/>
              </a:rPr>
              <a:t>SSH</a:t>
            </a:r>
            <a:r>
              <a:rPr lang="zh-CN" altLang="zh-CN" sz="2000" dirty="0">
                <a:solidFill>
                  <a:prstClr val="black"/>
                </a:solidFill>
                <a:latin typeface="Calibri" panose="020F0502020204030204"/>
                <a:ea typeface="宋体" panose="02010600030101010101" pitchFamily="2" charset="-122"/>
                <a:sym typeface="+mn-ea"/>
              </a:rPr>
              <a:t>（</a:t>
            </a:r>
            <a:r>
              <a:rPr lang="en-US" altLang="zh-CN" sz="2000" dirty="0">
                <a:solidFill>
                  <a:prstClr val="black"/>
                </a:solidFill>
                <a:latin typeface="Calibri" panose="020F0502020204030204"/>
                <a:ea typeface="宋体" panose="02010600030101010101" pitchFamily="2" charset="-122"/>
                <a:sym typeface="+mn-ea"/>
              </a:rPr>
              <a:t>Security Shell</a:t>
            </a:r>
            <a:r>
              <a:rPr lang="zh-CN" altLang="zh-CN" sz="2000" dirty="0">
                <a:solidFill>
                  <a:prstClr val="black"/>
                </a:solidFill>
                <a:latin typeface="Calibri" panose="020F0502020204030204"/>
                <a:ea typeface="宋体" panose="02010600030101010101" pitchFamily="2" charset="-122"/>
                <a:sym typeface="+mn-ea"/>
              </a:rPr>
              <a:t>）安全协议</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网络配置：</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到机架（</a:t>
            </a:r>
            <a:r>
              <a:rPr lang="en-US" altLang="zh-CN" sz="2000" dirty="0">
                <a:solidFill>
                  <a:prstClr val="black"/>
                </a:solidFill>
                <a:latin typeface="Calibri" panose="020F0502020204030204"/>
                <a:ea typeface="宋体" panose="02010600030101010101" pitchFamily="2" charset="-122"/>
                <a:sym typeface="+mn-ea"/>
              </a:rPr>
              <a:t>Rack</a:t>
            </a:r>
            <a:r>
              <a:rPr lang="zh-CN" altLang="zh-CN" sz="2000" dirty="0">
                <a:solidFill>
                  <a:prstClr val="black"/>
                </a:solidFill>
                <a:latin typeface="Calibri" panose="020F0502020204030204"/>
                <a:ea typeface="宋体" panose="02010600030101010101" pitchFamily="2" charset="-122"/>
                <a:sym typeface="+mn-ea"/>
              </a:rPr>
              <a:t>）的网络连接</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机架内部的</a:t>
            </a:r>
            <a:r>
              <a:rPr lang="en-US" altLang="zh-CN" sz="2000" dirty="0" err="1">
                <a:solidFill>
                  <a:prstClr val="black"/>
                </a:solidFill>
                <a:latin typeface="Calibri" panose="020F0502020204030204"/>
                <a:ea typeface="宋体" panose="02010600030101010101" pitchFamily="2" charset="-122"/>
                <a:sym typeface="+mn-ea"/>
              </a:rPr>
              <a:t>DataNode</a:t>
            </a:r>
            <a:r>
              <a:rPr lang="zh-CN" altLang="zh-CN" sz="2000" dirty="0">
                <a:solidFill>
                  <a:prstClr val="black"/>
                </a:solidFill>
                <a:latin typeface="Calibri" panose="020F0502020204030204"/>
                <a:ea typeface="宋体" panose="02010600030101010101" pitchFamily="2" charset="-122"/>
                <a:sym typeface="+mn-ea"/>
              </a:rPr>
              <a:t>之间的网络连接</a:t>
            </a: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187" y="2577879"/>
            <a:ext cx="6645626" cy="40391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40</a:t>
            </a:fld>
            <a:endParaRPr lang="zh-CN" altLang="en-US"/>
          </a:p>
        </p:txBody>
      </p:sp>
      <p:sp>
        <p:nvSpPr>
          <p:cNvPr id="2055"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12.3</a:t>
            </a:r>
            <a:r>
              <a:rPr lang="zh-CN" altLang="en-US" sz="3200" b="1" dirty="0">
                <a:solidFill>
                  <a:srgbClr val="002060"/>
                </a:solidFill>
                <a:latin typeface="Calibri" panose="020F0502020204030204" pitchFamily="34" charset="0"/>
                <a:sym typeface="+mn-ea"/>
              </a:rPr>
              <a:t> 资源管理与作业调度</a:t>
            </a:r>
            <a:endParaRPr lang="zh-CN" altLang="en-US" sz="3200" b="1" dirty="0">
              <a:solidFill>
                <a:srgbClr val="002060"/>
              </a:solidFill>
              <a:latin typeface="Calibri" panose="020F0502020204030204" pitchFamily="34" charset="0"/>
            </a:endParaRPr>
          </a:p>
        </p:txBody>
      </p:sp>
      <p:grpSp>
        <p:nvGrpSpPr>
          <p:cNvPr id="7" name="组合 6"/>
          <p:cNvGrpSpPr/>
          <p:nvPr/>
        </p:nvGrpSpPr>
        <p:grpSpPr>
          <a:xfrm>
            <a:off x="533400" y="1163706"/>
            <a:ext cx="7962900" cy="5207000"/>
            <a:chOff x="533400" y="1422400"/>
            <a:chExt cx="7962900" cy="5207000"/>
          </a:xfrm>
        </p:grpSpPr>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422400"/>
              <a:ext cx="79629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1"/>
            <p:cNvSpPr txBox="1">
              <a:spLocks noChangeArrowheads="1"/>
            </p:cNvSpPr>
            <p:nvPr/>
          </p:nvSpPr>
          <p:spPr bwMode="auto">
            <a:xfrm>
              <a:off x="4148138" y="5105400"/>
              <a:ext cx="1819275" cy="336550"/>
            </a:xfrm>
            <a:prstGeom prst="rect">
              <a:avLst/>
            </a:prstGeom>
            <a:gradFill rotWithShape="1">
              <a:gsLst>
                <a:gs pos="0">
                  <a:srgbClr val="FE4444"/>
                </a:gs>
                <a:gs pos="100000">
                  <a:srgbClr val="832B2B"/>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solidFill>
                    <a:schemeClr val="bg1"/>
                  </a:solidFill>
                </a:rPr>
                <a:t>资源调度管理框架</a:t>
              </a:r>
            </a:p>
          </p:txBody>
        </p:sp>
      </p:grpSp>
    </p:spTree>
    <p:extLst>
      <p:ext uri="{BB962C8B-B14F-4D97-AF65-F5344CB8AC3E}">
        <p14:creationId xmlns:p14="http://schemas.microsoft.com/office/powerpoint/2010/main" val="213494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41</a:t>
            </a:fld>
            <a:endParaRPr lang="zh-CN" altLang="en-US"/>
          </a:p>
        </p:txBody>
      </p:sp>
      <p:sp>
        <p:nvSpPr>
          <p:cNvPr id="3" name="文本框 2"/>
          <p:cNvSpPr txBox="1"/>
          <p:nvPr/>
        </p:nvSpPr>
        <p:spPr>
          <a:xfrm>
            <a:off x="335915" y="1148080"/>
            <a:ext cx="8502650" cy="5208270"/>
          </a:xfrm>
          <a:prstGeom prst="rect">
            <a:avLst/>
          </a:prstGeom>
        </p:spPr>
        <p:txBody>
          <a:bodyPr vert="horz" lIns="91440" tIns="45720" rIns="91440" bIns="45720" rtlCol="0">
            <a:normAutofit fontScale="70000" lnSpcReduction="2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70000"/>
              </a:lnSpc>
            </a:pPr>
            <a:r>
              <a:rPr lang="en-US" altLang="zh-CN" sz="3800" dirty="0">
                <a:latin typeface="Times New Roman" panose="02020603050405020304" pitchFamily="18" charset="0"/>
                <a:ea typeface="微软雅黑" panose="020B0503020204020204" pitchFamily="34" charset="-122"/>
                <a:cs typeface="Times New Roman" panose="02020603050405020304" pitchFamily="18" charset="0"/>
              </a:rPr>
              <a:t>zookeeper </a:t>
            </a:r>
            <a:r>
              <a:rPr lang="zh-CN" altLang="en-US" sz="3800" dirty="0">
                <a:latin typeface="Times New Roman" panose="02020603050405020304" pitchFamily="18" charset="0"/>
                <a:ea typeface="微软雅黑" panose="020B0503020204020204" pitchFamily="34" charset="-122"/>
                <a:cs typeface="Times New Roman" panose="02020603050405020304" pitchFamily="18" charset="0"/>
              </a:rPr>
              <a:t>是一个开源的分布式协调服务框架</a:t>
            </a:r>
            <a:r>
              <a:rPr lang="en-US" altLang="zh-CN" sz="3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800" dirty="0">
                <a:latin typeface="Times New Roman" panose="02020603050405020304" pitchFamily="18" charset="0"/>
                <a:ea typeface="微软雅黑" panose="020B0503020204020204" pitchFamily="34" charset="-122"/>
                <a:cs typeface="Times New Roman" panose="02020603050405020304" pitchFamily="18" charset="0"/>
              </a:rPr>
              <a:t>主要用来解决分布式集群中的一致性问题和数据管理问题。</a:t>
            </a:r>
            <a:endParaRPr lang="en-US" altLang="zh-CN" sz="3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fontAlgn="base">
              <a:lnSpc>
                <a:spcPct val="170000"/>
              </a:lnSpc>
              <a:spcAft>
                <a:spcPct val="0"/>
              </a:spcAft>
            </a:pPr>
            <a:r>
              <a:rPr lang="zh-CN" altLang="en-US" sz="3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提供服务</a:t>
            </a:r>
            <a:endParaRPr lang="en-US" altLang="zh-CN" sz="3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fontAlgn="base">
              <a:lnSpc>
                <a:spcPct val="170000"/>
              </a:lnSpc>
              <a:spcAft>
                <a:spcPct val="0"/>
              </a:spcAft>
            </a:pPr>
            <a:r>
              <a:rPr lang="zh-CN" altLang="zh-CN" sz="3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统一命名服务</a:t>
            </a:r>
          </a:p>
          <a:p>
            <a:pPr lvl="1" fontAlgn="base">
              <a:lnSpc>
                <a:spcPct val="170000"/>
              </a:lnSpc>
              <a:spcAft>
                <a:spcPct val="0"/>
              </a:spcAft>
            </a:pPr>
            <a:r>
              <a:rPr lang="zh-CN" altLang="zh-CN" sz="3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应用配置管理</a:t>
            </a:r>
          </a:p>
          <a:p>
            <a:pPr lvl="1" fontAlgn="base">
              <a:lnSpc>
                <a:spcPct val="170000"/>
              </a:lnSpc>
              <a:spcAft>
                <a:spcPct val="0"/>
              </a:spcAft>
            </a:pPr>
            <a:r>
              <a:rPr lang="zh-CN" altLang="zh-CN" sz="3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分布式锁服务</a:t>
            </a:r>
          </a:p>
          <a:p>
            <a:pPr lvl="1" fontAlgn="base">
              <a:lnSpc>
                <a:spcPct val="170000"/>
              </a:lnSpc>
              <a:spcAft>
                <a:spcPct val="0"/>
              </a:spcAft>
            </a:pPr>
            <a:r>
              <a:rPr lang="zh-CN" altLang="zh-CN" sz="3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分布式消息队列</a:t>
            </a: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42</a:t>
            </a:fld>
            <a:endParaRPr lang="zh-CN" altLang="en-US"/>
          </a:p>
        </p:txBody>
      </p:sp>
      <p:sp>
        <p:nvSpPr>
          <p:cNvPr id="3" name="文本框 2"/>
          <p:cNvSpPr txBox="1"/>
          <p:nvPr/>
        </p:nvSpPr>
        <p:spPr>
          <a:xfrm>
            <a:off x="335915" y="1148080"/>
            <a:ext cx="8502650" cy="520827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00000"/>
              </a:lnSpc>
            </a:pPr>
            <a:r>
              <a:rPr lang="zh-CN" altLang="en-US" dirty="0">
                <a:latin typeface="微软雅黑" panose="020B0503020204020204" pitchFamily="34" charset="-122"/>
                <a:ea typeface="微软雅黑" panose="020B0503020204020204" pitchFamily="34" charset="-122"/>
              </a:rPr>
              <a:t>为什么需要</a:t>
            </a:r>
            <a:r>
              <a:rPr lang="en-US" altLang="zh-CN" dirty="0">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00000"/>
              </a:lnSpc>
            </a:pPr>
            <a:r>
              <a:rPr lang="zh-CN" altLang="en-US" dirty="0">
                <a:solidFill>
                  <a:srgbClr val="FF0000"/>
                </a:solidFill>
                <a:latin typeface="微软雅黑" panose="020B0503020204020204" pitchFamily="34" charset="-122"/>
                <a:ea typeface="微软雅黑" panose="020B0503020204020204" pitchFamily="34" charset="-122"/>
              </a:rPr>
              <a:t>我们需要一个用起来像单机但是又比单机更可靠的东西。</a:t>
            </a:r>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2796077"/>
            <a:ext cx="4431901" cy="3925398"/>
          </a:xfrm>
          <a:prstGeom prst="rect">
            <a:avLst/>
          </a:prstGeom>
        </p:spPr>
      </p:pic>
    </p:spTree>
    <p:extLst>
      <p:ext uri="{BB962C8B-B14F-4D97-AF65-F5344CB8AC3E}">
        <p14:creationId xmlns:p14="http://schemas.microsoft.com/office/powerpoint/2010/main" val="1547155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43</a:t>
            </a:fld>
            <a:endParaRPr lang="zh-CN" altLang="en-US"/>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 y="1106424"/>
            <a:ext cx="8997696" cy="4645152"/>
          </a:xfrm>
          <a:prstGeom prst="rect">
            <a:avLst/>
          </a:prstGeom>
        </p:spPr>
      </p:pic>
    </p:spTree>
    <p:extLst>
      <p:ext uri="{BB962C8B-B14F-4D97-AF65-F5344CB8AC3E}">
        <p14:creationId xmlns:p14="http://schemas.microsoft.com/office/powerpoint/2010/main" val="200556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44</a:t>
            </a:fld>
            <a:endParaRPr lang="zh-CN" altLang="en-US"/>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 y="1164336"/>
            <a:ext cx="9107424" cy="4529328"/>
          </a:xfrm>
          <a:prstGeom prst="rect">
            <a:avLst/>
          </a:prstGeom>
        </p:spPr>
      </p:pic>
    </p:spTree>
    <p:extLst>
      <p:ext uri="{BB962C8B-B14F-4D97-AF65-F5344CB8AC3E}">
        <p14:creationId xmlns:p14="http://schemas.microsoft.com/office/powerpoint/2010/main" val="3372023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45</a:t>
            </a:fld>
            <a:endParaRPr lang="zh-CN" altLang="en-US"/>
          </a:p>
        </p:txBody>
      </p:sp>
      <mc:AlternateContent xmlns:mc="http://schemas.openxmlformats.org/markup-compatibility/2006" xmlns:a14="http://schemas.microsoft.com/office/drawing/2010/main">
        <mc:Choice Requires="a14">
          <p:sp>
            <p:nvSpPr>
              <p:cNvPr id="3" name="文本框 2"/>
              <p:cNvSpPr txBox="1"/>
              <p:nvPr/>
            </p:nvSpPr>
            <p:spPr>
              <a:xfrm>
                <a:off x="228600" y="1130335"/>
                <a:ext cx="8808085" cy="520827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en-US" altLang="zh-CN" sz="3800" dirty="0">
                    <a:latin typeface="微软雅黑" panose="020B0503020204020204" pitchFamily="34" charset="-122"/>
                    <a:ea typeface="微软雅黑" panose="020B0503020204020204" pitchFamily="34" charset="-122"/>
                  </a:rPr>
                  <a:t>Zookeeper </a:t>
                </a:r>
                <a:r>
                  <a:rPr lang="zh-CN" altLang="en-US" sz="3800" dirty="0">
                    <a:latin typeface="微软雅黑" panose="020B0503020204020204" pitchFamily="34" charset="-122"/>
                    <a:ea typeface="微软雅黑" panose="020B0503020204020204" pitchFamily="34" charset="-122"/>
                  </a:rPr>
                  <a:t>采用主</a:t>
                </a:r>
                <a:r>
                  <a:rPr lang="en-US" altLang="zh-CN" sz="3800" dirty="0">
                    <a:latin typeface="微软雅黑" panose="020B0503020204020204" pitchFamily="34" charset="-122"/>
                    <a:ea typeface="微软雅黑" panose="020B0503020204020204" pitchFamily="34" charset="-122"/>
                  </a:rPr>
                  <a:t>-</a:t>
                </a:r>
                <a:r>
                  <a:rPr lang="zh-CN" altLang="en-US" sz="3800" dirty="0">
                    <a:latin typeface="微软雅黑" panose="020B0503020204020204" pitchFamily="34" charset="-122"/>
                    <a:ea typeface="微软雅黑" panose="020B0503020204020204" pitchFamily="34" charset="-122"/>
                  </a:rPr>
                  <a:t>从架构</a:t>
                </a:r>
                <a:endParaRPr lang="en-US" altLang="zh-CN" sz="3800" dirty="0">
                  <a:latin typeface="微软雅黑" panose="020B0503020204020204" pitchFamily="34" charset="-122"/>
                  <a:ea typeface="微软雅黑" panose="020B0503020204020204" pitchFamily="34" charset="-122"/>
                </a:endParaRPr>
              </a:p>
              <a:p>
                <a:pPr lvl="1">
                  <a:lnSpc>
                    <a:spcPct val="150000"/>
                  </a:lnSpc>
                </a:pP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服务由一组</a:t>
                </a:r>
                <a14:m>
                  <m:oMath xmlns:m="http://schemas.openxmlformats.org/officeDocument/2006/math">
                    <m:r>
                      <a:rPr lang="en-US" b="0" i="1">
                        <a:latin typeface="Cambria Math" panose="02040503050406030204" pitchFamily="18" charset="0"/>
                      </a:rPr>
                      <m:t>2</m:t>
                    </m:r>
                    <m:r>
                      <a:rPr lang="en-US" b="0" i="1">
                        <a:latin typeface="Cambria Math" panose="02040503050406030204" pitchFamily="18" charset="0"/>
                      </a:rPr>
                      <m:t>𝑛</m:t>
                    </m:r>
                    <m:r>
                      <a:rPr lang="en-US" b="0" i="1">
                        <a:latin typeface="Cambria Math" panose="02040503050406030204" pitchFamily="18" charset="0"/>
                      </a:rPr>
                      <m:t>+1</m:t>
                    </m:r>
                  </m:oMath>
                </a14:m>
                <a:r>
                  <a:rPr lang="zh-CN" altLang="en-US" dirty="0">
                    <a:latin typeface="微软雅黑" panose="020B0503020204020204" pitchFamily="34" charset="-122"/>
                    <a:ea typeface="微软雅黑" panose="020B0503020204020204" pitchFamily="34" charset="-122"/>
                  </a:rPr>
                  <a:t>台的</a:t>
                </a:r>
                <a:r>
                  <a:rPr lang="en-US"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节点组成</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集群节点中存在一个角色为</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的节点，其他节点都为</a:t>
                </a:r>
                <a:r>
                  <a:rPr lang="en-US" dirty="0">
                    <a:latin typeface="微软雅黑" panose="020B0503020204020204" pitchFamily="34" charset="-122"/>
                    <a:ea typeface="微软雅黑" panose="020B0503020204020204" pitchFamily="34" charset="-122"/>
                  </a:rPr>
                  <a:t>Learner</a:t>
                </a:r>
                <a:r>
                  <a:rPr lang="zh-CN" altLang="en-US"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Learner</a:t>
                </a:r>
                <a:r>
                  <a:rPr lang="zh-CN" altLang="en-US" dirty="0">
                    <a:latin typeface="微软雅黑" panose="020B0503020204020204" pitchFamily="34" charset="-122"/>
                    <a:ea typeface="微软雅黑" panose="020B0503020204020204" pitchFamily="34" charset="-122"/>
                  </a:rPr>
                  <a:t>又分为</a:t>
                </a:r>
                <a:r>
                  <a:rPr lang="en-US" dirty="0">
                    <a:latin typeface="微软雅黑" panose="020B0503020204020204" pitchFamily="34" charset="-122"/>
                    <a:ea typeface="微软雅黑" panose="020B0503020204020204" pitchFamily="34" charset="-122"/>
                  </a:rPr>
                  <a:t>Follower</a:t>
                </a:r>
                <a:r>
                  <a:rPr lang="zh-CN" altLang="en-US" dirty="0">
                    <a:latin typeface="微软雅黑" panose="020B0503020204020204" pitchFamily="34" charset="-122"/>
                    <a:ea typeface="微软雅黑" panose="020B0503020204020204" pitchFamily="34" charset="-122"/>
                  </a:rPr>
                  <a:t>和</a:t>
                </a:r>
                <a:r>
                  <a:rPr lang="en-US" dirty="0">
                    <a:latin typeface="微软雅黑" panose="020B0503020204020204" pitchFamily="34" charset="-122"/>
                    <a:ea typeface="微软雅黑" panose="020B0503020204020204" pitchFamily="34" charset="-122"/>
                  </a:rPr>
                  <a:t>Observer)</a:t>
                </a:r>
                <a:r>
                  <a:rPr lang="zh-CN" altLang="en-US" dirty="0">
                    <a:latin typeface="微软雅黑" panose="020B0503020204020204" pitchFamily="34" charset="-122"/>
                    <a:ea typeface="微软雅黑" panose="020B0503020204020204" pitchFamily="34" charset="-122"/>
                  </a:rPr>
                  <a:t>。</a:t>
                </a:r>
                <a:endParaRPr lang="zh-CN" altLang="zh-CN" sz="2800" dirty="0">
                  <a:solidFill>
                    <a:prstClr val="black"/>
                  </a:solidFill>
                  <a:latin typeface="微软雅黑" panose="020B0503020204020204" pitchFamily="34" charset="-122"/>
                  <a:ea typeface="微软雅黑" panose="020B0503020204020204" pitchFamily="34" charset="-122"/>
                  <a:sym typeface="+mn-ea"/>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28600" y="1130335"/>
                <a:ext cx="8808085" cy="5208270"/>
              </a:xfrm>
              <a:prstGeom prst="rect">
                <a:avLst/>
              </a:prstGeom>
              <a:blipFill>
                <a:blip r:embed="rId4"/>
                <a:stretch>
                  <a:fillRect l="-2078" r="-4155"/>
                </a:stretch>
              </a:blipFill>
            </p:spPr>
            <p:txBody>
              <a:bodyPr/>
              <a:lstStyle/>
              <a:p>
                <a:r>
                  <a:rPr lang="en-US">
                    <a:noFill/>
                  </a:rPr>
                  <a:t> </a:t>
                </a:r>
              </a:p>
            </p:txBody>
          </p:sp>
        </mc:Fallback>
      </mc:AlternateContent>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465" y="3941825"/>
            <a:ext cx="6666667" cy="2761905"/>
          </a:xfrm>
          <a:prstGeom prst="rect">
            <a:avLst/>
          </a:prstGeom>
        </p:spPr>
      </p:pic>
    </p:spTree>
    <p:extLst>
      <p:ext uri="{BB962C8B-B14F-4D97-AF65-F5344CB8AC3E}">
        <p14:creationId xmlns:p14="http://schemas.microsoft.com/office/powerpoint/2010/main" val="2041851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46</a:t>
            </a:fld>
            <a:endParaRPr lang="zh-CN" altLang="en-US"/>
          </a:p>
        </p:txBody>
      </p:sp>
      <p:sp>
        <p:nvSpPr>
          <p:cNvPr id="3" name="文本框 2"/>
          <p:cNvSpPr txBox="1"/>
          <p:nvPr/>
        </p:nvSpPr>
        <p:spPr>
          <a:xfrm>
            <a:off x="33591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lnSpc>
                <a:spcPct val="150000"/>
              </a:lnSpc>
              <a:spcAft>
                <a:spcPct val="0"/>
              </a:spcAft>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Zookeeper</a:t>
            </a: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服务由一组</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Server</a:t>
            </a: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节点组成</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fontAlgn="base">
              <a:lnSpc>
                <a:spcPct val="150000"/>
              </a:lnSpc>
              <a:spcAft>
                <a:spcPct val="0"/>
              </a:spcAft>
            </a:pPr>
            <a:r>
              <a:rPr lang="zh-CN"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每个节点上运行一个</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Zookeeper</a:t>
            </a:r>
            <a:r>
              <a:rPr lang="zh-CN"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程序</a:t>
            </a:r>
            <a:endPar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fontAlgn="base">
              <a:lnSpc>
                <a:spcPct val="150000"/>
              </a:lnSpc>
              <a:spcAft>
                <a:spcPct val="0"/>
              </a:spcAft>
            </a:pP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每个</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server</a:t>
            </a: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维护</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内容：</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fontAlgn="base">
              <a:lnSpc>
                <a:spcPct val="150000"/>
              </a:lnSpc>
              <a:spcAft>
                <a:spcPct val="0"/>
              </a:spcAft>
            </a:pPr>
            <a:r>
              <a:rPr lang="zh-CN"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自身的内存状态镜像、持久化存储的事务日志和快照</a:t>
            </a:r>
            <a:endPar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fontAlgn="base">
              <a:lnSpc>
                <a:spcPct val="150000"/>
              </a:lnSpc>
              <a:spcAft>
                <a:spcPct val="0"/>
              </a:spcAft>
            </a:pP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ZooKeeper</a:t>
            </a: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集群的数量一般为奇数</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fontAlgn="base">
              <a:lnSpc>
                <a:spcPct val="150000"/>
              </a:lnSpc>
              <a:spcAft>
                <a:spcPct val="0"/>
              </a:spcAft>
            </a:pP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有</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过半</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Server</a:t>
            </a: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可用，整个系统即保持可用性。</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fontAlgn="base">
              <a:lnSpc>
                <a:spcPct val="150000"/>
              </a:lnSpc>
              <a:spcAft>
                <a:spcPct val="0"/>
              </a:spcAft>
            </a:pPr>
            <a:endPar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47</a:t>
            </a:fld>
            <a:endParaRPr lang="zh-CN" altLang="en-US"/>
          </a:p>
        </p:txBody>
      </p:sp>
      <p:sp>
        <p:nvSpPr>
          <p:cNvPr id="3" name="文本框 2"/>
          <p:cNvSpPr txBox="1"/>
          <p:nvPr/>
        </p:nvSpPr>
        <p:spPr>
          <a:xfrm>
            <a:off x="335915" y="1148080"/>
            <a:ext cx="8502650" cy="5328920"/>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lnSpc>
                <a:spcPct val="150000"/>
              </a:lnSpc>
              <a:spcAft>
                <a:spcPct val="0"/>
              </a:spcAft>
            </a:pPr>
            <a:r>
              <a:rPr lang="zh-CN" altLang="en-US" dirty="0">
                <a:solidFill>
                  <a:prstClr val="black"/>
                </a:solidFill>
                <a:latin typeface="微软雅黑" panose="020B0503020204020204" pitchFamily="34" charset="-122"/>
                <a:ea typeface="微软雅黑" panose="020B0503020204020204" pitchFamily="34" charset="-122"/>
                <a:sym typeface="+mn-ea"/>
              </a:rPr>
              <a:t>节点角色</a:t>
            </a:r>
            <a:endParaRPr lang="en-US" altLang="zh-CN" dirty="0">
              <a:solidFill>
                <a:prstClr val="black"/>
              </a:solidFill>
              <a:latin typeface="微软雅黑" panose="020B0503020204020204" pitchFamily="34" charset="-122"/>
              <a:ea typeface="微软雅黑" panose="020B0503020204020204" pitchFamily="34" charset="-122"/>
            </a:endParaRPr>
          </a:p>
          <a:p>
            <a:pPr lvl="1">
              <a:lnSpc>
                <a:spcPct val="150000"/>
              </a:lnSpc>
            </a:pPr>
            <a:r>
              <a:rPr lang="en-US" b="1" i="1" dirty="0">
                <a:solidFill>
                  <a:srgbClr val="FF0000"/>
                </a:solidFill>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a:t>
            </a: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集群工作的核心，事务请求（写操作）的唯一调度和处理者，保证集群事务处理的顺序性；集群内部各个服务的调度者。</a:t>
            </a:r>
            <a:endParaRPr lang="en-US" dirty="0">
              <a:latin typeface="微软雅黑" panose="020B0503020204020204" pitchFamily="34" charset="-122"/>
              <a:ea typeface="微软雅黑" panose="020B0503020204020204" pitchFamily="34" charset="-122"/>
            </a:endParaRPr>
          </a:p>
          <a:p>
            <a:pPr lvl="1">
              <a:lnSpc>
                <a:spcPct val="150000"/>
              </a:lnSpc>
            </a:pPr>
            <a:r>
              <a:rPr lang="en-US" b="1" i="1" dirty="0">
                <a:solidFill>
                  <a:srgbClr val="FF0000"/>
                </a:solidFill>
                <a:latin typeface="微软雅黑" panose="020B0503020204020204" pitchFamily="34" charset="-122"/>
                <a:ea typeface="微软雅黑" panose="020B0503020204020204" pitchFamily="34" charset="-122"/>
              </a:rPr>
              <a:t>Follower</a:t>
            </a:r>
            <a:r>
              <a:rPr lang="zh-CN" altLang="en-US" dirty="0">
                <a:latin typeface="微软雅黑" panose="020B0503020204020204" pitchFamily="34" charset="-122"/>
                <a:ea typeface="微软雅黑" panose="020B0503020204020204" pitchFamily="34" charset="-122"/>
              </a:rPr>
              <a:t>：处理客户端非事务（读操作）请求，转发事务请求给</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，参与集群</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选举投票。</a:t>
            </a:r>
            <a:endParaRPr lang="en-US" dirty="0">
              <a:latin typeface="微软雅黑" panose="020B0503020204020204" pitchFamily="34" charset="-122"/>
              <a:ea typeface="微软雅黑" panose="020B0503020204020204" pitchFamily="34" charset="-122"/>
            </a:endParaRPr>
          </a:p>
          <a:p>
            <a:pPr lvl="1">
              <a:lnSpc>
                <a:spcPct val="150000"/>
              </a:lnSpc>
            </a:pPr>
            <a:r>
              <a:rPr lang="en-US" b="1" i="1" dirty="0">
                <a:solidFill>
                  <a:srgbClr val="FF0000"/>
                </a:solidFill>
                <a:latin typeface="微软雅黑" panose="020B0503020204020204" pitchFamily="34" charset="-122"/>
                <a:ea typeface="微软雅黑" panose="020B0503020204020204" pitchFamily="34" charset="-122"/>
              </a:rPr>
              <a:t>Observer</a:t>
            </a:r>
            <a:r>
              <a:rPr lang="zh-CN" altLang="en-US" dirty="0">
                <a:latin typeface="微软雅黑" panose="020B0503020204020204" pitchFamily="34" charset="-122"/>
                <a:ea typeface="微软雅黑" panose="020B0503020204020204" pitchFamily="34" charset="-122"/>
              </a:rPr>
              <a:t>：观察者角色，观察</a:t>
            </a: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集群的最新状态变化并将这些状态同步过来，其对于非事务请求可以进行独立处理；对于事务请求，则会转发给</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服务器处理。</a:t>
            </a: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48</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lnSpc>
                <a:spcPts val="4000"/>
              </a:lnSpc>
              <a:spcAft>
                <a:spcPct val="0"/>
              </a:spcAft>
            </a:pPr>
            <a:r>
              <a:rPr lang="zh-CN" altLang="en-US" dirty="0">
                <a:solidFill>
                  <a:prstClr val="black"/>
                </a:solidFill>
                <a:latin typeface="微软雅黑" panose="020B0503020204020204" pitchFamily="34" charset="-122"/>
                <a:ea typeface="微软雅黑" panose="020B0503020204020204" pitchFamily="34" charset="-122"/>
                <a:sym typeface="+mn-ea"/>
              </a:rPr>
              <a:t>失效处理机制</a:t>
            </a:r>
            <a:endParaRPr lang="en-US" altLang="zh-CN" dirty="0">
              <a:solidFill>
                <a:prstClr val="black"/>
              </a:solidFill>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当</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点发生故障失效时，</a:t>
            </a: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会做出快速响应，消息层负责基于</a:t>
            </a:r>
            <a:r>
              <a:rPr lang="en-US" dirty="0">
                <a:latin typeface="微软雅黑" panose="020B0503020204020204" pitchFamily="34" charset="-122"/>
                <a:ea typeface="微软雅黑" panose="020B0503020204020204" pitchFamily="34" charset="-122"/>
              </a:rPr>
              <a:t>Fast </a:t>
            </a:r>
            <a:r>
              <a:rPr lang="en-US" dirty="0" err="1">
                <a:latin typeface="微软雅黑" panose="020B0503020204020204" pitchFamily="34" charset="-122"/>
                <a:ea typeface="微软雅黑" panose="020B0503020204020204" pitchFamily="34" charset="-122"/>
              </a:rPr>
              <a:t>Paxas</a:t>
            </a:r>
            <a:r>
              <a:rPr lang="zh-CN" altLang="en-US" dirty="0">
                <a:latin typeface="微软雅黑" panose="020B0503020204020204" pitchFamily="34" charset="-122"/>
                <a:ea typeface="微软雅黑" panose="020B0503020204020204" pitchFamily="34" charset="-122"/>
              </a:rPr>
              <a:t>算法</a:t>
            </a:r>
            <a:r>
              <a:rPr lang="zh-CN" altLang="en-US" dirty="0">
                <a:solidFill>
                  <a:srgbClr val="FF0000"/>
                </a:solidFill>
                <a:latin typeface="微软雅黑" panose="020B0503020204020204" pitchFamily="34" charset="-122"/>
                <a:ea typeface="微软雅黑" panose="020B0503020204020204" pitchFamily="34" charset="-122"/>
              </a:rPr>
              <a:t>重新推举</a:t>
            </a:r>
            <a:r>
              <a:rPr lang="zh-CN" altLang="en-US" dirty="0">
                <a:latin typeface="微软雅黑" panose="020B0503020204020204" pitchFamily="34" charset="-122"/>
                <a:ea typeface="微软雅黑" panose="020B0503020204020204" pitchFamily="34" charset="-122"/>
              </a:rPr>
              <a:t>一个</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，继续作为协调服务中心处理客户端的写数据请求，并将</a:t>
            </a: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协同数据的变更同步（广播方式）到其他的</a:t>
            </a:r>
            <a:r>
              <a:rPr lang="en-US" dirty="0">
                <a:latin typeface="微软雅黑" panose="020B0503020204020204" pitchFamily="34" charset="-122"/>
                <a:ea typeface="微软雅黑" panose="020B0503020204020204" pitchFamily="34" charset="-122"/>
              </a:rPr>
              <a:t>Follower</a:t>
            </a:r>
            <a:r>
              <a:rPr lang="zh-CN" altLang="en-US" dirty="0">
                <a:latin typeface="微软雅黑" panose="020B0503020204020204" pitchFamily="34" charset="-122"/>
                <a:ea typeface="微软雅黑" panose="020B0503020204020204" pitchFamily="34" charset="-122"/>
              </a:rPr>
              <a:t>节点。</a:t>
            </a: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49</a:t>
            </a:fld>
            <a:endParaRPr lang="zh-CN" altLang="en-US"/>
          </a:p>
        </p:txBody>
      </p:sp>
      <p:sp>
        <p:nvSpPr>
          <p:cNvPr id="3" name="文本框 2"/>
          <p:cNvSpPr txBox="1"/>
          <p:nvPr/>
        </p:nvSpPr>
        <p:spPr>
          <a:xfrm>
            <a:off x="0" y="1196611"/>
            <a:ext cx="4784725" cy="4561840"/>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lnSpc>
                <a:spcPts val="4000"/>
              </a:lnSpc>
              <a:spcAft>
                <a:spcPct val="0"/>
              </a:spcAft>
            </a:pPr>
            <a:r>
              <a:rPr lang="en-US" altLang="zh-CN" dirty="0">
                <a:solidFill>
                  <a:prstClr val="black"/>
                </a:solidFill>
                <a:latin typeface="微软雅黑" panose="020B0503020204020204" pitchFamily="34" charset="-122"/>
                <a:ea typeface="微软雅黑" panose="020B0503020204020204" pitchFamily="34" charset="-122"/>
                <a:sym typeface="+mn-ea"/>
              </a:rPr>
              <a:t>znode</a:t>
            </a:r>
          </a:p>
          <a:p>
            <a:pPr lvl="1">
              <a:lnSpc>
                <a:spcPts val="4000"/>
              </a:lnSpc>
            </a:pPr>
            <a:r>
              <a:rPr lang="zh-CN" altLang="en-US" dirty="0">
                <a:latin typeface="微软雅黑" panose="020B0503020204020204" pitchFamily="34" charset="-122"/>
                <a:ea typeface="微软雅黑" panose="020B0503020204020204" pitchFamily="34" charset="-122"/>
              </a:rPr>
              <a:t>使用共享存储模型和类似于文件系统的</a:t>
            </a:r>
            <a:r>
              <a:rPr lang="zh-CN" altLang="en-US" dirty="0">
                <a:solidFill>
                  <a:srgbClr val="FF0000"/>
                </a:solidFill>
                <a:latin typeface="微软雅黑" panose="020B0503020204020204" pitchFamily="34" charset="-122"/>
                <a:ea typeface="微软雅黑" panose="020B0503020204020204" pitchFamily="34" charset="-122"/>
              </a:rPr>
              <a:t>层级树状结构</a:t>
            </a:r>
            <a:r>
              <a:rPr lang="zh-CN" altLang="en-US" dirty="0">
                <a:latin typeface="微软雅黑" panose="020B0503020204020204" pitchFamily="34" charset="-122"/>
                <a:ea typeface="微软雅黑" panose="020B0503020204020204" pitchFamily="34" charset="-122"/>
              </a:rPr>
              <a:t>来实现</a:t>
            </a:r>
            <a:r>
              <a:rPr lang="zh-CN" altLang="en-US" dirty="0">
                <a:solidFill>
                  <a:srgbClr val="FF0000"/>
                </a:solidFill>
                <a:latin typeface="微软雅黑" panose="020B0503020204020204" pitchFamily="34" charset="-122"/>
                <a:ea typeface="微软雅黑" panose="020B0503020204020204" pitchFamily="34" charset="-122"/>
              </a:rPr>
              <a:t>名称空间和各种分布式协同服务</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名称空间中的每个节点都是一个</a:t>
            </a:r>
            <a:r>
              <a:rPr lang="en-US" altLang="zh-CN" dirty="0">
                <a:latin typeface="微软雅黑" panose="020B0503020204020204" pitchFamily="34" charset="-122"/>
                <a:ea typeface="微软雅黑" panose="020B0503020204020204" pitchFamily="34" charset="-122"/>
              </a:rPr>
              <a:t>znode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ts val="4000"/>
              </a:lnSpc>
            </a:pPr>
            <a:r>
              <a:rPr lang="en-US" altLang="zh-CN" dirty="0">
                <a:latin typeface="微软雅黑" panose="020B0503020204020204" pitchFamily="34" charset="-122"/>
                <a:ea typeface="微软雅黑" panose="020B0503020204020204" pitchFamily="34" charset="-122"/>
              </a:rPr>
              <a:t>znode</a:t>
            </a:r>
            <a:r>
              <a:rPr lang="zh-CN" altLang="en-US" dirty="0">
                <a:latin typeface="微软雅黑" panose="020B0503020204020204" pitchFamily="34" charset="-122"/>
                <a:ea typeface="微软雅黑" panose="020B0503020204020204" pitchFamily="34" charset="-122"/>
              </a:rPr>
              <a:t>不仅是一个路径，还携带数据。</a:t>
            </a: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4776365" y="1166148"/>
            <a:ext cx="4355166" cy="4091652"/>
          </a:xfrm>
          <a:prstGeom prst="rect">
            <a:avLst/>
          </a:prstGeom>
        </p:spPr>
      </p:pic>
    </p:spTree>
    <p:extLst>
      <p:ext uri="{BB962C8B-B14F-4D97-AF65-F5344CB8AC3E}">
        <p14:creationId xmlns:p14="http://schemas.microsoft.com/office/powerpoint/2010/main" val="402696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a:t>
            </a:fld>
            <a:endParaRPr lang="zh-CN" altLang="en-US"/>
          </a:p>
        </p:txBody>
      </p:sp>
      <p:sp>
        <p:nvSpPr>
          <p:cNvPr id="3" name="文本框 2"/>
          <p:cNvSpPr txBox="1"/>
          <p:nvPr/>
        </p:nvSpPr>
        <p:spPr>
          <a:xfrm>
            <a:off x="685800" y="1243965"/>
            <a:ext cx="7772400" cy="535178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集群软件配置</a:t>
            </a:r>
            <a:r>
              <a:rPr lang="zh-CN" altLang="en-US" sz="3200" b="1" dirty="0">
                <a:solidFill>
                  <a:srgbClr val="0823A8"/>
                </a:solidFill>
                <a:latin typeface="Calibri" panose="020F0502020204030204" pitchFamily="34" charset="0"/>
                <a:ea typeface="宋体" panose="02010600030101010101" pitchFamily="2" charset="-122"/>
              </a:rPr>
              <a:t>：</a:t>
            </a:r>
          </a:p>
          <a:p>
            <a:pPr>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主节点运行的程序或进程</a:t>
            </a:r>
            <a:r>
              <a:rPr lang="zh-CN" altLang="en-US" sz="2000" dirty="0">
                <a:solidFill>
                  <a:prstClr val="black"/>
                </a:solidFill>
                <a:latin typeface="Calibri" panose="020F0502020204030204"/>
                <a:ea typeface="宋体" panose="02010600030101010101" pitchFamily="2" charset="-122"/>
                <a:sym typeface="+mn-ea"/>
              </a:rPr>
              <a:t>：</a:t>
            </a:r>
            <a:r>
              <a:rPr lang="en-US" altLang="zh-CN" sz="2000" dirty="0">
                <a:solidFill>
                  <a:prstClr val="black"/>
                </a:solidFill>
                <a:latin typeface="Calibri" panose="020F0502020204030204"/>
                <a:ea typeface="宋体" panose="02010600030101010101" pitchFamily="2" charset="-122"/>
                <a:sym typeface="+mn-ea"/>
              </a:rPr>
              <a:t> </a:t>
            </a:r>
            <a:endParaRPr lang="en-US" altLang="zh-CN" sz="2000" dirty="0">
              <a:solidFill>
                <a:prstClr val="black"/>
              </a:solidFill>
              <a:latin typeface="Calibri" panose="020F0502020204030204"/>
              <a:ea typeface="宋体" panose="02010600030101010101" pitchFamily="2" charset="-122"/>
            </a:endParaRPr>
          </a:p>
          <a:p>
            <a:pPr lvl="1" algn="l">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主节点程序Namenode</a:t>
            </a:r>
          </a:p>
          <a:p>
            <a:pPr lvl="1" algn="l">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Jobtracker</a:t>
            </a:r>
            <a:r>
              <a:rPr lang="en-US" altLang="zh-CN" sz="2000" dirty="0">
                <a:solidFill>
                  <a:prstClr val="black"/>
                </a:solidFill>
                <a:latin typeface="Calibri" panose="020F0502020204030204"/>
                <a:ea typeface="宋体" panose="02010600030101010101" pitchFamily="2" charset="-122"/>
                <a:sym typeface="+mn-ea"/>
              </a:rPr>
              <a:t> </a:t>
            </a:r>
            <a:r>
              <a:rPr lang="zh-CN" altLang="zh-CN" sz="2000" dirty="0">
                <a:solidFill>
                  <a:prstClr val="black"/>
                </a:solidFill>
                <a:latin typeface="Calibri" panose="020F0502020204030204"/>
                <a:ea typeface="宋体" panose="02010600030101010101" pitchFamily="2" charset="-122"/>
                <a:sym typeface="+mn-ea"/>
              </a:rPr>
              <a:t>守护进程</a:t>
            </a:r>
            <a:endParaRPr lang="en-US" altLang="zh-CN" sz="2000" dirty="0" err="1">
              <a:solidFill>
                <a:prstClr val="black"/>
              </a:solidFill>
              <a:latin typeface="Calibri" panose="020F0502020204030204"/>
              <a:ea typeface="宋体" panose="02010600030101010101" pitchFamily="2" charset="-122"/>
            </a:endParaRPr>
          </a:p>
          <a:p>
            <a:pPr lvl="1" algn="l">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管理集群所用的</a:t>
            </a:r>
            <a:r>
              <a:rPr lang="en-US" altLang="zh-CN" sz="2000" dirty="0">
                <a:solidFill>
                  <a:prstClr val="black"/>
                </a:solidFill>
                <a:latin typeface="Calibri" panose="020F0502020204030204"/>
                <a:ea typeface="宋体" panose="02010600030101010101" pitchFamily="2" charset="-122"/>
                <a:sym typeface="+mn-ea"/>
              </a:rPr>
              <a:t>Hadoop </a:t>
            </a:r>
            <a:r>
              <a:rPr lang="zh-CN" altLang="zh-CN" sz="2000" dirty="0">
                <a:solidFill>
                  <a:prstClr val="black"/>
                </a:solidFill>
                <a:latin typeface="Calibri" panose="020F0502020204030204"/>
                <a:ea typeface="宋体" panose="02010600030101010101" pitchFamily="2" charset="-122"/>
                <a:sym typeface="+mn-ea"/>
              </a:rPr>
              <a:t>工具程序和集群监控浏览器</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从节点运行的程序</a:t>
            </a:r>
            <a:r>
              <a:rPr lang="zh-CN" altLang="en-US" sz="2000" dirty="0">
                <a:solidFill>
                  <a:prstClr val="black"/>
                </a:solidFill>
                <a:latin typeface="Calibri" panose="020F0502020204030204"/>
                <a:ea typeface="宋体" panose="02010600030101010101" pitchFamily="2" charset="-122"/>
                <a:sym typeface="+mn-ea"/>
              </a:rPr>
              <a:t>：</a:t>
            </a:r>
            <a:endParaRPr lang="en-US" altLang="zh-CN" sz="2000" dirty="0">
              <a:solidFill>
                <a:prstClr val="black"/>
              </a:solidFill>
              <a:latin typeface="Calibri" panose="020F0502020204030204"/>
              <a:ea typeface="宋体" panose="02010600030101010101" pitchFamily="2" charset="-122"/>
            </a:endParaRPr>
          </a:p>
          <a:p>
            <a:pPr lvl="1" algn="l">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从节点程序Datanode</a:t>
            </a:r>
            <a:endParaRPr lang="zh-CN"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任务管理进程</a:t>
            </a:r>
            <a:r>
              <a:rPr lang="en-US" altLang="zh-CN" sz="2000" dirty="0" err="1">
                <a:solidFill>
                  <a:prstClr val="black"/>
                </a:solidFill>
                <a:latin typeface="Calibri" panose="020F0502020204030204"/>
                <a:ea typeface="宋体" panose="02010600030101010101" pitchFamily="2" charset="-122"/>
                <a:sym typeface="+mn-ea"/>
              </a:rPr>
              <a:t>Tasktracker</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区别：</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主节点程序提供</a:t>
            </a:r>
            <a:r>
              <a:rPr lang="en-US" altLang="zh-CN" sz="2000" dirty="0">
                <a:solidFill>
                  <a:prstClr val="black"/>
                </a:solidFill>
                <a:latin typeface="Calibri" panose="020F0502020204030204"/>
                <a:ea typeface="宋体" panose="02010600030101010101" pitchFamily="2" charset="-122"/>
                <a:sym typeface="+mn-ea"/>
              </a:rPr>
              <a:t> Hadoop </a:t>
            </a:r>
            <a:r>
              <a:rPr lang="zh-CN" altLang="zh-CN" sz="2000" dirty="0">
                <a:solidFill>
                  <a:prstClr val="black"/>
                </a:solidFill>
                <a:latin typeface="Calibri" panose="020F0502020204030204"/>
                <a:ea typeface="宋体" panose="02010600030101010101" pitchFamily="2" charset="-122"/>
                <a:sym typeface="+mn-ea"/>
              </a:rPr>
              <a:t>集群管理、协调和资源调度功能</a:t>
            </a:r>
            <a:endParaRPr lang="en-US" altLang="zh-CN" sz="2000" dirty="0">
              <a:solidFill>
                <a:prstClr val="black"/>
              </a:solidFill>
              <a:latin typeface="Calibri" panose="020F0502020204030204"/>
              <a:ea typeface="宋体" panose="02010600030101010101" pitchFamily="2" charset="-122"/>
            </a:endParaRPr>
          </a:p>
          <a:p>
            <a:pPr lvl="1" algn="l">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从节点程序主要实现 Hadoop 文件系统（HDFS）存储功能和节点数据处理功能。</a:t>
            </a:r>
            <a:endParaRPr lang="zh-CN" altLang="zh-CN" sz="2000" dirty="0">
              <a:solidFill>
                <a:prstClr val="black"/>
              </a:solidFill>
              <a:latin typeface="Calibri" panose="020F0502020204030204"/>
              <a:ea typeface="宋体" panose="02010600030101010101" pitchFamily="2" charset="-122"/>
            </a:endParaRPr>
          </a:p>
          <a:p>
            <a:pPr lvl="1" algn="l" fontAlgn="base"/>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388555"/>
            <a:ext cx="5185322" cy="3149474"/>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9221" y="1457962"/>
            <a:ext cx="3445281" cy="31494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50</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虽然在配置文件中并没有指定</a:t>
            </a:r>
            <a:r>
              <a:rPr lang="en-US" altLang="zh-CN" dirty="0">
                <a:solidFill>
                  <a:prstClr val="black"/>
                </a:solidFill>
                <a:latin typeface="微软雅黑" panose="020B0503020204020204" pitchFamily="34" charset="-122"/>
                <a:ea typeface="微软雅黑" panose="020B0503020204020204" pitchFamily="34" charset="-122"/>
                <a:sym typeface="+mn-ea"/>
              </a:rPr>
              <a:t>Master</a:t>
            </a:r>
            <a:r>
              <a:rPr lang="zh-CN" altLang="en-US" dirty="0">
                <a:solidFill>
                  <a:prstClr val="black"/>
                </a:solidFill>
                <a:latin typeface="微软雅黑" panose="020B0503020204020204" pitchFamily="34" charset="-122"/>
                <a:ea typeface="微软雅黑" panose="020B0503020204020204" pitchFamily="34" charset="-122"/>
                <a:sym typeface="+mn-ea"/>
              </a:rPr>
              <a:t>和</a:t>
            </a:r>
            <a:r>
              <a:rPr lang="en-US" altLang="zh-CN" dirty="0">
                <a:solidFill>
                  <a:prstClr val="black"/>
                </a:solidFill>
                <a:latin typeface="微软雅黑" panose="020B0503020204020204" pitchFamily="34" charset="-122"/>
                <a:ea typeface="微软雅黑" panose="020B0503020204020204" pitchFamily="34" charset="-122"/>
                <a:sym typeface="+mn-ea"/>
              </a:rPr>
              <a:t>Slave</a:t>
            </a:r>
            <a:r>
              <a:rPr lang="zh-CN" altLang="en-US" dirty="0">
                <a:solidFill>
                  <a:prstClr val="black"/>
                </a:solidFill>
                <a:latin typeface="微软雅黑" panose="020B0503020204020204" pitchFamily="34" charset="-122"/>
                <a:ea typeface="微软雅黑" panose="020B0503020204020204" pitchFamily="34" charset="-122"/>
                <a:sym typeface="+mn-ea"/>
              </a:rPr>
              <a:t>。但</a:t>
            </a: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工作时，有一个节点为</a:t>
            </a:r>
            <a:r>
              <a:rPr lang="en-US" altLang="zh-CN" dirty="0">
                <a:solidFill>
                  <a:prstClr val="black"/>
                </a:solidFill>
                <a:latin typeface="微软雅黑" panose="020B0503020204020204" pitchFamily="34" charset="-122"/>
                <a:ea typeface="微软雅黑" panose="020B0503020204020204" pitchFamily="34" charset="-122"/>
                <a:sym typeface="+mn-ea"/>
              </a:rPr>
              <a:t>Leader</a:t>
            </a:r>
            <a:r>
              <a:rPr lang="zh-CN" altLang="en-US" dirty="0">
                <a:solidFill>
                  <a:prstClr val="black"/>
                </a:solidFill>
                <a:latin typeface="微软雅黑" panose="020B0503020204020204" pitchFamily="34" charset="-122"/>
                <a:ea typeface="微软雅黑" panose="020B0503020204020204" pitchFamily="34" charset="-122"/>
                <a:sym typeface="+mn-ea"/>
              </a:rPr>
              <a:t>，其他为</a:t>
            </a:r>
            <a:r>
              <a:rPr lang="en-US" altLang="zh-CN" dirty="0">
                <a:solidFill>
                  <a:prstClr val="black"/>
                </a:solidFill>
                <a:latin typeface="微软雅黑" panose="020B0503020204020204" pitchFamily="34" charset="-122"/>
                <a:ea typeface="微软雅黑" panose="020B0503020204020204" pitchFamily="34" charset="-122"/>
                <a:sym typeface="+mn-ea"/>
              </a:rPr>
              <a:t>Follower</a:t>
            </a:r>
            <a:r>
              <a:rPr lang="zh-CN" altLang="en-US" dirty="0">
                <a:solidFill>
                  <a:prstClr val="black"/>
                </a:solidFill>
                <a:latin typeface="微软雅黑" panose="020B0503020204020204" pitchFamily="34" charset="-122"/>
                <a:ea typeface="微软雅黑" panose="020B0503020204020204" pitchFamily="34" charset="-122"/>
                <a:sym typeface="+mn-ea"/>
              </a:rPr>
              <a:t>，</a:t>
            </a:r>
            <a:r>
              <a:rPr lang="en-US" altLang="zh-CN" dirty="0">
                <a:solidFill>
                  <a:srgbClr val="FF0000"/>
                </a:solidFill>
                <a:latin typeface="微软雅黑" panose="020B0503020204020204" pitchFamily="34" charset="-122"/>
                <a:ea typeface="微软雅黑" panose="020B0503020204020204" pitchFamily="34" charset="-122"/>
                <a:sym typeface="+mn-ea"/>
              </a:rPr>
              <a:t>Leader</a:t>
            </a:r>
            <a:r>
              <a:rPr lang="zh-CN" altLang="en-US" dirty="0">
                <a:solidFill>
                  <a:srgbClr val="FF0000"/>
                </a:solidFill>
                <a:latin typeface="微软雅黑" panose="020B0503020204020204" pitchFamily="34" charset="-122"/>
                <a:ea typeface="微软雅黑" panose="020B0503020204020204" pitchFamily="34" charset="-122"/>
                <a:sym typeface="+mn-ea"/>
              </a:rPr>
              <a:t>是通过内部的选举机制临时产生的</a:t>
            </a:r>
            <a:r>
              <a:rPr lang="zh-CN" altLang="en-US" dirty="0">
                <a:solidFill>
                  <a:prstClr val="black"/>
                </a:solidFill>
                <a:latin typeface="微软雅黑" panose="020B0503020204020204" pitchFamily="34" charset="-122"/>
                <a:ea typeface="微软雅黑" panose="020B0503020204020204" pitchFamily="34" charset="-122"/>
                <a:sym typeface="+mn-ea"/>
              </a:rPr>
              <a:t>。</a:t>
            </a:r>
            <a:endParaRPr lang="en-US" altLang="zh-CN" dirty="0">
              <a:solidFill>
                <a:prstClr val="black"/>
              </a:solidFill>
              <a:latin typeface="微软雅黑" panose="020B0503020204020204" pitchFamily="34" charset="-122"/>
              <a:ea typeface="微软雅黑" panose="020B0503020204020204" pitchFamily="34" charset="-122"/>
              <a:sym typeface="+mn-ea"/>
            </a:endParaRPr>
          </a:p>
          <a:p>
            <a:pPr>
              <a:lnSpc>
                <a:spcPts val="4000"/>
              </a:lnSpc>
            </a:pPr>
            <a:r>
              <a:rPr lang="zh-CN" altLang="en-US" dirty="0">
                <a:solidFill>
                  <a:prstClr val="black"/>
                </a:solidFill>
                <a:latin typeface="微软雅黑" panose="020B0503020204020204" pitchFamily="34" charset="-122"/>
                <a:ea typeface="微软雅黑" panose="020B0503020204020204" pitchFamily="34" charset="-122"/>
                <a:sym typeface="+mn-ea"/>
              </a:rPr>
              <a:t>假设有五台服务器组成的</a:t>
            </a: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集群，它们的</a:t>
            </a:r>
            <a:r>
              <a:rPr lang="en-US" altLang="zh-CN" dirty="0">
                <a:solidFill>
                  <a:srgbClr val="FF0000"/>
                </a:solidFill>
                <a:latin typeface="微软雅黑" panose="020B0503020204020204" pitchFamily="34" charset="-122"/>
                <a:ea typeface="微软雅黑" panose="020B0503020204020204" pitchFamily="34" charset="-122"/>
                <a:sym typeface="+mn-ea"/>
              </a:rPr>
              <a:t>id</a:t>
            </a:r>
            <a:r>
              <a:rPr lang="zh-CN" altLang="en-US" dirty="0">
                <a:solidFill>
                  <a:srgbClr val="FF0000"/>
                </a:solidFill>
                <a:latin typeface="微软雅黑" panose="020B0503020204020204" pitchFamily="34" charset="-122"/>
                <a:ea typeface="微软雅黑" panose="020B0503020204020204" pitchFamily="34" charset="-122"/>
                <a:sym typeface="+mn-ea"/>
              </a:rPr>
              <a:t>从</a:t>
            </a:r>
            <a:r>
              <a:rPr lang="en-US" altLang="zh-CN" dirty="0">
                <a:solidFill>
                  <a:srgbClr val="FF0000"/>
                </a:solidFill>
                <a:latin typeface="微软雅黑" panose="020B0503020204020204" pitchFamily="34" charset="-122"/>
                <a:ea typeface="微软雅黑" panose="020B0503020204020204" pitchFamily="34" charset="-122"/>
                <a:sym typeface="+mn-ea"/>
              </a:rPr>
              <a:t>1-5</a:t>
            </a:r>
            <a:r>
              <a:rPr lang="zh-CN" altLang="en-US" dirty="0">
                <a:solidFill>
                  <a:prstClr val="black"/>
                </a:solidFill>
                <a:latin typeface="微软雅黑" panose="020B0503020204020204" pitchFamily="34" charset="-122"/>
                <a:ea typeface="微软雅黑" panose="020B0503020204020204" pitchFamily="34" charset="-122"/>
                <a:sym typeface="+mn-ea"/>
              </a:rPr>
              <a:t>，同时它们都是新启动的，也就是没有历史数据，并且假设这些服务器依序启动。</a:t>
            </a: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选举机制</a:t>
            </a:r>
            <a:endParaRPr lang="zh-CN" altLang="en-US"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223989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51</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选举机制</a:t>
            </a:r>
            <a:endParaRPr lang="zh-CN" altLang="en-US" sz="3200" b="1" dirty="0">
              <a:solidFill>
                <a:srgbClr val="002060"/>
              </a:solidFill>
              <a:latin typeface="Calibri" panose="020F0502020204030204" pitchFamily="34" charset="0"/>
            </a:endParaRPr>
          </a:p>
        </p:txBody>
      </p:sp>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343270" y="1408023"/>
            <a:ext cx="8457460" cy="3083408"/>
          </a:xfrm>
          <a:prstGeom prst="rect">
            <a:avLst/>
          </a:prstGeom>
        </p:spPr>
      </p:pic>
    </p:spTree>
    <p:extLst>
      <p:ext uri="{BB962C8B-B14F-4D97-AF65-F5344CB8AC3E}">
        <p14:creationId xmlns:p14="http://schemas.microsoft.com/office/powerpoint/2010/main" val="1571222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52</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写数据业务流程</a:t>
            </a:r>
            <a:endParaRPr lang="zh-CN" altLang="en-US" sz="3200" b="1" dirty="0">
              <a:solidFill>
                <a:srgbClr val="002060"/>
              </a:solidFill>
              <a:latin typeface="Calibri" panose="020F0502020204030204" pitchFamily="34" charset="0"/>
            </a:endParaRPr>
          </a:p>
        </p:txBody>
      </p:sp>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54000" y="1025432"/>
            <a:ext cx="9036000" cy="5786137"/>
          </a:xfrm>
          <a:prstGeom prst="rect">
            <a:avLst/>
          </a:prstGeom>
        </p:spPr>
      </p:pic>
    </p:spTree>
    <p:extLst>
      <p:ext uri="{BB962C8B-B14F-4D97-AF65-F5344CB8AC3E}">
        <p14:creationId xmlns:p14="http://schemas.microsoft.com/office/powerpoint/2010/main" val="1384073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53</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写数据业务流程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21793"/>
            <a:ext cx="9144000" cy="4214413"/>
          </a:xfrm>
          <a:prstGeom prst="rect">
            <a:avLst/>
          </a:prstGeom>
        </p:spPr>
      </p:pic>
    </p:spTree>
    <p:extLst>
      <p:ext uri="{BB962C8B-B14F-4D97-AF65-F5344CB8AC3E}">
        <p14:creationId xmlns:p14="http://schemas.microsoft.com/office/powerpoint/2010/main" val="2488482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54</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监听机制</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473075" y="13004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中的</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机制允许客户端在指定节点上注册一些</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监听器，当数据节点发生变化时（也可以自己指定一些特定触发事件），</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会将这个变化通知给客户端，客户端可以基于这种特性做一些触发性的操作。</a:t>
            </a: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中的很多功能性服务都是基于</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这个特性，比如发布订阅。</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4400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55</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监听机制</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473075" y="13004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中的</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机制允许客户端在指定节点上注册一些</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监听器，当数据节点发生变化时（也可以自己指定一些特定触发事件），</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会将这个变化通知给客户端，客户端可以基于这种特性做一些触发性的操作。</a:t>
            </a: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中的很多功能性服务都是基于</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这个特性，比如发布订阅。</a:t>
            </a:r>
            <a:endParaRPr 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7" y="1771649"/>
            <a:ext cx="6734705" cy="4767263"/>
          </a:xfrm>
          <a:prstGeom prst="rect">
            <a:avLst/>
          </a:prstGeom>
        </p:spPr>
      </p:pic>
    </p:spTree>
    <p:extLst>
      <p:ext uri="{BB962C8B-B14F-4D97-AF65-F5344CB8AC3E}">
        <p14:creationId xmlns:p14="http://schemas.microsoft.com/office/powerpoint/2010/main" val="4247592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56</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6550" y="1361926"/>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统一命名服务</a:t>
            </a:r>
            <a:endParaRPr lang="en-US" altLang="zh-CN" dirty="0">
              <a:latin typeface="微软雅黑" panose="020B0503020204020204" pitchFamily="34" charset="-122"/>
              <a:ea typeface="微软雅黑" panose="020B0503020204020204" pitchFamily="34" charset="-122"/>
            </a:endParaRPr>
          </a:p>
          <a:p>
            <a:pPr>
              <a:lnSpc>
                <a:spcPts val="4000"/>
              </a:lnSpc>
            </a:pPr>
            <a:r>
              <a:rPr lang="zh-CN" altLang="en-US" dirty="0">
                <a:latin typeface="微软雅黑" panose="020B0503020204020204" pitchFamily="34" charset="-122"/>
                <a:ea typeface="微软雅黑" panose="020B0503020204020204" pitchFamily="34" charset="-122"/>
              </a:rPr>
              <a:t>配置管理服务</a:t>
            </a:r>
            <a:endParaRPr lang="en-US" altLang="zh-CN" dirty="0">
              <a:latin typeface="微软雅黑" panose="020B0503020204020204" pitchFamily="34" charset="-122"/>
              <a:ea typeface="微软雅黑" panose="020B0503020204020204" pitchFamily="34" charset="-122"/>
            </a:endParaRPr>
          </a:p>
          <a:p>
            <a:pPr>
              <a:lnSpc>
                <a:spcPts val="4000"/>
              </a:lnSpc>
            </a:pPr>
            <a:r>
              <a:rPr lang="zh-CN" altLang="en-US" dirty="0">
                <a:latin typeface="微软雅黑" panose="020B0503020204020204" pitchFamily="34" charset="-122"/>
                <a:ea typeface="微软雅黑" panose="020B0503020204020204" pitchFamily="34" charset="-122"/>
              </a:rPr>
              <a:t>集群管理</a:t>
            </a:r>
            <a:endParaRPr lang="en-US" altLang="zh-CN" dirty="0">
              <a:latin typeface="微软雅黑" panose="020B0503020204020204" pitchFamily="34" charset="-122"/>
              <a:ea typeface="微软雅黑" panose="020B0503020204020204" pitchFamily="34" charset="-122"/>
            </a:endParaRPr>
          </a:p>
          <a:p>
            <a:pPr>
              <a:lnSpc>
                <a:spcPts val="4000"/>
              </a:lnSpc>
            </a:pPr>
            <a:r>
              <a:rPr lang="zh-CN" altLang="en-US" dirty="0">
                <a:latin typeface="微软雅黑" panose="020B0503020204020204" pitchFamily="34" charset="-122"/>
                <a:ea typeface="微软雅黑" panose="020B0503020204020204" pitchFamily="34" charset="-122"/>
              </a:rPr>
              <a:t>分布锁</a:t>
            </a:r>
            <a:endParaRPr lang="en-US" altLang="zh-CN" dirty="0">
              <a:latin typeface="微软雅黑" panose="020B0503020204020204" pitchFamily="34" charset="-122"/>
              <a:ea typeface="微软雅黑" panose="020B0503020204020204" pitchFamily="34" charset="-122"/>
            </a:endParaRPr>
          </a:p>
          <a:p>
            <a:pPr>
              <a:lnSpc>
                <a:spcPts val="4000"/>
              </a:lnSpc>
            </a:pPr>
            <a:r>
              <a:rPr lang="zh-CN" altLang="en-US" dirty="0">
                <a:latin typeface="微软雅黑" panose="020B0503020204020204" pitchFamily="34" charset="-122"/>
                <a:ea typeface="微软雅黑" panose="020B0503020204020204" pitchFamily="34" charset="-122"/>
              </a:rPr>
              <a:t>分布式消息队列</a:t>
            </a:r>
            <a:endParaRPr lang="en-US" dirty="0">
              <a:latin typeface="微软雅黑" panose="020B0503020204020204" pitchFamily="34" charset="-122"/>
              <a:ea typeface="微软雅黑" panose="020B0503020204020204" pitchFamily="34" charset="-122"/>
            </a:endParaRPr>
          </a:p>
        </p:txBody>
      </p:sp>
      <p:sp>
        <p:nvSpPr>
          <p:cNvPr id="10"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典型应用场景</a:t>
            </a:r>
            <a:endParaRPr lang="zh-CN" altLang="en-US"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947891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57</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一、统一命名服务</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273019"/>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solidFill>
                  <a:srgbClr val="FF0000"/>
                </a:solidFill>
                <a:latin typeface="微软雅黑" panose="020B0503020204020204" pitchFamily="34" charset="-122"/>
                <a:ea typeface="微软雅黑" panose="020B0503020204020204" pitchFamily="34" charset="-122"/>
              </a:rPr>
              <a:t>统一的命名规则</a:t>
            </a:r>
            <a:r>
              <a:rPr lang="zh-CN" altLang="en-US" sz="2400" dirty="0">
                <a:latin typeface="微软雅黑" panose="020B0503020204020204" pitchFamily="34" charset="-122"/>
                <a:ea typeface="微软雅黑" panose="020B0503020204020204" pitchFamily="34" charset="-122"/>
              </a:rPr>
              <a:t>，进行不同节点的识别和资源共享。</a:t>
            </a:r>
            <a:endParaRPr lang="en-US" altLang="zh-CN" sz="2400" dirty="0">
              <a:latin typeface="微软雅黑" panose="020B0503020204020204" pitchFamily="34" charset="-122"/>
              <a:ea typeface="微软雅黑" panose="020B0503020204020204" pitchFamily="34" charset="-122"/>
            </a:endParaRPr>
          </a:p>
          <a:p>
            <a:pPr>
              <a:lnSpc>
                <a:spcPts val="4000"/>
              </a:lnSpc>
            </a:pPr>
            <a:r>
              <a:rPr lang="zh-CN" altLang="en-US" sz="2400" dirty="0">
                <a:latin typeface="微软雅黑" panose="020B0503020204020204" pitchFamily="34" charset="-122"/>
                <a:ea typeface="微软雅黑" panose="020B0503020204020204" pitchFamily="34" charset="-122"/>
              </a:rPr>
              <a:t>把各种服务名称、地址及目录信息存放在分层结构中。</a:t>
            </a:r>
            <a:endParaRPr lang="en-US" altLang="zh-CN" sz="2400" dirty="0">
              <a:latin typeface="微软雅黑" panose="020B0503020204020204" pitchFamily="34" charset="-122"/>
              <a:ea typeface="微软雅黑" panose="020B0503020204020204" pitchFamily="34" charset="-122"/>
            </a:endParaRPr>
          </a:p>
          <a:p>
            <a:pPr>
              <a:lnSpc>
                <a:spcPts val="4000"/>
              </a:lnSpc>
            </a:pPr>
            <a:r>
              <a:rPr lang="zh-CN" altLang="en-US" sz="2400" dirty="0">
                <a:latin typeface="微软雅黑" panose="020B0503020204020204" pitchFamily="34" charset="-122"/>
                <a:ea typeface="微软雅黑" panose="020B0503020204020204" pitchFamily="34" charset="-122"/>
              </a:rPr>
              <a:t>生成有顺序的易理解的分布式环境中的序列编号。</a:t>
            </a:r>
            <a:endParaRPr lang="en-US" sz="2400"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4" cstate="print">
            <a:extLst>
              <a:ext uri="{28A0092B-C50C-407E-A947-70E740481C1C}">
                <a14:useLocalDpi xmlns:a14="http://schemas.microsoft.com/office/drawing/2010/main" val="0"/>
              </a:ext>
            </a:extLst>
          </a:blip>
          <a:stretch>
            <a:fillRect/>
          </a:stretch>
        </p:blipFill>
        <p:spPr>
          <a:xfrm>
            <a:off x="1400810" y="3161030"/>
            <a:ext cx="6374130" cy="356044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58</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二、配置管理服务</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273019"/>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同时修改集群内每台</a:t>
            </a:r>
            <a:r>
              <a:rPr lang="en-US" altLang="zh-CN" sz="2400" dirty="0">
                <a:latin typeface="微软雅黑" panose="020B0503020204020204" pitchFamily="34" charset="-122"/>
                <a:ea typeface="微软雅黑" panose="020B0503020204020204" pitchFamily="34" charset="-122"/>
              </a:rPr>
              <a:t>Server</a:t>
            </a:r>
            <a:r>
              <a:rPr lang="zh-CN" altLang="en-US" sz="2400" dirty="0">
                <a:latin typeface="微软雅黑" panose="020B0503020204020204" pitchFamily="34" charset="-122"/>
                <a:ea typeface="微软雅黑" panose="020B0503020204020204" pitchFamily="34" charset="-122"/>
              </a:rPr>
              <a:t>相关的配置文件。</a:t>
            </a:r>
            <a:endParaRPr lang="en-US" altLang="zh-CN" sz="2400" dirty="0">
              <a:latin typeface="微软雅黑" panose="020B0503020204020204" pitchFamily="34" charset="-122"/>
              <a:ea typeface="微软雅黑" panose="020B0503020204020204" pitchFamily="34" charset="-122"/>
            </a:endParaRPr>
          </a:p>
          <a:p>
            <a:pPr lvl="1">
              <a:lnSpc>
                <a:spcPts val="4000"/>
              </a:lnSpc>
            </a:pPr>
            <a:r>
              <a:rPr lang="zh-CN" altLang="en-US" sz="2000" dirty="0">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发布（</a:t>
            </a:r>
            <a:r>
              <a:rPr lang="en-US" altLang="zh-CN" sz="2000" dirty="0">
                <a:solidFill>
                  <a:srgbClr val="FF0000"/>
                </a:solidFill>
                <a:latin typeface="微软雅黑" panose="020B0503020204020204" pitchFamily="34" charset="-122"/>
                <a:ea typeface="微软雅黑" panose="020B0503020204020204" pitchFamily="34" charset="-122"/>
              </a:rPr>
              <a:t>Publish</a:t>
            </a:r>
            <a:r>
              <a:rPr lang="zh-CN" altLang="en-US" sz="2000" dirty="0">
                <a:solidFill>
                  <a:srgbClr val="FF0000"/>
                </a:solidFill>
                <a:latin typeface="微软雅黑" panose="020B0503020204020204" pitchFamily="34" charset="-122"/>
                <a:ea typeface="微软雅黑" panose="020B0503020204020204" pitchFamily="34" charset="-122"/>
              </a:rPr>
              <a:t>）和监听（</a:t>
            </a:r>
            <a:r>
              <a:rPr lang="en-US" altLang="zh-CN" sz="2000" dirty="0">
                <a:solidFill>
                  <a:srgbClr val="FF0000"/>
                </a:solidFill>
                <a:latin typeface="微软雅黑" panose="020B0503020204020204" pitchFamily="34" charset="-122"/>
                <a:ea typeface="微软雅黑" panose="020B0503020204020204" pitchFamily="34" charset="-122"/>
              </a:rPr>
              <a:t>Watch</a:t>
            </a:r>
            <a:r>
              <a:rPr lang="zh-CN" altLang="en-US" sz="2000" dirty="0">
                <a:solidFill>
                  <a:srgbClr val="FF0000"/>
                </a:solidFill>
                <a:latin typeface="微软雅黑" panose="020B0503020204020204" pitchFamily="34" charset="-122"/>
                <a:ea typeface="微软雅黑" panose="020B0503020204020204" pitchFamily="34" charset="-122"/>
              </a:rPr>
              <a:t>）模式</a:t>
            </a:r>
            <a:r>
              <a:rPr lang="zh-CN" altLang="en-US" sz="2000" dirty="0">
                <a:latin typeface="微软雅黑" panose="020B0503020204020204" pitchFamily="34" charset="-122"/>
                <a:ea typeface="微软雅黑" panose="020B0503020204020204" pitchFamily="34" charset="-122"/>
              </a:rPr>
              <a:t>提供配置文件的集中管理及远程自动化同步更新。</a:t>
            </a:r>
            <a:endParaRPr lang="en-US" altLang="zh-CN" sz="2000" dirty="0">
              <a:latin typeface="微软雅黑" panose="020B0503020204020204" pitchFamily="34" charset="-122"/>
              <a:ea typeface="微软雅黑" panose="020B0503020204020204" pitchFamily="34" charset="-122"/>
            </a:endParaRPr>
          </a:p>
          <a:p>
            <a:pPr lvl="1">
              <a:lnSpc>
                <a:spcPts val="4000"/>
              </a:lnSpc>
            </a:pPr>
            <a:r>
              <a:rPr lang="zh-CN" altLang="en-US" sz="2000" dirty="0">
                <a:latin typeface="微软雅黑" panose="020B0503020204020204" pitchFamily="34" charset="-122"/>
                <a:ea typeface="微软雅黑" panose="020B0503020204020204" pitchFamily="34" charset="-122"/>
              </a:rPr>
              <a:t>将集群节点配置信息保存在某个目录节点中，然后让所有</a:t>
            </a:r>
            <a:r>
              <a:rPr lang="en-US" altLang="zh-CN" sz="2000" dirty="0">
                <a:latin typeface="微软雅黑" panose="020B0503020204020204" pitchFamily="34" charset="-122"/>
                <a:ea typeface="微软雅黑" panose="020B0503020204020204" pitchFamily="34" charset="-122"/>
              </a:rPr>
              <a:t>Client</a:t>
            </a:r>
            <a:r>
              <a:rPr lang="zh-CN" altLang="en-US" sz="2000" dirty="0">
                <a:latin typeface="微软雅黑" panose="020B0503020204020204" pitchFamily="34" charset="-122"/>
                <a:ea typeface="微软雅黑" panose="020B0503020204020204" pitchFamily="34" charset="-122"/>
              </a:rPr>
              <a:t>节点都监听（</a:t>
            </a:r>
            <a:r>
              <a:rPr lang="en-US" altLang="zh-CN" sz="2000" dirty="0">
                <a:latin typeface="微软雅黑" panose="020B0503020204020204" pitchFamily="34" charset="-122"/>
                <a:ea typeface="微软雅黑" panose="020B0503020204020204" pitchFamily="34" charset="-122"/>
              </a:rPr>
              <a:t>Watch</a:t>
            </a:r>
            <a:r>
              <a:rPr lang="zh-CN" altLang="en-US" sz="2000" dirty="0">
                <a:latin typeface="微软雅黑" panose="020B0503020204020204" pitchFamily="34" charset="-122"/>
                <a:ea typeface="微软雅黑" panose="020B0503020204020204" pitchFamily="34" charset="-122"/>
              </a:rPr>
              <a:t>）配置信息状态。</a:t>
            </a:r>
            <a:endParaRPr lang="en-US" altLang="zh-CN" sz="2000" dirty="0">
              <a:latin typeface="微软雅黑" panose="020B0503020204020204" pitchFamily="34" charset="-122"/>
              <a:ea typeface="微软雅黑" panose="020B0503020204020204" pitchFamily="34" charset="-122"/>
            </a:endParaRPr>
          </a:p>
          <a:p>
            <a:pPr lvl="1">
              <a:lnSpc>
                <a:spcPts val="4000"/>
              </a:lnSpc>
            </a:pPr>
            <a:r>
              <a:rPr lang="zh-CN" altLang="en-US" sz="2000" dirty="0">
                <a:latin typeface="微软雅黑" panose="020B0503020204020204" pitchFamily="34" charset="-122"/>
                <a:ea typeface="微软雅黑" panose="020B0503020204020204" pitchFamily="34" charset="-122"/>
              </a:rPr>
              <a:t>一旦配置信息发生变化，</a:t>
            </a:r>
            <a:r>
              <a:rPr lang="en-US" altLang="zh-CN" sz="2000" dirty="0">
                <a:latin typeface="微软雅黑" panose="020B0503020204020204" pitchFamily="34" charset="-122"/>
                <a:ea typeface="微软雅黑" panose="020B0503020204020204" pitchFamily="34" charset="-122"/>
              </a:rPr>
              <a:t>Client</a:t>
            </a:r>
            <a:r>
              <a:rPr lang="zh-CN" altLang="en-US" sz="2000" dirty="0">
                <a:latin typeface="微软雅黑" panose="020B0503020204020204" pitchFamily="34" charset="-122"/>
                <a:ea typeface="微软雅黑" panose="020B0503020204020204" pitchFamily="34" charset="-122"/>
              </a:rPr>
              <a:t>就会收到通知，然后从</a:t>
            </a:r>
            <a:r>
              <a:rPr lang="en-US" altLang="zh-CN" sz="2000" dirty="0" err="1">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获取新的配置信息同步更新到本地系统。</a:t>
            </a:r>
            <a:endParaRPr lang="en-US" altLang="zh-CN"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3078162"/>
            <a:ext cx="4464367" cy="3460750"/>
          </a:xfrm>
          <a:prstGeom prst="rect">
            <a:avLst/>
          </a:prstGeom>
        </p:spPr>
      </p:pic>
    </p:spTree>
    <p:extLst>
      <p:ext uri="{BB962C8B-B14F-4D97-AF65-F5344CB8AC3E}">
        <p14:creationId xmlns:p14="http://schemas.microsoft.com/office/powerpoint/2010/main" val="3277134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59</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三、集群管理</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所有被监测的机器都在</a:t>
            </a:r>
            <a:r>
              <a:rPr lang="en-US" altLang="zh-CN" sz="2400" dirty="0" err="1">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上注册一个临时节点，判断一个机器是否可用或其上线、下线状态，只需要判断这个节点在</a:t>
            </a:r>
            <a:r>
              <a:rPr lang="en-US" altLang="zh-CN" sz="2400" dirty="0" err="1">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文件目录中是否存在就可以。</a:t>
            </a:r>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9075" y="2692044"/>
            <a:ext cx="3657600" cy="4029431"/>
          </a:xfrm>
          <a:prstGeom prst="rect">
            <a:avLst/>
          </a:prstGeom>
        </p:spPr>
      </p:pic>
    </p:spTree>
    <p:extLst>
      <p:ext uri="{BB962C8B-B14F-4D97-AF65-F5344CB8AC3E}">
        <p14:creationId xmlns:p14="http://schemas.microsoft.com/office/powerpoint/2010/main" val="375118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a:t>
            </a:fld>
            <a:endParaRPr lang="zh-CN" altLang="en-US"/>
          </a:p>
        </p:txBody>
      </p:sp>
      <p:sp>
        <p:nvSpPr>
          <p:cNvPr id="3" name="文本框 2"/>
          <p:cNvSpPr txBox="1"/>
          <p:nvPr/>
        </p:nvSpPr>
        <p:spPr>
          <a:xfrm>
            <a:off x="685800" y="123387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indent="0">
              <a:lnSpc>
                <a:spcPct val="100000"/>
              </a:lnSpc>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Hadoop软件架构：</a:t>
            </a:r>
            <a:endParaRPr lang="zh-CN" altLang="en-US" sz="3200" b="1" dirty="0">
              <a:solidFill>
                <a:srgbClr val="0823A8"/>
              </a:solidFill>
              <a:latin typeface="Calibri" panose="020F0502020204030204" pitchFamily="34" charset="0"/>
              <a:ea typeface="宋体" panose="02010600030101010101" pitchFamily="2" charset="-122"/>
            </a:endParaRPr>
          </a:p>
          <a:p>
            <a:pPr indent="0">
              <a:lnSpc>
                <a:spcPct val="100000"/>
              </a:lnSpc>
              <a:spcAft>
                <a:spcPct val="0"/>
              </a:spcAft>
            </a:pPr>
            <a:r>
              <a:rPr lang="zh-CN" altLang="en-US" sz="2400" dirty="0">
                <a:solidFill>
                  <a:prstClr val="black"/>
                </a:solidFill>
                <a:latin typeface="Calibri" panose="020F0502020204030204"/>
                <a:ea typeface="宋体" panose="02010600030101010101" pitchFamily="2" charset="-122"/>
                <a:sym typeface="+mn-ea"/>
              </a:rPr>
              <a:t>组成：</a:t>
            </a:r>
            <a:r>
              <a:rPr lang="en-US" altLang="zh-CN" sz="2000" dirty="0">
                <a:solidFill>
                  <a:prstClr val="black"/>
                </a:solidFill>
                <a:latin typeface="Calibri" panose="020F0502020204030204"/>
                <a:ea typeface="宋体" panose="02010600030101010101" pitchFamily="2" charset="-122"/>
                <a:sym typeface="+mn-ea"/>
              </a:rPr>
              <a:t> </a:t>
            </a:r>
            <a:endParaRPr lang="en-US" altLang="zh-CN" sz="2000" dirty="0">
              <a:solidFill>
                <a:prstClr val="black"/>
              </a:solidFill>
              <a:latin typeface="Calibri" panose="020F0502020204030204"/>
              <a:ea typeface="宋体" panose="02010600030101010101" pitchFamily="2" charset="-122"/>
            </a:endParaRPr>
          </a:p>
          <a:p>
            <a:pPr lvl="1" indent="0">
              <a:lnSpc>
                <a:spcPct val="150000"/>
              </a:lnSpc>
              <a:spcAft>
                <a:spcPct val="0"/>
              </a:spcAft>
            </a:pPr>
            <a:r>
              <a:rPr lang="zh-CN" altLang="zh-CN" sz="2800" dirty="0">
                <a:solidFill>
                  <a:srgbClr val="FF0000"/>
                </a:solidFill>
                <a:latin typeface="Calibri" panose="020F0502020204030204"/>
                <a:ea typeface="宋体" panose="02010600030101010101" pitchFamily="2" charset="-122"/>
                <a:sym typeface="+mn-ea"/>
              </a:rPr>
              <a:t>基于</a:t>
            </a:r>
            <a:r>
              <a:rPr lang="en-US" altLang="zh-CN" sz="2800" dirty="0">
                <a:solidFill>
                  <a:srgbClr val="FF0000"/>
                </a:solidFill>
                <a:latin typeface="Calibri" panose="020F0502020204030204"/>
                <a:ea typeface="宋体" panose="02010600030101010101" pitchFamily="2" charset="-122"/>
                <a:sym typeface="+mn-ea"/>
              </a:rPr>
              <a:t>HDFS/HBase</a:t>
            </a:r>
            <a:r>
              <a:rPr lang="zh-CN" altLang="zh-CN" sz="2800" dirty="0">
                <a:solidFill>
                  <a:srgbClr val="FF0000"/>
                </a:solidFill>
                <a:latin typeface="Calibri" panose="020F0502020204030204"/>
                <a:ea typeface="宋体" panose="02010600030101010101" pitchFamily="2" charset="-122"/>
                <a:sym typeface="+mn-ea"/>
              </a:rPr>
              <a:t>的数据存储系统</a:t>
            </a:r>
            <a:endParaRPr lang="en-US" altLang="zh-CN" sz="2800" dirty="0">
              <a:solidFill>
                <a:srgbClr val="FF0000"/>
              </a:solidFill>
              <a:latin typeface="Calibri" panose="020F0502020204030204"/>
              <a:ea typeface="宋体" panose="02010600030101010101" pitchFamily="2" charset="-122"/>
            </a:endParaRPr>
          </a:p>
          <a:p>
            <a:pPr lvl="1" indent="0">
              <a:lnSpc>
                <a:spcPct val="150000"/>
              </a:lnSpc>
              <a:spcAft>
                <a:spcPct val="0"/>
              </a:spcAft>
            </a:pPr>
            <a:r>
              <a:rPr lang="zh-CN" altLang="zh-CN" sz="2800" dirty="0">
                <a:solidFill>
                  <a:srgbClr val="FF0000"/>
                </a:solidFill>
                <a:latin typeface="Calibri" panose="020F0502020204030204"/>
                <a:ea typeface="宋体" panose="02010600030101010101" pitchFamily="2" charset="-122"/>
                <a:sym typeface="+mn-ea"/>
              </a:rPr>
              <a:t>基于</a:t>
            </a:r>
            <a:r>
              <a:rPr lang="en-US" altLang="zh-CN" sz="2800" dirty="0">
                <a:solidFill>
                  <a:srgbClr val="FF0000"/>
                </a:solidFill>
                <a:latin typeface="Calibri" panose="020F0502020204030204"/>
                <a:ea typeface="宋体" panose="02010600030101010101" pitchFamily="2" charset="-122"/>
                <a:sym typeface="+mn-ea"/>
              </a:rPr>
              <a:t>YARN/Zookeeper</a:t>
            </a:r>
            <a:r>
              <a:rPr lang="zh-CN" altLang="zh-CN" sz="2800" dirty="0">
                <a:solidFill>
                  <a:srgbClr val="FF0000"/>
                </a:solidFill>
                <a:latin typeface="Calibri" panose="020F0502020204030204"/>
                <a:ea typeface="宋体" panose="02010600030101010101" pitchFamily="2" charset="-122"/>
                <a:sym typeface="+mn-ea"/>
              </a:rPr>
              <a:t>的管理调度系统</a:t>
            </a:r>
          </a:p>
          <a:p>
            <a:pPr lvl="1" indent="0">
              <a:lnSpc>
                <a:spcPct val="150000"/>
              </a:lnSpc>
              <a:spcAft>
                <a:spcPct val="0"/>
              </a:spcAft>
            </a:pPr>
            <a:r>
              <a:rPr lang="zh-CN" altLang="zh-CN" sz="2800" dirty="0">
                <a:solidFill>
                  <a:schemeClr val="tx1"/>
                </a:solidFill>
                <a:latin typeface="Calibri" panose="020F0502020204030204"/>
                <a:ea typeface="宋体" panose="02010600030101010101" pitchFamily="2" charset="-122"/>
                <a:sym typeface="+mn-ea"/>
              </a:rPr>
              <a:t> 支持不同计算模式的处理引擎</a:t>
            </a:r>
            <a:endParaRPr lang="en-US" altLang="zh-CN" sz="2800" dirty="0">
              <a:solidFill>
                <a:schemeClr val="tx1"/>
              </a:solidFill>
              <a:latin typeface="Calibri" panose="020F0502020204030204"/>
              <a:ea typeface="宋体" panose="02010600030101010101" pitchFamily="2" charset="-122"/>
            </a:endParaRPr>
          </a:p>
          <a:p>
            <a:pPr marL="0" lvl="1" indent="0" fontAlgn="base">
              <a:spcAft>
                <a:spcPct val="0"/>
              </a:spcAft>
              <a:buNone/>
            </a:pPr>
            <a:endParaRPr lang="en-US" altLang="zh-CN" sz="2000" dirty="0">
              <a:solidFill>
                <a:prstClr val="black"/>
              </a:solidFill>
              <a:latin typeface="Calibri" panose="020F0502020204030204"/>
              <a:ea typeface="宋体" panose="02010600030101010101" pitchFamily="2" charset="-122"/>
            </a:endParaRPr>
          </a:p>
          <a:p>
            <a:pPr marL="457200" lvl="1" indent="0" fontAlgn="base">
              <a:spcAft>
                <a:spcPct val="0"/>
              </a:spcAft>
              <a:buNone/>
            </a:pP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60</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四、分布锁</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分布式锁提供了</a:t>
            </a:r>
            <a:r>
              <a:rPr lang="en-US" altLang="zh-CN" sz="2400" dirty="0" err="1">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保证数据一致性的机制。</a:t>
            </a:r>
            <a:endParaRPr lang="en-US" altLang="zh-CN" sz="2400" dirty="0">
              <a:latin typeface="微软雅黑" panose="020B0503020204020204" pitchFamily="34" charset="-122"/>
              <a:ea typeface="微软雅黑" panose="020B0503020204020204" pitchFamily="34" charset="-122"/>
            </a:endParaRPr>
          </a:p>
          <a:p>
            <a:pPr>
              <a:lnSpc>
                <a:spcPts val="4000"/>
              </a:lnSpc>
            </a:pPr>
            <a:r>
              <a:rPr lang="zh-CN" altLang="en-US" sz="2400" dirty="0">
                <a:latin typeface="微软雅黑" panose="020B0503020204020204" pitchFamily="34" charset="-122"/>
                <a:ea typeface="微软雅黑" panose="020B0503020204020204" pitchFamily="34" charset="-122"/>
              </a:rPr>
              <a:t>分布式锁服务分为两类：独占锁和控制时序锁。</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62052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61</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四、分布锁</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分布式锁提供了</a:t>
            </a:r>
            <a:r>
              <a:rPr lang="en-US" altLang="zh-CN" sz="2400" dirty="0" err="1">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保证数据一致性的机制。</a:t>
            </a:r>
            <a:endParaRPr lang="en-US" altLang="zh-CN" sz="2400" dirty="0">
              <a:latin typeface="微软雅黑" panose="020B0503020204020204" pitchFamily="34" charset="-122"/>
              <a:ea typeface="微软雅黑" panose="020B0503020204020204" pitchFamily="34" charset="-122"/>
            </a:endParaRPr>
          </a:p>
          <a:p>
            <a:pPr>
              <a:lnSpc>
                <a:spcPts val="4000"/>
              </a:lnSpc>
            </a:pPr>
            <a:r>
              <a:rPr lang="zh-CN" altLang="en-US" sz="2400" dirty="0">
                <a:latin typeface="微软雅黑" panose="020B0503020204020204" pitchFamily="34" charset="-122"/>
                <a:ea typeface="微软雅黑" panose="020B0503020204020204" pitchFamily="34" charset="-122"/>
              </a:rPr>
              <a:t>分布式锁服务分为两类：独占锁和控制时序锁。</a:t>
            </a:r>
            <a:endParaRPr lang="en-US"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971" y="0"/>
            <a:ext cx="5199430" cy="6858000"/>
          </a:xfrm>
          <a:prstGeom prst="rect">
            <a:avLst/>
          </a:prstGeom>
        </p:spPr>
      </p:pic>
    </p:spTree>
    <p:extLst>
      <p:ext uri="{BB962C8B-B14F-4D97-AF65-F5344CB8AC3E}">
        <p14:creationId xmlns:p14="http://schemas.microsoft.com/office/powerpoint/2010/main" val="452848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62</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五、分布式消息队列</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在分布式环境下，需要一个存储数据结构来实现跨进程、跨服务器、跨网络的数据共享和信息传递，这就是</a:t>
            </a:r>
            <a:r>
              <a:rPr lang="zh-CN" altLang="en-US" sz="2400" b="1" dirty="0">
                <a:solidFill>
                  <a:srgbClr val="FF0000"/>
                </a:solidFill>
                <a:latin typeface="微软雅黑" panose="020B0503020204020204" pitchFamily="34" charset="-122"/>
                <a:ea typeface="微软雅黑" panose="020B0503020204020204" pitchFamily="34" charset="-122"/>
              </a:rPr>
              <a:t>分布式消息队列</a:t>
            </a:r>
            <a:r>
              <a:rPr lang="zh-CN" altLang="en-US" sz="2400" dirty="0">
                <a:latin typeface="微软雅黑" panose="020B0503020204020204" pitchFamily="34" charset="-122"/>
                <a:ea typeface="微软雅黑" panose="020B0503020204020204" pitchFamily="34" charset="-122"/>
              </a:rPr>
              <a:t>。</a:t>
            </a:r>
          </a:p>
          <a:p>
            <a:pPr>
              <a:lnSpc>
                <a:spcPts val="4000"/>
              </a:lnSpc>
            </a:pPr>
            <a:r>
              <a:rPr lang="zh-CN" altLang="en-US" sz="2400" b="1" dirty="0">
                <a:solidFill>
                  <a:srgbClr val="FF0000"/>
                </a:solidFill>
                <a:latin typeface="微软雅黑" panose="020B0503020204020204" pitchFamily="34" charset="-122"/>
                <a:ea typeface="微软雅黑" panose="020B0503020204020204" pitchFamily="34" charset="-122"/>
              </a:rPr>
              <a:t>同步队列</a:t>
            </a:r>
            <a:r>
              <a:rPr lang="zh-CN" altLang="en-US" sz="2400" dirty="0">
                <a:latin typeface="微软雅黑" panose="020B0503020204020204" pitchFamily="34" charset="-122"/>
                <a:ea typeface="微软雅黑" panose="020B0503020204020204" pitchFamily="34" charset="-122"/>
              </a:rPr>
              <a:t>：当一个队列的成员都聚齐时，这个队列才可用，否则一直等待所有成员到达。</a:t>
            </a:r>
          </a:p>
          <a:p>
            <a:pPr>
              <a:lnSpc>
                <a:spcPts val="4000"/>
              </a:lnSpc>
            </a:pPr>
            <a:r>
              <a:rPr lang="en-US" altLang="zh-CN" sz="2400" b="1" dirty="0">
                <a:solidFill>
                  <a:srgbClr val="FF0000"/>
                </a:solidFill>
                <a:latin typeface="微软雅黑" panose="020B0503020204020204" pitchFamily="34" charset="-122"/>
                <a:ea typeface="微软雅黑" panose="020B0503020204020204" pitchFamily="34" charset="-122"/>
              </a:rPr>
              <a:t>FIFO</a:t>
            </a:r>
            <a:r>
              <a:rPr lang="zh-CN" altLang="en-US" sz="2400" b="1" dirty="0">
                <a:solidFill>
                  <a:srgbClr val="FF0000"/>
                </a:solidFill>
                <a:latin typeface="微软雅黑" panose="020B0503020204020204" pitchFamily="34" charset="-122"/>
                <a:ea typeface="微软雅黑" panose="020B0503020204020204" pitchFamily="34" charset="-122"/>
              </a:rPr>
              <a:t>队列</a:t>
            </a:r>
            <a:r>
              <a:rPr lang="zh-CN" altLang="en-US" sz="2400" dirty="0">
                <a:latin typeface="微软雅黑" panose="020B0503020204020204" pitchFamily="34" charset="-122"/>
                <a:ea typeface="微软雅黑" panose="020B0503020204020204" pitchFamily="34" charset="-122"/>
              </a:rPr>
              <a:t>：按照</a:t>
            </a:r>
            <a:r>
              <a:rPr lang="en-US" altLang="zh-CN" sz="2400" dirty="0">
                <a:latin typeface="微软雅黑" panose="020B0503020204020204" pitchFamily="34" charset="-122"/>
                <a:ea typeface="微软雅黑" panose="020B0503020204020204" pitchFamily="34" charset="-122"/>
              </a:rPr>
              <a:t>FIFO</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First Input First Output</a:t>
            </a:r>
            <a:r>
              <a:rPr lang="zh-CN" altLang="en-US" sz="2400" dirty="0">
                <a:latin typeface="微软雅黑" panose="020B0503020204020204" pitchFamily="34" charset="-122"/>
                <a:ea typeface="微软雅黑" panose="020B0503020204020204" pitchFamily="34" charset="-122"/>
              </a:rPr>
              <a:t>，先入先出）方式操作入队和出队，例如生产者和消费者模型。</a:t>
            </a:r>
          </a:p>
        </p:txBody>
      </p:sp>
    </p:spTree>
    <p:extLst>
      <p:ext uri="{BB962C8B-B14F-4D97-AF65-F5344CB8AC3E}">
        <p14:creationId xmlns:p14="http://schemas.microsoft.com/office/powerpoint/2010/main" val="16291093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63</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五、分布式消息队列</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在分布式环境下，需要一个存储数据结构来实现跨进程、跨服务器、跨网络的数据共享和信息传递，这就是</a:t>
            </a:r>
            <a:r>
              <a:rPr lang="zh-CN" altLang="en-US" sz="2400" b="1" dirty="0">
                <a:solidFill>
                  <a:srgbClr val="FF0000"/>
                </a:solidFill>
                <a:latin typeface="微软雅黑" panose="020B0503020204020204" pitchFamily="34" charset="-122"/>
                <a:ea typeface="微软雅黑" panose="020B0503020204020204" pitchFamily="34" charset="-122"/>
              </a:rPr>
              <a:t>分布式消息队列</a:t>
            </a:r>
            <a:r>
              <a:rPr lang="zh-CN" altLang="en-US" sz="2400" dirty="0">
                <a:latin typeface="微软雅黑" panose="020B0503020204020204" pitchFamily="34" charset="-122"/>
                <a:ea typeface="微软雅黑" panose="020B0503020204020204" pitchFamily="34" charset="-122"/>
              </a:rPr>
              <a:t>。</a:t>
            </a:r>
          </a:p>
          <a:p>
            <a:pPr>
              <a:lnSpc>
                <a:spcPts val="4000"/>
              </a:lnSpc>
            </a:pPr>
            <a:r>
              <a:rPr lang="zh-CN" altLang="en-US" sz="2400" b="1" dirty="0">
                <a:solidFill>
                  <a:srgbClr val="FF0000"/>
                </a:solidFill>
                <a:latin typeface="微软雅黑" panose="020B0503020204020204" pitchFamily="34" charset="-122"/>
                <a:ea typeface="微软雅黑" panose="020B0503020204020204" pitchFamily="34" charset="-122"/>
              </a:rPr>
              <a:t>同步队列</a:t>
            </a:r>
            <a:r>
              <a:rPr lang="zh-CN" altLang="en-US" sz="2400" dirty="0">
                <a:latin typeface="微软雅黑" panose="020B0503020204020204" pitchFamily="34" charset="-122"/>
                <a:ea typeface="微软雅黑" panose="020B0503020204020204" pitchFamily="34" charset="-122"/>
              </a:rPr>
              <a:t>：当一个队列的成员都聚齐时，这个队列才可用，否则一直等待所有成员到达。</a:t>
            </a:r>
          </a:p>
          <a:p>
            <a:pPr>
              <a:lnSpc>
                <a:spcPts val="4000"/>
              </a:lnSpc>
            </a:pPr>
            <a:r>
              <a:rPr lang="en-US" altLang="zh-CN" sz="2400" dirty="0">
                <a:solidFill>
                  <a:srgbClr val="FF0000"/>
                </a:solidFill>
                <a:latin typeface="微软雅黑" panose="020B0503020204020204" pitchFamily="34" charset="-122"/>
                <a:ea typeface="微软雅黑" panose="020B0503020204020204" pitchFamily="34" charset="-122"/>
              </a:rPr>
              <a:t>FIFO</a:t>
            </a:r>
            <a:r>
              <a:rPr lang="zh-CN" altLang="en-US" sz="2400" dirty="0">
                <a:solidFill>
                  <a:srgbClr val="FF0000"/>
                </a:solidFill>
                <a:latin typeface="微软雅黑" panose="020B0503020204020204" pitchFamily="34" charset="-122"/>
                <a:ea typeface="微软雅黑" panose="020B0503020204020204" pitchFamily="34" charset="-122"/>
              </a:rPr>
              <a:t>队列</a:t>
            </a:r>
            <a:r>
              <a:rPr lang="zh-CN" altLang="en-US" sz="2400" dirty="0">
                <a:latin typeface="微软雅黑" panose="020B0503020204020204" pitchFamily="34" charset="-122"/>
                <a:ea typeface="微软雅黑" panose="020B0503020204020204" pitchFamily="34" charset="-122"/>
              </a:rPr>
              <a:t>：按照</a:t>
            </a:r>
            <a:r>
              <a:rPr lang="en-US" altLang="zh-CN" sz="2400" dirty="0">
                <a:latin typeface="微软雅黑" panose="020B0503020204020204" pitchFamily="34" charset="-122"/>
                <a:ea typeface="微软雅黑" panose="020B0503020204020204" pitchFamily="34" charset="-122"/>
              </a:rPr>
              <a:t>FIFO</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First Input First Output</a:t>
            </a:r>
            <a:r>
              <a:rPr lang="zh-CN" altLang="en-US" sz="2400" dirty="0">
                <a:latin typeface="微软雅黑" panose="020B0503020204020204" pitchFamily="34" charset="-122"/>
                <a:ea typeface="微软雅黑" panose="020B0503020204020204" pitchFamily="34" charset="-122"/>
              </a:rPr>
              <a:t>，先入先出）方式操作入队和出队，例如生产者和消费者模型。</a:t>
            </a:r>
          </a:p>
        </p:txBody>
      </p:sp>
      <p:pic>
        <p:nvPicPr>
          <p:cNvPr id="7" name="图片 6"/>
          <p:cNvPicPr/>
          <p:nvPr/>
        </p:nvPicPr>
        <p:blipFill>
          <a:blip r:embed="rId4">
            <a:extLst>
              <a:ext uri="{28A0092B-C50C-407E-A947-70E740481C1C}">
                <a14:useLocalDpi xmlns:a14="http://schemas.microsoft.com/office/drawing/2010/main" val="0"/>
              </a:ext>
            </a:extLst>
          </a:blip>
          <a:stretch>
            <a:fillRect/>
          </a:stretch>
        </p:blipFill>
        <p:spPr>
          <a:xfrm>
            <a:off x="1600200" y="1010192"/>
            <a:ext cx="5791200" cy="5716026"/>
          </a:xfrm>
          <a:prstGeom prst="rect">
            <a:avLst/>
          </a:prstGeom>
        </p:spPr>
      </p:pic>
    </p:spTree>
    <p:extLst>
      <p:ext uri="{BB962C8B-B14F-4D97-AF65-F5344CB8AC3E}">
        <p14:creationId xmlns:p14="http://schemas.microsoft.com/office/powerpoint/2010/main" val="1105019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64</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五、分布式消息队列</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b="1" dirty="0">
                <a:solidFill>
                  <a:srgbClr val="FF0000"/>
                </a:solidFill>
                <a:latin typeface="微软雅黑" panose="020B0503020204020204" pitchFamily="34" charset="-122"/>
                <a:ea typeface="微软雅黑" panose="020B0503020204020204" pitchFamily="34" charset="-122"/>
              </a:rPr>
              <a:t>同步队列</a:t>
            </a:r>
            <a:r>
              <a:rPr lang="zh-CN" altLang="en-US" sz="2400" dirty="0">
                <a:latin typeface="微软雅黑" panose="020B0503020204020204" pitchFamily="34" charset="-122"/>
                <a:ea typeface="微软雅黑" panose="020B0503020204020204" pitchFamily="34" charset="-122"/>
              </a:rPr>
              <a:t>：当一个队列的成员都聚齐时，这个队列才可用，否则一直等待所有成员到达。</a:t>
            </a:r>
          </a:p>
          <a:p>
            <a:pPr>
              <a:lnSpc>
                <a:spcPts val="4000"/>
              </a:lnSpc>
            </a:pPr>
            <a:r>
              <a:rPr lang="en-US" altLang="zh-CN" sz="2400" b="1" dirty="0">
                <a:solidFill>
                  <a:srgbClr val="FF0000"/>
                </a:solidFill>
                <a:latin typeface="微软雅黑" panose="020B0503020204020204" pitchFamily="34" charset="-122"/>
                <a:ea typeface="微软雅黑" panose="020B0503020204020204" pitchFamily="34" charset="-122"/>
              </a:rPr>
              <a:t>FIFO</a:t>
            </a:r>
            <a:r>
              <a:rPr lang="zh-CN" altLang="en-US" sz="2400" b="1" dirty="0">
                <a:solidFill>
                  <a:srgbClr val="FF0000"/>
                </a:solidFill>
                <a:latin typeface="微软雅黑" panose="020B0503020204020204" pitchFamily="34" charset="-122"/>
                <a:ea typeface="微软雅黑" panose="020B0503020204020204" pitchFamily="34" charset="-122"/>
              </a:rPr>
              <a:t>队列</a:t>
            </a:r>
            <a:r>
              <a:rPr lang="zh-CN" altLang="en-US" sz="2400" dirty="0">
                <a:latin typeface="微软雅黑" panose="020B0503020204020204" pitchFamily="34" charset="-122"/>
                <a:ea typeface="微软雅黑" panose="020B0503020204020204" pitchFamily="34" charset="-122"/>
              </a:rPr>
              <a:t>：按照</a:t>
            </a:r>
            <a:r>
              <a:rPr lang="en-US" altLang="zh-CN" sz="2400" dirty="0">
                <a:latin typeface="微软雅黑" panose="020B0503020204020204" pitchFamily="34" charset="-122"/>
                <a:ea typeface="微软雅黑" panose="020B0503020204020204" pitchFamily="34" charset="-122"/>
              </a:rPr>
              <a:t>FIFO</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First Input First Output</a:t>
            </a:r>
            <a:r>
              <a:rPr lang="zh-CN" altLang="en-US" sz="2400" dirty="0">
                <a:latin typeface="微软雅黑" panose="020B0503020204020204" pitchFamily="34" charset="-122"/>
                <a:ea typeface="微软雅黑" panose="020B0503020204020204" pitchFamily="34" charset="-122"/>
              </a:rPr>
              <a:t>，先入先出）方式操作入队和出队，例如生产者和消费者模型。</a:t>
            </a:r>
            <a:endParaRPr lang="en-US" altLang="zh-CN" sz="2400" dirty="0">
              <a:latin typeface="微软雅黑" panose="020B0503020204020204" pitchFamily="34" charset="-122"/>
              <a:ea typeface="微软雅黑" panose="020B0503020204020204" pitchFamily="34" charset="-122"/>
            </a:endParaRPr>
          </a:p>
          <a:p>
            <a:pPr lvl="1">
              <a:lnSpc>
                <a:spcPts val="4000"/>
              </a:lnSpc>
            </a:pPr>
            <a:r>
              <a:rPr lang="zh-CN" altLang="en-US" sz="2000" dirty="0">
                <a:latin typeface="微软雅黑" panose="020B0503020204020204" pitchFamily="34" charset="-122"/>
                <a:ea typeface="微软雅黑" panose="020B0503020204020204" pitchFamily="34" charset="-122"/>
              </a:rPr>
              <a:t>在特定的目录下创建</a:t>
            </a:r>
            <a:r>
              <a:rPr lang="en-US" altLang="zh-CN" sz="2000" dirty="0">
                <a:latin typeface="微软雅黑" panose="020B0503020204020204" pitchFamily="34" charset="-122"/>
                <a:ea typeface="微软雅黑" panose="020B0503020204020204" pitchFamily="34" charset="-122"/>
              </a:rPr>
              <a:t>SEQUENTIAL</a:t>
            </a:r>
            <a:r>
              <a:rPr lang="zh-CN" altLang="en-US" sz="2000" dirty="0">
                <a:latin typeface="微软雅黑" panose="020B0503020204020204" pitchFamily="34" charset="-122"/>
                <a:ea typeface="微软雅黑" panose="020B0503020204020204" pitchFamily="34" charset="-122"/>
              </a:rPr>
              <a:t>类型的子目录</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queue_i</a:t>
            </a:r>
            <a:r>
              <a:rPr lang="zh-CN" altLang="en-US" sz="2000" dirty="0">
                <a:latin typeface="微软雅黑" panose="020B0503020204020204" pitchFamily="34" charset="-122"/>
                <a:ea typeface="微软雅黑" panose="020B0503020204020204" pitchFamily="34" charset="-122"/>
              </a:rPr>
              <a:t>，这样保证所有</a:t>
            </a:r>
            <a:r>
              <a:rPr lang="zh-CN" altLang="en-US" sz="2000">
                <a:latin typeface="微软雅黑" panose="020B0503020204020204" pitchFamily="34" charset="-122"/>
                <a:ea typeface="微软雅黑" panose="020B0503020204020204" pitchFamily="34" charset="-122"/>
              </a:rPr>
              <a:t>成员加入队列</a:t>
            </a:r>
            <a:r>
              <a:rPr lang="zh-CN" altLang="en-US" sz="2000" dirty="0">
                <a:latin typeface="微软雅黑" panose="020B0503020204020204" pitchFamily="34" charset="-122"/>
                <a:ea typeface="微软雅黑" panose="020B0503020204020204" pitchFamily="34" charset="-122"/>
              </a:rPr>
              <a:t>时都是有编号的。出队列时通过</a:t>
            </a:r>
            <a:r>
              <a:rPr lang="en-US" altLang="zh-CN" sz="2000" dirty="0" err="1">
                <a:latin typeface="微软雅黑" panose="020B0503020204020204" pitchFamily="34" charset="-122"/>
                <a:ea typeface="微软雅黑" panose="020B0503020204020204" pitchFamily="34" charset="-122"/>
              </a:rPr>
              <a:t>getChildren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方法返回当前队列中的所有的元素，然后消费其中最小的一个，这样就能保证</a:t>
            </a:r>
            <a:r>
              <a:rPr lang="en-US" altLang="zh-CN" sz="2000" dirty="0">
                <a:latin typeface="微软雅黑" panose="020B0503020204020204" pitchFamily="34" charset="-122"/>
                <a:ea typeface="微软雅黑" panose="020B0503020204020204" pitchFamily="34" charset="-122"/>
              </a:rPr>
              <a:t>FIFO</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6455056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65</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是用于</a:t>
            </a:r>
            <a:r>
              <a:rPr lang="en-US"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平台的一个开源</a:t>
            </a:r>
            <a:r>
              <a:rPr lang="zh-CN" altLang="en-US" dirty="0">
                <a:solidFill>
                  <a:srgbClr val="FF0000"/>
                </a:solidFill>
                <a:latin typeface="微软雅黑" panose="020B0503020204020204" pitchFamily="34" charset="-122"/>
                <a:ea typeface="微软雅黑" panose="020B0503020204020204" pitchFamily="34" charset="-122"/>
              </a:rPr>
              <a:t>工作流调度引擎</a:t>
            </a:r>
            <a:r>
              <a:rPr lang="zh-CN" altLang="en-US" dirty="0">
                <a:latin typeface="微软雅黑" panose="020B0503020204020204" pitchFamily="34" charset="-122"/>
                <a:ea typeface="微软雅黑" panose="020B0503020204020204" pitchFamily="34" charset="-122"/>
              </a:rPr>
              <a:t>，用于管理和协调多个运行在</a:t>
            </a:r>
            <a:r>
              <a:rPr lang="en-US"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平台上的作业。</a:t>
            </a:r>
            <a:endParaRPr lang="en-US" altLang="zh-CN" dirty="0">
              <a:latin typeface="微软雅黑" panose="020B0503020204020204" pitchFamily="34" charset="-122"/>
              <a:ea typeface="微软雅黑" panose="020B0503020204020204" pitchFamily="34" charset="-122"/>
            </a:endParaRPr>
          </a:p>
          <a:p>
            <a:pPr>
              <a:lnSpc>
                <a:spcPts val="4000"/>
              </a:lnSpc>
            </a:pPr>
            <a:r>
              <a:rPr lang="zh-CN" altLang="en-US" dirty="0">
                <a:latin typeface="微软雅黑" panose="020B0503020204020204" pitchFamily="34" charset="-122"/>
                <a:ea typeface="微软雅黑" panose="020B0503020204020204" pitchFamily="34" charset="-122"/>
              </a:rPr>
              <a:t>什么是工作流</a:t>
            </a:r>
            <a:r>
              <a:rPr lang="en-US" altLang="zh-CN" i="1" dirty="0" err="1">
                <a:solidFill>
                  <a:srgbClr val="FF0000"/>
                </a:solidFill>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工作流就是</a:t>
            </a:r>
            <a:r>
              <a:rPr lang="zh-CN" altLang="en-US" dirty="0">
                <a:solidFill>
                  <a:srgbClr val="FF0000"/>
                </a:solidFill>
                <a:latin typeface="微软雅黑" panose="020B0503020204020204" pitchFamily="34" charset="-122"/>
                <a:ea typeface="微软雅黑" panose="020B0503020204020204" pitchFamily="34" charset="-122"/>
              </a:rPr>
              <a:t>工作流程的计算模型</a:t>
            </a:r>
            <a:r>
              <a:rPr lang="zh-CN" altLang="en-US" dirty="0">
                <a:latin typeface="微软雅黑" panose="020B0503020204020204" pitchFamily="34" charset="-122"/>
                <a:ea typeface="微软雅黑" panose="020B0503020204020204" pitchFamily="34" charset="-122"/>
              </a:rPr>
              <a:t>，即将工作流程中的工作如何前后组织在一起的逻辑和规则在计算机中以恰当的模型进行表示并对其实施计算。</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主要解决：为实现某个业务目标，在多个参与者之间，利用计算机按某种预定规则自动传递。</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12.3.2 </a:t>
            </a:r>
            <a:r>
              <a:rPr lang="zh-CN" altLang="en-US" sz="2800" b="1" dirty="0">
                <a:solidFill>
                  <a:srgbClr val="002060"/>
                </a:solidFill>
                <a:latin typeface="Calibri" panose="020F0502020204030204" pitchFamily="34" charset="0"/>
                <a:sym typeface="+mn-ea"/>
              </a:rPr>
              <a:t>作业调度与工作流引擎</a:t>
            </a:r>
            <a:r>
              <a:rPr lang="en-US" altLang="zh-CN" sz="2800" b="1" dirty="0">
                <a:solidFill>
                  <a:srgbClr val="002060"/>
                </a:solidFill>
                <a:latin typeface="Calibri" panose="020F0502020204030204" pitchFamily="34" charset="0"/>
                <a:sym typeface="+mn-ea"/>
              </a:rPr>
              <a:t>Oozie</a:t>
            </a:r>
            <a:endParaRPr lang="zh-CN" altLang="en-US" sz="28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065127"/>
            <a:ext cx="9144000" cy="1181561"/>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66</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工作原理：</a:t>
            </a:r>
            <a:endParaRPr lang="en-US" altLang="zh-CN" dirty="0">
              <a:latin typeface="微软雅黑" panose="020B0503020204020204" pitchFamily="34" charset="-122"/>
              <a:ea typeface="微软雅黑" panose="020B0503020204020204" pitchFamily="34" charset="-122"/>
            </a:endParaRPr>
          </a:p>
          <a:p>
            <a:pPr lvl="1">
              <a:lnSpc>
                <a:spcPts val="4000"/>
              </a:lnSpc>
            </a:pPr>
            <a:r>
              <a:rPr lang="en-US" altLang="zh-CN" dirty="0" err="1">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工作流中的作业任务</a:t>
            </a:r>
            <a:r>
              <a:rPr lang="en-US" altLang="zh-CN" dirty="0">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运行在如</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Pig</a:t>
            </a:r>
            <a:r>
              <a:rPr lang="zh-CN" altLang="en-US" dirty="0">
                <a:latin typeface="微软雅黑" panose="020B0503020204020204" pitchFamily="34" charset="-122"/>
                <a:ea typeface="微软雅黑" panose="020B0503020204020204" pitchFamily="34" charset="-122"/>
              </a:rPr>
              <a:t>等服务器上。</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一旦</a:t>
            </a:r>
            <a:r>
              <a:rPr lang="en-US" altLang="zh-CN" dirty="0">
                <a:solidFill>
                  <a:srgbClr val="FF0000"/>
                </a:solidFill>
                <a:latin typeface="微软雅黑" panose="020B0503020204020204" pitchFamily="34" charset="-122"/>
                <a:ea typeface="微软雅黑" panose="020B0503020204020204" pitchFamily="34" charset="-122"/>
              </a:rPr>
              <a:t>Action</a:t>
            </a:r>
            <a:r>
              <a:rPr lang="zh-CN" altLang="en-US" dirty="0">
                <a:solidFill>
                  <a:srgbClr val="FF0000"/>
                </a:solidFill>
                <a:latin typeface="微软雅黑" panose="020B0503020204020204" pitchFamily="34" charset="-122"/>
                <a:ea typeface="微软雅黑" panose="020B0503020204020204" pitchFamily="34" charset="-122"/>
              </a:rPr>
              <a:t>完成</a:t>
            </a:r>
            <a:r>
              <a:rPr lang="zh-CN" altLang="en-US" dirty="0">
                <a:latin typeface="微软雅黑" panose="020B0503020204020204" pitchFamily="34" charset="-122"/>
                <a:ea typeface="微软雅黑" panose="020B0503020204020204" pitchFamily="34" charset="-122"/>
              </a:rPr>
              <a:t>，远程服务器将</a:t>
            </a:r>
            <a:r>
              <a:rPr lang="zh-CN" altLang="en-US" dirty="0">
                <a:solidFill>
                  <a:srgbClr val="FF0000"/>
                </a:solidFill>
                <a:latin typeface="微软雅黑" panose="020B0503020204020204" pitchFamily="34" charset="-122"/>
                <a:ea typeface="微软雅黑" panose="020B0503020204020204" pitchFamily="34" charset="-122"/>
              </a:rPr>
              <a:t>回调</a:t>
            </a:r>
            <a:r>
              <a:rPr lang="en-US" altLang="zh-CN" dirty="0">
                <a:solidFill>
                  <a:srgbClr val="FF0000"/>
                </a:solidFill>
                <a:latin typeface="微软雅黑" panose="020B0503020204020204" pitchFamily="34" charset="-122"/>
                <a:ea typeface="微软雅黑" panose="020B0503020204020204" pitchFamily="34" charset="-122"/>
              </a:rPr>
              <a:t>Oozie</a:t>
            </a:r>
            <a:r>
              <a:rPr lang="zh-CN" altLang="en-US" dirty="0">
                <a:solidFill>
                  <a:srgbClr val="FF0000"/>
                </a:solidFill>
                <a:latin typeface="微软雅黑" panose="020B0503020204020204" pitchFamily="34" charset="-122"/>
                <a:ea typeface="微软雅黑" panose="020B0503020204020204" pitchFamily="34" charset="-122"/>
              </a:rPr>
              <a:t>的接口并通知</a:t>
            </a:r>
            <a:r>
              <a:rPr lang="en-US" altLang="zh-CN" dirty="0">
                <a:solidFill>
                  <a:srgbClr val="FF0000"/>
                </a:solidFill>
                <a:latin typeface="微软雅黑" panose="020B0503020204020204" pitchFamily="34" charset="-122"/>
                <a:ea typeface="微软雅黑" panose="020B0503020204020204" pitchFamily="34" charset="-122"/>
              </a:rPr>
              <a:t>Action</a:t>
            </a:r>
            <a:r>
              <a:rPr lang="zh-CN" altLang="en-US" dirty="0">
                <a:solidFill>
                  <a:srgbClr val="FF0000"/>
                </a:solidFill>
                <a:latin typeface="微软雅黑" panose="020B0503020204020204" pitchFamily="34" charset="-122"/>
                <a:ea typeface="微软雅黑" panose="020B0503020204020204" pitchFamily="34" charset="-122"/>
              </a:rPr>
              <a:t>已经完成</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接着</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又会以同样的方式执行工作流中的下一个</a:t>
            </a:r>
            <a:r>
              <a:rPr lang="en-US" altLang="zh-CN" dirty="0">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直到</a:t>
            </a:r>
            <a:r>
              <a:rPr lang="zh-CN" altLang="en-US" dirty="0">
                <a:latin typeface="微软雅黑" panose="020B0503020204020204" pitchFamily="34" charset="-122"/>
                <a:ea typeface="微软雅黑" panose="020B0503020204020204" pitchFamily="34" charset="-122"/>
              </a:rPr>
              <a:t>工作流中所有</a:t>
            </a:r>
            <a:r>
              <a:rPr lang="en-US" altLang="zh-CN" dirty="0">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都完成。</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提供</a:t>
            </a:r>
            <a:r>
              <a:rPr lang="zh-CN" altLang="en-US" dirty="0">
                <a:solidFill>
                  <a:srgbClr val="FF0000"/>
                </a:solidFill>
                <a:latin typeface="微软雅黑" panose="020B0503020204020204" pitchFamily="34" charset="-122"/>
                <a:ea typeface="微软雅黑" panose="020B0503020204020204" pitchFamily="34" charset="-122"/>
              </a:rPr>
              <a:t>各种类型的</a:t>
            </a:r>
            <a:r>
              <a:rPr lang="en-US" altLang="zh-CN" dirty="0">
                <a:solidFill>
                  <a:srgbClr val="FF0000"/>
                </a:solidFill>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用于支持不同的需要，如</a:t>
            </a:r>
            <a:r>
              <a:rPr lang="en-US" altLang="zh-CN" dirty="0">
                <a:latin typeface="微软雅黑" panose="020B0503020204020204" pitchFamily="34" charset="-122"/>
                <a:ea typeface="微软雅黑" panose="020B0503020204020204" pitchFamily="34" charset="-122"/>
              </a:rPr>
              <a:t>Hadoop Map/Reduce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Pig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SSH</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Email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以及</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子流程，也支持自定义扩展以上各种类型的</a:t>
            </a:r>
            <a:r>
              <a:rPr lang="en-US" altLang="zh-CN" dirty="0">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endParaRPr lang="zh-CN" altLang="en-US" sz="28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94746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67</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endParaRPr lang="zh-CN" altLang="en-US" sz="2800" b="1" dirty="0">
              <a:solidFill>
                <a:srgbClr val="002060"/>
              </a:solidFill>
              <a:latin typeface="Calibri" panose="020F0502020204030204" pitchFamily="34" charset="0"/>
            </a:endParaRPr>
          </a:p>
        </p:txBody>
      </p:sp>
      <p:grpSp>
        <p:nvGrpSpPr>
          <p:cNvPr id="8" name="组合 7"/>
          <p:cNvGrpSpPr/>
          <p:nvPr/>
        </p:nvGrpSpPr>
        <p:grpSpPr>
          <a:xfrm>
            <a:off x="685800" y="2514600"/>
            <a:ext cx="7505319" cy="3401843"/>
            <a:chOff x="733331" y="394952"/>
            <a:chExt cx="7505319" cy="3401843"/>
          </a:xfrm>
        </p:grpSpPr>
        <p:sp>
          <p:nvSpPr>
            <p:cNvPr id="9" name="圆角矩形 8"/>
            <p:cNvSpPr/>
            <p:nvPr/>
          </p:nvSpPr>
          <p:spPr>
            <a:xfrm>
              <a:off x="733331" y="1702051"/>
              <a:ext cx="1376126" cy="78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oozie</a:t>
              </a:r>
              <a:r>
                <a:rPr lang="en-US" altLang="zh-CN" sz="2400" dirty="0">
                  <a:solidFill>
                    <a:schemeClr val="tx1"/>
                  </a:solidFill>
                </a:rPr>
                <a:t> client</a:t>
              </a:r>
              <a:endParaRPr lang="en-US" sz="2400" dirty="0">
                <a:solidFill>
                  <a:schemeClr val="tx1"/>
                </a:solidFill>
              </a:endParaRPr>
            </a:p>
          </p:txBody>
        </p:sp>
        <p:sp>
          <p:nvSpPr>
            <p:cNvPr id="10" name="圆角矩形 9"/>
            <p:cNvSpPr/>
            <p:nvPr/>
          </p:nvSpPr>
          <p:spPr>
            <a:xfrm>
              <a:off x="3712801" y="394952"/>
              <a:ext cx="2597463" cy="34018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oozie</a:t>
              </a:r>
              <a:r>
                <a:rPr lang="en-US" altLang="zh-CN" sz="2400" dirty="0">
                  <a:solidFill>
                    <a:schemeClr val="tx1"/>
                  </a:solidFill>
                </a:rPr>
                <a:t> server</a:t>
              </a:r>
              <a:endParaRPr lang="en-US" sz="2400" dirty="0">
                <a:solidFill>
                  <a:schemeClr val="tx1"/>
                </a:solidFill>
              </a:endParaRPr>
            </a:p>
          </p:txBody>
        </p:sp>
        <p:sp>
          <p:nvSpPr>
            <p:cNvPr id="11" name="右箭头 10"/>
            <p:cNvSpPr/>
            <p:nvPr/>
          </p:nvSpPr>
          <p:spPr>
            <a:xfrm>
              <a:off x="2267139" y="2003075"/>
              <a:ext cx="1287981" cy="18559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2267139" y="1626955"/>
              <a:ext cx="1287981" cy="369332"/>
            </a:xfrm>
            <a:prstGeom prst="rect">
              <a:avLst/>
            </a:prstGeom>
            <a:noFill/>
          </p:spPr>
          <p:txBody>
            <a:bodyPr wrap="none" rtlCol="0">
              <a:spAutoFit/>
            </a:bodyPr>
            <a:lstStyle/>
            <a:p>
              <a:r>
                <a:rPr lang="en-US" dirty="0"/>
                <a:t>Submit jobs</a:t>
              </a:r>
            </a:p>
          </p:txBody>
        </p:sp>
        <p:sp>
          <p:nvSpPr>
            <p:cNvPr id="13" name="圆角矩形 12"/>
            <p:cNvSpPr/>
            <p:nvPr/>
          </p:nvSpPr>
          <p:spPr>
            <a:xfrm>
              <a:off x="4161229" y="2689631"/>
              <a:ext cx="1700605" cy="78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local job</a:t>
              </a:r>
            </a:p>
            <a:p>
              <a:pPr algn="ctr"/>
              <a:r>
                <a:rPr lang="en-US" sz="1600" dirty="0">
                  <a:solidFill>
                    <a:schemeClr val="tx1"/>
                  </a:solidFill>
                </a:rPr>
                <a:t>such as fs-action</a:t>
              </a:r>
            </a:p>
          </p:txBody>
        </p:sp>
        <p:sp>
          <p:nvSpPr>
            <p:cNvPr id="14" name="圆角矩形 13"/>
            <p:cNvSpPr/>
            <p:nvPr/>
          </p:nvSpPr>
          <p:spPr>
            <a:xfrm>
              <a:off x="6080310" y="650340"/>
              <a:ext cx="2158340" cy="481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new a hive client</a:t>
              </a:r>
              <a:endParaRPr lang="en-US" dirty="0">
                <a:solidFill>
                  <a:schemeClr val="tx1"/>
                </a:solidFill>
              </a:endParaRPr>
            </a:p>
          </p:txBody>
        </p:sp>
        <p:sp>
          <p:nvSpPr>
            <p:cNvPr id="15" name="圆角矩形 14"/>
            <p:cNvSpPr/>
            <p:nvPr/>
          </p:nvSpPr>
          <p:spPr>
            <a:xfrm>
              <a:off x="6080309" y="1461379"/>
              <a:ext cx="2158341" cy="481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new a pig job client</a:t>
              </a:r>
              <a:endParaRPr lang="en-US" dirty="0">
                <a:solidFill>
                  <a:schemeClr val="tx1"/>
                </a:solidFill>
              </a:endParaRPr>
            </a:p>
          </p:txBody>
        </p:sp>
        <p:sp>
          <p:nvSpPr>
            <p:cNvPr id="16" name="圆角矩形 15"/>
            <p:cNvSpPr/>
            <p:nvPr/>
          </p:nvSpPr>
          <p:spPr>
            <a:xfrm>
              <a:off x="6080308" y="2272418"/>
              <a:ext cx="2158341" cy="481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new a </a:t>
              </a:r>
              <a:r>
                <a:rPr lang="en-US" altLang="zh-CN" dirty="0" err="1">
                  <a:solidFill>
                    <a:schemeClr val="tx1"/>
                  </a:solidFill>
                </a:rPr>
                <a:t>mr</a:t>
              </a:r>
              <a:r>
                <a:rPr lang="en-US" altLang="zh-CN" dirty="0">
                  <a:solidFill>
                    <a:schemeClr val="tx1"/>
                  </a:solidFill>
                </a:rPr>
                <a:t> job client</a:t>
              </a:r>
              <a:endParaRPr lang="en-US" dirty="0">
                <a:solidFill>
                  <a:schemeClr val="tx1"/>
                </a:solidFill>
              </a:endParaRPr>
            </a:p>
          </p:txBody>
        </p:sp>
        <p:sp>
          <p:nvSpPr>
            <p:cNvPr id="17" name="圆角矩形 16"/>
            <p:cNvSpPr/>
            <p:nvPr/>
          </p:nvSpPr>
          <p:spPr>
            <a:xfrm>
              <a:off x="6080308" y="3083457"/>
              <a:ext cx="2158341" cy="481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new a pig job client</a:t>
              </a:r>
              <a:endParaRPr lang="en-US" dirty="0">
                <a:solidFill>
                  <a:schemeClr val="tx1"/>
                </a:solidFill>
              </a:endParaRPr>
            </a:p>
          </p:txBody>
        </p:sp>
      </p:grpSp>
    </p:spTree>
    <p:extLst>
      <p:ext uri="{BB962C8B-B14F-4D97-AF65-F5344CB8AC3E}">
        <p14:creationId xmlns:p14="http://schemas.microsoft.com/office/powerpoint/2010/main" val="4950536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68</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 Client</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999" y="2286000"/>
            <a:ext cx="8120001" cy="3429928"/>
          </a:xfrm>
          <a:prstGeom prst="rect">
            <a:avLst/>
          </a:prstGeom>
        </p:spPr>
      </p:pic>
      <p:sp>
        <p:nvSpPr>
          <p:cNvPr id="4" name="文本框 3"/>
          <p:cNvSpPr txBox="1"/>
          <p:nvPr/>
        </p:nvSpPr>
        <p:spPr>
          <a:xfrm>
            <a:off x="212725" y="5827973"/>
            <a:ext cx="8610600" cy="923330"/>
          </a:xfrm>
          <a:prstGeom prst="rect">
            <a:avLst/>
          </a:prstGeom>
          <a:noFill/>
        </p:spPr>
        <p:txBody>
          <a:bodyPr wrap="square" rtlCol="0">
            <a:spAutoFit/>
          </a:bodyPr>
          <a:lstStyle/>
          <a:p>
            <a:pPr>
              <a:lnSpc>
                <a:spcPct val="150000"/>
              </a:lnSpc>
            </a:pPr>
            <a:r>
              <a:rPr lang="en-US" dirty="0">
                <a:solidFill>
                  <a:srgbClr val="FF0000"/>
                </a:solidFill>
                <a:latin typeface="微软雅黑" panose="020B0503020204020204" pitchFamily="34" charset="-122"/>
                <a:ea typeface="微软雅黑" panose="020B0503020204020204" pitchFamily="34" charset="-122"/>
              </a:rPr>
              <a:t>Client</a:t>
            </a:r>
            <a:r>
              <a:rPr lang="zh-CN" altLang="en-US" dirty="0">
                <a:latin typeface="微软雅黑" panose="020B0503020204020204" pitchFamily="34" charset="-122"/>
                <a:ea typeface="微软雅黑" panose="020B0503020204020204" pitchFamily="34" charset="-122"/>
              </a:rPr>
              <a:t>可以通过</a:t>
            </a:r>
            <a:r>
              <a:rPr lang="en-US" dirty="0">
                <a:latin typeface="微软雅黑" panose="020B0503020204020204" pitchFamily="34" charset="-122"/>
                <a:ea typeface="微软雅黑" panose="020B0503020204020204" pitchFamily="34" charset="-122"/>
              </a:rPr>
              <a:t>Web Service API</a:t>
            </a:r>
            <a:r>
              <a:rPr lang="zh-CN" altLang="en-US"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Java API</a:t>
            </a:r>
            <a:r>
              <a:rPr lang="zh-CN" altLang="en-US" dirty="0">
                <a:latin typeface="微软雅黑" panose="020B0503020204020204" pitchFamily="34" charset="-122"/>
                <a:ea typeface="微软雅黑" panose="020B0503020204020204" pitchFamily="34" charset="-122"/>
              </a:rPr>
              <a:t>、命令行方式向</a:t>
            </a:r>
            <a:r>
              <a:rPr lang="en-US"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提交工作流作业（</a:t>
            </a:r>
            <a:r>
              <a:rPr lang="en-US" dirty="0">
                <a:latin typeface="微软雅黑" panose="020B0503020204020204" pitchFamily="34" charset="-122"/>
                <a:ea typeface="微软雅黑" panose="020B0503020204020204" pitchFamily="34" charset="-122"/>
              </a:rPr>
              <a:t>Job</a:t>
            </a:r>
            <a:r>
              <a:rPr lang="zh-CN" altLang="en-US" dirty="0">
                <a:latin typeface="微软雅黑" panose="020B0503020204020204" pitchFamily="34" charset="-122"/>
                <a:ea typeface="微软雅黑" panose="020B0503020204020204" pitchFamily="34" charset="-122"/>
              </a:rPr>
              <a:t>）请求。</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19267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69</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 Server</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999" y="2286000"/>
            <a:ext cx="8120001" cy="3429928"/>
          </a:xfrm>
          <a:prstGeom prst="rect">
            <a:avLst/>
          </a:prstGeom>
        </p:spPr>
      </p:pic>
      <p:sp>
        <p:nvSpPr>
          <p:cNvPr id="4" name="文本框 3"/>
          <p:cNvSpPr txBox="1"/>
          <p:nvPr/>
        </p:nvSpPr>
        <p:spPr>
          <a:xfrm>
            <a:off x="212725" y="5827973"/>
            <a:ext cx="8610600" cy="874407"/>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负责接收客户端请求、调度工作任务、监控工作流的执行状态。</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本身不会执行具体的</a:t>
            </a:r>
            <a:r>
              <a:rPr lang="en-US" altLang="zh-CN" dirty="0">
                <a:latin typeface="微软雅黑" panose="020B0503020204020204" pitchFamily="34" charset="-122"/>
                <a:ea typeface="微软雅黑" panose="020B0503020204020204" pitchFamily="34" charset="-122"/>
              </a:rPr>
              <a:t>Job</a:t>
            </a:r>
            <a:r>
              <a:rPr lang="zh-CN" altLang="en-US" dirty="0">
                <a:latin typeface="微软雅黑" panose="020B0503020204020204" pitchFamily="34" charset="-122"/>
                <a:ea typeface="微软雅黑" panose="020B0503020204020204" pitchFamily="34" charset="-122"/>
              </a:rPr>
              <a:t>，而是将任务的配置信息发送到执行环境。</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316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a:t>
            </a:fld>
            <a:endParaRPr lang="zh-CN" altLang="en-US"/>
          </a:p>
        </p:txBody>
      </p:sp>
      <p:sp>
        <p:nvSpPr>
          <p:cNvPr id="3" name="文本框 2"/>
          <p:cNvSpPr txBox="1"/>
          <p:nvPr/>
        </p:nvSpPr>
        <p:spPr>
          <a:xfrm>
            <a:off x="685800" y="124403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00000"/>
              </a:lnSpc>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数据存储系统</a:t>
            </a:r>
            <a:r>
              <a:rPr lang="zh-CN" altLang="en-US" sz="3200" b="1" dirty="0">
                <a:solidFill>
                  <a:srgbClr val="0823A8"/>
                </a:solidFill>
                <a:latin typeface="Calibri" panose="020F0502020204030204" pitchFamily="34" charset="0"/>
                <a:ea typeface="宋体" panose="02010600030101010101" pitchFamily="2" charset="-122"/>
              </a:rPr>
              <a:t>：</a:t>
            </a: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组成：</a:t>
            </a:r>
            <a:r>
              <a:rPr lang="en-US" altLang="zh-CN" sz="2000" dirty="0">
                <a:solidFill>
                  <a:prstClr val="black"/>
                </a:solidFill>
                <a:latin typeface="Calibri" panose="020F0502020204030204"/>
                <a:ea typeface="宋体" panose="02010600030101010101" pitchFamily="2" charset="-122"/>
                <a:sym typeface="+mn-ea"/>
              </a:rPr>
              <a:t> </a:t>
            </a:r>
            <a:endParaRPr lang="en-US"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zh-CN" altLang="en-US" sz="2000" dirty="0">
                <a:solidFill>
                  <a:srgbClr val="FF0000"/>
                </a:solidFill>
                <a:latin typeface="Calibri" panose="020F0502020204030204"/>
                <a:ea typeface="宋体" panose="02010600030101010101" pitchFamily="2" charset="-122"/>
                <a:sym typeface="+mn-ea"/>
              </a:rPr>
              <a:t>分布式文件系统</a:t>
            </a:r>
            <a:r>
              <a:rPr lang="en-US" altLang="zh-CN" sz="2000" dirty="0">
                <a:solidFill>
                  <a:srgbClr val="FF0000"/>
                </a:solidFill>
                <a:latin typeface="Calibri" panose="020F0502020204030204"/>
                <a:ea typeface="宋体" panose="02010600030101010101" pitchFamily="2" charset="-122"/>
                <a:sym typeface="+mn-ea"/>
              </a:rPr>
              <a:t>HDFS</a:t>
            </a:r>
            <a:r>
              <a:rPr lang="zh-CN" altLang="en-US" sz="2000" dirty="0">
                <a:solidFill>
                  <a:srgbClr val="FF0000"/>
                </a:solidFill>
                <a:latin typeface="Calibri" panose="020F0502020204030204"/>
                <a:ea typeface="宋体" panose="02010600030101010101" pitchFamily="2" charset="-122"/>
                <a:sym typeface="+mn-ea"/>
              </a:rPr>
              <a:t>（</a:t>
            </a:r>
            <a:r>
              <a:rPr lang="en-US" altLang="zh-CN" sz="2000" dirty="0">
                <a:solidFill>
                  <a:srgbClr val="FF0000"/>
                </a:solidFill>
                <a:latin typeface="Calibri" panose="020F0502020204030204"/>
                <a:ea typeface="宋体" panose="02010600030101010101" pitchFamily="2" charset="-122"/>
                <a:sym typeface="+mn-ea"/>
              </a:rPr>
              <a:t>Hadoop Distributed File System</a:t>
            </a:r>
            <a:r>
              <a:rPr lang="zh-CN" altLang="en-US" sz="2000" dirty="0">
                <a:solidFill>
                  <a:srgbClr val="FF0000"/>
                </a:solidFill>
                <a:latin typeface="Calibri" panose="020F0502020204030204"/>
                <a:ea typeface="宋体" panose="02010600030101010101" pitchFamily="2" charset="-122"/>
                <a:sym typeface="+mn-ea"/>
              </a:rPr>
              <a:t>）</a:t>
            </a:r>
            <a:endParaRPr lang="zh-CN" altLang="en-US" sz="2000" dirty="0">
              <a:solidFill>
                <a:srgbClr val="FF0000"/>
              </a:solidFill>
              <a:latin typeface="Calibri" panose="020F0502020204030204"/>
              <a:ea typeface="宋体" panose="02010600030101010101" pitchFamily="2" charset="-122"/>
            </a:endParaRPr>
          </a:p>
          <a:p>
            <a:pPr lvl="1">
              <a:lnSpc>
                <a:spcPct val="150000"/>
              </a:lnSpc>
              <a:spcAft>
                <a:spcPct val="0"/>
              </a:spcAft>
            </a:pPr>
            <a:r>
              <a:rPr lang="zh-CN" altLang="en-US" sz="2000" dirty="0">
                <a:solidFill>
                  <a:srgbClr val="FF0000"/>
                </a:solidFill>
                <a:latin typeface="Calibri" panose="020F0502020204030204"/>
                <a:ea typeface="宋体" panose="02010600030101010101" pitchFamily="2" charset="-122"/>
                <a:sym typeface="+mn-ea"/>
              </a:rPr>
              <a:t>分布式非关系型数据库</a:t>
            </a:r>
            <a:r>
              <a:rPr lang="en-US" altLang="zh-CN" sz="2000" dirty="0" err="1">
                <a:solidFill>
                  <a:srgbClr val="FF0000"/>
                </a:solidFill>
                <a:latin typeface="Calibri" panose="020F0502020204030204"/>
                <a:ea typeface="宋体" panose="02010600030101010101" pitchFamily="2" charset="-122"/>
                <a:sym typeface="+mn-ea"/>
              </a:rPr>
              <a:t>Hbase</a:t>
            </a:r>
            <a:endParaRPr lang="en-US" altLang="zh-CN" sz="2000" dirty="0">
              <a:solidFill>
                <a:srgbClr val="FF0000"/>
              </a:solidFill>
              <a:latin typeface="Calibri" panose="020F0502020204030204"/>
              <a:ea typeface="宋体" panose="02010600030101010101" pitchFamily="2" charset="-122"/>
            </a:endParaRPr>
          </a:p>
          <a:p>
            <a:pPr lvl="1">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数据仓库及数据分析工具</a:t>
            </a:r>
            <a:r>
              <a:rPr lang="en-US" altLang="zh-CN" sz="2000" dirty="0">
                <a:solidFill>
                  <a:srgbClr val="FF0000"/>
                </a:solidFill>
                <a:latin typeface="Calibri" panose="020F0502020204030204"/>
                <a:ea typeface="宋体" panose="02010600030101010101" pitchFamily="2" charset="-122"/>
                <a:sym typeface="+mn-ea"/>
              </a:rPr>
              <a:t>Hive</a:t>
            </a:r>
            <a:r>
              <a:rPr lang="zh-CN" altLang="en-US" sz="2000" dirty="0">
                <a:solidFill>
                  <a:srgbClr val="FF0000"/>
                </a:solidFill>
                <a:latin typeface="Calibri" panose="020F0502020204030204"/>
                <a:ea typeface="宋体" panose="02010600030101010101" pitchFamily="2" charset="-122"/>
                <a:sym typeface="+mn-ea"/>
              </a:rPr>
              <a:t>和</a:t>
            </a:r>
            <a:r>
              <a:rPr lang="en-US" altLang="zh-CN" sz="2000" dirty="0">
                <a:solidFill>
                  <a:srgbClr val="FF0000"/>
                </a:solidFill>
                <a:latin typeface="Calibri" panose="020F0502020204030204"/>
                <a:ea typeface="宋体" panose="02010600030101010101" pitchFamily="2" charset="-122"/>
                <a:sym typeface="+mn-ea"/>
              </a:rPr>
              <a:t>Pig</a:t>
            </a:r>
            <a:endParaRPr lang="en-US" altLang="zh-CN" sz="2000" dirty="0">
              <a:solidFill>
                <a:srgbClr val="FF0000"/>
              </a:solidFill>
              <a:latin typeface="Calibri" panose="020F0502020204030204"/>
              <a:ea typeface="宋体" panose="02010600030101010101" pitchFamily="2" charset="-122"/>
            </a:endParaRPr>
          </a:p>
          <a:p>
            <a:pPr lvl="1">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用于数据采集、转移和汇总的工具</a:t>
            </a:r>
            <a:r>
              <a:rPr lang="en-US" altLang="zh-CN" sz="2000" dirty="0" err="1">
                <a:solidFill>
                  <a:prstClr val="black"/>
                </a:solidFill>
                <a:latin typeface="Calibri" panose="020F0502020204030204"/>
                <a:ea typeface="宋体" panose="02010600030101010101" pitchFamily="2" charset="-122"/>
                <a:sym typeface="+mn-ea"/>
              </a:rPr>
              <a:t>Sqoop</a:t>
            </a:r>
            <a:r>
              <a:rPr lang="zh-CN" altLang="en-US" sz="2000" dirty="0">
                <a:solidFill>
                  <a:prstClr val="black"/>
                </a:solidFill>
                <a:latin typeface="Calibri" panose="020F0502020204030204"/>
                <a:ea typeface="宋体" panose="02010600030101010101" pitchFamily="2" charset="-122"/>
                <a:sym typeface="+mn-ea"/>
              </a:rPr>
              <a:t>和</a:t>
            </a:r>
            <a:r>
              <a:rPr lang="en-US" altLang="zh-CN" sz="2000" dirty="0">
                <a:solidFill>
                  <a:prstClr val="black"/>
                </a:solidFill>
                <a:latin typeface="Calibri" panose="020F0502020204030204"/>
                <a:ea typeface="宋体" panose="02010600030101010101" pitchFamily="2" charset="-122"/>
                <a:sym typeface="+mn-ea"/>
              </a:rPr>
              <a:t>Flume</a:t>
            </a:r>
            <a:r>
              <a:rPr lang="zh-CN" altLang="en-US" sz="2000" dirty="0">
                <a:solidFill>
                  <a:prstClr val="black"/>
                </a:solidFill>
                <a:latin typeface="Calibri" panose="020F0502020204030204"/>
                <a:ea typeface="宋体" panose="02010600030101010101" pitchFamily="2" charset="-122"/>
                <a:sym typeface="+mn-ea"/>
              </a:rPr>
              <a:t>。</a:t>
            </a:r>
            <a:endParaRPr lang="zh-CN" altLang="en-US"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HDFS</a:t>
            </a:r>
            <a:r>
              <a:rPr lang="zh-CN" altLang="en-US" sz="2000" dirty="0">
                <a:solidFill>
                  <a:prstClr val="black"/>
                </a:solidFill>
                <a:latin typeface="Calibri" panose="020F0502020204030204"/>
                <a:ea typeface="宋体" panose="02010600030101010101" pitchFamily="2" charset="-122"/>
                <a:sym typeface="+mn-ea"/>
              </a:rPr>
              <a:t>文件系统构成了</a:t>
            </a:r>
            <a:r>
              <a:rPr lang="en-US" altLang="zh-CN" sz="2000" dirty="0">
                <a:solidFill>
                  <a:prstClr val="black"/>
                </a:solidFill>
                <a:latin typeface="Calibri" panose="020F0502020204030204"/>
                <a:ea typeface="宋体" panose="02010600030101010101" pitchFamily="2" charset="-122"/>
                <a:sym typeface="+mn-ea"/>
              </a:rPr>
              <a:t>Hadoop</a:t>
            </a:r>
            <a:r>
              <a:rPr lang="zh-CN" altLang="en-US" sz="2000" dirty="0">
                <a:solidFill>
                  <a:prstClr val="black"/>
                </a:solidFill>
                <a:latin typeface="Calibri" panose="020F0502020204030204"/>
                <a:ea typeface="宋体" panose="02010600030101010101" pitchFamily="2" charset="-122"/>
                <a:sym typeface="+mn-ea"/>
              </a:rPr>
              <a:t>数据存储体系的</a:t>
            </a:r>
            <a:r>
              <a:rPr lang="zh-CN" altLang="en-US" sz="2000" u="sng" dirty="0">
                <a:solidFill>
                  <a:prstClr val="black"/>
                </a:solidFill>
                <a:latin typeface="Calibri" panose="020F0502020204030204"/>
                <a:ea typeface="宋体" panose="02010600030101010101" pitchFamily="2" charset="-122"/>
                <a:sym typeface="+mn-ea"/>
              </a:rPr>
              <a:t>基础</a:t>
            </a: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70</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Database</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999" y="2286000"/>
            <a:ext cx="8120001" cy="3429928"/>
          </a:xfrm>
          <a:prstGeom prst="rect">
            <a:avLst/>
          </a:prstGeom>
        </p:spPr>
      </p:pic>
      <p:sp>
        <p:nvSpPr>
          <p:cNvPr id="4" name="文本框 3"/>
          <p:cNvSpPr txBox="1"/>
          <p:nvPr/>
        </p:nvSpPr>
        <p:spPr>
          <a:xfrm>
            <a:off x="212725" y="5827973"/>
            <a:ext cx="8610600" cy="923330"/>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Database</a:t>
            </a:r>
            <a:r>
              <a:rPr lang="zh-CN" altLang="en-US" dirty="0">
                <a:latin typeface="微软雅黑" panose="020B0503020204020204" pitchFamily="34" charset="-122"/>
                <a:ea typeface="微软雅黑" panose="020B0503020204020204" pitchFamily="34" charset="-122"/>
              </a:rPr>
              <a:t>用于存储</a:t>
            </a:r>
            <a:r>
              <a:rPr lang="en-US" altLang="zh-CN" dirty="0">
                <a:latin typeface="微软雅黑" panose="020B0503020204020204" pitchFamily="34" charset="-122"/>
                <a:ea typeface="微软雅黑" panose="020B0503020204020204" pitchFamily="34" charset="-122"/>
              </a:rPr>
              <a:t>Bundle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Coordinator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工作流的</a:t>
            </a:r>
            <a:r>
              <a:rPr lang="en-US" altLang="zh-CN" dirty="0">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信息、</a:t>
            </a:r>
            <a:r>
              <a:rPr lang="en-US" altLang="zh-CN" dirty="0">
                <a:latin typeface="微软雅黑" panose="020B0503020204020204" pitchFamily="34" charset="-122"/>
                <a:ea typeface="微软雅黑" panose="020B0503020204020204" pitchFamily="34" charset="-122"/>
              </a:rPr>
              <a:t>Job</a:t>
            </a:r>
            <a:r>
              <a:rPr lang="zh-CN" altLang="en-US" dirty="0">
                <a:latin typeface="微软雅黑" panose="020B0503020204020204" pitchFamily="34" charset="-122"/>
                <a:ea typeface="微软雅黑" panose="020B0503020204020204" pitchFamily="34" charset="-122"/>
              </a:rPr>
              <a:t>信息，记录</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系统信息。</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94781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71</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Hadoop</a:t>
            </a:r>
            <a:r>
              <a:rPr lang="zh-CN" altLang="en-US" sz="2800" b="1" dirty="0">
                <a:solidFill>
                  <a:srgbClr val="002060"/>
                </a:solidFill>
                <a:latin typeface="Calibri" panose="020F0502020204030204" pitchFamily="34" charset="0"/>
                <a:sym typeface="+mn-ea"/>
              </a:rPr>
              <a:t>集群</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999" y="2286000"/>
            <a:ext cx="8120001" cy="3429928"/>
          </a:xfrm>
          <a:prstGeom prst="rect">
            <a:avLst/>
          </a:prstGeom>
        </p:spPr>
      </p:pic>
      <p:sp>
        <p:nvSpPr>
          <p:cNvPr id="4" name="文本框 3"/>
          <p:cNvSpPr txBox="1"/>
          <p:nvPr/>
        </p:nvSpPr>
        <p:spPr>
          <a:xfrm>
            <a:off x="212725" y="5827973"/>
            <a:ext cx="8610600" cy="507831"/>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运行</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工作流的实体，负责处理</a:t>
            </a:r>
            <a:r>
              <a:rPr lang="en-US" altLang="zh-CN" dirty="0">
                <a:latin typeface="微软雅黑" panose="020B0503020204020204" pitchFamily="34" charset="-122"/>
                <a:ea typeface="微软雅黑" panose="020B0503020204020204" pitchFamily="34" charset="-122"/>
              </a:rPr>
              <a:t>Oozie Server</a:t>
            </a:r>
            <a:r>
              <a:rPr lang="zh-CN" altLang="en-US" dirty="0">
                <a:latin typeface="微软雅黑" panose="020B0503020204020204" pitchFamily="34" charset="-122"/>
                <a:ea typeface="微软雅黑" panose="020B0503020204020204" pitchFamily="34" charset="-122"/>
              </a:rPr>
              <a:t>提交来的各种</a:t>
            </a:r>
            <a:r>
              <a:rPr lang="en-US" altLang="zh-CN" dirty="0">
                <a:latin typeface="微软雅黑" panose="020B0503020204020204" pitchFamily="34" charset="-122"/>
                <a:ea typeface="微软雅黑" panose="020B0503020204020204" pitchFamily="34" charset="-122"/>
              </a:rPr>
              <a:t>Job</a:t>
            </a:r>
            <a:r>
              <a:rPr lang="zh-CN" altLang="en-US"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p:txBody>
      </p:sp>
      <p:sp>
        <p:nvSpPr>
          <p:cNvPr id="5" name="圆角矩形 4"/>
          <p:cNvSpPr/>
          <p:nvPr/>
        </p:nvSpPr>
        <p:spPr>
          <a:xfrm>
            <a:off x="6934200" y="3200400"/>
            <a:ext cx="1905000" cy="1905000"/>
          </a:xfrm>
          <a:prstGeom prst="roundRect">
            <a:avLst/>
          </a:prstGeom>
          <a:solidFill>
            <a:schemeClr val="accent3">
              <a:lumMod val="20000"/>
              <a:lumOff val="80000"/>
              <a:alpha val="39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451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72</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34" y="390395"/>
            <a:ext cx="9094072" cy="6477000"/>
          </a:xfrm>
          <a:prstGeom prst="rect">
            <a:avLst/>
          </a:prstGeom>
        </p:spPr>
      </p:pic>
    </p:spTree>
    <p:extLst>
      <p:ext uri="{BB962C8B-B14F-4D97-AF65-F5344CB8AC3E}">
        <p14:creationId xmlns:p14="http://schemas.microsoft.com/office/powerpoint/2010/main" val="31255311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73</a:t>
            </a:fld>
            <a:endParaRPr lang="zh-CN" altLang="en-US"/>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zh-CN" altLang="en-US" sz="2800" b="1" dirty="0">
                <a:solidFill>
                  <a:srgbClr val="002060"/>
                </a:solidFill>
                <a:latin typeface="Calibri" panose="020F0502020204030204" pitchFamily="34" charset="0"/>
                <a:sym typeface="+mn-ea"/>
              </a:rPr>
              <a:t>一、</a:t>
            </a:r>
            <a:r>
              <a:rPr lang="en-US" altLang="zh-CN" sz="2800" b="1" dirty="0" err="1">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工作流</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24" y="1042302"/>
            <a:ext cx="8120001" cy="3429928"/>
          </a:xfrm>
          <a:prstGeom prst="rect">
            <a:avLst/>
          </a:prstGeom>
        </p:spPr>
      </p:pic>
      <p:sp>
        <p:nvSpPr>
          <p:cNvPr id="4" name="文本框 3"/>
          <p:cNvSpPr txBox="1"/>
          <p:nvPr/>
        </p:nvSpPr>
        <p:spPr>
          <a:xfrm>
            <a:off x="232372" y="4712868"/>
            <a:ext cx="8610600" cy="133882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中，计算作业被抽象为动作（</a:t>
            </a:r>
            <a:r>
              <a:rPr lang="en-US" altLang="zh-CN" b="1" dirty="0">
                <a:solidFill>
                  <a:srgbClr val="FF0000"/>
                </a:solidFill>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就是一组</a:t>
            </a:r>
            <a:r>
              <a:rPr lang="en-US" altLang="zh-CN" dirty="0">
                <a:latin typeface="微软雅黑" panose="020B0503020204020204" pitchFamily="34" charset="-122"/>
                <a:ea typeface="微软雅黑" panose="020B0503020204020204" pitchFamily="34" charset="-122"/>
              </a:rPr>
              <a:t>Actions</a:t>
            </a:r>
            <a:r>
              <a:rPr lang="zh-CN" altLang="en-US" dirty="0">
                <a:latin typeface="微软雅黑" panose="020B0503020204020204" pitchFamily="34" charset="-122"/>
                <a:ea typeface="微软雅黑" panose="020B0503020204020204" pitchFamily="34" charset="-122"/>
              </a:rPr>
              <a:t>集合，</a:t>
            </a:r>
            <a:r>
              <a:rPr lang="zh-CN" altLang="en-US" dirty="0">
                <a:solidFill>
                  <a:srgbClr val="FF0000"/>
                </a:solidFill>
                <a:latin typeface="微软雅黑" panose="020B0503020204020204" pitchFamily="34" charset="-122"/>
                <a:ea typeface="微软雅黑" panose="020B0503020204020204" pitchFamily="34" charset="-122"/>
              </a:rPr>
              <a:t>控制流节点</a:t>
            </a:r>
            <a:r>
              <a:rPr lang="zh-CN" altLang="en-US" dirty="0">
                <a:latin typeface="微软雅黑" panose="020B0503020204020204" pitchFamily="34" charset="-122"/>
                <a:ea typeface="微软雅黑" panose="020B0503020204020204" pitchFamily="34" charset="-122"/>
              </a:rPr>
              <a:t>则用于构建动作间的依赖关系，它们一起组成一个</a:t>
            </a:r>
            <a:r>
              <a:rPr lang="zh-CN" altLang="en-US" dirty="0">
                <a:solidFill>
                  <a:srgbClr val="FF0000"/>
                </a:solidFill>
                <a:latin typeface="微软雅黑" panose="020B0503020204020204" pitchFamily="34" charset="-122"/>
                <a:ea typeface="微软雅黑" panose="020B0503020204020204" pitchFamily="34" charset="-122"/>
              </a:rPr>
              <a:t>有向无环的工作流图</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DAG</a:t>
            </a:r>
            <a:r>
              <a:rPr lang="zh-CN" altLang="en-US" dirty="0">
                <a:latin typeface="微软雅黑" panose="020B0503020204020204" pitchFamily="34" charset="-122"/>
                <a:ea typeface="微软雅黑" panose="020B0503020204020204" pitchFamily="34" charset="-122"/>
              </a:rPr>
              <a:t>），描述了一个完整的数据处理执行流程。</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7262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74</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dirty="0">
                <a:latin typeface="微软雅黑" panose="020B0503020204020204" pitchFamily="34" charset="-122"/>
                <a:ea typeface="微软雅黑" panose="020B0503020204020204" pitchFamily="34" charset="-122"/>
              </a:rPr>
              <a:t>Oozie Workflow</a:t>
            </a:r>
            <a:r>
              <a:rPr lang="zh-CN" altLang="en-US" dirty="0">
                <a:latin typeface="微软雅黑" panose="020B0503020204020204" pitchFamily="34" charset="-122"/>
                <a:ea typeface="微软雅黑" panose="020B0503020204020204" pitchFamily="34" charset="-122"/>
              </a:rPr>
              <a:t>包含控制流节点和动作节点。</a:t>
            </a:r>
          </a:p>
          <a:p>
            <a:pPr lvl="1">
              <a:lnSpc>
                <a:spcPts val="4000"/>
              </a:lnSpc>
            </a:pPr>
            <a:r>
              <a:rPr lang="zh-CN" altLang="en-US" dirty="0">
                <a:solidFill>
                  <a:srgbClr val="FF0000"/>
                </a:solidFill>
                <a:latin typeface="微软雅黑" panose="020B0503020204020204" pitchFamily="34" charset="-122"/>
                <a:ea typeface="微软雅黑" panose="020B0503020204020204" pitchFamily="34" charset="-122"/>
              </a:rPr>
              <a:t>控制流节点</a:t>
            </a:r>
            <a:r>
              <a:rPr lang="zh-CN" altLang="en-US" dirty="0">
                <a:latin typeface="微软雅黑" panose="020B0503020204020204" pitchFamily="34" charset="-122"/>
                <a:ea typeface="微软雅黑" panose="020B0503020204020204" pitchFamily="34" charset="-122"/>
              </a:rPr>
              <a:t>定义</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的开始和结束（</a:t>
            </a:r>
            <a:r>
              <a:rPr lang="en-US" altLang="zh-CN" dirty="0">
                <a:latin typeface="微软雅黑" panose="020B0503020204020204" pitchFamily="34" charset="-122"/>
                <a:ea typeface="微软雅黑" panose="020B0503020204020204" pitchFamily="34" charset="-122"/>
              </a:rPr>
              <a:t>start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end</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fail/kill</a:t>
            </a:r>
            <a:r>
              <a:rPr lang="zh-CN" altLang="en-US" dirty="0">
                <a:latin typeface="微软雅黑" panose="020B0503020204020204" pitchFamily="34" charset="-122"/>
                <a:ea typeface="微软雅黑" panose="020B0503020204020204" pitchFamily="34" charset="-122"/>
              </a:rPr>
              <a:t>节点），并提供一种机制来控制</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执行路径（</a:t>
            </a:r>
            <a:r>
              <a:rPr lang="en-US" altLang="zh-CN" dirty="0">
                <a:latin typeface="微软雅黑" panose="020B0503020204020204" pitchFamily="34" charset="-122"/>
                <a:ea typeface="微软雅黑" panose="020B0503020204020204" pitchFamily="34" charset="-122"/>
              </a:rPr>
              <a:t>decision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fork</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join</a:t>
            </a:r>
            <a:r>
              <a:rPr lang="zh-CN" altLang="en-US" dirty="0">
                <a:latin typeface="微软雅黑" panose="020B0503020204020204" pitchFamily="34" charset="-122"/>
                <a:ea typeface="微软雅黑" panose="020B0503020204020204" pitchFamily="34" charset="-122"/>
              </a:rPr>
              <a:t>节点）。</a:t>
            </a:r>
          </a:p>
          <a:p>
            <a:pPr lvl="1">
              <a:lnSpc>
                <a:spcPts val="4000"/>
              </a:lnSpc>
            </a:pPr>
            <a:r>
              <a:rPr lang="en-US" altLang="zh-CN" dirty="0">
                <a:solidFill>
                  <a:srgbClr val="FF0000"/>
                </a:solidFill>
                <a:latin typeface="微软雅黑" panose="020B0503020204020204" pitchFamily="34" charset="-122"/>
                <a:ea typeface="微软雅黑" panose="020B0503020204020204" pitchFamily="34" charset="-122"/>
              </a:rPr>
              <a:t>Action</a:t>
            </a:r>
            <a:r>
              <a:rPr lang="zh-CN" altLang="en-US" dirty="0">
                <a:solidFill>
                  <a:srgbClr val="FF0000"/>
                </a:solidFill>
                <a:latin typeface="微软雅黑" panose="020B0503020204020204" pitchFamily="34" charset="-122"/>
                <a:ea typeface="微软雅黑" panose="020B0503020204020204" pitchFamily="34" charset="-122"/>
              </a:rPr>
              <a:t>节点</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触发计算</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处理任务执行的机制，负责执行具体动作，支持</a:t>
            </a:r>
            <a:r>
              <a:rPr lang="en-US" altLang="zh-CN" dirty="0">
                <a:latin typeface="微软雅黑" panose="020B0503020204020204" pitchFamily="34" charset="-122"/>
                <a:ea typeface="微软雅黑" panose="020B0503020204020204" pitchFamily="34" charset="-122"/>
              </a:rPr>
              <a:t>MapReduce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Pig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SSH</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Ozzie</a:t>
            </a:r>
            <a:r>
              <a:rPr lang="zh-CN" altLang="en-US" dirty="0">
                <a:latin typeface="微软雅黑" panose="020B0503020204020204" pitchFamily="34" charset="-122"/>
                <a:ea typeface="微软雅黑" panose="020B0503020204020204" pitchFamily="34" charset="-122"/>
              </a:rPr>
              <a:t>子任务等不同任务类型。</a:t>
            </a:r>
          </a:p>
          <a:p>
            <a:pPr>
              <a:lnSpc>
                <a:spcPts val="4000"/>
              </a:lnSpc>
            </a:pP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工作流</a:t>
            </a:r>
            <a:endParaRPr lang="zh-CN" altLang="en-US" sz="2800" b="1" dirty="0">
              <a:solidFill>
                <a:srgbClr val="002060"/>
              </a:solidFill>
              <a:latin typeface="Calibri" panose="020F0502020204030204" pitchFamily="34"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5014912"/>
            <a:ext cx="5867400" cy="1524000"/>
          </a:xfrm>
          <a:prstGeom prst="rect">
            <a:avLst/>
          </a:prstGeom>
        </p:spPr>
      </p:pic>
    </p:spTree>
    <p:extLst>
      <p:ext uri="{BB962C8B-B14F-4D97-AF65-F5344CB8AC3E}">
        <p14:creationId xmlns:p14="http://schemas.microsoft.com/office/powerpoint/2010/main" val="17788173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75</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协调器</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24" y="1042302"/>
            <a:ext cx="8120001" cy="3429928"/>
          </a:xfrm>
          <a:prstGeom prst="rect">
            <a:avLst/>
          </a:prstGeom>
        </p:spPr>
      </p:pic>
      <p:sp>
        <p:nvSpPr>
          <p:cNvPr id="4" name="文本框 3"/>
          <p:cNvSpPr txBox="1"/>
          <p:nvPr/>
        </p:nvSpPr>
        <p:spPr>
          <a:xfrm>
            <a:off x="232372" y="4712868"/>
            <a:ext cx="8610600" cy="1477328"/>
          </a:xfrm>
          <a:prstGeom prst="rect">
            <a:avLst/>
          </a:prstGeom>
          <a:noFill/>
        </p:spPr>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协调器</a:t>
            </a:r>
            <a:r>
              <a:rPr lang="zh-CN" altLang="en-US" sz="2000" dirty="0">
                <a:latin typeface="微软雅黑" panose="020B0503020204020204" pitchFamily="34" charset="-122"/>
                <a:ea typeface="微软雅黑" panose="020B0503020204020204" pitchFamily="34" charset="-122"/>
              </a:rPr>
              <a:t>，可以理解为工作流的协调器，可以将多个工作流协调成一个工作流来进行处理。用户通常在</a:t>
            </a:r>
            <a:r>
              <a:rPr lang="en-US" altLang="zh-CN" sz="2000" dirty="0">
                <a:latin typeface="微软雅黑" panose="020B0503020204020204" pitchFamily="34" charset="-122"/>
                <a:ea typeface="微软雅黑" panose="020B0503020204020204" pitchFamily="34" charset="-122"/>
              </a:rPr>
              <a:t>Hadoop</a:t>
            </a:r>
            <a:r>
              <a:rPr lang="zh-CN" altLang="en-US" sz="2000" dirty="0">
                <a:latin typeface="微软雅黑" panose="020B0503020204020204" pitchFamily="34" charset="-122"/>
                <a:ea typeface="微软雅黑" panose="020B0503020204020204" pitchFamily="34" charset="-122"/>
              </a:rPr>
              <a:t>集群上运行</a:t>
            </a:r>
            <a:r>
              <a:rPr lang="en-US" altLang="zh-CN" sz="2000" dirty="0">
                <a:latin typeface="微软雅黑" panose="020B0503020204020204" pitchFamily="34" charset="-122"/>
                <a:ea typeface="微软雅黑" panose="020B0503020204020204" pitchFamily="34" charset="-122"/>
              </a:rPr>
              <a:t>map-reduce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Hadoop</a:t>
            </a:r>
            <a:r>
              <a:rPr lang="zh-CN" altLang="en-US" sz="2000" dirty="0">
                <a:latin typeface="微软雅黑" panose="020B0503020204020204" pitchFamily="34" charset="-122"/>
                <a:ea typeface="微软雅黑" panose="020B0503020204020204" pitchFamily="34" charset="-122"/>
              </a:rPr>
              <a:t>流、</a:t>
            </a:r>
            <a:r>
              <a:rPr lang="en-US" altLang="zh-CN" sz="2000" dirty="0">
                <a:latin typeface="微软雅黑" panose="020B0503020204020204" pitchFamily="34" charset="-122"/>
                <a:ea typeface="微软雅黑" panose="020B0503020204020204" pitchFamily="34" charset="-122"/>
              </a:rPr>
              <a:t>HDFS</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Pig</a:t>
            </a:r>
            <a:r>
              <a:rPr lang="zh-CN" altLang="en-US" sz="2000" dirty="0">
                <a:latin typeface="微软雅黑" panose="020B0503020204020204" pitchFamily="34" charset="-122"/>
                <a:ea typeface="微软雅黑" panose="020B0503020204020204" pitchFamily="34" charset="-122"/>
              </a:rPr>
              <a:t>作业，这些作业中的多个可以组合起来形成一个工作流作业。</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6001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76</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协调器</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24" y="1042302"/>
            <a:ext cx="8120001" cy="3429928"/>
          </a:xfrm>
          <a:prstGeom prst="rect">
            <a:avLst/>
          </a:prstGeom>
        </p:spPr>
      </p:pic>
      <p:sp>
        <p:nvSpPr>
          <p:cNvPr id="4" name="文本框 3"/>
          <p:cNvSpPr txBox="1"/>
          <p:nvPr/>
        </p:nvSpPr>
        <p:spPr>
          <a:xfrm>
            <a:off x="232372" y="4712868"/>
            <a:ext cx="8610600" cy="1938992"/>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作业是基于常规的时间间隔和数据可用性运行的，</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作业是在这些触发条件满足之后开始的。有时需要在不同的时间间隔内连接定期运行的</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作业。多个后续运行的</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的输出成为下一个</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的输入。</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23107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77</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协调器</a:t>
            </a:r>
            <a:endParaRPr lang="zh-CN" altLang="en-US" sz="2800" b="1" dirty="0">
              <a:solidFill>
                <a:srgbClr val="002060"/>
              </a:solidFill>
              <a:latin typeface="Calibri" panose="020F0502020204030204" pitchFamily="34" charset="0"/>
            </a:endParaRPr>
          </a:p>
        </p:txBody>
      </p:sp>
      <p:sp>
        <p:nvSpPr>
          <p:cNvPr id="4" name="文本框 3"/>
          <p:cNvSpPr txBox="1"/>
          <p:nvPr/>
        </p:nvSpPr>
        <p:spPr>
          <a:xfrm>
            <a:off x="232372" y="4712868"/>
            <a:ext cx="8610600" cy="147732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将多个</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连接在一起称为</a:t>
            </a:r>
            <a:r>
              <a:rPr lang="zh-CN" altLang="en-US" sz="2000" dirty="0">
                <a:solidFill>
                  <a:srgbClr val="FF0000"/>
                </a:solidFill>
                <a:latin typeface="微软雅黑" panose="020B0503020204020204" pitchFamily="34" charset="-122"/>
                <a:ea typeface="微软雅黑" panose="020B0503020204020204" pitchFamily="34" charset="-122"/>
              </a:rPr>
              <a:t>数据应用程序管道</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Oozie Coordinator</a:t>
            </a:r>
            <a:r>
              <a:rPr lang="zh-CN" altLang="en-US" sz="2000" dirty="0">
                <a:latin typeface="微软雅黑" panose="020B0503020204020204" pitchFamily="34" charset="-122"/>
                <a:ea typeface="微软雅黑" panose="020B0503020204020204" pitchFamily="34" charset="-122"/>
              </a:rPr>
              <a:t>系统允许用户定义的执行周期性和相互依赖的</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作业。</a:t>
            </a:r>
          </a:p>
          <a:p>
            <a:pPr>
              <a:lnSpc>
                <a:spcPct val="150000"/>
              </a:lnSpc>
            </a:pPr>
            <a:endParaRPr 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644236"/>
            <a:ext cx="7268424" cy="2402170"/>
          </a:xfrm>
          <a:prstGeom prst="rect">
            <a:avLst/>
          </a:prstGeom>
        </p:spPr>
      </p:pic>
    </p:spTree>
    <p:extLst>
      <p:ext uri="{BB962C8B-B14F-4D97-AF65-F5344CB8AC3E}">
        <p14:creationId xmlns:p14="http://schemas.microsoft.com/office/powerpoint/2010/main" val="35302987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78</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 Bundle</a:t>
            </a:r>
            <a:r>
              <a:rPr lang="zh-CN" altLang="en-US" sz="2800" b="1" dirty="0">
                <a:solidFill>
                  <a:srgbClr val="002060"/>
                </a:solidFill>
                <a:latin typeface="Calibri" panose="020F0502020204030204" pitchFamily="34" charset="0"/>
                <a:sym typeface="+mn-ea"/>
              </a:rPr>
              <a:t> </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24" y="1042302"/>
            <a:ext cx="8120001" cy="3429928"/>
          </a:xfrm>
          <a:prstGeom prst="rect">
            <a:avLst/>
          </a:prstGeom>
        </p:spPr>
      </p:pic>
      <p:sp>
        <p:nvSpPr>
          <p:cNvPr id="4" name="文本框 3"/>
          <p:cNvSpPr txBox="1"/>
          <p:nvPr/>
        </p:nvSpPr>
        <p:spPr>
          <a:xfrm>
            <a:off x="232372" y="4712868"/>
            <a:ext cx="8610600" cy="458908"/>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Bundle</a:t>
            </a:r>
            <a:r>
              <a:rPr lang="zh-CN" altLang="en-US" dirty="0">
                <a:latin typeface="微软雅黑" panose="020B0503020204020204" pitchFamily="34" charset="-122"/>
                <a:ea typeface="微软雅黑" panose="020B0503020204020204" pitchFamily="34" charset="-122"/>
              </a:rPr>
              <a:t>是一个更高级的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抽象，它将批处理一组</a:t>
            </a:r>
            <a:r>
              <a:rPr lang="en-US" altLang="zh-CN" dirty="0">
                <a:latin typeface="微软雅黑" panose="020B0503020204020204" pitchFamily="34" charset="-122"/>
                <a:ea typeface="微软雅黑" panose="020B0503020204020204" pitchFamily="34" charset="-122"/>
              </a:rPr>
              <a:t>Coordinator</a:t>
            </a:r>
            <a:r>
              <a:rPr lang="zh-CN" altLang="en-US" dirty="0">
                <a:latin typeface="微软雅黑" panose="020B0503020204020204" pitchFamily="34" charset="-122"/>
                <a:ea typeface="微软雅黑" panose="020B0503020204020204" pitchFamily="34" charset="-122"/>
              </a:rPr>
              <a:t>应用程序。</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82497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79</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 Bundle</a:t>
            </a:r>
            <a:r>
              <a:rPr lang="zh-CN" altLang="en-US" sz="2800" b="1" dirty="0">
                <a:solidFill>
                  <a:srgbClr val="002060"/>
                </a:solidFill>
                <a:latin typeface="Calibri" panose="020F0502020204030204" pitchFamily="34" charset="0"/>
                <a:sym typeface="+mn-ea"/>
              </a:rPr>
              <a:t> </a:t>
            </a:r>
            <a:endParaRPr lang="zh-CN" altLang="en-US" sz="2800" b="1" dirty="0">
              <a:solidFill>
                <a:srgbClr val="002060"/>
              </a:solidFill>
              <a:latin typeface="Calibri" panose="020F0502020204030204" pitchFamily="34" charset="0"/>
            </a:endParaRPr>
          </a:p>
        </p:txBody>
      </p:sp>
      <p:sp>
        <p:nvSpPr>
          <p:cNvPr id="4" name="文本框 3"/>
          <p:cNvSpPr txBox="1"/>
          <p:nvPr/>
        </p:nvSpPr>
        <p:spPr>
          <a:xfrm>
            <a:off x="266700" y="5671308"/>
            <a:ext cx="8610600" cy="507831"/>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Bundle</a:t>
            </a:r>
            <a:r>
              <a:rPr lang="zh-CN" altLang="en-US" dirty="0">
                <a:latin typeface="微软雅黑" panose="020B0503020204020204" pitchFamily="34" charset="-122"/>
                <a:ea typeface="微软雅黑" panose="020B0503020204020204" pitchFamily="34" charset="-122"/>
              </a:rPr>
              <a:t>允许用户定义和执行一堆通常称为数据管道的</a:t>
            </a:r>
            <a:r>
              <a:rPr lang="en-US" altLang="zh-CN" dirty="0">
                <a:latin typeface="微软雅黑" panose="020B0503020204020204" pitchFamily="34" charset="-122"/>
                <a:ea typeface="微软雅黑" panose="020B0503020204020204" pitchFamily="34" charset="-122"/>
              </a:rPr>
              <a:t>Coordinator</a:t>
            </a:r>
            <a:r>
              <a:rPr lang="zh-CN" altLang="en-US" dirty="0">
                <a:latin typeface="微软雅黑" panose="020B0503020204020204" pitchFamily="34" charset="-122"/>
                <a:ea typeface="微软雅黑" panose="020B0503020204020204" pitchFamily="34" charset="-122"/>
              </a:rPr>
              <a:t>应用程序。</a:t>
            </a:r>
            <a:endParaRPr 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0190" y="1162436"/>
            <a:ext cx="5414963" cy="4432568"/>
          </a:xfrm>
          <a:prstGeom prst="rect">
            <a:avLst/>
          </a:prstGeom>
        </p:spPr>
      </p:pic>
    </p:spTree>
    <p:extLst>
      <p:ext uri="{BB962C8B-B14F-4D97-AF65-F5344CB8AC3E}">
        <p14:creationId xmlns:p14="http://schemas.microsoft.com/office/powerpoint/2010/main" val="121845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a:t>
            </a:fld>
            <a:endParaRPr lang="zh-CN" altLang="en-US"/>
          </a:p>
        </p:txBody>
      </p:sp>
      <p:sp>
        <p:nvSpPr>
          <p:cNvPr id="3" name="文本框 2"/>
          <p:cNvSpPr txBox="1"/>
          <p:nvPr/>
        </p:nvSpPr>
        <p:spPr>
          <a:xfrm>
            <a:off x="685800" y="124403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管理调度系统</a:t>
            </a:r>
            <a:r>
              <a:rPr lang="zh-CN" altLang="en-US" sz="3200" b="1" dirty="0">
                <a:solidFill>
                  <a:srgbClr val="0823A8"/>
                </a:solidFill>
                <a:latin typeface="Calibri" panose="020F0502020204030204" pitchFamily="34" charset="0"/>
                <a:ea typeface="宋体" panose="02010600030101010101" pitchFamily="2" charset="-122"/>
              </a:rPr>
              <a:t>：</a:t>
            </a:r>
          </a:p>
          <a:p>
            <a:pPr>
              <a:lnSpc>
                <a:spcPct val="150000"/>
              </a:lnSpc>
              <a:spcAft>
                <a:spcPct val="0"/>
              </a:spcAft>
            </a:pPr>
            <a:r>
              <a:rPr lang="en-US" altLang="zh-CN" sz="2000" dirty="0">
                <a:solidFill>
                  <a:srgbClr val="FF0000"/>
                </a:solidFill>
                <a:latin typeface="Calibri" panose="020F0502020204030204"/>
                <a:ea typeface="宋体" panose="02010600030101010101" pitchFamily="2" charset="-122"/>
                <a:sym typeface="+mn-ea"/>
              </a:rPr>
              <a:t>Zookeeper</a:t>
            </a:r>
            <a:r>
              <a:rPr lang="zh-CN" altLang="en-US" sz="2000" dirty="0">
                <a:solidFill>
                  <a:srgbClr val="FF0000"/>
                </a:solidFill>
                <a:latin typeface="Calibri" panose="020F0502020204030204"/>
                <a:ea typeface="宋体" panose="02010600030101010101" pitchFamily="2" charset="-122"/>
                <a:sym typeface="+mn-ea"/>
              </a:rPr>
              <a:t>：</a:t>
            </a:r>
            <a:r>
              <a:rPr lang="zh-CN" altLang="zh-CN" sz="2000" dirty="0">
                <a:solidFill>
                  <a:srgbClr val="FF0000"/>
                </a:solidFill>
                <a:latin typeface="Calibri" panose="020F0502020204030204"/>
                <a:ea typeface="宋体" panose="02010600030101010101" pitchFamily="2" charset="-122"/>
                <a:sym typeface="+mn-ea"/>
              </a:rPr>
              <a:t>提供分布式协调服务管理</a:t>
            </a:r>
            <a:endParaRPr lang="en-US" altLang="zh-CN" sz="2000" dirty="0">
              <a:solidFill>
                <a:srgbClr val="FF0000"/>
              </a:solidFill>
              <a:latin typeface="Calibri" panose="020F0502020204030204"/>
              <a:ea typeface="宋体" panose="02010600030101010101" pitchFamily="2" charset="-122"/>
            </a:endParaRPr>
          </a:p>
          <a:p>
            <a:pPr>
              <a:lnSpc>
                <a:spcPct val="150000"/>
              </a:lnSpc>
              <a:spcAft>
                <a:spcPct val="0"/>
              </a:spcAft>
            </a:pPr>
            <a:r>
              <a:rPr lang="en-US" altLang="zh-CN" sz="2000" dirty="0">
                <a:solidFill>
                  <a:srgbClr val="FF0000"/>
                </a:solidFill>
                <a:latin typeface="Calibri" panose="020F0502020204030204"/>
                <a:ea typeface="宋体" panose="02010600030101010101" pitchFamily="2" charset="-122"/>
                <a:sym typeface="+mn-ea"/>
              </a:rPr>
              <a:t>Oozie</a:t>
            </a:r>
            <a:r>
              <a:rPr lang="zh-CN" altLang="en-US" sz="2000" dirty="0">
                <a:solidFill>
                  <a:srgbClr val="FF0000"/>
                </a:solidFill>
                <a:latin typeface="Calibri" panose="020F0502020204030204"/>
                <a:ea typeface="宋体" panose="02010600030101010101" pitchFamily="2" charset="-122"/>
                <a:sym typeface="+mn-ea"/>
              </a:rPr>
              <a:t>：</a:t>
            </a:r>
            <a:r>
              <a:rPr lang="zh-CN" altLang="zh-CN" sz="2000" dirty="0">
                <a:solidFill>
                  <a:srgbClr val="FF0000"/>
                </a:solidFill>
                <a:latin typeface="Calibri" panose="020F0502020204030204"/>
                <a:ea typeface="宋体" panose="02010600030101010101" pitchFamily="2" charset="-122"/>
                <a:sym typeface="+mn-ea"/>
              </a:rPr>
              <a:t>负责作业调度</a:t>
            </a:r>
            <a:endParaRPr lang="en-US" altLang="zh-CN" sz="2000" dirty="0">
              <a:solidFill>
                <a:srgbClr val="FF0000"/>
              </a:solidFill>
              <a:latin typeface="Calibri" panose="020F0502020204030204"/>
              <a:ea typeface="宋体" panose="02010600030101010101" pitchFamily="2" charset="-122"/>
            </a:endParaRPr>
          </a:p>
          <a:p>
            <a:pPr>
              <a:lnSpc>
                <a:spcPct val="150000"/>
              </a:lnSpc>
              <a:spcAft>
                <a:spcPct val="0"/>
              </a:spcAft>
            </a:pPr>
            <a:r>
              <a:rPr lang="en-US" altLang="zh-CN" sz="2000" dirty="0" err="1">
                <a:solidFill>
                  <a:prstClr val="black"/>
                </a:solidFill>
                <a:latin typeface="Calibri" panose="020F0502020204030204"/>
                <a:ea typeface="宋体" panose="02010600030101010101" pitchFamily="2" charset="-122"/>
                <a:sym typeface="+mn-ea"/>
              </a:rPr>
              <a:t>Ambari</a:t>
            </a:r>
            <a:r>
              <a:rPr lang="zh-CN" altLang="en-US"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提供集群配置、管理和监控功能</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err="1">
                <a:solidFill>
                  <a:prstClr val="black"/>
                </a:solidFill>
                <a:latin typeface="Calibri" panose="020F0502020204030204"/>
                <a:ea typeface="宋体" panose="02010600030101010101" pitchFamily="2" charset="-122"/>
                <a:sym typeface="+mn-ea"/>
              </a:rPr>
              <a:t>Chukwa</a:t>
            </a:r>
            <a:r>
              <a:rPr lang="zh-CN" altLang="en-US"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大型集群监控系统</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srgbClr val="FF0000"/>
                </a:solidFill>
                <a:latin typeface="Calibri" panose="020F0502020204030204"/>
                <a:ea typeface="宋体" panose="02010600030101010101" pitchFamily="2" charset="-122"/>
                <a:sym typeface="+mn-ea"/>
              </a:rPr>
              <a:t>YARN</a:t>
            </a:r>
            <a:r>
              <a:rPr lang="zh-CN" altLang="en-US" sz="2000" dirty="0">
                <a:solidFill>
                  <a:srgbClr val="FF0000"/>
                </a:solidFill>
                <a:latin typeface="Calibri" panose="020F0502020204030204"/>
                <a:ea typeface="宋体" panose="02010600030101010101" pitchFamily="2" charset="-122"/>
                <a:sym typeface="+mn-ea"/>
              </a:rPr>
              <a:t>：</a:t>
            </a:r>
            <a:r>
              <a:rPr lang="zh-CN" altLang="zh-CN" sz="2000" dirty="0">
                <a:solidFill>
                  <a:srgbClr val="FF0000"/>
                </a:solidFill>
                <a:latin typeface="Calibri" panose="020F0502020204030204"/>
                <a:ea typeface="宋体" panose="02010600030101010101" pitchFamily="2" charset="-122"/>
                <a:sym typeface="+mn-ea"/>
              </a:rPr>
              <a:t>集群资源调度管理系统</a:t>
            </a: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80</a:t>
            </a:fld>
            <a:endParaRPr lang="zh-CN" altLang="en-US" dirty="0"/>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架构</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24" y="1042302"/>
            <a:ext cx="8120001" cy="3429928"/>
          </a:xfrm>
          <a:prstGeom prst="rect">
            <a:avLst/>
          </a:prstGeom>
        </p:spPr>
      </p:pic>
      <p:sp>
        <p:nvSpPr>
          <p:cNvPr id="4" name="文本框 3"/>
          <p:cNvSpPr txBox="1"/>
          <p:nvPr/>
        </p:nvSpPr>
        <p:spPr>
          <a:xfrm>
            <a:off x="232372" y="4712868"/>
            <a:ext cx="8610600" cy="92333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简单来说，</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是对要进行的顺序化工作的抽象，</a:t>
            </a:r>
            <a:r>
              <a:rPr lang="en-US" altLang="zh-CN" dirty="0">
                <a:latin typeface="微软雅黑" panose="020B0503020204020204" pitchFamily="34" charset="-122"/>
                <a:ea typeface="微软雅黑" panose="020B0503020204020204" pitchFamily="34" charset="-122"/>
              </a:rPr>
              <a:t>Coordinator</a:t>
            </a:r>
            <a:r>
              <a:rPr lang="zh-CN" altLang="en-US" dirty="0">
                <a:latin typeface="微软雅黑" panose="020B0503020204020204" pitchFamily="34" charset="-122"/>
                <a:ea typeface="微软雅黑" panose="020B0503020204020204" pitchFamily="34" charset="-122"/>
              </a:rPr>
              <a:t>是对要进行的顺序化的</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的抽象，</a:t>
            </a:r>
            <a:r>
              <a:rPr lang="en-US" altLang="zh-CN" dirty="0">
                <a:latin typeface="微软雅黑" panose="020B0503020204020204" pitchFamily="34" charset="-122"/>
                <a:ea typeface="微软雅黑" panose="020B0503020204020204" pitchFamily="34" charset="-122"/>
              </a:rPr>
              <a:t>Bundle</a:t>
            </a:r>
            <a:r>
              <a:rPr lang="zh-CN" altLang="en-US" dirty="0">
                <a:latin typeface="微软雅黑" panose="020B0503020204020204" pitchFamily="34" charset="-122"/>
                <a:ea typeface="微软雅黑" panose="020B0503020204020204" pitchFamily="34" charset="-122"/>
              </a:rPr>
              <a:t>是对一堆</a:t>
            </a:r>
            <a:r>
              <a:rPr lang="en-US" altLang="zh-CN" dirty="0">
                <a:latin typeface="微软雅黑" panose="020B0503020204020204" pitchFamily="34" charset="-122"/>
                <a:ea typeface="微软雅黑" panose="020B0503020204020204" pitchFamily="34" charset="-122"/>
              </a:rPr>
              <a:t>Coordinator</a:t>
            </a:r>
            <a:r>
              <a:rPr lang="zh-CN" altLang="en-US" dirty="0">
                <a:latin typeface="微软雅黑" panose="020B0503020204020204" pitchFamily="34" charset="-122"/>
                <a:ea typeface="微软雅黑" panose="020B0503020204020204" pitchFamily="34" charset="-122"/>
              </a:rPr>
              <a:t>的抽象。</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7786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81</a:t>
            </a:fld>
            <a:endParaRPr lang="zh-CN" altLang="en-US"/>
          </a:p>
        </p:txBody>
      </p:sp>
      <p:sp>
        <p:nvSpPr>
          <p:cNvPr id="3" name="文本框 2"/>
          <p:cNvSpPr txBox="1"/>
          <p:nvPr/>
        </p:nvSpPr>
        <p:spPr>
          <a:xfrm>
            <a:off x="320675" y="1148080"/>
            <a:ext cx="2727325"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sz="3200" b="1" dirty="0">
                <a:solidFill>
                  <a:prstClr val="black"/>
                </a:solidFill>
                <a:sym typeface="+mn-ea"/>
              </a:rPr>
              <a:t>工作流节点</a:t>
            </a:r>
            <a:endParaRPr lang="en-US" altLang="zh-CN" sz="3200" b="1" dirty="0">
              <a:solidFill>
                <a:prstClr val="black"/>
              </a:solidFill>
              <a:latin typeface="Calibri" panose="020F0502020204030204"/>
              <a:ea typeface="宋体" panose="02010600030101010101" pitchFamily="2" charset="-122"/>
            </a:endParaRPr>
          </a:p>
          <a:p>
            <a:pPr fontAlgn="base">
              <a:spcAft>
                <a:spcPct val="0"/>
              </a:spcAft>
            </a:pPr>
            <a:r>
              <a:rPr lang="zh-CN" altLang="zh-CN" sz="2000" dirty="0">
                <a:solidFill>
                  <a:prstClr val="black"/>
                </a:solidFill>
                <a:latin typeface="Calibri" panose="020F0502020204030204"/>
                <a:ea typeface="宋体" panose="02010600030101010101" pitchFamily="2" charset="-122"/>
                <a:sym typeface="+mn-ea"/>
              </a:rPr>
              <a:t>启动控制节点</a:t>
            </a:r>
            <a:r>
              <a:rPr lang="en-US" altLang="zh-CN" sz="2000" dirty="0">
                <a:solidFill>
                  <a:prstClr val="black"/>
                </a:solidFill>
                <a:latin typeface="Calibri" panose="020F0502020204030204"/>
                <a:ea typeface="宋体" panose="02010600030101010101" pitchFamily="2" charset="-122"/>
                <a:sym typeface="+mn-ea"/>
              </a:rPr>
              <a:t>start</a:t>
            </a:r>
            <a:endParaRPr lang="en-US" altLang="zh-CN" sz="2000" dirty="0">
              <a:solidFill>
                <a:prstClr val="black"/>
              </a:solidFill>
              <a:latin typeface="Calibri" panose="020F0502020204030204"/>
              <a:ea typeface="宋体" panose="02010600030101010101" pitchFamily="2" charset="-122"/>
            </a:endParaRPr>
          </a:p>
          <a:p>
            <a:pPr fontAlgn="base">
              <a:spcAft>
                <a:spcPct val="0"/>
              </a:spcAft>
            </a:pPr>
            <a:r>
              <a:rPr lang="zh-CN" altLang="zh-CN" sz="2000" dirty="0">
                <a:solidFill>
                  <a:prstClr val="black"/>
                </a:solidFill>
                <a:latin typeface="Calibri" panose="020F0502020204030204"/>
                <a:ea typeface="宋体" panose="02010600030101010101" pitchFamily="2" charset="-122"/>
                <a:sym typeface="+mn-ea"/>
              </a:rPr>
              <a:t>末端控制节点</a:t>
            </a:r>
            <a:r>
              <a:rPr lang="en-US" altLang="zh-CN" sz="2000" dirty="0">
                <a:solidFill>
                  <a:prstClr val="black"/>
                </a:solidFill>
                <a:latin typeface="Calibri" panose="020F0502020204030204"/>
                <a:ea typeface="宋体" panose="02010600030101010101" pitchFamily="2" charset="-122"/>
                <a:sym typeface="+mn-ea"/>
              </a:rPr>
              <a:t>end</a:t>
            </a:r>
            <a:endParaRPr lang="en-US" altLang="zh-CN" sz="2000" dirty="0">
              <a:solidFill>
                <a:prstClr val="black"/>
              </a:solidFill>
              <a:latin typeface="Calibri" panose="020F0502020204030204"/>
              <a:ea typeface="宋体" panose="02010600030101010101" pitchFamily="2" charset="-122"/>
            </a:endParaRPr>
          </a:p>
          <a:p>
            <a:pPr fontAlgn="base">
              <a:spcAft>
                <a:spcPct val="0"/>
              </a:spcAft>
            </a:pPr>
            <a:r>
              <a:rPr lang="zh-CN" altLang="zh-CN" sz="2000" dirty="0">
                <a:solidFill>
                  <a:prstClr val="black"/>
                </a:solidFill>
                <a:latin typeface="Calibri" panose="020F0502020204030204"/>
                <a:ea typeface="宋体" panose="02010600030101010101" pitchFamily="2" charset="-122"/>
                <a:sym typeface="+mn-ea"/>
              </a:rPr>
              <a:t>停止控制节点</a:t>
            </a:r>
            <a:r>
              <a:rPr lang="en-US" altLang="zh-CN" sz="2000" dirty="0">
                <a:solidFill>
                  <a:prstClr val="black"/>
                </a:solidFill>
                <a:latin typeface="Calibri" panose="020F0502020204030204"/>
                <a:ea typeface="宋体" panose="02010600030101010101" pitchFamily="2" charset="-122"/>
                <a:sym typeface="+mn-ea"/>
              </a:rPr>
              <a:t>kill</a:t>
            </a:r>
            <a:endParaRPr lang="en-US" altLang="zh-CN" sz="2000" dirty="0">
              <a:solidFill>
                <a:prstClr val="black"/>
              </a:solidFill>
              <a:latin typeface="Calibri" panose="020F0502020204030204"/>
              <a:ea typeface="宋体" panose="02010600030101010101" pitchFamily="2" charset="-122"/>
            </a:endParaRPr>
          </a:p>
          <a:p>
            <a:pPr fontAlgn="base">
              <a:spcAft>
                <a:spcPct val="0"/>
              </a:spcAft>
            </a:pPr>
            <a:r>
              <a:rPr lang="zh-CN" altLang="zh-CN" sz="2000" dirty="0">
                <a:solidFill>
                  <a:prstClr val="black"/>
                </a:solidFill>
                <a:latin typeface="Calibri" panose="020F0502020204030204"/>
                <a:ea typeface="宋体" panose="02010600030101010101" pitchFamily="2" charset="-122"/>
                <a:sym typeface="+mn-ea"/>
              </a:rPr>
              <a:t>决策控制节点</a:t>
            </a:r>
            <a:r>
              <a:rPr lang="en-US" altLang="zh-CN" sz="2000" dirty="0">
                <a:solidFill>
                  <a:prstClr val="black"/>
                </a:solidFill>
                <a:latin typeface="Calibri" panose="020F0502020204030204"/>
                <a:ea typeface="宋体" panose="02010600030101010101" pitchFamily="2" charset="-122"/>
                <a:sym typeface="+mn-ea"/>
              </a:rPr>
              <a:t>decision</a:t>
            </a:r>
            <a:endParaRPr lang="en-US" altLang="zh-CN" sz="2000" dirty="0">
              <a:solidFill>
                <a:prstClr val="black"/>
              </a:solidFill>
              <a:latin typeface="Calibri" panose="020F0502020204030204"/>
              <a:ea typeface="宋体" panose="02010600030101010101" pitchFamily="2" charset="-122"/>
            </a:endParaRPr>
          </a:p>
          <a:p>
            <a:pPr fontAlgn="base">
              <a:spcAft>
                <a:spcPct val="0"/>
              </a:spcAft>
            </a:pPr>
            <a:r>
              <a:rPr lang="zh-CN" altLang="zh-CN" sz="2000" dirty="0">
                <a:solidFill>
                  <a:prstClr val="black"/>
                </a:solidFill>
                <a:latin typeface="Calibri" panose="020F0502020204030204"/>
                <a:ea typeface="宋体" panose="02010600030101010101" pitchFamily="2" charset="-122"/>
                <a:sym typeface="+mn-ea"/>
              </a:rPr>
              <a:t>分支</a:t>
            </a:r>
            <a:r>
              <a:rPr lang="en-US" altLang="zh-CN"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联接控制节点</a:t>
            </a:r>
            <a:r>
              <a:rPr lang="en-US" altLang="zh-CN" sz="2000" dirty="0">
                <a:solidFill>
                  <a:prstClr val="black"/>
                </a:solidFill>
                <a:latin typeface="Calibri" panose="020F0502020204030204"/>
                <a:ea typeface="宋体" panose="02010600030101010101" pitchFamily="2" charset="-122"/>
                <a:sym typeface="+mn-ea"/>
              </a:rPr>
              <a:t>fork-join</a:t>
            </a:r>
            <a:endParaRPr lang="zh-CN" altLang="zh-CN" sz="2000" dirty="0">
              <a:solidFill>
                <a:prstClr val="black"/>
              </a:solidFill>
              <a:latin typeface="Calibri" panose="020F0502020204030204"/>
              <a:ea typeface="宋体" panose="02010600030101010101" pitchFamily="2"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595" y="1510040"/>
            <a:ext cx="6200010" cy="3555561"/>
          </a:xfrm>
          <a:prstGeom prst="rect">
            <a:avLst/>
          </a:prstGeom>
        </p:spPr>
      </p:pic>
      <p:sp>
        <p:nvSpPr>
          <p:cNvPr id="8"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 </a:t>
            </a:r>
            <a:r>
              <a:rPr lang="zh-CN" altLang="en-US" sz="2800" b="1">
                <a:solidFill>
                  <a:srgbClr val="002060"/>
                </a:solidFill>
                <a:latin typeface="Calibri" panose="020F0502020204030204" pitchFamily="34" charset="0"/>
                <a:sym typeface="+mn-ea"/>
              </a:rPr>
              <a:t>工作流</a:t>
            </a:r>
            <a:endParaRPr lang="zh-CN" altLang="en-US" sz="2800" b="1" dirty="0">
              <a:solidFill>
                <a:srgbClr val="002060"/>
              </a:solidFill>
              <a:latin typeface="Calibri" panose="020F0502020204030204" pitchFamily="34" charset="0"/>
            </a:endParaRPr>
          </a:p>
        </p:txBody>
      </p:sp>
      <p:sp>
        <p:nvSpPr>
          <p:cNvPr id="4" name="矩形 3"/>
          <p:cNvSpPr/>
          <p:nvPr/>
        </p:nvSpPr>
        <p:spPr>
          <a:xfrm>
            <a:off x="5959444" y="5709920"/>
            <a:ext cx="2297424" cy="461665"/>
          </a:xfrm>
          <a:prstGeom prst="rect">
            <a:avLst/>
          </a:prstGeom>
        </p:spPr>
        <p:txBody>
          <a:bodyPr wrap="none">
            <a:spAutoFit/>
          </a:bodyPr>
          <a:lstStyle/>
          <a:p>
            <a:pPr marL="0" indent="0">
              <a:buNone/>
            </a:pPr>
            <a:r>
              <a:rPr lang="zh-CN" altLang="en-US" sz="2400" b="1" dirty="0">
                <a:solidFill>
                  <a:prstClr val="black"/>
                </a:solidFill>
                <a:sym typeface="+mn-ea"/>
              </a:rPr>
              <a:t>动作节点 </a:t>
            </a:r>
            <a:r>
              <a:rPr lang="en-US" altLang="zh-CN" sz="2400" b="1" dirty="0">
                <a:solidFill>
                  <a:prstClr val="black"/>
                </a:solidFill>
                <a:sym typeface="+mn-ea"/>
              </a:rPr>
              <a:t>–</a:t>
            </a:r>
            <a:r>
              <a:rPr lang="zh-CN" altLang="en-US" sz="2400" b="1" dirty="0">
                <a:solidFill>
                  <a:prstClr val="black"/>
                </a:solidFill>
                <a:sym typeface="+mn-ea"/>
              </a:rPr>
              <a:t>绿色</a:t>
            </a:r>
            <a:endParaRPr lang="en-US" altLang="zh-CN" sz="2400" b="1" dirty="0">
              <a:solidFill>
                <a:prstClr val="black"/>
              </a:solidFill>
              <a:latin typeface="Calibri" panose="020F0502020204030204"/>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82</a:t>
            </a:fld>
            <a:endParaRPr lang="zh-CN" altLang="en-US"/>
          </a:p>
        </p:txBody>
      </p:sp>
      <p:sp>
        <p:nvSpPr>
          <p:cNvPr id="2055"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12.3.3 </a:t>
            </a:r>
            <a:r>
              <a:rPr lang="zh-CN" altLang="en-US" sz="3200" b="1" dirty="0">
                <a:solidFill>
                  <a:srgbClr val="002060"/>
                </a:solidFill>
                <a:latin typeface="Calibri" panose="020F0502020204030204" pitchFamily="34" charset="0"/>
                <a:sym typeface="+mn-ea"/>
              </a:rPr>
              <a:t>集群资源管理框架</a:t>
            </a:r>
            <a:r>
              <a:rPr lang="en-US" altLang="zh-CN" sz="3200" b="1" dirty="0">
                <a:solidFill>
                  <a:srgbClr val="002060"/>
                </a:solidFill>
                <a:latin typeface="Calibri" panose="020F0502020204030204" pitchFamily="34" charset="0"/>
                <a:sym typeface="+mn-ea"/>
              </a:rPr>
              <a:t>YARN</a:t>
            </a:r>
            <a:endParaRPr lang="zh-CN" altLang="en-US" sz="3200" b="1" dirty="0">
              <a:solidFill>
                <a:srgbClr val="002060"/>
              </a:solidFill>
              <a:latin typeface="Calibri" panose="020F0502020204030204" pitchFamily="34" charset="0"/>
            </a:endParaRPr>
          </a:p>
        </p:txBody>
      </p:sp>
      <p:sp>
        <p:nvSpPr>
          <p:cNvPr id="3" name="文本框 2"/>
          <p:cNvSpPr txBox="1"/>
          <p:nvPr/>
        </p:nvSpPr>
        <p:spPr>
          <a:xfrm>
            <a:off x="320675" y="1148080"/>
            <a:ext cx="8502650" cy="520827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sz="2400" i="1" dirty="0">
                <a:solidFill>
                  <a:srgbClr val="FF0000"/>
                </a:solidFill>
                <a:latin typeface="微软雅黑" panose="020B0503020204020204" pitchFamily="34" charset="-122"/>
                <a:ea typeface="微软雅黑" panose="020B0503020204020204" pitchFamily="34" charset="-122"/>
                <a:sym typeface="+mn-ea"/>
              </a:rPr>
              <a:t>YARN</a:t>
            </a:r>
            <a:r>
              <a:rPr lang="zh-CN" altLang="en-US" sz="2400" dirty="0">
                <a:solidFill>
                  <a:prstClr val="black"/>
                </a:solidFill>
                <a:latin typeface="微软雅黑" panose="020B0503020204020204" pitchFamily="34" charset="-122"/>
                <a:ea typeface="微软雅黑" panose="020B0503020204020204" pitchFamily="34" charset="-122"/>
                <a:sym typeface="+mn-ea"/>
              </a:rPr>
              <a:t>：为</a:t>
            </a:r>
            <a:r>
              <a:rPr lang="en-US" altLang="zh-CN" sz="2400" dirty="0">
                <a:solidFill>
                  <a:prstClr val="black"/>
                </a:solidFill>
                <a:latin typeface="微软雅黑" panose="020B0503020204020204" pitchFamily="34" charset="-122"/>
                <a:ea typeface="微软雅黑" panose="020B0503020204020204" pitchFamily="34" charset="-122"/>
                <a:sym typeface="+mn-ea"/>
              </a:rPr>
              <a:t>Hadoop</a:t>
            </a:r>
            <a:r>
              <a:rPr lang="zh-CN" altLang="en-US" sz="2400" dirty="0">
                <a:solidFill>
                  <a:prstClr val="black"/>
                </a:solidFill>
                <a:latin typeface="微软雅黑" panose="020B0503020204020204" pitchFamily="34" charset="-122"/>
                <a:ea typeface="微软雅黑" panose="020B0503020204020204" pitchFamily="34" charset="-122"/>
                <a:sym typeface="+mn-ea"/>
              </a:rPr>
              <a:t>集群提供</a:t>
            </a:r>
            <a:r>
              <a:rPr lang="zh-CN" altLang="en-US" sz="2400" dirty="0">
                <a:solidFill>
                  <a:srgbClr val="FF0000"/>
                </a:solidFill>
                <a:latin typeface="微软雅黑" panose="020B0503020204020204" pitchFamily="34" charset="-122"/>
                <a:ea typeface="微软雅黑" panose="020B0503020204020204" pitchFamily="34" charset="-122"/>
                <a:sym typeface="+mn-ea"/>
              </a:rPr>
              <a:t>资源</a:t>
            </a:r>
            <a:r>
              <a:rPr lang="zh-CN" altLang="en-US" sz="2400" dirty="0">
                <a:solidFill>
                  <a:prstClr val="black"/>
                </a:solidFill>
                <a:latin typeface="微软雅黑" panose="020B0503020204020204" pitchFamily="34" charset="-122"/>
                <a:ea typeface="微软雅黑" panose="020B0503020204020204" pitchFamily="34" charset="-122"/>
                <a:sym typeface="+mn-ea"/>
              </a:rPr>
              <a:t>管理和调配功能。</a:t>
            </a:r>
            <a:endParaRPr lang="en-US" altLang="zh-CN" sz="2400" dirty="0">
              <a:solidFill>
                <a:prstClr val="black"/>
              </a:solidFill>
              <a:latin typeface="微软雅黑" panose="020B0503020204020204" pitchFamily="34" charset="-122"/>
              <a:ea typeface="微软雅黑" panose="020B0503020204020204" pitchFamily="34" charset="-122"/>
              <a:sym typeface="+mn-ea"/>
            </a:endParaRPr>
          </a:p>
          <a:p>
            <a:pPr>
              <a:lnSpc>
                <a:spcPts val="4000"/>
              </a:lnSpc>
            </a:pPr>
            <a:r>
              <a:rPr lang="zh-CN" altLang="en-US" sz="2400" dirty="0">
                <a:latin typeface="微软雅黑" panose="020B0503020204020204" pitchFamily="34" charset="-122"/>
                <a:ea typeface="微软雅黑" panose="020B0503020204020204" pitchFamily="34" charset="-122"/>
              </a:rPr>
              <a:t>运行在</a:t>
            </a:r>
            <a:r>
              <a:rPr lang="en-US" sz="2400" dirty="0">
                <a:latin typeface="微软雅黑" panose="020B0503020204020204" pitchFamily="34" charset="-122"/>
                <a:ea typeface="微软雅黑" panose="020B0503020204020204" pitchFamily="34" charset="-122"/>
              </a:rPr>
              <a:t>HDFS</a:t>
            </a:r>
            <a:r>
              <a:rPr lang="zh-CN" altLang="en-US" sz="2400" dirty="0">
                <a:latin typeface="微软雅黑" panose="020B0503020204020204" pitchFamily="34" charset="-122"/>
                <a:ea typeface="微软雅黑" panose="020B0503020204020204" pitchFamily="34" charset="-122"/>
              </a:rPr>
              <a:t>之上，为</a:t>
            </a:r>
            <a:r>
              <a:rPr lang="en-US" sz="2400" dirty="0">
                <a:latin typeface="微软雅黑" panose="020B0503020204020204" pitchFamily="34" charset="-122"/>
                <a:ea typeface="微软雅黑" panose="020B0503020204020204" pitchFamily="34" charset="-122"/>
              </a:rPr>
              <a:t>MapReduce</a:t>
            </a:r>
            <a:r>
              <a:rPr lang="zh-CN" alt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rPr>
              <a:t>Spark</a:t>
            </a:r>
            <a:r>
              <a:rPr lang="zh-CN" alt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rPr>
              <a:t>Storm</a:t>
            </a:r>
            <a:r>
              <a:rPr lang="zh-CN" altLang="en-US" sz="2400" dirty="0">
                <a:latin typeface="微软雅黑" panose="020B0503020204020204" pitchFamily="34" charset="-122"/>
                <a:ea typeface="微软雅黑" panose="020B0503020204020204" pitchFamily="34" charset="-122"/>
              </a:rPr>
              <a:t>、</a:t>
            </a:r>
            <a:r>
              <a:rPr lang="en-US" sz="2400" dirty="0" err="1">
                <a:latin typeface="微软雅黑" panose="020B0503020204020204" pitchFamily="34" charset="-122"/>
                <a:ea typeface="微软雅黑" panose="020B0503020204020204" pitchFamily="34" charset="-122"/>
              </a:rPr>
              <a:t>Giraph</a:t>
            </a:r>
            <a:r>
              <a:rPr lang="zh-CN" altLang="en-US" sz="2400" dirty="0">
                <a:latin typeface="微软雅黑" panose="020B0503020204020204" pitchFamily="34" charset="-122"/>
                <a:ea typeface="微软雅黑" panose="020B0503020204020204" pitchFamily="34" charset="-122"/>
              </a:rPr>
              <a:t>等计算引擎提供</a:t>
            </a:r>
            <a:r>
              <a:rPr lang="zh-CN" altLang="en-US" sz="2400" dirty="0">
                <a:solidFill>
                  <a:srgbClr val="FF0000"/>
                </a:solidFill>
                <a:latin typeface="微软雅黑" panose="020B0503020204020204" pitchFamily="34" charset="-122"/>
                <a:ea typeface="微软雅黑" panose="020B0503020204020204" pitchFamily="34" charset="-122"/>
              </a:rPr>
              <a:t>集群资源分配调度</a:t>
            </a:r>
            <a:r>
              <a:rPr lang="zh-CN" altLang="en-US" sz="2400" dirty="0">
                <a:latin typeface="微软雅黑" panose="020B0503020204020204" pitchFamily="34" charset="-122"/>
                <a:ea typeface="微软雅黑" panose="020B0503020204020204" pitchFamily="34" charset="-122"/>
              </a:rPr>
              <a:t>服务。</a:t>
            </a:r>
            <a:endParaRPr lang="en-US" altLang="zh-CN" sz="2400" dirty="0">
              <a:solidFill>
                <a:prstClr val="black"/>
              </a:solidFill>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687" y="3103186"/>
            <a:ext cx="8569390" cy="294322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83</a:t>
            </a:fld>
            <a:endParaRPr lang="zh-CN" altLang="en-US"/>
          </a:p>
        </p:txBody>
      </p:sp>
      <p:sp>
        <p:nvSpPr>
          <p:cNvPr id="2055"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一、</a:t>
            </a:r>
            <a:r>
              <a:rPr lang="zh-CN" altLang="en-US" sz="3200" b="1" dirty="0">
                <a:solidFill>
                  <a:srgbClr val="FF0000"/>
                </a:solidFill>
                <a:latin typeface="Calibri" panose="020F0502020204030204" pitchFamily="34" charset="0"/>
                <a:sym typeface="+mn-ea"/>
              </a:rPr>
              <a:t>为什么</a:t>
            </a:r>
            <a:r>
              <a:rPr lang="zh-CN" altLang="en-US" sz="3200" b="1" dirty="0">
                <a:solidFill>
                  <a:srgbClr val="002060"/>
                </a:solidFill>
                <a:latin typeface="Calibri" panose="020F0502020204030204" pitchFamily="34" charset="0"/>
                <a:sym typeface="+mn-ea"/>
              </a:rPr>
              <a:t>需要</a:t>
            </a:r>
            <a:r>
              <a:rPr lang="en-US" altLang="zh-CN" sz="3200" b="1" dirty="0">
                <a:solidFill>
                  <a:srgbClr val="002060"/>
                </a:solidFill>
                <a:latin typeface="Calibri" panose="020F0502020204030204" pitchFamily="34" charset="0"/>
                <a:sym typeface="+mn-ea"/>
              </a:rPr>
              <a:t>YARN </a:t>
            </a:r>
            <a:r>
              <a:rPr lang="zh-CN" altLang="en-US" sz="3200" b="1" dirty="0">
                <a:solidFill>
                  <a:srgbClr val="002060"/>
                </a:solidFill>
                <a:latin typeface="Calibri" panose="020F0502020204030204" pitchFamily="34" charset="0"/>
                <a:sym typeface="+mn-ea"/>
              </a:rPr>
              <a:t>？</a:t>
            </a:r>
          </a:p>
        </p:txBody>
      </p:sp>
      <p:sp>
        <p:nvSpPr>
          <p:cNvPr id="3" name="文本框 2"/>
          <p:cNvSpPr txBox="1"/>
          <p:nvPr/>
        </p:nvSpPr>
        <p:spPr>
          <a:xfrm>
            <a:off x="320675" y="1148080"/>
            <a:ext cx="8502650" cy="520827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solidFill>
                  <a:prstClr val="black"/>
                </a:solidFill>
                <a:latin typeface="微软雅黑" panose="020B0503020204020204" pitchFamily="34" charset="-122"/>
                <a:ea typeface="微软雅黑" panose="020B0503020204020204" pitchFamily="34" charset="-122"/>
                <a:sym typeface="+mn-ea"/>
              </a:rPr>
              <a:t>一个企业当中同时存在各种不同的业务应用场景，需要采用不同的计算框架：</a:t>
            </a:r>
            <a:r>
              <a:rPr lang="en-US" altLang="zh-CN" sz="2400" dirty="0">
                <a:solidFill>
                  <a:prstClr val="black"/>
                </a:solidFill>
                <a:latin typeface="微软雅黑" panose="020B0503020204020204" pitchFamily="34" charset="-122"/>
                <a:ea typeface="微软雅黑" panose="020B0503020204020204" pitchFamily="34" charset="-122"/>
                <a:sym typeface="+mn-ea"/>
              </a:rPr>
              <a:t>MapReduce</a:t>
            </a:r>
            <a:r>
              <a:rPr lang="zh-CN" altLang="en-US" sz="2400" dirty="0">
                <a:solidFill>
                  <a:prstClr val="black"/>
                </a:solidFill>
                <a:latin typeface="微软雅黑" panose="020B0503020204020204" pitchFamily="34" charset="-122"/>
                <a:ea typeface="微软雅黑" panose="020B0503020204020204" pitchFamily="34" charset="-122"/>
                <a:sym typeface="+mn-ea"/>
              </a:rPr>
              <a:t>、</a:t>
            </a:r>
            <a:r>
              <a:rPr lang="en-US" altLang="zh-CN" sz="2400" dirty="0">
                <a:solidFill>
                  <a:prstClr val="black"/>
                </a:solidFill>
                <a:latin typeface="微软雅黑" panose="020B0503020204020204" pitchFamily="34" charset="-122"/>
                <a:ea typeface="微软雅黑" panose="020B0503020204020204" pitchFamily="34" charset="-122"/>
                <a:sym typeface="+mn-ea"/>
              </a:rPr>
              <a:t>Impala</a:t>
            </a:r>
            <a:r>
              <a:rPr lang="zh-CN" altLang="en-US" sz="2400" dirty="0">
                <a:solidFill>
                  <a:prstClr val="black"/>
                </a:solidFill>
                <a:latin typeface="微软雅黑" panose="020B0503020204020204" pitchFamily="34" charset="-122"/>
                <a:ea typeface="微软雅黑" panose="020B0503020204020204" pitchFamily="34" charset="-122"/>
                <a:sym typeface="+mn-ea"/>
              </a:rPr>
              <a:t>、</a:t>
            </a:r>
            <a:r>
              <a:rPr lang="en-US" altLang="zh-CN" sz="2400" dirty="0">
                <a:solidFill>
                  <a:prstClr val="black"/>
                </a:solidFill>
                <a:latin typeface="微软雅黑" panose="020B0503020204020204" pitchFamily="34" charset="-122"/>
                <a:ea typeface="微软雅黑" panose="020B0503020204020204" pitchFamily="34" charset="-122"/>
                <a:sym typeface="+mn-ea"/>
              </a:rPr>
              <a:t>Storm</a:t>
            </a:r>
            <a:r>
              <a:rPr lang="zh-CN" altLang="en-US" sz="2400" dirty="0">
                <a:solidFill>
                  <a:prstClr val="black"/>
                </a:solidFill>
                <a:latin typeface="微软雅黑" panose="020B0503020204020204" pitchFamily="34" charset="-122"/>
                <a:ea typeface="微软雅黑" panose="020B0503020204020204" pitchFamily="34" charset="-122"/>
                <a:sym typeface="+mn-ea"/>
              </a:rPr>
              <a:t>、</a:t>
            </a:r>
            <a:r>
              <a:rPr lang="en-US" altLang="zh-CN" sz="2400" dirty="0">
                <a:solidFill>
                  <a:prstClr val="black"/>
                </a:solidFill>
                <a:latin typeface="微软雅黑" panose="020B0503020204020204" pitchFamily="34" charset="-122"/>
                <a:ea typeface="微软雅黑" panose="020B0503020204020204" pitchFamily="34" charset="-122"/>
                <a:sym typeface="+mn-ea"/>
              </a:rPr>
              <a:t>Spark……</a:t>
            </a:r>
            <a:endParaRPr lang="zh-CN" altLang="en-US" sz="2400" dirty="0">
              <a:solidFill>
                <a:prstClr val="black"/>
              </a:solidFill>
              <a:latin typeface="微软雅黑" panose="020B0503020204020204" pitchFamily="34" charset="-122"/>
              <a:ea typeface="微软雅黑" panose="020B0503020204020204" pitchFamily="34" charset="-122"/>
              <a:sym typeface="+mn-ea"/>
            </a:endParaRPr>
          </a:p>
          <a:p>
            <a:pPr lvl="1">
              <a:lnSpc>
                <a:spcPts val="4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这些产品通常来自不同的开发团队，具有各自的资源调度管理机制。</a:t>
            </a:r>
          </a:p>
          <a:p>
            <a:pPr lvl="1">
              <a:lnSpc>
                <a:spcPts val="4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为了避免不同类型应用之间互相干扰，企业就需要把内部的服务器拆分成多个集群，分别安装运行不同的计算框架，即“</a:t>
            </a:r>
            <a:r>
              <a:rPr lang="zh-CN" altLang="en-US" sz="2000" dirty="0">
                <a:solidFill>
                  <a:srgbClr val="FF0000"/>
                </a:solidFill>
                <a:latin typeface="微软雅黑" panose="020B0503020204020204" pitchFamily="34" charset="-122"/>
                <a:ea typeface="微软雅黑" panose="020B0503020204020204" pitchFamily="34" charset="-122"/>
                <a:sym typeface="+mn-ea"/>
              </a:rPr>
              <a:t>一个框架一个集群</a:t>
            </a:r>
            <a:r>
              <a:rPr lang="zh-CN" altLang="en-US" sz="2000" dirty="0">
                <a:solidFill>
                  <a:prstClr val="black"/>
                </a:solidFill>
                <a:latin typeface="微软雅黑" panose="020B0503020204020204" pitchFamily="34" charset="-122"/>
                <a:ea typeface="微软雅黑" panose="020B0503020204020204" pitchFamily="34" charset="-122"/>
                <a:sym typeface="+mn-ea"/>
              </a:rPr>
              <a:t>”。</a:t>
            </a:r>
          </a:p>
          <a:p>
            <a:pPr>
              <a:lnSpc>
                <a:spcPts val="4000"/>
              </a:lnSpc>
            </a:pPr>
            <a:r>
              <a:rPr lang="zh-CN" altLang="en-US" sz="2400" dirty="0">
                <a:solidFill>
                  <a:prstClr val="black"/>
                </a:solidFill>
                <a:latin typeface="微软雅黑" panose="020B0503020204020204" pitchFamily="34" charset="-122"/>
                <a:ea typeface="微软雅黑" panose="020B0503020204020204" pitchFamily="34" charset="-122"/>
                <a:sym typeface="+mn-ea"/>
              </a:rPr>
              <a:t>导致：集群资源利用率低，数据无法共享，维护代价高。</a:t>
            </a:r>
          </a:p>
          <a:p>
            <a:pPr>
              <a:lnSpc>
                <a:spcPts val="4000"/>
              </a:lnSpc>
            </a:pPr>
            <a:endParaRPr lang="en-US" altLang="zh-CN" sz="2400" dirty="0">
              <a:solidFill>
                <a:prstClr val="black"/>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07069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84</a:t>
            </a:fld>
            <a:endParaRPr lang="zh-CN" altLang="en-US"/>
          </a:p>
        </p:txBody>
      </p:sp>
      <p:sp>
        <p:nvSpPr>
          <p:cNvPr id="2055"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FF0000"/>
                </a:solidFill>
                <a:latin typeface="Calibri" panose="020F0502020204030204" pitchFamily="34" charset="0"/>
                <a:sym typeface="+mn-ea"/>
              </a:rPr>
              <a:t>为什么</a:t>
            </a:r>
            <a:r>
              <a:rPr lang="zh-CN" altLang="en-US" sz="3200" b="1" dirty="0">
                <a:solidFill>
                  <a:srgbClr val="002060"/>
                </a:solidFill>
                <a:latin typeface="Calibri" panose="020F0502020204030204" pitchFamily="34" charset="0"/>
                <a:sym typeface="+mn-ea"/>
              </a:rPr>
              <a:t>需要</a:t>
            </a:r>
            <a:r>
              <a:rPr lang="en-US" altLang="zh-CN" sz="3200" b="1" dirty="0">
                <a:solidFill>
                  <a:srgbClr val="002060"/>
                </a:solidFill>
                <a:latin typeface="Calibri" panose="020F0502020204030204" pitchFamily="34" charset="0"/>
                <a:sym typeface="+mn-ea"/>
              </a:rPr>
              <a:t>YARN </a:t>
            </a:r>
            <a:r>
              <a:rPr lang="zh-CN" altLang="en-US" sz="3200" b="1" dirty="0">
                <a:solidFill>
                  <a:srgbClr val="002060"/>
                </a:solidFill>
                <a:latin typeface="Calibri" panose="020F0502020204030204" pitchFamily="34" charset="0"/>
                <a:sym typeface="+mn-ea"/>
              </a:rPr>
              <a:t>？</a:t>
            </a:r>
          </a:p>
        </p:txBody>
      </p:sp>
      <p:sp>
        <p:nvSpPr>
          <p:cNvPr id="3" name="文本框 2"/>
          <p:cNvSpPr txBox="1"/>
          <p:nvPr/>
        </p:nvSpPr>
        <p:spPr>
          <a:xfrm>
            <a:off x="320675" y="1148080"/>
            <a:ext cx="8502650" cy="520827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sz="2400" dirty="0">
                <a:solidFill>
                  <a:prstClr val="black"/>
                </a:solidFill>
                <a:latin typeface="微软雅黑" panose="020B0503020204020204" pitchFamily="34" charset="-122"/>
                <a:ea typeface="微软雅黑" panose="020B0503020204020204" pitchFamily="34" charset="-122"/>
                <a:sym typeface="+mn-ea"/>
              </a:rPr>
              <a:t>YARN</a:t>
            </a:r>
            <a:r>
              <a:rPr lang="zh-CN" altLang="en-US" sz="2400" dirty="0">
                <a:solidFill>
                  <a:prstClr val="black"/>
                </a:solidFill>
                <a:latin typeface="微软雅黑" panose="020B0503020204020204" pitchFamily="34" charset="-122"/>
                <a:ea typeface="微软雅黑" panose="020B0503020204020204" pitchFamily="34" charset="-122"/>
                <a:sym typeface="+mn-ea"/>
              </a:rPr>
              <a:t>的目标是实现“</a:t>
            </a:r>
            <a:r>
              <a:rPr lang="zh-CN" altLang="en-US" sz="2400" dirty="0">
                <a:solidFill>
                  <a:srgbClr val="FF0000"/>
                </a:solidFill>
                <a:latin typeface="微软雅黑" panose="020B0503020204020204" pitchFamily="34" charset="-122"/>
                <a:ea typeface="微软雅黑" panose="020B0503020204020204" pitchFamily="34" charset="-122"/>
                <a:sym typeface="+mn-ea"/>
              </a:rPr>
              <a:t>一个集群多个框架</a:t>
            </a:r>
            <a:r>
              <a:rPr lang="zh-CN" altLang="en-US" sz="2400" dirty="0">
                <a:solidFill>
                  <a:prstClr val="black"/>
                </a:solidFill>
                <a:latin typeface="微软雅黑" panose="020B0503020204020204" pitchFamily="34" charset="-122"/>
                <a:ea typeface="微软雅黑" panose="020B0503020204020204" pitchFamily="34" charset="-122"/>
                <a:sym typeface="+mn-ea"/>
              </a:rPr>
              <a:t>”，即在一个集群上部署一个统一的资源调度管理框架</a:t>
            </a:r>
            <a:r>
              <a:rPr lang="en-US" altLang="zh-CN" sz="2400" dirty="0">
                <a:solidFill>
                  <a:prstClr val="black"/>
                </a:solidFill>
                <a:latin typeface="微软雅黑" panose="020B0503020204020204" pitchFamily="34" charset="-122"/>
                <a:ea typeface="微软雅黑" panose="020B0503020204020204" pitchFamily="34" charset="-122"/>
                <a:sym typeface="+mn-ea"/>
              </a:rPr>
              <a:t>YARN</a:t>
            </a:r>
            <a:r>
              <a:rPr lang="zh-CN" altLang="en-US" sz="2400" dirty="0">
                <a:solidFill>
                  <a:prstClr val="black"/>
                </a:solidFill>
                <a:latin typeface="微软雅黑" panose="020B0503020204020204" pitchFamily="34" charset="-122"/>
                <a:ea typeface="微软雅黑" panose="020B0503020204020204" pitchFamily="34" charset="-122"/>
                <a:sym typeface="+mn-ea"/>
              </a:rPr>
              <a:t>，在</a:t>
            </a:r>
            <a:r>
              <a:rPr lang="en-US" altLang="zh-CN" sz="2400" dirty="0">
                <a:solidFill>
                  <a:prstClr val="black"/>
                </a:solidFill>
                <a:latin typeface="微软雅黑" panose="020B0503020204020204" pitchFamily="34" charset="-122"/>
                <a:ea typeface="微软雅黑" panose="020B0503020204020204" pitchFamily="34" charset="-122"/>
                <a:sym typeface="+mn-ea"/>
              </a:rPr>
              <a:t>YARN</a:t>
            </a:r>
            <a:r>
              <a:rPr lang="zh-CN" altLang="en-US" sz="2400" dirty="0">
                <a:solidFill>
                  <a:prstClr val="black"/>
                </a:solidFill>
                <a:latin typeface="微软雅黑" panose="020B0503020204020204" pitchFamily="34" charset="-122"/>
                <a:ea typeface="微软雅黑" panose="020B0503020204020204" pitchFamily="34" charset="-122"/>
                <a:sym typeface="+mn-ea"/>
              </a:rPr>
              <a:t>之上可以部署其他各种计算框架。</a:t>
            </a:r>
          </a:p>
          <a:p>
            <a:pPr lvl="1">
              <a:lnSpc>
                <a:spcPts val="4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由</a:t>
            </a:r>
            <a:r>
              <a:rPr lang="en-US" altLang="zh-CN" sz="2000" dirty="0">
                <a:solidFill>
                  <a:prstClr val="black"/>
                </a:solidFill>
                <a:latin typeface="微软雅黑" panose="020B0503020204020204" pitchFamily="34" charset="-122"/>
                <a:ea typeface="微软雅黑" panose="020B0503020204020204" pitchFamily="34" charset="-122"/>
                <a:sym typeface="+mn-ea"/>
              </a:rPr>
              <a:t>YARN</a:t>
            </a:r>
            <a:r>
              <a:rPr lang="zh-CN" altLang="en-US" sz="2000" dirty="0">
                <a:solidFill>
                  <a:prstClr val="black"/>
                </a:solidFill>
                <a:latin typeface="微软雅黑" panose="020B0503020204020204" pitchFamily="34" charset="-122"/>
                <a:ea typeface="微软雅黑" panose="020B0503020204020204" pitchFamily="34" charset="-122"/>
                <a:sym typeface="+mn-ea"/>
              </a:rPr>
              <a:t>为这些计算框架提供统一的资源调度管理服务，并且能够根据各种计算框架的负载需求，调整各自占用的资源，实现集群资源共享和资源弹性收缩。</a:t>
            </a:r>
          </a:p>
          <a:p>
            <a:pPr lvl="1">
              <a:lnSpc>
                <a:spcPts val="4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可以实现一个集群上的不同应用负载混搭，有效提高了集群的利用率。</a:t>
            </a:r>
          </a:p>
          <a:p>
            <a:pPr lvl="1">
              <a:lnSpc>
                <a:spcPts val="4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不同计算框架可以共享底层存储，避免了数据集跨集群移动。</a:t>
            </a:r>
          </a:p>
          <a:p>
            <a:pPr>
              <a:lnSpc>
                <a:spcPts val="4000"/>
              </a:lnSpc>
            </a:pPr>
            <a:endParaRPr lang="en-US" altLang="zh-CN" sz="2400" dirty="0">
              <a:solidFill>
                <a:prstClr val="black"/>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6834393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85</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体系架构</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59" y="1014031"/>
            <a:ext cx="8408316" cy="4523699"/>
          </a:xfrm>
          <a:prstGeom prst="rect">
            <a:avLst/>
          </a:prstGeom>
        </p:spPr>
      </p:pic>
      <p:sp>
        <p:nvSpPr>
          <p:cNvPr id="5" name="矩形 4"/>
          <p:cNvSpPr/>
          <p:nvPr/>
        </p:nvSpPr>
        <p:spPr>
          <a:xfrm>
            <a:off x="217117" y="5586074"/>
            <a:ext cx="8610599" cy="913070"/>
          </a:xfrm>
          <a:prstGeom prst="rect">
            <a:avLst/>
          </a:prstGeom>
        </p:spPr>
        <p:txBody>
          <a:bodyPr wrap="square">
            <a:spAutoFit/>
          </a:bodyPr>
          <a:lstStyle/>
          <a:p>
            <a:pPr>
              <a:lnSpc>
                <a:spcPts val="3200"/>
              </a:lnSpc>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YARN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总体上采用</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Master/Slave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架构</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称为</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ResourceManager</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，Slave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称为</a:t>
            </a:r>
            <a:r>
              <a:rPr lang="en-US"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NodeManager</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86</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体系架构</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59" y="1014031"/>
            <a:ext cx="8408316" cy="4523699"/>
          </a:xfrm>
          <a:prstGeom prst="rect">
            <a:avLst/>
          </a:prstGeom>
        </p:spPr>
      </p:pic>
      <p:sp>
        <p:nvSpPr>
          <p:cNvPr id="5" name="矩形 4"/>
          <p:cNvSpPr/>
          <p:nvPr/>
        </p:nvSpPr>
        <p:spPr>
          <a:xfrm>
            <a:off x="217117" y="5586074"/>
            <a:ext cx="8610599" cy="502702"/>
          </a:xfrm>
          <a:prstGeom prst="rect">
            <a:avLst/>
          </a:prstGeom>
        </p:spPr>
        <p:txBody>
          <a:bodyPr wrap="square">
            <a:spAutoFit/>
          </a:bodyPr>
          <a:lstStyle/>
          <a:p>
            <a:pPr>
              <a:lnSpc>
                <a:spcPts val="3200"/>
              </a:lnSpc>
            </a:pPr>
            <a:r>
              <a:rPr lang="en-US"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ResourceManager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负责对各个</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NodeManager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上的资源进行统一管理和调度。</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088170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87</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体系架构</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59" y="1014031"/>
            <a:ext cx="8408316" cy="4523699"/>
          </a:xfrm>
          <a:prstGeom prst="rect">
            <a:avLst/>
          </a:prstGeom>
        </p:spPr>
      </p:pic>
      <p:sp>
        <p:nvSpPr>
          <p:cNvPr id="5" name="矩形 4"/>
          <p:cNvSpPr/>
          <p:nvPr/>
        </p:nvSpPr>
        <p:spPr>
          <a:xfrm>
            <a:off x="217117" y="5586074"/>
            <a:ext cx="8610599" cy="1323439"/>
          </a:xfrm>
          <a:prstGeom prst="rect">
            <a:avLst/>
          </a:prstGeom>
        </p:spPr>
        <p:txBody>
          <a:bodyPr wrap="square">
            <a:spAutoFit/>
          </a:bodyPr>
          <a:lstStyle/>
          <a:p>
            <a:pPr>
              <a:lnSpc>
                <a:spcPts val="32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当用户提交一个应用程序时，需要提供一个用以跟踪和管理这个程序的</a:t>
            </a:r>
            <a:r>
              <a:rPr lang="en-US"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ApplicationMaster</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它负责向</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ResourceManager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申请资源，并要求</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NodeManger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启动可以占用一定资源的</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Container</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7239988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88</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体系架构</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59" y="1014031"/>
            <a:ext cx="8408316" cy="4523699"/>
          </a:xfrm>
          <a:prstGeom prst="rect">
            <a:avLst/>
          </a:prstGeom>
        </p:spPr>
      </p:pic>
      <p:sp>
        <p:nvSpPr>
          <p:cNvPr id="5" name="矩形 4"/>
          <p:cNvSpPr/>
          <p:nvPr/>
        </p:nvSpPr>
        <p:spPr>
          <a:xfrm>
            <a:off x="217117" y="5586074"/>
            <a:ext cx="8610599" cy="913070"/>
          </a:xfrm>
          <a:prstGeom prst="rect">
            <a:avLst/>
          </a:prstGeom>
        </p:spPr>
        <p:txBody>
          <a:bodyPr wrap="square">
            <a:spAutoFit/>
          </a:bodyPr>
          <a:lstStyle/>
          <a:p>
            <a:pPr>
              <a:lnSpc>
                <a:spcPts val="32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由于不同的</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ApplicationMaster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被分布到不同的节点上，并通过一定的隔离机制进行了资源隔离，因此它们之间不会相互影响。</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177107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89</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lvl="1" fontAlgn="base">
              <a:lnSpc>
                <a:spcPct val="150000"/>
              </a:lnSpc>
              <a:spcAft>
                <a:spcPct val="0"/>
              </a:spcAft>
            </a:pPr>
            <a:r>
              <a:rPr lang="en-US" altLang="zh-CN" sz="2000" dirty="0">
                <a:solidFill>
                  <a:prstClr val="black"/>
                </a:solidFill>
                <a:latin typeface="微软雅黑" panose="020B0503020204020204" pitchFamily="34" charset="-122"/>
                <a:ea typeface="微软雅黑" panose="020B0503020204020204" pitchFamily="34" charset="-122"/>
                <a:sym typeface="+mn-ea"/>
              </a:rPr>
              <a:t>Resource Manager</a:t>
            </a:r>
            <a:r>
              <a:rPr lang="zh-CN" altLang="en-US" sz="2000" dirty="0">
                <a:solidFill>
                  <a:prstClr val="black"/>
                </a:solidFill>
                <a:latin typeface="微软雅黑" panose="020B0503020204020204" pitchFamily="34" charset="-122"/>
                <a:ea typeface="微软雅黑" panose="020B0503020204020204" pitchFamily="34" charset="-122"/>
                <a:sym typeface="+mn-ea"/>
              </a:rPr>
              <a:t>：</a:t>
            </a:r>
            <a:r>
              <a:rPr lang="zh-CN" altLang="zh-CN" sz="2000" dirty="0">
                <a:solidFill>
                  <a:prstClr val="black"/>
                </a:solidFill>
                <a:latin typeface="微软雅黑" panose="020B0503020204020204" pitchFamily="34" charset="-122"/>
                <a:ea typeface="微软雅黑" panose="020B0503020204020204" pitchFamily="34" charset="-122"/>
                <a:sym typeface="+mn-ea"/>
              </a:rPr>
              <a:t>部署并运行在</a:t>
            </a:r>
            <a:r>
              <a:rPr lang="en-US" altLang="zh-CN" sz="2000" dirty="0" err="1">
                <a:solidFill>
                  <a:prstClr val="black"/>
                </a:solidFill>
                <a:latin typeface="微软雅黑" panose="020B0503020204020204" pitchFamily="34" charset="-122"/>
                <a:ea typeface="微软雅黑" panose="020B0503020204020204" pitchFamily="34" charset="-122"/>
                <a:sym typeface="+mn-ea"/>
              </a:rPr>
              <a:t>NameNode</a:t>
            </a:r>
            <a:r>
              <a:rPr lang="zh-CN" altLang="zh-CN" sz="2000" dirty="0">
                <a:solidFill>
                  <a:prstClr val="black"/>
                </a:solidFill>
                <a:latin typeface="微软雅黑" panose="020B0503020204020204" pitchFamily="34" charset="-122"/>
                <a:ea typeface="微软雅黑" panose="020B0503020204020204" pitchFamily="34" charset="-122"/>
                <a:sym typeface="+mn-ea"/>
              </a:rPr>
              <a:t>上</a:t>
            </a:r>
            <a:endParaRPr lang="en-US" altLang="zh-CN" sz="2000" dirty="0">
              <a:solidFill>
                <a:prstClr val="black"/>
              </a:solidFill>
              <a:latin typeface="微软雅黑" panose="020B0503020204020204" pitchFamily="34" charset="-122"/>
              <a:ea typeface="微软雅黑" panose="020B0503020204020204" pitchFamily="34" charset="-122"/>
            </a:endParaRPr>
          </a:p>
          <a:p>
            <a:pPr lvl="1" fontAlgn="base">
              <a:lnSpc>
                <a:spcPct val="150000"/>
              </a:lnSpc>
              <a:spcAft>
                <a:spcPct val="0"/>
              </a:spcAft>
            </a:pPr>
            <a:r>
              <a:rPr lang="en-US" altLang="zh-CN" sz="2000" dirty="0">
                <a:solidFill>
                  <a:prstClr val="black"/>
                </a:solidFill>
                <a:latin typeface="微软雅黑" panose="020B0503020204020204" pitchFamily="34" charset="-122"/>
                <a:ea typeface="微软雅黑" panose="020B0503020204020204" pitchFamily="34" charset="-122"/>
                <a:sym typeface="+mn-ea"/>
              </a:rPr>
              <a:t>Node Manager</a:t>
            </a:r>
            <a:r>
              <a:rPr lang="zh-CN" altLang="en-US" sz="2000" dirty="0">
                <a:solidFill>
                  <a:prstClr val="black"/>
                </a:solidFill>
                <a:latin typeface="微软雅黑" panose="020B0503020204020204" pitchFamily="34" charset="-122"/>
                <a:ea typeface="微软雅黑" panose="020B0503020204020204" pitchFamily="34" charset="-122"/>
                <a:sym typeface="+mn-ea"/>
              </a:rPr>
              <a:t>：</a:t>
            </a:r>
            <a:r>
              <a:rPr lang="zh-CN" altLang="zh-CN" sz="2000" dirty="0">
                <a:solidFill>
                  <a:prstClr val="black"/>
                </a:solidFill>
                <a:latin typeface="微软雅黑" panose="020B0503020204020204" pitchFamily="34" charset="-122"/>
                <a:ea typeface="微软雅黑" panose="020B0503020204020204" pitchFamily="34" charset="-122"/>
                <a:sym typeface="+mn-ea"/>
              </a:rPr>
              <a:t>部署在每个</a:t>
            </a:r>
            <a:r>
              <a:rPr lang="en-US" altLang="zh-CN" sz="2000" dirty="0" err="1">
                <a:solidFill>
                  <a:prstClr val="black"/>
                </a:solidFill>
                <a:latin typeface="微软雅黑" panose="020B0503020204020204" pitchFamily="34" charset="-122"/>
                <a:ea typeface="微软雅黑" panose="020B0503020204020204" pitchFamily="34" charset="-122"/>
                <a:sym typeface="+mn-ea"/>
              </a:rPr>
              <a:t>DataNode</a:t>
            </a:r>
            <a:r>
              <a:rPr lang="zh-CN" altLang="zh-CN" sz="2000" dirty="0">
                <a:solidFill>
                  <a:prstClr val="black"/>
                </a:solidFill>
                <a:latin typeface="微软雅黑" panose="020B0503020204020204" pitchFamily="34" charset="-122"/>
                <a:ea typeface="微软雅黑" panose="020B0503020204020204" pitchFamily="34" charset="-122"/>
                <a:sym typeface="+mn-ea"/>
              </a:rPr>
              <a:t>上，作为</a:t>
            </a:r>
            <a:r>
              <a:rPr lang="en-US" altLang="zh-CN" sz="2000" dirty="0">
                <a:solidFill>
                  <a:prstClr val="black"/>
                </a:solidFill>
                <a:latin typeface="微软雅黑" panose="020B0503020204020204" pitchFamily="34" charset="-122"/>
                <a:ea typeface="微软雅黑" panose="020B0503020204020204" pitchFamily="34" charset="-122"/>
                <a:sym typeface="+mn-ea"/>
              </a:rPr>
              <a:t>Resource Manager</a:t>
            </a:r>
            <a:r>
              <a:rPr lang="zh-CN" altLang="zh-CN" sz="2000" dirty="0">
                <a:solidFill>
                  <a:prstClr val="black"/>
                </a:solidFill>
                <a:latin typeface="微软雅黑" panose="020B0503020204020204" pitchFamily="34" charset="-122"/>
                <a:ea typeface="微软雅黑" panose="020B0503020204020204" pitchFamily="34" charset="-122"/>
                <a:sym typeface="+mn-ea"/>
              </a:rPr>
              <a:t>的节点代理；</a:t>
            </a:r>
            <a:endParaRPr lang="en-US" altLang="zh-CN" sz="2000" dirty="0">
              <a:solidFill>
                <a:prstClr val="black"/>
              </a:solidFill>
              <a:latin typeface="微软雅黑" panose="020B0503020204020204" pitchFamily="34" charset="-122"/>
              <a:ea typeface="微软雅黑" panose="020B0503020204020204" pitchFamily="34" charset="-122"/>
            </a:endParaRPr>
          </a:p>
          <a:p>
            <a:pPr lvl="1" fontAlgn="base">
              <a:lnSpc>
                <a:spcPct val="150000"/>
              </a:lnSpc>
              <a:spcAft>
                <a:spcPct val="0"/>
              </a:spcAft>
            </a:pPr>
            <a:r>
              <a:rPr lang="zh-CN" altLang="zh-CN" sz="2000" dirty="0">
                <a:solidFill>
                  <a:prstClr val="black"/>
                </a:solidFill>
                <a:latin typeface="微软雅黑" panose="020B0503020204020204" pitchFamily="34" charset="-122"/>
                <a:ea typeface="微软雅黑" panose="020B0503020204020204" pitchFamily="34" charset="-122"/>
                <a:sym typeface="+mn-ea"/>
              </a:rPr>
              <a:t>每个</a:t>
            </a:r>
            <a:r>
              <a:rPr lang="en-US" altLang="zh-CN" sz="2000" dirty="0" err="1">
                <a:solidFill>
                  <a:prstClr val="black"/>
                </a:solidFill>
                <a:latin typeface="微软雅黑" panose="020B0503020204020204" pitchFamily="34" charset="-122"/>
                <a:ea typeface="微软雅黑" panose="020B0503020204020204" pitchFamily="34" charset="-122"/>
                <a:sym typeface="+mn-ea"/>
              </a:rPr>
              <a:t>DataNode</a:t>
            </a:r>
            <a:r>
              <a:rPr lang="zh-CN" altLang="zh-CN" sz="2000" dirty="0">
                <a:solidFill>
                  <a:prstClr val="black"/>
                </a:solidFill>
                <a:latin typeface="微软雅黑" panose="020B0503020204020204" pitchFamily="34" charset="-122"/>
                <a:ea typeface="微软雅黑" panose="020B0503020204020204" pitchFamily="34" charset="-122"/>
                <a:sym typeface="+mn-ea"/>
              </a:rPr>
              <a:t>都包含一个或多个</a:t>
            </a:r>
            <a:r>
              <a:rPr lang="en-US" altLang="zh-CN" sz="2000" dirty="0">
                <a:solidFill>
                  <a:prstClr val="black"/>
                </a:solidFill>
                <a:latin typeface="微软雅黑" panose="020B0503020204020204" pitchFamily="34" charset="-122"/>
                <a:ea typeface="微软雅黑" panose="020B0503020204020204" pitchFamily="34" charset="-122"/>
                <a:sym typeface="+mn-ea"/>
              </a:rPr>
              <a:t>Container</a:t>
            </a:r>
            <a:r>
              <a:rPr lang="zh-CN" altLang="zh-CN" sz="2000" dirty="0">
                <a:solidFill>
                  <a:prstClr val="black"/>
                </a:solidFill>
                <a:latin typeface="微软雅黑" panose="020B0503020204020204" pitchFamily="34" charset="-122"/>
                <a:ea typeface="微软雅黑" panose="020B0503020204020204" pitchFamily="34" charset="-122"/>
                <a:sym typeface="+mn-ea"/>
              </a:rPr>
              <a:t>用于资源调度</a:t>
            </a:r>
            <a:endParaRPr lang="en-US" altLang="zh-CN" sz="2000" dirty="0">
              <a:solidFill>
                <a:prstClr val="black"/>
              </a:solidFill>
              <a:latin typeface="微软雅黑" panose="020B0503020204020204" pitchFamily="34" charset="-122"/>
              <a:ea typeface="微软雅黑" panose="020B0503020204020204" pitchFamily="34" charset="-122"/>
            </a:endParaRPr>
          </a:p>
          <a:p>
            <a:pPr lvl="1" fontAlgn="base">
              <a:lnSpc>
                <a:spcPct val="150000"/>
              </a:lnSpc>
              <a:spcAft>
                <a:spcPct val="0"/>
              </a:spcAft>
            </a:pPr>
            <a:r>
              <a:rPr lang="zh-CN" altLang="zh-CN" sz="2000" dirty="0">
                <a:solidFill>
                  <a:prstClr val="black"/>
                </a:solidFill>
                <a:latin typeface="微软雅黑" panose="020B0503020204020204" pitchFamily="34" charset="-122"/>
                <a:ea typeface="微软雅黑" panose="020B0503020204020204" pitchFamily="34" charset="-122"/>
                <a:sym typeface="+mn-ea"/>
              </a:rPr>
              <a:t>每一个提交给</a:t>
            </a:r>
            <a:r>
              <a:rPr lang="en-US" altLang="zh-CN" sz="2000" dirty="0">
                <a:solidFill>
                  <a:prstClr val="black"/>
                </a:solidFill>
                <a:latin typeface="微软雅黑" panose="020B0503020204020204" pitchFamily="34" charset="-122"/>
                <a:ea typeface="微软雅黑" panose="020B0503020204020204" pitchFamily="34" charset="-122"/>
                <a:sym typeface="+mn-ea"/>
              </a:rPr>
              <a:t>Hadoop</a:t>
            </a:r>
            <a:r>
              <a:rPr lang="zh-CN" altLang="zh-CN" sz="2000" dirty="0">
                <a:solidFill>
                  <a:prstClr val="black"/>
                </a:solidFill>
                <a:latin typeface="微软雅黑" panose="020B0503020204020204" pitchFamily="34" charset="-122"/>
                <a:ea typeface="微软雅黑" panose="020B0503020204020204" pitchFamily="34" charset="-122"/>
                <a:sym typeface="+mn-ea"/>
              </a:rPr>
              <a:t>集群的</a:t>
            </a:r>
            <a:r>
              <a:rPr lang="en-US" altLang="zh-CN" sz="2000" dirty="0">
                <a:solidFill>
                  <a:prstClr val="black"/>
                </a:solidFill>
                <a:latin typeface="微软雅黑" panose="020B0503020204020204" pitchFamily="34" charset="-122"/>
                <a:ea typeface="微软雅黑" panose="020B0503020204020204" pitchFamily="34" charset="-122"/>
                <a:sym typeface="+mn-ea"/>
              </a:rPr>
              <a:t>Application</a:t>
            </a:r>
            <a:r>
              <a:rPr lang="zh-CN" altLang="zh-CN" sz="2000" dirty="0">
                <a:solidFill>
                  <a:prstClr val="black"/>
                </a:solidFill>
                <a:latin typeface="微软雅黑" panose="020B0503020204020204" pitchFamily="34" charset="-122"/>
                <a:ea typeface="微软雅黑" panose="020B0503020204020204" pitchFamily="34" charset="-122"/>
                <a:sym typeface="+mn-ea"/>
              </a:rPr>
              <a:t>都有一个</a:t>
            </a:r>
            <a:r>
              <a:rPr lang="en-US" altLang="zh-CN" sz="2000" dirty="0">
                <a:solidFill>
                  <a:prstClr val="black"/>
                </a:solidFill>
                <a:latin typeface="微软雅黑" panose="020B0503020204020204" pitchFamily="34" charset="-122"/>
                <a:ea typeface="微软雅黑" panose="020B0503020204020204" pitchFamily="34" charset="-122"/>
                <a:sym typeface="+mn-ea"/>
              </a:rPr>
              <a:t>Application Master</a:t>
            </a:r>
            <a:r>
              <a:rPr lang="zh-CN" altLang="zh-CN" sz="2000" dirty="0">
                <a:solidFill>
                  <a:prstClr val="black"/>
                </a:solidFill>
                <a:latin typeface="微软雅黑" panose="020B0503020204020204" pitchFamily="34" charset="-122"/>
                <a:ea typeface="微软雅黑" panose="020B0503020204020204" pitchFamily="34" charset="-122"/>
                <a:sym typeface="+mn-ea"/>
              </a:rPr>
              <a:t>与之对应，运行在某个</a:t>
            </a:r>
            <a:r>
              <a:rPr lang="en-US" altLang="zh-CN" sz="2000" dirty="0" err="1">
                <a:solidFill>
                  <a:prstClr val="black"/>
                </a:solidFill>
                <a:latin typeface="微软雅黑" panose="020B0503020204020204" pitchFamily="34" charset="-122"/>
                <a:ea typeface="微软雅黑" panose="020B0503020204020204" pitchFamily="34" charset="-122"/>
                <a:sym typeface="+mn-ea"/>
              </a:rPr>
              <a:t>DataNode</a:t>
            </a:r>
            <a:r>
              <a:rPr lang="zh-CN" altLang="zh-CN" sz="2000" dirty="0">
                <a:solidFill>
                  <a:prstClr val="black"/>
                </a:solidFill>
                <a:latin typeface="微软雅黑" panose="020B0503020204020204" pitchFamily="34" charset="-122"/>
                <a:ea typeface="微软雅黑" panose="020B0503020204020204" pitchFamily="34" charset="-122"/>
                <a:sym typeface="+mn-ea"/>
              </a:rPr>
              <a:t>上</a:t>
            </a: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三、</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部署方式</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a:t>
            </a:fld>
            <a:endParaRPr lang="zh-CN" altLang="en-US"/>
          </a:p>
        </p:txBody>
      </p:sp>
      <p:sp>
        <p:nvSpPr>
          <p:cNvPr id="3" name="文本框 2"/>
          <p:cNvSpPr txBox="1"/>
          <p:nvPr/>
        </p:nvSpPr>
        <p:spPr>
          <a:xfrm>
            <a:off x="685800" y="124403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pic>
        <p:nvPicPr>
          <p:cNvPr id="8" name="图片 7"/>
          <p:cNvPicPr>
            <a:picLocks noChangeAspect="1"/>
          </p:cNvPicPr>
          <p:nvPr/>
        </p:nvPicPr>
        <p:blipFill>
          <a:blip r:embed="rId4"/>
          <a:stretch>
            <a:fillRect/>
          </a:stretch>
        </p:blipFill>
        <p:spPr>
          <a:xfrm>
            <a:off x="-173588" y="836400"/>
            <a:ext cx="9317588" cy="5107200"/>
          </a:xfrm>
          <a:prstGeom prst="rect">
            <a:avLst/>
          </a:prstGeom>
        </p:spPr>
      </p:pic>
    </p:spTree>
    <p:extLst>
      <p:ext uri="{BB962C8B-B14F-4D97-AF65-F5344CB8AC3E}">
        <p14:creationId xmlns:p14="http://schemas.microsoft.com/office/powerpoint/2010/main" val="34802743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a:xfrm>
            <a:off x="6596519" y="6492875"/>
            <a:ext cx="2133600" cy="365125"/>
          </a:xfrm>
        </p:spPr>
        <p:txBody>
          <a:bodyPr/>
          <a:lstStyle/>
          <a:p>
            <a:fld id="{FEDE585B-7DBF-4E9A-8DFC-40CAE5833393}" type="slidenum">
              <a:rPr lang="zh-CN" altLang="en-US" smtClean="0"/>
              <a:t>90</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三、 </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部署方式</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90600"/>
            <a:ext cx="9078213" cy="4486081"/>
          </a:xfrm>
          <a:prstGeom prst="rect">
            <a:avLst/>
          </a:prstGeom>
          <a:solidFill>
            <a:schemeClr val="bg1"/>
          </a:solidFill>
        </p:spPr>
      </p:pic>
      <p:sp>
        <p:nvSpPr>
          <p:cNvPr id="3" name="矩形 2"/>
          <p:cNvSpPr/>
          <p:nvPr/>
        </p:nvSpPr>
        <p:spPr>
          <a:xfrm>
            <a:off x="152401" y="5410200"/>
            <a:ext cx="8925812" cy="1477328"/>
          </a:xfrm>
          <a:prstGeom prst="rect">
            <a:avLst/>
          </a:prstGeom>
        </p:spPr>
        <p:txBody>
          <a:bodyPr wrap="square">
            <a:spAutoFit/>
          </a:bodyPr>
          <a:lstStyle/>
          <a:p>
            <a:pPr>
              <a:lnSpc>
                <a:spcPct val="150000"/>
              </a:lnSpc>
            </a:pP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Resource Manager</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部署并运行在</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上，负责管理整个集群的资源分配，将各种计算资源以抽象资源单位</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Container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的形式分配给</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Node 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供</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Application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使用。</a:t>
            </a:r>
          </a:p>
        </p:txBody>
      </p:sp>
      <p:sp>
        <p:nvSpPr>
          <p:cNvPr id="5" name="圆角矩形 4"/>
          <p:cNvSpPr/>
          <p:nvPr/>
        </p:nvSpPr>
        <p:spPr>
          <a:xfrm>
            <a:off x="3886200" y="1600200"/>
            <a:ext cx="2057400" cy="914400"/>
          </a:xfrm>
          <a:prstGeom prst="roundRect">
            <a:avLst/>
          </a:prstGeom>
          <a:solidFill>
            <a:schemeClr val="accent5">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7627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a:xfrm>
            <a:off x="6596519" y="6492875"/>
            <a:ext cx="2133600" cy="365125"/>
          </a:xfrm>
        </p:spPr>
        <p:txBody>
          <a:bodyPr/>
          <a:lstStyle/>
          <a:p>
            <a:fld id="{FEDE585B-7DBF-4E9A-8DFC-40CAE5833393}" type="slidenum">
              <a:rPr lang="zh-CN" altLang="en-US" smtClean="0"/>
              <a:t>91</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三、 </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部署方式</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90600"/>
            <a:ext cx="9078213" cy="4486081"/>
          </a:xfrm>
          <a:prstGeom prst="rect">
            <a:avLst/>
          </a:prstGeom>
          <a:solidFill>
            <a:schemeClr val="bg1"/>
          </a:solidFill>
        </p:spPr>
      </p:pic>
      <p:sp>
        <p:nvSpPr>
          <p:cNvPr id="3" name="矩形 2"/>
          <p:cNvSpPr/>
          <p:nvPr/>
        </p:nvSpPr>
        <p:spPr>
          <a:xfrm>
            <a:off x="304800" y="5661612"/>
            <a:ext cx="8534400" cy="1015663"/>
          </a:xfrm>
          <a:prstGeom prst="rect">
            <a:avLst/>
          </a:prstGeom>
        </p:spPr>
        <p:txBody>
          <a:bodyPr wrap="square">
            <a:spAutoFit/>
          </a:bodyPr>
          <a:lstStyle/>
          <a:p>
            <a:pPr>
              <a:lnSpc>
                <a:spcPct val="150000"/>
              </a:lnSpc>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Node 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：部署在每个</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DataNode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上，作为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Resource 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的节点代理，是集群中实际拥有计算资源使用权的工作节点。</a:t>
            </a:r>
          </a:p>
        </p:txBody>
      </p:sp>
      <p:sp>
        <p:nvSpPr>
          <p:cNvPr id="8" name="圆角矩形 7"/>
          <p:cNvSpPr/>
          <p:nvPr/>
        </p:nvSpPr>
        <p:spPr>
          <a:xfrm>
            <a:off x="1524000" y="2743200"/>
            <a:ext cx="2057400" cy="533400"/>
          </a:xfrm>
          <a:prstGeom prst="roundRect">
            <a:avLst/>
          </a:prstGeom>
          <a:solidFill>
            <a:schemeClr val="accent5">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37516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a:xfrm>
            <a:off x="6596519" y="6492875"/>
            <a:ext cx="2133600" cy="365125"/>
          </a:xfrm>
        </p:spPr>
        <p:txBody>
          <a:bodyPr/>
          <a:lstStyle/>
          <a:p>
            <a:fld id="{FEDE585B-7DBF-4E9A-8DFC-40CAE5833393}" type="slidenum">
              <a:rPr lang="zh-CN" altLang="en-US" smtClean="0"/>
              <a:t>92</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三、 </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部署方式</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90600"/>
            <a:ext cx="9078213" cy="4486081"/>
          </a:xfrm>
          <a:prstGeom prst="rect">
            <a:avLst/>
          </a:prstGeom>
          <a:solidFill>
            <a:schemeClr val="bg1"/>
          </a:solidFill>
        </p:spPr>
      </p:pic>
      <p:sp>
        <p:nvSpPr>
          <p:cNvPr id="3" name="矩形 2"/>
          <p:cNvSpPr/>
          <p:nvPr/>
        </p:nvSpPr>
        <p:spPr>
          <a:xfrm>
            <a:off x="304800" y="5661612"/>
            <a:ext cx="8534400" cy="1015663"/>
          </a:xfrm>
          <a:prstGeom prst="rect">
            <a:avLst/>
          </a:prstGeom>
        </p:spPr>
        <p:txBody>
          <a:bodyPr wrap="square">
            <a:spAutoFit/>
          </a:bodyPr>
          <a:lstStyle/>
          <a:p>
            <a:pPr marL="0" lvl="1">
              <a:lnSpc>
                <a:spcPct val="150000"/>
              </a:lnSpc>
            </a:pPr>
            <a:r>
              <a:rPr lang="zh-CN" altLang="zh-CN" sz="2000" dirty="0">
                <a:solidFill>
                  <a:prstClr val="black"/>
                </a:solidFill>
                <a:latin typeface="微软雅黑" panose="020B0503020204020204" pitchFamily="34" charset="-122"/>
                <a:ea typeface="微软雅黑" panose="020B0503020204020204" pitchFamily="34" charset="-122"/>
                <a:sym typeface="+mn-ea"/>
              </a:rPr>
              <a:t>每个</a:t>
            </a:r>
            <a:r>
              <a:rPr lang="en-US" altLang="zh-CN" sz="2000" dirty="0" err="1">
                <a:solidFill>
                  <a:prstClr val="black"/>
                </a:solidFill>
                <a:latin typeface="微软雅黑" panose="020B0503020204020204" pitchFamily="34" charset="-122"/>
                <a:ea typeface="微软雅黑" panose="020B0503020204020204" pitchFamily="34" charset="-122"/>
                <a:sym typeface="+mn-ea"/>
              </a:rPr>
              <a:t>DataNode</a:t>
            </a:r>
            <a:r>
              <a:rPr lang="zh-CN" altLang="zh-CN" sz="2000" dirty="0">
                <a:solidFill>
                  <a:prstClr val="black"/>
                </a:solidFill>
                <a:latin typeface="微软雅黑" panose="020B0503020204020204" pitchFamily="34" charset="-122"/>
                <a:ea typeface="微软雅黑" panose="020B0503020204020204" pitchFamily="34" charset="-122"/>
                <a:sym typeface="+mn-ea"/>
              </a:rPr>
              <a:t>都包含一个或多个</a:t>
            </a:r>
            <a:r>
              <a:rPr lang="en-US" altLang="zh-CN" sz="2000" dirty="0">
                <a:solidFill>
                  <a:srgbClr val="FF0000"/>
                </a:solidFill>
                <a:latin typeface="微软雅黑" panose="020B0503020204020204" pitchFamily="34" charset="-122"/>
                <a:ea typeface="微软雅黑" panose="020B0503020204020204" pitchFamily="34" charset="-122"/>
                <a:sym typeface="+mn-ea"/>
              </a:rPr>
              <a:t>Container</a:t>
            </a:r>
            <a:r>
              <a:rPr lang="zh-CN" altLang="zh-CN" sz="2000" dirty="0">
                <a:solidFill>
                  <a:prstClr val="black"/>
                </a:solidFill>
                <a:latin typeface="微软雅黑" panose="020B0503020204020204" pitchFamily="34" charset="-122"/>
                <a:ea typeface="微软雅黑" panose="020B0503020204020204" pitchFamily="34" charset="-122"/>
                <a:sym typeface="+mn-ea"/>
              </a:rPr>
              <a:t>用于资源调度</a:t>
            </a:r>
            <a:r>
              <a:rPr lang="zh-CN" altLang="en-US" sz="2000" dirty="0">
                <a:solidFill>
                  <a:prstClr val="black"/>
                </a:solidFill>
                <a:latin typeface="微软雅黑" panose="020B0503020204020204" pitchFamily="34" charset="-122"/>
                <a:ea typeface="微软雅黑" panose="020B0503020204020204" pitchFamily="34" charset="-122"/>
                <a:sym typeface="+mn-ea"/>
              </a:rPr>
              <a:t>，</a:t>
            </a:r>
            <a:r>
              <a:rPr lang="en-US" altLang="zh-CN" sz="2000" dirty="0">
                <a:solidFill>
                  <a:prstClr val="black"/>
                </a:solidFill>
                <a:latin typeface="微软雅黑" panose="020B0503020204020204" pitchFamily="34" charset="-122"/>
                <a:ea typeface="微软雅黑" panose="020B0503020204020204" pitchFamily="34" charset="-122"/>
                <a:sym typeface="+mn-ea"/>
              </a:rPr>
              <a:t>Container</a:t>
            </a:r>
            <a:r>
              <a:rPr lang="zh-CN" altLang="en-US" sz="2000" dirty="0">
                <a:solidFill>
                  <a:prstClr val="black"/>
                </a:solidFill>
                <a:latin typeface="微软雅黑" panose="020B0503020204020204" pitchFamily="34" charset="-122"/>
                <a:ea typeface="微软雅黑" panose="020B0503020204020204" pitchFamily="34" charset="-122"/>
                <a:sym typeface="+mn-ea"/>
              </a:rPr>
              <a:t>就是</a:t>
            </a:r>
            <a:r>
              <a:rPr lang="en-US" altLang="zh-CN" sz="2000" dirty="0">
                <a:solidFill>
                  <a:prstClr val="black"/>
                </a:solidFill>
                <a:latin typeface="微软雅黑" panose="020B0503020204020204" pitchFamily="34" charset="-122"/>
                <a:ea typeface="微软雅黑" panose="020B0503020204020204" pitchFamily="34" charset="-122"/>
                <a:sym typeface="+mn-ea"/>
              </a:rPr>
              <a:t>YARN</a:t>
            </a:r>
            <a:r>
              <a:rPr lang="zh-CN" altLang="en-US" sz="2000" dirty="0">
                <a:solidFill>
                  <a:prstClr val="black"/>
                </a:solidFill>
                <a:latin typeface="微软雅黑" panose="020B0503020204020204" pitchFamily="34" charset="-122"/>
                <a:ea typeface="微软雅黑" panose="020B0503020204020204" pitchFamily="34" charset="-122"/>
                <a:sym typeface="+mn-ea"/>
              </a:rPr>
              <a:t>对集群计算资源建立的抽象模型。</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470224" y="4648200"/>
            <a:ext cx="2057400" cy="533400"/>
          </a:xfrm>
          <a:prstGeom prst="roundRect">
            <a:avLst/>
          </a:prstGeom>
          <a:solidFill>
            <a:schemeClr val="accent5">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圆角矩形 8"/>
          <p:cNvSpPr/>
          <p:nvPr/>
        </p:nvSpPr>
        <p:spPr>
          <a:xfrm>
            <a:off x="5011403" y="4648200"/>
            <a:ext cx="2057400" cy="533400"/>
          </a:xfrm>
          <a:prstGeom prst="roundRect">
            <a:avLst/>
          </a:prstGeom>
          <a:solidFill>
            <a:schemeClr val="accent4">
              <a:lumMod val="40000"/>
              <a:lumOff val="6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140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a:xfrm>
            <a:off x="6596519" y="6492875"/>
            <a:ext cx="2133600" cy="365125"/>
          </a:xfrm>
        </p:spPr>
        <p:txBody>
          <a:bodyPr/>
          <a:lstStyle/>
          <a:p>
            <a:fld id="{FEDE585B-7DBF-4E9A-8DFC-40CAE5833393}" type="slidenum">
              <a:rPr lang="zh-CN" altLang="en-US" smtClean="0"/>
              <a:t>93</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三、 </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部署方式</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90600"/>
            <a:ext cx="9078213" cy="4486081"/>
          </a:xfrm>
          <a:prstGeom prst="rect">
            <a:avLst/>
          </a:prstGeom>
          <a:solidFill>
            <a:schemeClr val="bg1"/>
          </a:solidFill>
        </p:spPr>
      </p:pic>
      <p:sp>
        <p:nvSpPr>
          <p:cNvPr id="3" name="矩形 2"/>
          <p:cNvSpPr/>
          <p:nvPr/>
        </p:nvSpPr>
        <p:spPr>
          <a:xfrm>
            <a:off x="228599" y="5476681"/>
            <a:ext cx="8849613" cy="1477328"/>
          </a:xfrm>
          <a:prstGeom prst="rect">
            <a:avLst/>
          </a:prstGeom>
        </p:spPr>
        <p:txBody>
          <a:bodyPr wrap="square">
            <a:spAutoFit/>
          </a:bodyPr>
          <a:lstStyle/>
          <a:p>
            <a:pPr marL="0" lvl="1">
              <a:lnSpc>
                <a:spcPct val="150000"/>
              </a:lnSpc>
            </a:pPr>
            <a:r>
              <a:rPr lang="zh-CN" altLang="zh-CN" sz="2000" dirty="0">
                <a:solidFill>
                  <a:prstClr val="black"/>
                </a:solidFill>
                <a:latin typeface="微软雅黑" panose="020B0503020204020204" pitchFamily="34" charset="-122"/>
                <a:ea typeface="微软雅黑" panose="020B0503020204020204" pitchFamily="34" charset="-122"/>
                <a:sym typeface="+mn-ea"/>
              </a:rPr>
              <a:t>每一个提交给</a:t>
            </a:r>
            <a:r>
              <a:rPr lang="en-US" altLang="zh-CN" sz="2000" dirty="0">
                <a:solidFill>
                  <a:prstClr val="black"/>
                </a:solidFill>
                <a:latin typeface="微软雅黑" panose="020B0503020204020204" pitchFamily="34" charset="-122"/>
                <a:ea typeface="微软雅黑" panose="020B0503020204020204" pitchFamily="34" charset="-122"/>
                <a:sym typeface="+mn-ea"/>
              </a:rPr>
              <a:t>Hadoop</a:t>
            </a:r>
            <a:r>
              <a:rPr lang="zh-CN" altLang="zh-CN" sz="2000" dirty="0">
                <a:solidFill>
                  <a:prstClr val="black"/>
                </a:solidFill>
                <a:latin typeface="微软雅黑" panose="020B0503020204020204" pitchFamily="34" charset="-122"/>
                <a:ea typeface="微软雅黑" panose="020B0503020204020204" pitchFamily="34" charset="-122"/>
                <a:sym typeface="+mn-ea"/>
              </a:rPr>
              <a:t>集群的</a:t>
            </a:r>
            <a:r>
              <a:rPr lang="en-US" altLang="zh-CN" sz="2000" dirty="0">
                <a:solidFill>
                  <a:prstClr val="black"/>
                </a:solidFill>
                <a:latin typeface="微软雅黑" panose="020B0503020204020204" pitchFamily="34" charset="-122"/>
                <a:ea typeface="微软雅黑" panose="020B0503020204020204" pitchFamily="34" charset="-122"/>
                <a:sym typeface="+mn-ea"/>
              </a:rPr>
              <a:t>Application</a:t>
            </a:r>
            <a:r>
              <a:rPr lang="zh-CN" altLang="zh-CN" sz="2000" dirty="0">
                <a:solidFill>
                  <a:prstClr val="black"/>
                </a:solidFill>
                <a:latin typeface="微软雅黑" panose="020B0503020204020204" pitchFamily="34" charset="-122"/>
                <a:ea typeface="微软雅黑" panose="020B0503020204020204" pitchFamily="34" charset="-122"/>
                <a:sym typeface="+mn-ea"/>
              </a:rPr>
              <a:t>都有一个</a:t>
            </a:r>
            <a:r>
              <a:rPr lang="en-US" altLang="zh-CN" sz="2000" dirty="0">
                <a:solidFill>
                  <a:srgbClr val="FF0000"/>
                </a:solidFill>
                <a:latin typeface="微软雅黑" panose="020B0503020204020204" pitchFamily="34" charset="-122"/>
                <a:ea typeface="微软雅黑" panose="020B0503020204020204" pitchFamily="34" charset="-122"/>
                <a:sym typeface="+mn-ea"/>
              </a:rPr>
              <a:t>Application Master</a:t>
            </a:r>
            <a:r>
              <a:rPr lang="zh-CN" altLang="zh-CN" sz="2000" dirty="0">
                <a:solidFill>
                  <a:prstClr val="black"/>
                </a:solidFill>
                <a:latin typeface="微软雅黑" panose="020B0503020204020204" pitchFamily="34" charset="-122"/>
                <a:ea typeface="微软雅黑" panose="020B0503020204020204" pitchFamily="34" charset="-122"/>
                <a:sym typeface="+mn-ea"/>
              </a:rPr>
              <a:t>与之对应，运行在某个</a:t>
            </a:r>
            <a:r>
              <a:rPr lang="en-US" altLang="zh-CN" sz="2000" dirty="0" err="1">
                <a:solidFill>
                  <a:prstClr val="black"/>
                </a:solidFill>
                <a:latin typeface="微软雅黑" panose="020B0503020204020204" pitchFamily="34" charset="-122"/>
                <a:ea typeface="微软雅黑" panose="020B0503020204020204" pitchFamily="34" charset="-122"/>
                <a:sym typeface="+mn-ea"/>
              </a:rPr>
              <a:t>DataNode</a:t>
            </a:r>
            <a:r>
              <a:rPr lang="zh-CN" altLang="zh-CN" sz="2000" dirty="0">
                <a:solidFill>
                  <a:prstClr val="black"/>
                </a:solidFill>
                <a:latin typeface="微软雅黑" panose="020B0503020204020204" pitchFamily="34" charset="-122"/>
                <a:ea typeface="微软雅黑" panose="020B0503020204020204" pitchFamily="34" charset="-122"/>
                <a:sym typeface="+mn-ea"/>
              </a:rPr>
              <a:t>上</a:t>
            </a:r>
            <a:r>
              <a:rPr lang="zh-CN" altLang="en-US" sz="2000" dirty="0">
                <a:solidFill>
                  <a:prstClr val="black"/>
                </a:solidFill>
                <a:latin typeface="微软雅黑" panose="020B0503020204020204" pitchFamily="34" charset="-122"/>
                <a:ea typeface="微软雅黑" panose="020B0503020204020204" pitchFamily="34" charset="-122"/>
                <a:sym typeface="+mn-ea"/>
              </a:rPr>
              <a:t>。</a:t>
            </a:r>
            <a:r>
              <a:rPr lang="en-US" altLang="zh-CN" sz="2000" dirty="0">
                <a:solidFill>
                  <a:prstClr val="black"/>
                </a:solidFill>
                <a:latin typeface="微软雅黑" panose="020B0503020204020204" pitchFamily="34" charset="-122"/>
                <a:ea typeface="微软雅黑" panose="020B0503020204020204" pitchFamily="34" charset="-122"/>
                <a:sym typeface="+mn-ea"/>
              </a:rPr>
              <a:t>AM</a:t>
            </a:r>
            <a:r>
              <a:rPr lang="zh-CN" altLang="en-US" sz="2000" dirty="0">
                <a:solidFill>
                  <a:prstClr val="black"/>
                </a:solidFill>
                <a:latin typeface="微软雅黑" panose="020B0503020204020204" pitchFamily="34" charset="-122"/>
                <a:ea typeface="微软雅黑" panose="020B0503020204020204" pitchFamily="34" charset="-122"/>
                <a:sym typeface="+mn-ea"/>
              </a:rPr>
              <a:t>主要管理和监控运行在</a:t>
            </a:r>
            <a:r>
              <a:rPr lang="en-US" altLang="zh-CN" sz="2000" dirty="0" err="1">
                <a:solidFill>
                  <a:prstClr val="black"/>
                </a:solidFill>
                <a:latin typeface="微软雅黑" panose="020B0503020204020204" pitchFamily="34" charset="-122"/>
                <a:ea typeface="微软雅黑" panose="020B0503020204020204" pitchFamily="34" charset="-122"/>
                <a:sym typeface="+mn-ea"/>
              </a:rPr>
              <a:t>DataNode</a:t>
            </a:r>
            <a:r>
              <a:rPr lang="zh-CN" altLang="en-US" sz="2000" dirty="0">
                <a:solidFill>
                  <a:prstClr val="black"/>
                </a:solidFill>
                <a:latin typeface="微软雅黑" panose="020B0503020204020204" pitchFamily="34" charset="-122"/>
                <a:ea typeface="微软雅黑" panose="020B0503020204020204" pitchFamily="34" charset="-122"/>
                <a:sym typeface="+mn-ea"/>
              </a:rPr>
              <a:t>上的</a:t>
            </a:r>
            <a:r>
              <a:rPr lang="en-US" altLang="zh-CN" sz="2000" dirty="0">
                <a:solidFill>
                  <a:prstClr val="black"/>
                </a:solidFill>
                <a:latin typeface="微软雅黑" panose="020B0503020204020204" pitchFamily="34" charset="-122"/>
                <a:ea typeface="微软雅黑" panose="020B0503020204020204" pitchFamily="34" charset="-122"/>
                <a:sym typeface="+mn-ea"/>
              </a:rPr>
              <a:t>Application task</a:t>
            </a:r>
            <a:r>
              <a:rPr lang="zh-CN" altLang="en-US" sz="2000" dirty="0">
                <a:solidFill>
                  <a:prstClr val="black"/>
                </a:solidFill>
                <a:latin typeface="微软雅黑" panose="020B0503020204020204" pitchFamily="34" charset="-122"/>
                <a:ea typeface="微软雅黑" panose="020B0503020204020204" pitchFamily="34" charset="-122"/>
                <a:sym typeface="+mn-ea"/>
              </a:rPr>
              <a:t>。</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524000" y="3124200"/>
            <a:ext cx="2057400" cy="533400"/>
          </a:xfrm>
          <a:prstGeom prst="roundRect">
            <a:avLst/>
          </a:prstGeom>
          <a:solidFill>
            <a:schemeClr val="accent5">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99935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94</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lnSpc>
                <a:spcPts val="4000"/>
              </a:lnSpc>
              <a:spcAft>
                <a:spcPct val="0"/>
              </a:spcAft>
              <a:buNone/>
            </a:pPr>
            <a:r>
              <a:rPr lang="en-US" altLang="zh-CN" sz="2400" b="1" dirty="0">
                <a:solidFill>
                  <a:prstClr val="black"/>
                </a:solidFill>
                <a:latin typeface="微软雅黑" panose="020B0503020204020204" pitchFamily="34" charset="-122"/>
                <a:ea typeface="微软雅黑" panose="020B0503020204020204" pitchFamily="34" charset="-122"/>
                <a:sym typeface="+mn-ea"/>
              </a:rPr>
              <a:t>YARN</a:t>
            </a:r>
            <a:r>
              <a:rPr lang="zh-CN" altLang="zh-CN" sz="2400" b="1" dirty="0">
                <a:solidFill>
                  <a:prstClr val="black"/>
                </a:solidFill>
                <a:latin typeface="微软雅黑" panose="020B0503020204020204" pitchFamily="34" charset="-122"/>
                <a:ea typeface="微软雅黑" panose="020B0503020204020204" pitchFamily="34" charset="-122"/>
                <a:sym typeface="+mn-ea"/>
              </a:rPr>
              <a:t>资源调度模型</a:t>
            </a:r>
            <a:r>
              <a:rPr lang="zh-CN" altLang="en-US" sz="2400" b="1" dirty="0">
                <a:solidFill>
                  <a:prstClr val="black"/>
                </a:solidFill>
                <a:latin typeface="微软雅黑" panose="020B0503020204020204" pitchFamily="34" charset="-122"/>
                <a:ea typeface="微软雅黑" panose="020B0503020204020204" pitchFamily="34" charset="-122"/>
                <a:sym typeface="+mn-ea"/>
              </a:rPr>
              <a:t>：</a:t>
            </a:r>
            <a:r>
              <a:rPr lang="zh-CN" altLang="zh-CN" sz="2400" b="1" dirty="0">
                <a:solidFill>
                  <a:prstClr val="black"/>
                </a:solidFill>
                <a:latin typeface="微软雅黑" panose="020B0503020204020204" pitchFamily="34" charset="-122"/>
                <a:ea typeface="微软雅黑" panose="020B0503020204020204" pitchFamily="34" charset="-122"/>
                <a:sym typeface="+mn-ea"/>
              </a:rPr>
              <a:t>抽象资源模型</a:t>
            </a:r>
            <a:endParaRPr lang="en-US" altLang="zh-CN" sz="2400" dirty="0">
              <a:solidFill>
                <a:prstClr val="black"/>
              </a:solidFill>
              <a:latin typeface="微软雅黑" panose="020B0503020204020204" pitchFamily="34" charset="-122"/>
              <a:ea typeface="微软雅黑" panose="020B0503020204020204" pitchFamily="34" charset="-122"/>
            </a:endParaRPr>
          </a:p>
          <a:p>
            <a:pPr lvl="1" fontAlgn="base">
              <a:lnSpc>
                <a:spcPts val="4000"/>
              </a:lnSpc>
              <a:spcAft>
                <a:spcPct val="0"/>
              </a:spcAft>
            </a:pPr>
            <a:r>
              <a:rPr lang="zh-CN" altLang="zh-CN" dirty="0">
                <a:solidFill>
                  <a:prstClr val="black"/>
                </a:solidFill>
                <a:latin typeface="微软雅黑" panose="020B0503020204020204" pitchFamily="34" charset="-122"/>
                <a:ea typeface="微软雅黑" panose="020B0503020204020204" pitchFamily="34" charset="-122"/>
                <a:sym typeface="+mn-ea"/>
              </a:rPr>
              <a:t>不再把物理资源作为调度单位</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lnSpc>
                <a:spcPts val="4000"/>
              </a:lnSpc>
              <a:spcAft>
                <a:spcPct val="0"/>
              </a:spcAft>
            </a:pPr>
            <a:r>
              <a:rPr lang="zh-CN" altLang="zh-CN" dirty="0">
                <a:solidFill>
                  <a:prstClr val="black"/>
                </a:solidFill>
                <a:latin typeface="微软雅黑" panose="020B0503020204020204" pitchFamily="34" charset="-122"/>
                <a:ea typeface="微软雅黑" panose="020B0503020204020204" pitchFamily="34" charset="-122"/>
                <a:sym typeface="+mn-ea"/>
              </a:rPr>
              <a:t>把物理资源映射到抽象资源单位</a:t>
            </a:r>
            <a:r>
              <a:rPr lang="en-US" altLang="zh-CN" dirty="0">
                <a:solidFill>
                  <a:prstClr val="black"/>
                </a:solidFill>
                <a:latin typeface="微软雅黑" panose="020B0503020204020204" pitchFamily="34" charset="-122"/>
                <a:ea typeface="微软雅黑" panose="020B0503020204020204" pitchFamily="34" charset="-122"/>
                <a:sym typeface="+mn-ea"/>
              </a:rPr>
              <a:t>Container</a:t>
            </a:r>
          </a:p>
          <a:p>
            <a:pPr lvl="1" fontAlgn="base">
              <a:lnSpc>
                <a:spcPts val="4000"/>
              </a:lnSpc>
              <a:spcAft>
                <a:spcPct val="0"/>
              </a:spcAft>
            </a:pPr>
            <a:r>
              <a:rPr lang="zh-CN" altLang="zh-CN" dirty="0">
                <a:solidFill>
                  <a:prstClr val="black"/>
                </a:solidFill>
                <a:latin typeface="微软雅黑" panose="020B0503020204020204" pitchFamily="34" charset="-122"/>
                <a:ea typeface="微软雅黑" panose="020B0503020204020204" pitchFamily="34" charset="-122"/>
                <a:sym typeface="+mn-ea"/>
              </a:rPr>
              <a:t>基于抽象资源单位进行资源分配调度</a:t>
            </a:r>
            <a:endParaRPr lang="en-US" altLang="zh-CN" dirty="0">
              <a:solidFill>
                <a:prstClr val="black"/>
              </a:solidFill>
              <a:latin typeface="微软雅黑" panose="020B0503020204020204" pitchFamily="34" charset="-122"/>
              <a:ea typeface="微软雅黑" panose="020B0503020204020204" pitchFamily="34" charset="-122"/>
            </a:endParaRPr>
          </a:p>
          <a:p>
            <a:pPr marL="0" indent="0" fontAlgn="base">
              <a:lnSpc>
                <a:spcPts val="4000"/>
              </a:lnSpc>
              <a:spcAft>
                <a:spcPct val="0"/>
              </a:spcAft>
              <a:buNone/>
            </a:pPr>
            <a:r>
              <a:rPr lang="zh-CN" altLang="en-US" sz="2400" b="1" dirty="0">
                <a:solidFill>
                  <a:prstClr val="black"/>
                </a:solidFill>
                <a:latin typeface="微软雅黑" panose="020B0503020204020204" pitchFamily="34" charset="-122"/>
                <a:ea typeface="微软雅黑" panose="020B0503020204020204" pitchFamily="34" charset="-122"/>
                <a:sym typeface="+mn-ea"/>
              </a:rPr>
              <a:t>组成</a:t>
            </a:r>
            <a:endParaRPr lang="en-US" altLang="zh-CN" sz="2400" b="1" dirty="0">
              <a:solidFill>
                <a:prstClr val="black"/>
              </a:solidFill>
              <a:latin typeface="微软雅黑" panose="020B0503020204020204" pitchFamily="34" charset="-122"/>
              <a:ea typeface="微软雅黑" panose="020B0503020204020204" pitchFamily="34" charset="-122"/>
            </a:endParaRPr>
          </a:p>
          <a:p>
            <a:pPr lvl="1" fontAlgn="base">
              <a:lnSpc>
                <a:spcPts val="4000"/>
              </a:lnSpc>
              <a:spcAft>
                <a:spcPct val="0"/>
              </a:spcAft>
            </a:pPr>
            <a:r>
              <a:rPr lang="zh-CN" altLang="zh-CN" dirty="0">
                <a:solidFill>
                  <a:prstClr val="black"/>
                </a:solidFill>
                <a:latin typeface="微软雅黑" panose="020B0503020204020204" pitchFamily="34" charset="-122"/>
                <a:ea typeface="微软雅黑" panose="020B0503020204020204" pitchFamily="34" charset="-122"/>
                <a:sym typeface="+mn-ea"/>
              </a:rPr>
              <a:t>两层调度框架</a:t>
            </a:r>
            <a:endParaRPr lang="en-US" altLang="zh-CN" dirty="0">
              <a:solidFill>
                <a:prstClr val="black"/>
              </a:solidFill>
              <a:latin typeface="微软雅黑" panose="020B0503020204020204" pitchFamily="34" charset="-122"/>
              <a:ea typeface="微软雅黑" panose="020B0503020204020204" pitchFamily="34" charset="-122"/>
              <a:sym typeface="+mn-ea"/>
            </a:endParaRPr>
          </a:p>
          <a:p>
            <a:pPr lvl="2">
              <a:lnSpc>
                <a:spcPts val="4000"/>
              </a:lnSpc>
            </a:pPr>
            <a:r>
              <a:rPr lang="zh-CN" altLang="en-US" dirty="0">
                <a:latin typeface="微软雅黑" panose="020B0503020204020204" pitchFamily="34" charset="-122"/>
                <a:ea typeface="微软雅黑" panose="020B0503020204020204" pitchFamily="34" charset="-122"/>
              </a:rPr>
              <a:t>包括</a:t>
            </a:r>
            <a:r>
              <a:rPr lang="en-US" dirty="0">
                <a:latin typeface="微软雅黑" panose="020B0503020204020204" pitchFamily="34" charset="-122"/>
                <a:ea typeface="微软雅黑" panose="020B0503020204020204" pitchFamily="34" charset="-122"/>
              </a:rPr>
              <a:t>RM</a:t>
            </a:r>
            <a:r>
              <a:rPr lang="zh-CN" altLang="en-US" dirty="0">
                <a:latin typeface="微软雅黑" panose="020B0503020204020204" pitchFamily="34" charset="-122"/>
                <a:ea typeface="微软雅黑" panose="020B0503020204020204" pitchFamily="34" charset="-122"/>
              </a:rPr>
              <a:t>把资源分配给</a:t>
            </a:r>
            <a:r>
              <a:rPr lang="en-US" dirty="0">
                <a:latin typeface="微软雅黑" panose="020B0503020204020204" pitchFamily="34" charset="-122"/>
                <a:ea typeface="微软雅黑" panose="020B0503020204020204" pitchFamily="34" charset="-122"/>
              </a:rPr>
              <a:t>AM</a:t>
            </a:r>
            <a:r>
              <a:rPr lang="zh-CN" altLang="en-US" dirty="0">
                <a:latin typeface="微软雅黑" panose="020B0503020204020204" pitchFamily="34" charset="-122"/>
                <a:ea typeface="微软雅黑" panose="020B0503020204020204" pitchFamily="34" charset="-122"/>
              </a:rPr>
              <a:t>的第一层调度，以及</a:t>
            </a:r>
            <a:r>
              <a:rPr lang="en-US" dirty="0">
                <a:latin typeface="微软雅黑" panose="020B0503020204020204" pitchFamily="34" charset="-122"/>
                <a:ea typeface="微软雅黑" panose="020B0503020204020204" pitchFamily="34" charset="-122"/>
              </a:rPr>
              <a:t>AM</a:t>
            </a:r>
            <a:r>
              <a:rPr lang="zh-CN" altLang="en-US" dirty="0">
                <a:latin typeface="微软雅黑" panose="020B0503020204020204" pitchFamily="34" charset="-122"/>
                <a:ea typeface="微软雅黑" panose="020B0503020204020204" pitchFamily="34" charset="-122"/>
              </a:rPr>
              <a:t>在其内部把资源分配给</a:t>
            </a:r>
            <a:r>
              <a:rPr lang="en-US" dirty="0">
                <a:latin typeface="微软雅黑" panose="020B0503020204020204" pitchFamily="34" charset="-122"/>
                <a:ea typeface="微软雅黑" panose="020B0503020204020204" pitchFamily="34" charset="-122"/>
              </a:rPr>
              <a:t>Task</a:t>
            </a:r>
            <a:r>
              <a:rPr lang="zh-CN" altLang="en-US" dirty="0">
                <a:latin typeface="微软雅黑" panose="020B0503020204020204" pitchFamily="34" charset="-122"/>
                <a:ea typeface="微软雅黑" panose="020B0503020204020204" pitchFamily="34" charset="-122"/>
              </a:rPr>
              <a:t>的第二层调度。</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zh-CN" dirty="0">
                <a:solidFill>
                  <a:prstClr val="black"/>
                </a:solidFill>
                <a:latin typeface="微软雅黑" panose="020B0503020204020204" pitchFamily="34" charset="-122"/>
                <a:ea typeface="微软雅黑" panose="020B0503020204020204" pitchFamily="34" charset="-122"/>
                <a:sym typeface="+mn-ea"/>
              </a:rPr>
              <a:t>资源预留的调度策略</a:t>
            </a:r>
            <a:endParaRPr lang="en-US" altLang="zh-CN" dirty="0">
              <a:solidFill>
                <a:prstClr val="black"/>
              </a:solidFill>
              <a:latin typeface="微软雅黑" panose="020B0503020204020204" pitchFamily="34" charset="-122"/>
              <a:ea typeface="微软雅黑" panose="020B0503020204020204" pitchFamily="34" charset="-122"/>
              <a:sym typeface="+mn-ea"/>
            </a:endParaRPr>
          </a:p>
          <a:p>
            <a:pPr lvl="2">
              <a:lnSpc>
                <a:spcPts val="4000"/>
              </a:lnSpc>
            </a:pPr>
            <a:r>
              <a:rPr lang="zh-CN" altLang="en-US" dirty="0">
                <a:latin typeface="微软雅黑" panose="020B0503020204020204" pitchFamily="34" charset="-122"/>
                <a:ea typeface="微软雅黑" panose="020B0503020204020204" pitchFamily="34" charset="-122"/>
              </a:rPr>
              <a:t>资源不够时，会为</a:t>
            </a:r>
            <a:r>
              <a:rPr lang="en-US" dirty="0">
                <a:latin typeface="微软雅黑" panose="020B0503020204020204" pitchFamily="34" charset="-122"/>
                <a:ea typeface="微软雅黑" panose="020B0503020204020204" pitchFamily="34" charset="-122"/>
              </a:rPr>
              <a:t>Task</a:t>
            </a:r>
            <a:r>
              <a:rPr lang="zh-CN" altLang="en-US" dirty="0">
                <a:latin typeface="微软雅黑" panose="020B0503020204020204" pitchFamily="34" charset="-122"/>
                <a:ea typeface="微软雅黑" panose="020B0503020204020204" pitchFamily="34" charset="-122"/>
              </a:rPr>
              <a:t>预留资源，直到够它使用。</a:t>
            </a:r>
            <a:endParaRPr lang="en-US" altLang="zh-CN" dirty="0">
              <a:solidFill>
                <a:prstClr val="black"/>
              </a:solidFill>
              <a:latin typeface="微软雅黑" panose="020B0503020204020204" pitchFamily="34" charset="-122"/>
              <a:ea typeface="微软雅黑" panose="020B0503020204020204" pitchFamily="34" charset="-122"/>
            </a:endParaRPr>
          </a:p>
          <a:p>
            <a:pPr lvl="1">
              <a:lnSpc>
                <a:spcPts val="4000"/>
              </a:lnSpc>
            </a:pPr>
            <a:endParaRPr lang="zh-CN" altLang="zh-CN"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四、</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资源调度</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0692" y="3413125"/>
            <a:ext cx="5912633" cy="3444875"/>
          </a:xfrm>
          <a:prstGeom prst="rect">
            <a:avLst/>
          </a:prstGeom>
          <a:solidFill>
            <a:schemeClr val="bg1"/>
          </a:solidFill>
        </p:spPr>
      </p:pic>
    </p:spTree>
    <p:extLst>
      <p:ext uri="{BB962C8B-B14F-4D97-AF65-F5344CB8AC3E}">
        <p14:creationId xmlns:p14="http://schemas.microsoft.com/office/powerpoint/2010/main" val="14802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95</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1</a:t>
            </a:r>
            <a:r>
              <a:rPr lang="zh-CN" altLang="en-US" sz="2400" dirty="0">
                <a:solidFill>
                  <a:prstClr val="black"/>
                </a:solidFill>
                <a:latin typeface="微软雅黑" panose="020B0503020204020204" pitchFamily="34" charset="-122"/>
                <a:ea typeface="微软雅黑" panose="020B0503020204020204" pitchFamily="34" charset="-122"/>
              </a:rPr>
              <a:t>、用户编写客户端应用程序，向</a:t>
            </a:r>
            <a:r>
              <a:rPr lang="en-US" altLang="zh-CN" sz="2400" dirty="0">
                <a:solidFill>
                  <a:prstClr val="black"/>
                </a:solidFill>
                <a:latin typeface="微软雅黑" panose="020B0503020204020204" pitchFamily="34" charset="-122"/>
                <a:ea typeface="微软雅黑" panose="020B0503020204020204" pitchFamily="34" charset="-122"/>
              </a:rPr>
              <a:t>YARN</a:t>
            </a:r>
            <a:r>
              <a:rPr lang="zh-CN" altLang="en-US" sz="2400" dirty="0">
                <a:solidFill>
                  <a:prstClr val="black"/>
                </a:solidFill>
                <a:latin typeface="微软雅黑" panose="020B0503020204020204" pitchFamily="34" charset="-122"/>
                <a:ea typeface="微软雅黑" panose="020B0503020204020204" pitchFamily="34" charset="-122"/>
              </a:rPr>
              <a:t>提交应用程序，提交的内容包括</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程序、启动</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的命令、用户程序等</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2</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YARN</a:t>
            </a:r>
            <a:r>
              <a:rPr lang="zh-CN" altLang="en-US" sz="2400" dirty="0">
                <a:solidFill>
                  <a:prstClr val="black"/>
                </a:solidFill>
                <a:latin typeface="微软雅黑" panose="020B0503020204020204" pitchFamily="34" charset="-122"/>
                <a:ea typeface="微软雅黑" panose="020B0503020204020204" pitchFamily="34" charset="-122"/>
              </a:rPr>
              <a:t>中的</a:t>
            </a:r>
            <a:r>
              <a:rPr lang="en-US" altLang="zh-CN" sz="2400" dirty="0">
                <a:solidFill>
                  <a:prstClr val="black"/>
                </a:solidFill>
                <a:latin typeface="微软雅黑" panose="020B0503020204020204" pitchFamily="34" charset="-122"/>
                <a:ea typeface="微软雅黑" panose="020B0503020204020204" pitchFamily="34" charset="-122"/>
              </a:rPr>
              <a:t>RM</a:t>
            </a:r>
            <a:r>
              <a:rPr lang="zh-CN" altLang="en-US" sz="2400" dirty="0">
                <a:solidFill>
                  <a:prstClr val="black"/>
                </a:solidFill>
                <a:latin typeface="微软雅黑" panose="020B0503020204020204" pitchFamily="34" charset="-122"/>
                <a:ea typeface="微软雅黑" panose="020B0503020204020204" pitchFamily="34" charset="-122"/>
              </a:rPr>
              <a:t>负责接收和处理来自客户端的请求，为应用程序分配一个容器，在该容器中启动一个</a:t>
            </a:r>
            <a:r>
              <a:rPr lang="en-US" altLang="zh-CN" sz="2400" dirty="0">
                <a:solidFill>
                  <a:prstClr val="black"/>
                </a:solidFill>
                <a:latin typeface="微软雅黑" panose="020B0503020204020204" pitchFamily="34" charset="-122"/>
                <a:ea typeface="微软雅黑" panose="020B0503020204020204" pitchFamily="34" charset="-122"/>
              </a:rPr>
              <a:t>AM</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3</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被创建后会首先向</a:t>
            </a:r>
            <a:r>
              <a:rPr lang="en-US" altLang="zh-CN" sz="2400" dirty="0">
                <a:solidFill>
                  <a:prstClr val="black"/>
                </a:solidFill>
                <a:latin typeface="微软雅黑" panose="020B0503020204020204" pitchFamily="34" charset="-122"/>
                <a:ea typeface="微软雅黑" panose="020B0503020204020204" pitchFamily="34" charset="-122"/>
              </a:rPr>
              <a:t>RM</a:t>
            </a:r>
            <a:r>
              <a:rPr lang="zh-CN" altLang="en-US" sz="2400" dirty="0">
                <a:solidFill>
                  <a:prstClr val="black"/>
                </a:solidFill>
                <a:latin typeface="微软雅黑" panose="020B0503020204020204" pitchFamily="34" charset="-122"/>
                <a:ea typeface="微软雅黑" panose="020B0503020204020204" pitchFamily="34" charset="-122"/>
              </a:rPr>
              <a:t>注册</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4</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采用轮询的方式向</a:t>
            </a:r>
            <a:r>
              <a:rPr lang="en-US" altLang="zh-CN" sz="2400" dirty="0">
                <a:solidFill>
                  <a:prstClr val="black"/>
                </a:solidFill>
                <a:latin typeface="微软雅黑" panose="020B0503020204020204" pitchFamily="34" charset="-122"/>
                <a:ea typeface="微软雅黑" panose="020B0503020204020204" pitchFamily="34" charset="-122"/>
              </a:rPr>
              <a:t>RM</a:t>
            </a:r>
            <a:r>
              <a:rPr lang="zh-CN" altLang="en-US" sz="2400" dirty="0">
                <a:solidFill>
                  <a:prstClr val="black"/>
                </a:solidFill>
                <a:latin typeface="微软雅黑" panose="020B0503020204020204" pitchFamily="34" charset="-122"/>
                <a:ea typeface="微软雅黑" panose="020B0503020204020204" pitchFamily="34" charset="-122"/>
              </a:rPr>
              <a:t>申请资源</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5</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 RM</a:t>
            </a:r>
            <a:r>
              <a:rPr lang="zh-CN" altLang="en-US" sz="2400" dirty="0">
                <a:solidFill>
                  <a:prstClr val="black"/>
                </a:solidFill>
                <a:latin typeface="微软雅黑" panose="020B0503020204020204" pitchFamily="34" charset="-122"/>
                <a:ea typeface="微软雅黑" panose="020B0503020204020204" pitchFamily="34" charset="-122"/>
              </a:rPr>
              <a:t>以“容器”的形式向提出申请的</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分配资源</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6</a:t>
            </a:r>
            <a:r>
              <a:rPr lang="zh-CN" altLang="en-US" sz="2400" dirty="0">
                <a:solidFill>
                  <a:prstClr val="black"/>
                </a:solidFill>
                <a:latin typeface="微软雅黑" panose="020B0503020204020204" pitchFamily="34" charset="-122"/>
                <a:ea typeface="微软雅黑" panose="020B0503020204020204" pitchFamily="34" charset="-122"/>
              </a:rPr>
              <a:t>、在容器中启动任务（运行环境、脚本）</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7</a:t>
            </a:r>
            <a:r>
              <a:rPr lang="zh-CN" altLang="en-US" sz="2400" dirty="0">
                <a:solidFill>
                  <a:prstClr val="black"/>
                </a:solidFill>
                <a:latin typeface="微软雅黑" panose="020B0503020204020204" pitchFamily="34" charset="-122"/>
                <a:ea typeface="微软雅黑" panose="020B0503020204020204" pitchFamily="34" charset="-122"/>
              </a:rPr>
              <a:t>、各个任务向</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汇报自己的状态和进度</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8</a:t>
            </a:r>
            <a:r>
              <a:rPr lang="zh-CN" altLang="en-US" sz="2400" dirty="0">
                <a:solidFill>
                  <a:prstClr val="black"/>
                </a:solidFill>
                <a:latin typeface="微软雅黑" panose="020B0503020204020204" pitchFamily="34" charset="-122"/>
                <a:ea typeface="微软雅黑" panose="020B0503020204020204" pitchFamily="34" charset="-122"/>
              </a:rPr>
              <a:t>、应用程序运行完成后，</a:t>
            </a:r>
            <a:r>
              <a:rPr lang="en-US" altLang="zh-CN" sz="2400" dirty="0">
                <a:solidFill>
                  <a:prstClr val="black"/>
                </a:solidFill>
                <a:latin typeface="微软雅黑" panose="020B0503020204020204" pitchFamily="34" charset="-122"/>
                <a:ea typeface="微软雅黑" panose="020B0503020204020204" pitchFamily="34" charset="-122"/>
              </a:rPr>
              <a:t> AM</a:t>
            </a:r>
            <a:r>
              <a:rPr lang="zh-CN" altLang="en-US" sz="2400" dirty="0">
                <a:solidFill>
                  <a:prstClr val="black"/>
                </a:solidFill>
                <a:latin typeface="微软雅黑" panose="020B0503020204020204" pitchFamily="34" charset="-122"/>
                <a:ea typeface="微软雅黑" panose="020B0503020204020204" pitchFamily="34" charset="-122"/>
              </a:rPr>
              <a:t>向</a:t>
            </a:r>
            <a:r>
              <a:rPr lang="en-US" altLang="zh-CN" sz="2400" dirty="0">
                <a:solidFill>
                  <a:prstClr val="black"/>
                </a:solidFill>
                <a:latin typeface="微软雅黑" panose="020B0503020204020204" pitchFamily="34" charset="-122"/>
                <a:ea typeface="微软雅黑" panose="020B0503020204020204" pitchFamily="34" charset="-122"/>
              </a:rPr>
              <a:t>RM</a:t>
            </a:r>
            <a:r>
              <a:rPr lang="zh-CN" altLang="en-US" sz="2400" dirty="0">
                <a:solidFill>
                  <a:prstClr val="black"/>
                </a:solidFill>
                <a:latin typeface="微软雅黑" panose="020B0503020204020204" pitchFamily="34" charset="-122"/>
                <a:ea typeface="微软雅黑" panose="020B0503020204020204" pitchFamily="34" charset="-122"/>
              </a:rPr>
              <a:t>的应用程序管理器注销并关闭自己</a:t>
            </a:r>
            <a:endParaRPr lang="zh-CN" altLang="zh-CN" sz="24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1966947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96</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928757"/>
            <a:ext cx="6781800" cy="4896160"/>
          </a:xfrm>
          <a:prstGeom prst="rect">
            <a:avLst/>
          </a:prstGeom>
          <a:solidFill>
            <a:schemeClr val="bg1"/>
          </a:solidFill>
        </p:spPr>
      </p:pic>
      <p:sp>
        <p:nvSpPr>
          <p:cNvPr id="3" name="矩形 2"/>
          <p:cNvSpPr/>
          <p:nvPr/>
        </p:nvSpPr>
        <p:spPr>
          <a:xfrm>
            <a:off x="249477" y="5839273"/>
            <a:ext cx="8610600" cy="961097"/>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、用户编写客户端应用程序，向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YARN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提交应用程序，提交的内容包括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程序、启动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的命令、用户程序等</a:t>
            </a:r>
          </a:p>
        </p:txBody>
      </p:sp>
      <p:cxnSp>
        <p:nvCxnSpPr>
          <p:cNvPr id="5" name="直接箭头连接符 4"/>
          <p:cNvCxnSpPr/>
          <p:nvPr/>
        </p:nvCxnSpPr>
        <p:spPr>
          <a:xfrm flipV="1">
            <a:off x="2133600" y="1981200"/>
            <a:ext cx="1676400" cy="76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2026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97</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928757"/>
            <a:ext cx="6781800" cy="4896160"/>
          </a:xfrm>
          <a:prstGeom prst="rect">
            <a:avLst/>
          </a:prstGeom>
          <a:solidFill>
            <a:schemeClr val="bg1"/>
          </a:solidFill>
        </p:spPr>
      </p:pic>
      <p:sp>
        <p:nvSpPr>
          <p:cNvPr id="3" name="矩形 2"/>
          <p:cNvSpPr/>
          <p:nvPr/>
        </p:nvSpPr>
        <p:spPr>
          <a:xfrm>
            <a:off x="249477" y="5839273"/>
            <a:ext cx="8610600" cy="1015663"/>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YARN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负责接收和处理来自客户端的请求，为应用程序分配一个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Container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，在该容器中启动一个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（即图中的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MR App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Mstr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cxnSp>
        <p:nvCxnSpPr>
          <p:cNvPr id="8" name="直接箭头连接符 7"/>
          <p:cNvCxnSpPr/>
          <p:nvPr/>
        </p:nvCxnSpPr>
        <p:spPr>
          <a:xfrm flipV="1">
            <a:off x="2438400" y="2057400"/>
            <a:ext cx="2057400" cy="1981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819400" y="4343400"/>
            <a:ext cx="495300" cy="304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74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98</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928757"/>
            <a:ext cx="6781800" cy="4896160"/>
          </a:xfrm>
          <a:prstGeom prst="rect">
            <a:avLst/>
          </a:prstGeom>
          <a:solidFill>
            <a:schemeClr val="bg1"/>
          </a:solidFill>
        </p:spPr>
      </p:pic>
      <p:sp>
        <p:nvSpPr>
          <p:cNvPr id="3" name="矩形 2"/>
          <p:cNvSpPr/>
          <p:nvPr/>
        </p:nvSpPr>
        <p:spPr>
          <a:xfrm>
            <a:off x="249477" y="5839273"/>
            <a:ext cx="8610600" cy="961097"/>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被创建后会首先向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注册</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采用轮询的方式向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申请资源</a:t>
            </a:r>
          </a:p>
        </p:txBody>
      </p:sp>
      <p:cxnSp>
        <p:nvCxnSpPr>
          <p:cNvPr id="8" name="直接箭头连接符 7"/>
          <p:cNvCxnSpPr/>
          <p:nvPr/>
        </p:nvCxnSpPr>
        <p:spPr>
          <a:xfrm flipV="1">
            <a:off x="3598623" y="2088615"/>
            <a:ext cx="762000" cy="2590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886200" y="2088615"/>
            <a:ext cx="2150823" cy="286438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1792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99</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928757"/>
            <a:ext cx="6781800" cy="4896160"/>
          </a:xfrm>
          <a:prstGeom prst="rect">
            <a:avLst/>
          </a:prstGeom>
          <a:solidFill>
            <a:schemeClr val="bg1"/>
          </a:solidFill>
        </p:spPr>
      </p:pic>
      <p:sp>
        <p:nvSpPr>
          <p:cNvPr id="3" name="矩形 2"/>
          <p:cNvSpPr/>
          <p:nvPr/>
        </p:nvSpPr>
        <p:spPr>
          <a:xfrm>
            <a:off x="249477" y="5839273"/>
            <a:ext cx="8610600" cy="1015663"/>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以“容器”的形式向提出申请的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分配资源</a:t>
            </a: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、在容器中启动任务（运行环境、脚本）</a:t>
            </a:r>
          </a:p>
        </p:txBody>
      </p:sp>
      <p:cxnSp>
        <p:nvCxnSpPr>
          <p:cNvPr id="8" name="直接箭头连接符 7"/>
          <p:cNvCxnSpPr/>
          <p:nvPr/>
        </p:nvCxnSpPr>
        <p:spPr>
          <a:xfrm flipV="1">
            <a:off x="3886200" y="4114801"/>
            <a:ext cx="1981200" cy="609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6324600" y="4399904"/>
            <a:ext cx="304800" cy="32449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013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5303</TotalTime>
  <Words>5647</Words>
  <Application>Microsoft Macintosh PowerPoint</Application>
  <PresentationFormat>On-screen Show (4:3)</PresentationFormat>
  <Paragraphs>601</Paragraphs>
  <Slides>100</Slides>
  <Notes>100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100</vt:i4>
      </vt:variant>
    </vt:vector>
  </HeadingPairs>
  <TitlesOfParts>
    <vt:vector size="108" baseType="lpstr">
      <vt:lpstr>微软雅黑</vt:lpstr>
      <vt:lpstr>宋体</vt:lpstr>
      <vt:lpstr>Arial</vt:lpstr>
      <vt:lpstr>Calibri</vt:lpstr>
      <vt:lpstr>Cambria Math</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夏野</cp:lastModifiedBy>
  <cp:revision>340</cp:revision>
  <dcterms:created xsi:type="dcterms:W3CDTF">2010-07-16T22:48:00Z</dcterms:created>
  <dcterms:modified xsi:type="dcterms:W3CDTF">2021-12-16T07:35:23Z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DEA8CD4F70B9475281D52FE89D2649A8</vt:lpwstr>
  </property>
</Properties>
</file>