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5"/>
  </p:notesMasterIdLst>
  <p:handoutMasterIdLst>
    <p:handoutMasterId r:id="rId56"/>
  </p:handoutMasterIdLst>
  <p:sldIdLst>
    <p:sldId id="257" r:id="rId3"/>
    <p:sldId id="258" r:id="rId4"/>
    <p:sldId id="290" r:id="rId5"/>
    <p:sldId id="289" r:id="rId6"/>
    <p:sldId id="259" r:id="rId7"/>
    <p:sldId id="351" r:id="rId8"/>
    <p:sldId id="260" r:id="rId9"/>
    <p:sldId id="352" r:id="rId10"/>
    <p:sldId id="261" r:id="rId11"/>
    <p:sldId id="262" r:id="rId12"/>
    <p:sldId id="263" r:id="rId13"/>
    <p:sldId id="291" r:id="rId14"/>
    <p:sldId id="292" r:id="rId15"/>
    <p:sldId id="293" r:id="rId16"/>
    <p:sldId id="264" r:id="rId17"/>
    <p:sldId id="265" r:id="rId18"/>
    <p:sldId id="266" r:id="rId19"/>
    <p:sldId id="411" r:id="rId20"/>
    <p:sldId id="421" r:id="rId21"/>
    <p:sldId id="413" r:id="rId22"/>
    <p:sldId id="414" r:id="rId23"/>
    <p:sldId id="415" r:id="rId24"/>
    <p:sldId id="416" r:id="rId25"/>
    <p:sldId id="417" r:id="rId26"/>
    <p:sldId id="418" r:id="rId27"/>
    <p:sldId id="419" r:id="rId28"/>
    <p:sldId id="420" r:id="rId29"/>
    <p:sldId id="272" r:id="rId30"/>
    <p:sldId id="273" r:id="rId31"/>
    <p:sldId id="274" r:id="rId32"/>
    <p:sldId id="275" r:id="rId33"/>
    <p:sldId id="276" r:id="rId34"/>
    <p:sldId id="278" r:id="rId35"/>
    <p:sldId id="302" r:id="rId36"/>
    <p:sldId id="279" r:id="rId37"/>
    <p:sldId id="280" r:id="rId38"/>
    <p:sldId id="306" r:id="rId39"/>
    <p:sldId id="307" r:id="rId40"/>
    <p:sldId id="308" r:id="rId41"/>
    <p:sldId id="281" r:id="rId42"/>
    <p:sldId id="282" r:id="rId43"/>
    <p:sldId id="309" r:id="rId44"/>
    <p:sldId id="310" r:id="rId45"/>
    <p:sldId id="283" r:id="rId46"/>
    <p:sldId id="284" r:id="rId47"/>
    <p:sldId id="285" r:id="rId48"/>
    <p:sldId id="286" r:id="rId49"/>
    <p:sldId id="287" r:id="rId50"/>
    <p:sldId id="288" r:id="rId51"/>
    <p:sldId id="422" r:id="rId52"/>
    <p:sldId id="423" r:id="rId53"/>
    <p:sldId id="424" r:id="rId5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23A8"/>
    <a:srgbClr val="3F21F1"/>
    <a:srgbClr val="004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66" autoAdjust="0"/>
  </p:normalViewPr>
  <p:slideViewPr>
    <p:cSldViewPr>
      <p:cViewPr varScale="1">
        <p:scale>
          <a:sx n="77" d="100"/>
          <a:sy n="77" d="100"/>
        </p:scale>
        <p:origin x="90" y="24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314"/>
    </p:cViewPr>
  </p:sorterViewPr>
  <p:notesViewPr>
    <p:cSldViewPr>
      <p:cViewPr varScale="1">
        <p:scale>
          <a:sx n="83" d="100"/>
          <a:sy n="83" d="100"/>
        </p:scale>
        <p:origin x="-38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t>2021/9/19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t>‹#›</a:t>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t>2021/9/19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Resource Manager</a:t>
            </a:r>
            <a:r>
              <a:rPr lang="zh-CN" altLang="zh-CN" sz="1200" kern="1200" dirty="0">
                <a:solidFill>
                  <a:schemeClr val="tx1"/>
                </a:solidFill>
                <a:effectLst/>
                <a:latin typeface="+mn-lt"/>
                <a:ea typeface="+mn-ea"/>
                <a:cs typeface="+mn-cs"/>
              </a:rPr>
              <a:t>给提交的客户端</a:t>
            </a:r>
            <a:r>
              <a:rPr lang="en-US" altLang="zh-CN" sz="1200" kern="1200" dirty="0">
                <a:solidFill>
                  <a:schemeClr val="tx1"/>
                </a:solidFill>
                <a:effectLst/>
                <a:latin typeface="+mn-lt"/>
                <a:ea typeface="+mn-ea"/>
                <a:cs typeface="+mn-cs"/>
              </a:rPr>
              <a:t>MapReduce</a:t>
            </a:r>
            <a:r>
              <a:rPr lang="zh-CN" altLang="zh-CN" sz="1200" kern="1200" dirty="0">
                <a:solidFill>
                  <a:schemeClr val="tx1"/>
                </a:solidFill>
                <a:effectLst/>
                <a:latin typeface="+mn-lt"/>
                <a:ea typeface="+mn-ea"/>
                <a:cs typeface="+mn-cs"/>
              </a:rPr>
              <a:t>配置相应的计算资源（以</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形式）并启动多个工作线程</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，一部分</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将承担</a:t>
            </a:r>
            <a:r>
              <a:rPr lang="en-US" altLang="zh-CN" sz="1200" kern="1200" dirty="0">
                <a:solidFill>
                  <a:schemeClr val="tx1"/>
                </a:solidFill>
                <a:effectLst/>
                <a:latin typeface="+mn-lt"/>
                <a:ea typeface="+mn-ea"/>
                <a:cs typeface="+mn-cs"/>
              </a:rPr>
              <a:t>map</a:t>
            </a:r>
            <a:r>
              <a:rPr lang="zh-CN" altLang="zh-CN" sz="1200" kern="1200" dirty="0">
                <a:solidFill>
                  <a:schemeClr val="tx1"/>
                </a:solidFill>
                <a:effectLst/>
                <a:latin typeface="+mn-lt"/>
                <a:ea typeface="+mn-ea"/>
                <a:cs typeface="+mn-cs"/>
              </a:rPr>
              <a:t>任务（这部分</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可称为</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），另一部分</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将承担</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任务（这部分</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可称为</a:t>
            </a:r>
            <a:r>
              <a:rPr lang="en-US" altLang="zh-CN" sz="1200" kern="1200" dirty="0">
                <a:solidFill>
                  <a:schemeClr val="tx1"/>
                </a:solidFill>
                <a:effectLst/>
                <a:latin typeface="+mn-lt"/>
                <a:ea typeface="+mn-ea"/>
                <a:cs typeface="+mn-cs"/>
              </a:rPr>
              <a:t>Reducer</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）对应每一个</a:t>
            </a:r>
            <a:r>
              <a:rPr lang="en-US" altLang="zh-CN" sz="1200" kern="1200" dirty="0">
                <a:solidFill>
                  <a:schemeClr val="tx1"/>
                </a:solidFill>
                <a:effectLst/>
                <a:latin typeface="+mn-lt"/>
                <a:ea typeface="+mn-ea"/>
                <a:cs typeface="+mn-cs"/>
              </a:rPr>
              <a:t>split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Application Master</a:t>
            </a:r>
            <a:r>
              <a:rPr lang="zh-CN" altLang="zh-CN" sz="1200" kern="1200" dirty="0">
                <a:solidFill>
                  <a:schemeClr val="tx1"/>
                </a:solidFill>
                <a:effectLst/>
                <a:latin typeface="+mn-lt"/>
                <a:ea typeface="+mn-ea"/>
                <a:cs typeface="+mn-cs"/>
              </a:rPr>
              <a:t>会生成一个</a:t>
            </a:r>
            <a:r>
              <a:rPr lang="en-US" altLang="zh-CN" sz="1200" kern="1200" dirty="0">
                <a:solidFill>
                  <a:schemeClr val="tx1"/>
                </a:solidFill>
                <a:effectLst/>
                <a:latin typeface="+mn-lt"/>
                <a:ea typeface="+mn-ea"/>
                <a:cs typeface="+mn-cs"/>
              </a:rPr>
              <a:t>map</a:t>
            </a:r>
            <a:r>
              <a:rPr lang="zh-CN" altLang="zh-CN" sz="1200" kern="1200" dirty="0">
                <a:solidFill>
                  <a:schemeClr val="tx1"/>
                </a:solidFill>
                <a:effectLst/>
                <a:latin typeface="+mn-lt"/>
                <a:ea typeface="+mn-ea"/>
                <a:cs typeface="+mn-cs"/>
              </a:rPr>
              <a:t>任务，然后分派一个</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去执行该</a:t>
            </a:r>
            <a:r>
              <a:rPr lang="en-US" altLang="zh-CN" sz="1200" kern="1200" dirty="0">
                <a:solidFill>
                  <a:schemeClr val="tx1"/>
                </a:solidFill>
                <a:effectLst/>
                <a:latin typeface="+mn-lt"/>
                <a:ea typeface="+mn-ea"/>
                <a:cs typeface="+mn-cs"/>
              </a:rPr>
              <a:t>map</a:t>
            </a:r>
            <a:r>
              <a:rPr lang="zh-CN" altLang="zh-CN" sz="1200" kern="1200" dirty="0">
                <a:solidFill>
                  <a:schemeClr val="tx1"/>
                </a:solidFill>
                <a:effectLst/>
                <a:latin typeface="+mn-lt"/>
                <a:ea typeface="+mn-ea"/>
                <a:cs typeface="+mn-cs"/>
              </a:rPr>
              <a:t>任务；</a:t>
            </a:r>
            <a:r>
              <a:rPr lang="en-US" altLang="zh-CN" sz="1200" kern="1200" dirty="0">
                <a:solidFill>
                  <a:schemeClr val="tx1"/>
                </a:solidFill>
                <a:effectLst/>
                <a:latin typeface="+mn-lt"/>
                <a:ea typeface="+mn-ea"/>
                <a:cs typeface="+mn-cs"/>
              </a:rPr>
              <a:t>Application Master</a:t>
            </a:r>
            <a:r>
              <a:rPr lang="zh-CN" altLang="zh-CN" sz="1200" kern="1200" dirty="0">
                <a:solidFill>
                  <a:schemeClr val="tx1"/>
                </a:solidFill>
                <a:effectLst/>
                <a:latin typeface="+mn-lt"/>
                <a:ea typeface="+mn-ea"/>
                <a:cs typeface="+mn-cs"/>
              </a:rPr>
              <a:t>也会生成一定数目的</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任务分派给</a:t>
            </a:r>
            <a:r>
              <a:rPr lang="en-US" altLang="zh-CN" sz="1200" kern="1200" dirty="0">
                <a:solidFill>
                  <a:schemeClr val="tx1"/>
                </a:solidFill>
                <a:effectLst/>
                <a:latin typeface="+mn-lt"/>
                <a:ea typeface="+mn-ea"/>
                <a:cs typeface="+mn-cs"/>
              </a:rPr>
              <a:t>Reducer</a:t>
            </a:r>
            <a:r>
              <a:rPr lang="zh-CN" altLang="zh-CN" sz="1200" kern="1200" dirty="0">
                <a:solidFill>
                  <a:schemeClr val="tx1"/>
                </a:solidFill>
                <a:effectLst/>
                <a:latin typeface="+mn-lt"/>
                <a:ea typeface="+mn-ea"/>
                <a:cs typeface="+mn-cs"/>
              </a:rPr>
              <a:t>去执行。</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任务个数取决于集群中可用的</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任务槽（</a:t>
            </a:r>
            <a:r>
              <a:rPr lang="en-US" altLang="zh-CN" sz="1200" kern="1200" dirty="0">
                <a:solidFill>
                  <a:schemeClr val="tx1"/>
                </a:solidFill>
                <a:effectLst/>
                <a:latin typeface="+mn-lt"/>
                <a:ea typeface="+mn-ea"/>
                <a:cs typeface="+mn-cs"/>
              </a:rPr>
              <a:t>slot</a:t>
            </a:r>
            <a:r>
              <a:rPr lang="zh-CN" altLang="zh-CN" sz="1200" kern="1200" dirty="0">
                <a:solidFill>
                  <a:schemeClr val="tx1"/>
                </a:solidFill>
                <a:effectLst/>
                <a:latin typeface="+mn-lt"/>
                <a:ea typeface="+mn-ea"/>
                <a:cs typeface="+mn-cs"/>
              </a:rPr>
              <a:t>）的数目</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通常设置得比</a:t>
            </a:r>
            <a:r>
              <a:rPr lang="en-US" altLang="zh-CN" sz="1200" kern="1200" dirty="0">
                <a:solidFill>
                  <a:schemeClr val="tx1"/>
                </a:solidFill>
                <a:effectLst/>
                <a:latin typeface="+mn-lt"/>
                <a:ea typeface="+mn-ea"/>
                <a:cs typeface="+mn-cs"/>
              </a:rPr>
              <a:t>slot</a:t>
            </a:r>
            <a:r>
              <a:rPr lang="zh-CN" altLang="zh-CN" sz="1200" kern="1200" dirty="0">
                <a:solidFill>
                  <a:schemeClr val="tx1"/>
                </a:solidFill>
                <a:effectLst/>
                <a:latin typeface="+mn-lt"/>
                <a:ea typeface="+mn-ea"/>
                <a:cs typeface="+mn-cs"/>
              </a:rPr>
              <a:t>数目小一些，这样可以预留一些资源处理可能发生的错误；</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读取分派给它的输入数据</a:t>
            </a:r>
            <a:r>
              <a:rPr lang="en-US" altLang="zh-CN" sz="1200" kern="1200" dirty="0">
                <a:solidFill>
                  <a:schemeClr val="tx1"/>
                </a:solidFill>
                <a:effectLst/>
                <a:latin typeface="+mn-lt"/>
                <a:ea typeface="+mn-ea"/>
                <a:cs typeface="+mn-cs"/>
              </a:rPr>
              <a:t>split</a:t>
            </a:r>
            <a:r>
              <a:rPr lang="zh-CN" altLang="zh-CN" sz="1200" kern="1200" dirty="0">
                <a:solidFill>
                  <a:schemeClr val="tx1"/>
                </a:solidFill>
                <a:effectLst/>
                <a:latin typeface="+mn-lt"/>
                <a:ea typeface="+mn-ea"/>
                <a:cs typeface="+mn-cs"/>
              </a:rPr>
              <a:t>，并生成相应的键值表；</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执行计算处理任务，将中间结果输出保存在本地缓存；</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Application Master</a:t>
            </a:r>
            <a:r>
              <a:rPr lang="zh-CN" altLang="zh-CN" sz="1200" kern="1200" dirty="0">
                <a:solidFill>
                  <a:schemeClr val="tx1"/>
                </a:solidFill>
                <a:effectLst/>
                <a:latin typeface="+mn-lt"/>
                <a:ea typeface="+mn-ea"/>
                <a:cs typeface="+mn-cs"/>
              </a:rPr>
              <a:t>调度</a:t>
            </a:r>
            <a:r>
              <a:rPr lang="en-US" altLang="zh-CN" sz="1200" kern="1200" dirty="0">
                <a:solidFill>
                  <a:schemeClr val="tx1"/>
                </a:solidFill>
                <a:effectLst/>
                <a:latin typeface="+mn-lt"/>
                <a:ea typeface="+mn-ea"/>
                <a:cs typeface="+mn-cs"/>
              </a:rPr>
              <a:t>reducer</a:t>
            </a:r>
            <a:r>
              <a:rPr lang="zh-CN" altLang="zh-CN" sz="1200" kern="1200" dirty="0">
                <a:solidFill>
                  <a:schemeClr val="tx1"/>
                </a:solidFill>
                <a:effectLst/>
                <a:latin typeface="+mn-lt"/>
                <a:ea typeface="+mn-ea"/>
                <a:cs typeface="+mn-cs"/>
              </a:rPr>
              <a:t>读取</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的中间输出文件，执行</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Reducer</a:t>
            </a:r>
            <a:r>
              <a:rPr lang="zh-CN" altLang="zh-CN" sz="1200" kern="1200" dirty="0">
                <a:solidFill>
                  <a:schemeClr val="tx1"/>
                </a:solidFill>
                <a:effectLst/>
                <a:latin typeface="+mn-lt"/>
                <a:ea typeface="+mn-ea"/>
                <a:cs typeface="+mn-cs"/>
              </a:rPr>
              <a:t>将最后结果写入输出文件保存到</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a:t>
            </a:r>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en-US" altLang="zh-CN" dirty="0" smtClean="0"/>
              <a:t>RR: </a:t>
            </a:r>
            <a:r>
              <a:rPr lang="en-US" altLang="zh-CN" dirty="0" err="1" smtClean="0"/>
              <a:t>RecordReader</a:t>
            </a:r>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和上一页是同样的内容</a:t>
            </a:r>
            <a:endParaRPr lang="en-US" dirty="0"/>
          </a:p>
        </p:txBody>
      </p:sp>
    </p:spTree>
    <p:extLst>
      <p:ext uri="{BB962C8B-B14F-4D97-AF65-F5344CB8AC3E}">
        <p14:creationId xmlns:p14="http://schemas.microsoft.com/office/powerpoint/2010/main" val="26802084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按顺序做</a:t>
            </a:r>
            <a:r>
              <a:rPr lang="en-US" altLang="zh-CN" dirty="0" smtClean="0"/>
              <a:t>Partition</a:t>
            </a:r>
            <a:r>
              <a:rPr lang="zh-CN" altLang="en-US" dirty="0" smtClean="0"/>
              <a:t>。</a:t>
            </a:r>
            <a:endParaRPr lang="en-US" altLang="zh-CN" dirty="0" smtClean="0"/>
          </a:p>
          <a:p>
            <a:r>
              <a:rPr lang="en-US" sz="1200" kern="1200" dirty="0" smtClean="0">
                <a:solidFill>
                  <a:schemeClr val="tx1"/>
                </a:solidFill>
                <a:effectLst/>
                <a:latin typeface="+mn-lt"/>
                <a:ea typeface="+mn-ea"/>
                <a:cs typeface="+mn-cs"/>
              </a:rPr>
              <a:t>MapReduce</a:t>
            </a:r>
            <a:r>
              <a:rPr lang="zh-CN" altLang="en-US" sz="1200" kern="1200" dirty="0" smtClean="0">
                <a:solidFill>
                  <a:schemeClr val="tx1"/>
                </a:solidFill>
                <a:effectLst/>
                <a:latin typeface="+mn-lt"/>
                <a:ea typeface="+mn-ea"/>
                <a:cs typeface="+mn-cs"/>
              </a:rPr>
              <a:t>提供</a:t>
            </a:r>
            <a:r>
              <a:rPr lang="en-US" sz="1200" b="1" kern="1200" dirty="0" err="1" smtClean="0">
                <a:solidFill>
                  <a:schemeClr val="tx1"/>
                </a:solidFill>
                <a:effectLst/>
                <a:latin typeface="+mn-lt"/>
                <a:ea typeface="+mn-ea"/>
                <a:cs typeface="+mn-cs"/>
              </a:rPr>
              <a:t>Partitioner</a:t>
            </a:r>
            <a:r>
              <a:rPr lang="zh-CN" altLang="en-US" sz="1200" b="1" kern="1200" dirty="0" smtClean="0">
                <a:solidFill>
                  <a:schemeClr val="tx1"/>
                </a:solidFill>
                <a:effectLst/>
                <a:latin typeface="+mn-lt"/>
                <a:ea typeface="+mn-ea"/>
                <a:cs typeface="+mn-cs"/>
              </a:rPr>
              <a:t>接口，其作用为根据</a:t>
            </a:r>
            <a:r>
              <a:rPr lang="en-US" sz="1200" b="1" kern="1200" dirty="0" smtClean="0">
                <a:solidFill>
                  <a:schemeClr val="tx1"/>
                </a:solidFill>
                <a:effectLst/>
                <a:latin typeface="+mn-lt"/>
                <a:ea typeface="+mn-ea"/>
                <a:cs typeface="+mn-cs"/>
              </a:rPr>
              <a:t>Key</a:t>
            </a:r>
            <a:r>
              <a:rPr lang="zh-CN" altLang="en-US" sz="1200" b="1" kern="1200" dirty="0" smtClean="0">
                <a:solidFill>
                  <a:schemeClr val="tx1"/>
                </a:solidFill>
                <a:effectLst/>
                <a:latin typeface="+mn-lt"/>
                <a:ea typeface="+mn-ea"/>
                <a:cs typeface="+mn-cs"/>
              </a:rPr>
              <a:t>或</a:t>
            </a:r>
            <a:r>
              <a:rPr lang="en-US" sz="1200" b="1" kern="1200" dirty="0" smtClean="0">
                <a:solidFill>
                  <a:schemeClr val="tx1"/>
                </a:solidFill>
                <a:effectLst/>
                <a:latin typeface="+mn-lt"/>
                <a:ea typeface="+mn-ea"/>
                <a:cs typeface="+mn-cs"/>
              </a:rPr>
              <a:t>Value</a:t>
            </a:r>
            <a:r>
              <a:rPr lang="zh-CN" altLang="en-US" sz="1200" b="1" kern="1200" dirty="0" smtClean="0">
                <a:solidFill>
                  <a:schemeClr val="tx1"/>
                </a:solidFill>
                <a:effectLst/>
                <a:latin typeface="+mn-lt"/>
                <a:ea typeface="+mn-ea"/>
                <a:cs typeface="+mn-cs"/>
              </a:rPr>
              <a:t>以及</a:t>
            </a:r>
            <a:r>
              <a:rPr lang="en-US" sz="1200" b="1" kern="1200" dirty="0" smtClean="0">
                <a:solidFill>
                  <a:schemeClr val="tx1"/>
                </a:solidFill>
                <a:effectLst/>
                <a:latin typeface="+mn-lt"/>
                <a:ea typeface="+mn-ea"/>
                <a:cs typeface="+mn-cs"/>
              </a:rPr>
              <a:t>Reducer</a:t>
            </a:r>
            <a:r>
              <a:rPr lang="zh-CN" altLang="en-US" sz="1200" b="1" kern="1200" dirty="0" smtClean="0">
                <a:solidFill>
                  <a:schemeClr val="tx1"/>
                </a:solidFill>
                <a:effectLst/>
                <a:latin typeface="+mn-lt"/>
                <a:ea typeface="+mn-ea"/>
                <a:cs typeface="+mn-cs"/>
              </a:rPr>
              <a:t>数量来对输出中间键值表进行划分，并决定交由哪个</a:t>
            </a:r>
            <a:r>
              <a:rPr lang="en-US" sz="1200" b="1" kern="1200" dirty="0" smtClean="0">
                <a:solidFill>
                  <a:schemeClr val="tx1"/>
                </a:solidFill>
                <a:effectLst/>
                <a:latin typeface="+mn-lt"/>
                <a:ea typeface="+mn-ea"/>
                <a:cs typeface="+mn-cs"/>
              </a:rPr>
              <a:t>Reduce Task</a:t>
            </a:r>
            <a:r>
              <a:rPr lang="zh-CN" altLang="en-US" sz="1200" b="1" kern="1200" dirty="0" smtClean="0">
                <a:solidFill>
                  <a:schemeClr val="tx1"/>
                </a:solidFill>
                <a:effectLst/>
                <a:latin typeface="+mn-lt"/>
                <a:ea typeface="+mn-ea"/>
                <a:cs typeface="+mn-cs"/>
              </a:rPr>
              <a:t>来处理</a:t>
            </a:r>
            <a:r>
              <a:rPr lang="zh-CN" altLang="en-US" sz="1200" kern="1200" dirty="0" smtClean="0">
                <a:solidFill>
                  <a:schemeClr val="tx1"/>
                </a:solidFill>
                <a:effectLst/>
                <a:latin typeface="+mn-lt"/>
                <a:ea typeface="+mn-ea"/>
                <a:cs typeface="+mn-cs"/>
              </a:rPr>
              <a:t>。</a:t>
            </a:r>
            <a:endParaRPr lang="en-US" dirty="0"/>
          </a:p>
        </p:txBody>
      </p:sp>
    </p:spTree>
    <p:extLst>
      <p:ext uri="{BB962C8B-B14F-4D97-AF65-F5344CB8AC3E}">
        <p14:creationId xmlns:p14="http://schemas.microsoft.com/office/powerpoint/2010/main" val="215520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0787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和上一页内容类似</a:t>
            </a:r>
            <a:endParaRPr lang="en-US" dirty="0"/>
          </a:p>
        </p:txBody>
      </p:sp>
    </p:spTree>
    <p:extLst>
      <p:ext uri="{BB962C8B-B14F-4D97-AF65-F5344CB8AC3E}">
        <p14:creationId xmlns:p14="http://schemas.microsoft.com/office/powerpoint/2010/main" val="1961191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en-US" dirty="0" smtClean="0"/>
              <a:t>第三步：</a:t>
            </a:r>
            <a:r>
              <a:rPr lang="en-US" altLang="zh-CN" dirty="0" smtClean="0"/>
              <a:t>Shuffle</a:t>
            </a:r>
          </a:p>
          <a:p>
            <a:r>
              <a:rPr lang="en-US" altLang="zh-CN" dirty="0" smtClean="0"/>
              <a:t>1</a:t>
            </a:r>
            <a:r>
              <a:rPr lang="zh-CN" altLang="en-US" dirty="0" smtClean="0"/>
              <a:t>）</a:t>
            </a:r>
            <a:r>
              <a:rPr lang="en-US" altLang="zh-CN" dirty="0" smtClean="0"/>
              <a:t>Map</a:t>
            </a:r>
            <a:r>
              <a:rPr lang="zh-CN" altLang="en-US" dirty="0" smtClean="0"/>
              <a:t>端</a:t>
            </a:r>
            <a:r>
              <a:rPr lang="en-US" altLang="zh-CN" dirty="0" smtClean="0"/>
              <a:t>Shuffle</a:t>
            </a:r>
          </a:p>
          <a:p>
            <a:r>
              <a:rPr lang="zh-CN" altLang="en-US" dirty="0" smtClean="0"/>
              <a:t>（</a:t>
            </a:r>
            <a:r>
              <a:rPr lang="en-US" altLang="zh-CN" dirty="0" smtClean="0"/>
              <a:t>1</a:t>
            </a:r>
            <a:r>
              <a:rPr lang="zh-CN" altLang="en-US" dirty="0" smtClean="0"/>
              <a:t>）没有定义</a:t>
            </a:r>
            <a:r>
              <a:rPr lang="en-US" altLang="zh-CN" dirty="0" smtClean="0"/>
              <a:t>Combiner</a:t>
            </a:r>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t>September 19, 2021</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BD9EECB-3C99-4366-A15A-BA97BD83FED8}" type="datetime4">
              <a:rPr lang="en-US" altLang="zh-CN"/>
              <a:t>September 19,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D9F8ABE-C3CE-4473-8B56-462A72AD3100}" type="datetime4">
              <a:rPr lang="en-US" altLang="zh-CN"/>
              <a:t>September 19,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D685A8B-1B23-4E5F-9616-BD125CD45E96}" type="datetime4">
              <a:rPr lang="en-US" altLang="zh-CN"/>
              <a:t>September 19,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fld id="{488B21A0-11E5-48D6-9AD0-9DC09E37D0E7}" type="slidenum">
              <a:rPr lang="zh-CN" altLang="en-US" smtClean="0"/>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fld id="{7407602F-390B-40B5-B65B-955EEA7455A3}" type="datetime4">
              <a:rPr lang="en-US" altLang="zh-CN" smtClean="0"/>
              <a:t>September 19, 2021</a:t>
            </a:fld>
            <a:endParaRPr lang="zh-CN" altLang="en-US"/>
          </a:p>
        </p:txBody>
      </p:sp>
      <p:pic>
        <p:nvPicPr>
          <p:cNvPr id="7" name="Picture 2" descr="F:\UESTC\misc\uestc-logo.jp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228600" y="152404"/>
            <a:ext cx="2819400" cy="776357"/>
          </a:xfrm>
          <a:prstGeom prst="rect">
            <a:avLst/>
          </a:prstGeom>
          <a:solidFill>
            <a:schemeClr val="bg1">
              <a:lumMod val="75000"/>
              <a:alpha val="0"/>
            </a:schemeClr>
          </a:solidFill>
        </p:spPr>
      </p:pic>
      <p:cxnSp>
        <p:nvCxnSpPr>
          <p:cNvPr id="8" name="直接连接符 7"/>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fld id="{7407602F-390B-40B5-B65B-955EEA7455A3}" type="datetime4">
              <a:rPr lang="en-US" altLang="zh-CN" smtClean="0"/>
              <a:t>September 19, 2021</a:t>
            </a:fld>
            <a:endParaRPr lang="zh-CN" altLang="en-US"/>
          </a:p>
        </p:txBody>
      </p:sp>
      <p:sp>
        <p:nvSpPr>
          <p:cNvPr id="5" name="页脚占位符 4"/>
          <p:cNvSpPr>
            <a:spLocks noGrp="1"/>
          </p:cNvSpPr>
          <p:nvPr>
            <p:ph type="ftr" sz="quarter" idx="11"/>
          </p:nvPr>
        </p:nvSpPr>
        <p:spPr/>
        <p:txBody>
          <a:bodyPr/>
          <a:lstStyle>
            <a:lvl1pPr>
              <a:defRPr/>
            </a:lvl1pPr>
          </a:lstStyle>
          <a:p>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fld id="{488B21A0-11E5-48D6-9AD0-9DC09E37D0E7}" type="slidenum">
              <a:rPr lang="zh-CN" altLang="en-US" smtClean="0"/>
              <a:t>‹#›</a:t>
            </a:fld>
            <a:endParaRPr lang="zh-CN" altLang="en-US"/>
          </a:p>
        </p:txBody>
      </p:sp>
    </p:spTree>
  </p:cSld>
  <p:clrMapOvr>
    <a:masterClrMapping/>
  </p:clrMapOvr>
  <p:timing>
    <p:tnLst>
      <p:par>
        <p:cTn id="1" dur="indefinite" restart="never" nodeType="tmRoot"/>
      </p:par>
    </p:tnLst>
  </p:timing>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hasCustomPrompt="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fld id="{A2B83F94-11E5-4D7A-989C-04968AD78DF8}" type="datetime4">
              <a:rPr lang="en-US" altLang="zh-CN" smtClean="0"/>
              <a:t>September 19,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hasCustomPrompt="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fld id="{7407602F-390B-40B5-B65B-955EEA7455A3}" type="datetime4">
              <a:rPr lang="en-US" altLang="zh-CN" smtClean="0"/>
              <a:t>September 19, 2021</a:t>
            </a:fld>
            <a:endParaRPr lang="zh-CN" altLang="en-US"/>
          </a:p>
        </p:txBody>
      </p:sp>
      <p:sp>
        <p:nvSpPr>
          <p:cNvPr id="5" name="页脚占位符 4"/>
          <p:cNvSpPr>
            <a:spLocks noGrp="1"/>
          </p:cNvSpPr>
          <p:nvPr>
            <p:ph type="ftr" sz="quarter" idx="11"/>
          </p:nvPr>
        </p:nvSpPr>
        <p:spPr/>
        <p:txBody>
          <a:bodyPr/>
          <a:lstStyle>
            <a:lvl1pPr>
              <a:defRPr/>
            </a:lvl1pPr>
          </a:lstStyle>
          <a:p>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fld id="{488B21A0-11E5-48D6-9AD0-9DC09E37D0E7}" type="slidenum">
              <a:rPr lang="zh-CN" altLang="en-US" smtClean="0"/>
              <a:t>‹#›</a:t>
            </a:fld>
            <a:endParaRPr lang="zh-CN" altLang="en-US"/>
          </a:p>
        </p:txBody>
      </p:sp>
    </p:spTree>
  </p:cSld>
  <p:clrMapOvr>
    <a:masterClrMapping/>
  </p:clrMapOvr>
  <p:timing>
    <p:tnLst>
      <p:par>
        <p:cTn id="1" dur="indefinite" restart="never" nodeType="tmRoot"/>
      </p:par>
    </p:tnLst>
  </p:timing>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457200" y="16002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6002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141CA6AC-CF9C-4ADB-904E-BCC7294BDBF4}" type="datetime4">
              <a:rPr lang="en-US" altLang="zh-CN" smtClean="0"/>
              <a:t>September 19,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hasCustomPrompt="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1730281B-0C32-4371-AE61-E6961A4A1D9E}" type="datetime4">
              <a:rPr lang="en-US" altLang="zh-CN" smtClean="0"/>
              <a:t>September 19, 2021</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DA723E8-49E1-4BCD-9CF1-AA761B793547}" type="datetime4">
              <a:rPr lang="en-US" altLang="zh-CN" smtClean="0"/>
              <a:t>September 19, 2021</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pPr>
              <a:defRPr/>
            </a:pPr>
            <a:fld id="{3B96BF03-17DF-474C-986B-8CCF910A89B1}" type="datetime4">
              <a:rPr lang="en-US" altLang="zh-CN"/>
              <a:t>September 19,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46F88F6-2690-4465-8218-A1F5E943E910}" type="datetime4">
              <a:rPr lang="en-US" altLang="zh-CN" smtClean="0"/>
              <a:t>September 19, 2021</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hasCustomPrompt="1"/>
          </p:nvPr>
        </p:nvSpPr>
        <p:spPr>
          <a:xfrm>
            <a:off x="3575050" y="273054"/>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457202" y="1435103"/>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48C86962-02D4-40FE-86DA-E327413012E1}" type="datetime4">
              <a:rPr lang="en-US" altLang="zh-CN" smtClean="0"/>
              <a:t>September 19,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hasCustomPrompt="1"/>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7BE769CE-EF80-460A-BBAB-D8B1E90E831E}" type="datetime4">
              <a:rPr lang="en-US" altLang="zh-CN" smtClean="0"/>
              <a:t>September 19,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4"/>
            <a:ext cx="8229600" cy="4525963"/>
          </a:xfrm>
          <a:prstGeom prst="rect">
            <a:avLst/>
          </a:prstGeom>
        </p:spPr>
        <p:txBody>
          <a:bodyPr vert="horz"/>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D8B0C48C-38D9-46D2-97EF-4C29458B8A87}" type="datetime4">
              <a:rPr lang="en-US" altLang="zh-CN" smtClean="0"/>
              <a:t>September 19,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457200" y="274642"/>
            <a:ext cx="6019800" cy="5851525"/>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7407602F-390B-40B5-B65B-955EEA7455A3}" type="datetime4">
              <a:rPr lang="en-US" altLang="zh-CN" smtClean="0"/>
              <a:t>September 19, 2021</a:t>
            </a:fld>
            <a:endParaRPr lang="zh-CN" altLang="en-US"/>
          </a:p>
        </p:txBody>
      </p:sp>
      <p:sp>
        <p:nvSpPr>
          <p:cNvPr id="5" name="页脚占位符 4"/>
          <p:cNvSpPr>
            <a:spLocks noGrp="1"/>
          </p:cNvSpPr>
          <p:nvPr>
            <p:ph type="ftr" sz="quarter" idx="11"/>
          </p:nvPr>
        </p:nvSpPr>
        <p:spPr/>
        <p:txBody>
          <a:bodyPr/>
          <a:lstStyle>
            <a:lvl1pPr>
              <a:defRPr/>
            </a:lvl1pPr>
          </a:lstStyle>
          <a:p>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fld id="{488B21A0-11E5-48D6-9AD0-9DC09E37D0E7}" type="slidenum">
              <a:rPr lang="zh-CN" altLang="en-US" smtClean="0"/>
              <a:t>‹#›</a:t>
            </a:fld>
            <a:endParaRPr lang="zh-CN" altLang="en-US"/>
          </a:p>
        </p:txBody>
      </p:sp>
    </p:spTree>
  </p:cSld>
  <p:clrMapOvr>
    <a:masterClrMapping/>
  </p:clrMapOvr>
  <p:timing>
    <p:tnLst>
      <p:par>
        <p:cTn id="1" dur="indefinite" restart="never" nodeType="tmRoot"/>
      </p:par>
    </p:tnLst>
  </p:timing>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407602F-390B-40B5-B65B-955EEA7455A3}" type="datetime4">
              <a:rPr lang="en-US" altLang="zh-CN" smtClean="0"/>
              <a:t>September 19, 2021</a:t>
            </a:fld>
            <a:endParaRPr lang="zh-CN" altLang="en-US"/>
          </a:p>
        </p:txBody>
      </p:sp>
      <p:sp>
        <p:nvSpPr>
          <p:cNvPr id="5" name="灯片编号占位符 4"/>
          <p:cNvSpPr>
            <a:spLocks noGrp="1"/>
          </p:cNvSpPr>
          <p:nvPr>
            <p:ph type="sldNum" sz="quarter" idx="12"/>
          </p:nvPr>
        </p:nvSpPr>
        <p:spPr/>
        <p:txBody>
          <a:bodyPr/>
          <a:lstStyle/>
          <a:p>
            <a:fld id="{488B21A0-11E5-48D6-9AD0-9DC09E37D0E7}" type="slidenum">
              <a:rPr lang="zh-CN" altLang="en-US" smtClean="0"/>
              <a:t>‹#›</a:t>
            </a:fld>
            <a:endParaRPr lang="zh-CN" altLang="en-US"/>
          </a:p>
        </p:txBody>
      </p:sp>
      <p:sp>
        <p:nvSpPr>
          <p:cNvPr id="7" name="内容占位符 6"/>
          <p:cNvSpPr>
            <a:spLocks noGrp="1"/>
          </p:cNvSpPr>
          <p:nvPr>
            <p:ph sz="quarter" idx="13" hasCustomPrompt="1"/>
          </p:nvPr>
        </p:nvSpPr>
        <p:spPr>
          <a:xfrm>
            <a:off x="381000" y="1371600"/>
            <a:ext cx="8305800" cy="4724400"/>
          </a:xfrm>
          <a:prstGeom prst="rect">
            <a:avLst/>
          </a:prstGeom>
        </p:spPr>
        <p:txBody>
          <a:bodyPr/>
          <a:lstStyle>
            <a:lvl1pPr>
              <a:defRPr lang="zh-CN" altLang="en-US" sz="1800" kern="1200" baseline="0" dirty="0">
                <a:solidFill>
                  <a:schemeClr val="tx1"/>
                </a:solidFill>
                <a:latin typeface="Arial" panose="020B0604020202020204" pitchFamily="34" charset="0"/>
                <a:ea typeface="宋体" panose="02010600030101010101" pitchFamily="2" charset="-122"/>
                <a:cs typeface="+mn-cs"/>
              </a:defRPr>
            </a:lvl1pPr>
          </a:lstStyle>
          <a:p>
            <a:pPr lvl="0" algn="l" rtl="0" fontAlgn="base">
              <a:spcAft>
                <a:spcPct val="0"/>
              </a:spcAft>
            </a:pPr>
            <a:r>
              <a:rPr lang="zh-CN" altLang="en-US"/>
              <a:t>编辑母版文本样式</a:t>
            </a:r>
          </a:p>
          <a:p>
            <a:pPr lvl="1" algn="l" rtl="0" fontAlgn="base">
              <a:spcAft>
                <a:spcPct val="0"/>
              </a:spcAft>
            </a:pPr>
            <a:r>
              <a:rPr lang="zh-CN" altLang="en-US"/>
              <a:t>第二级</a:t>
            </a:r>
          </a:p>
          <a:p>
            <a:pPr lvl="2" algn="l" rtl="0" fontAlgn="base">
              <a:spcAft>
                <a:spcPct val="0"/>
              </a:spcAft>
            </a:pPr>
            <a:r>
              <a:rPr lang="zh-CN" altLang="en-US"/>
              <a:t>第三级</a:t>
            </a:r>
          </a:p>
          <a:p>
            <a:pPr lvl="3" algn="l" rtl="0" fontAlgn="base">
              <a:spcAft>
                <a:spcPct val="0"/>
              </a:spcAft>
            </a:pPr>
            <a:r>
              <a:rPr lang="zh-CN" altLang="en-US"/>
              <a:t>第四级</a:t>
            </a:r>
          </a:p>
          <a:p>
            <a:pPr lvl="4" algn="l" rtl="0" fontAlgn="base">
              <a:spcAft>
                <a:spcPct val="0"/>
              </a:spcAft>
            </a:pPr>
            <a:r>
              <a:rPr lang="zh-CN" altLang="en-US"/>
              <a:t>第五级</a:t>
            </a:r>
            <a:endParaRPr lang="zh-CN" altLang="en-US" dirty="0"/>
          </a:p>
        </p:txBody>
      </p:sp>
    </p:spTree>
  </p:cSld>
  <p:clrMapOvr>
    <a:masterClrMapping/>
  </p:clrMapOvr>
  <p:timing>
    <p:tnLst>
      <p:par>
        <p:cTn id="1" dur="indefinite" restart="never" nodeType="tmRoot"/>
      </p:par>
    </p:tnLst>
  </p:timing>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5" name="内容占位符 2"/>
          <p:cNvSpPr>
            <a:spLocks noGrp="1"/>
          </p:cNvSpPr>
          <p:nvPr>
            <p:ph idx="1"/>
          </p:nvPr>
        </p:nvSpPr>
        <p:spPr>
          <a:xfrm>
            <a:off x="457200" y="908720"/>
            <a:ext cx="8229600" cy="5760640"/>
          </a:xfrm>
          <a:prstGeom prst="rect">
            <a:avLst/>
          </a:prstGeom>
        </p:spPr>
        <p:txBody>
          <a:bodyPr/>
          <a:lstStyle>
            <a:lvl1pPr>
              <a:defRPr b="0">
                <a:effectLst/>
                <a:latin typeface="黑体" panose="02010609060101010101" pitchFamily="49" charset="-122"/>
                <a:ea typeface="黑体" panose="02010609060101010101" pitchFamily="49" charset="-122"/>
                <a:cs typeface="黑体" panose="02010609060101010101" pitchFamily="49" charset="-122"/>
              </a:defRPr>
            </a:lvl1pPr>
            <a:lvl2pPr>
              <a:defRPr sz="2800" b="0">
                <a:effectLst/>
                <a:latin typeface="黑体" panose="02010609060101010101" pitchFamily="49" charset="-122"/>
                <a:ea typeface="黑体" panose="02010609060101010101" pitchFamily="49" charset="-122"/>
                <a:cs typeface="黑体" panose="02010609060101010101" pitchFamily="49" charset="-122"/>
              </a:defRPr>
            </a:lvl2pPr>
            <a:lvl3pPr>
              <a:defRPr sz="2400" b="0">
                <a:effectLst/>
                <a:latin typeface="黑体" panose="02010609060101010101" pitchFamily="49" charset="-122"/>
                <a:ea typeface="黑体" panose="02010609060101010101" pitchFamily="49" charset="-122"/>
                <a:cs typeface="黑体" panose="02010609060101010101" pitchFamily="49" charset="-122"/>
              </a:defRPr>
            </a:lvl3pPr>
            <a:lvl4pPr>
              <a:defRPr sz="2000">
                <a:effectLst/>
              </a:defRPr>
            </a:lvl4pPr>
            <a:lvl5pPr>
              <a:defRPr sz="2000">
                <a:effectLst/>
              </a:defRPr>
            </a:lvl5pPr>
          </a:lstStyle>
          <a:p>
            <a:pPr lvl="0"/>
            <a:r>
              <a:rPr lang="zh-CN" altLang="en-US" dirty="0"/>
              <a:t>单击此处编辑母版文本样式</a:t>
            </a:r>
          </a:p>
          <a:p>
            <a:pPr lvl="1"/>
            <a:r>
              <a:rPr lang="zh-CN" altLang="en-US" dirty="0"/>
              <a:t>二级</a:t>
            </a:r>
          </a:p>
          <a:p>
            <a:pPr lvl="2"/>
            <a:r>
              <a:rPr lang="zh-CN" altLang="en-US" dirty="0"/>
              <a:t>三级</a:t>
            </a:r>
          </a:p>
        </p:txBody>
      </p:sp>
      <p:sp>
        <p:nvSpPr>
          <p:cNvPr id="7" name="Date Placeholder 3"/>
          <p:cNvSpPr>
            <a:spLocks noGrp="1" noChangeArrowheads="1"/>
          </p:cNvSpPr>
          <p:nvPr>
            <p:ph type="dt" sz="half" idx="2"/>
          </p:nvPr>
        </p:nvSpPr>
        <p:spPr bwMode="auto">
          <a:xfrm>
            <a:off x="0" y="6519867"/>
            <a:ext cx="2590800" cy="365125"/>
          </a:xfrm>
          <a:prstGeom prst="rect">
            <a:avLst/>
          </a:prstGeom>
          <a:noFill/>
          <a:ln>
            <a:noFill/>
          </a:ln>
        </p:spPr>
        <p:txBody>
          <a:bodyPr vert="horz" wrap="square" lIns="91440" tIns="45720" rIns="91440" bIns="45720" numCol="1" anchor="ctr" anchorCtr="0" compatLnSpc="1"/>
          <a:lstStyle>
            <a:lvl1pPr>
              <a:defRPr sz="1600" smtClean="0">
                <a:solidFill>
                  <a:srgbClr val="898989"/>
                </a:solidFill>
                <a:ea typeface="+mn-ea"/>
                <a:cs typeface="+mn-cs"/>
              </a:defRPr>
            </a:lvl1pPr>
          </a:lstStyle>
          <a:p>
            <a:pPr>
              <a:defRPr/>
            </a:pPr>
            <a:fld id="{A2F6771D-F1F6-3E4A-A08B-99586B154233}" type="datetime4">
              <a:rPr lang="zh-CN" altLang="en-US" smtClean="0"/>
              <a:t>2021年9月19日星期日</a:t>
            </a:fld>
            <a:endParaRPr lang="en-US"/>
          </a:p>
        </p:txBody>
      </p:sp>
      <p:sp>
        <p:nvSpPr>
          <p:cNvPr id="8" name="Footer Placeholder 4"/>
          <p:cNvSpPr>
            <a:spLocks noGrp="1" noChangeArrowheads="1"/>
          </p:cNvSpPr>
          <p:nvPr>
            <p:ph type="ftr" sz="quarter" idx="3"/>
          </p:nvPr>
        </p:nvSpPr>
        <p:spPr bwMode="auto">
          <a:xfrm>
            <a:off x="3124200" y="6519867"/>
            <a:ext cx="2895600" cy="365125"/>
          </a:xfrm>
          <a:prstGeom prst="rect">
            <a:avLst/>
          </a:prstGeom>
          <a:noFill/>
          <a:ln>
            <a:noFill/>
          </a:ln>
        </p:spPr>
        <p:txBody>
          <a:bodyPr vert="horz" wrap="square" lIns="91440" tIns="45720" rIns="91440" bIns="45720" numCol="1" anchor="ctr" anchorCtr="0" compatLnSpc="1"/>
          <a:lstStyle>
            <a:lvl1pPr algn="ctr">
              <a:defRPr sz="1600" smtClean="0">
                <a:solidFill>
                  <a:srgbClr val="898989"/>
                </a:solidFill>
                <a:ea typeface="+mn-ea"/>
                <a:cs typeface="+mn-cs"/>
              </a:defRPr>
            </a:lvl1pPr>
          </a:lstStyle>
          <a:p>
            <a:pPr>
              <a:defRPr/>
            </a:pPr>
            <a:endParaRPr lang="zh-CN" altLang="en-US" dirty="0"/>
          </a:p>
        </p:txBody>
      </p:sp>
      <p:sp>
        <p:nvSpPr>
          <p:cNvPr id="9" name="Slide Number Placeholder 5"/>
          <p:cNvSpPr>
            <a:spLocks noGrp="1" noChangeArrowheads="1"/>
          </p:cNvSpPr>
          <p:nvPr>
            <p:ph type="sldNum" sz="quarter" idx="4"/>
          </p:nvPr>
        </p:nvSpPr>
        <p:spPr bwMode="auto">
          <a:xfrm>
            <a:off x="6553200" y="6519867"/>
            <a:ext cx="2590800" cy="365125"/>
          </a:xfrm>
          <a:prstGeom prst="rect">
            <a:avLst/>
          </a:prstGeom>
          <a:noFill/>
          <a:ln>
            <a:noFill/>
          </a:ln>
        </p:spPr>
        <p:txBody>
          <a:bodyPr vert="horz" wrap="square" lIns="91440" tIns="45720" rIns="91440" bIns="45720" numCol="1" anchor="ctr" anchorCtr="0" compatLnSpc="1"/>
          <a:lstStyle>
            <a:lvl1pPr algn="r">
              <a:defRPr sz="1600" smtClean="0">
                <a:solidFill>
                  <a:srgbClr val="898989"/>
                </a:solidFill>
                <a:ea typeface="+mn-ea"/>
                <a:cs typeface="+mn-cs"/>
              </a:defRPr>
            </a:lvl1pPr>
          </a:lstStyle>
          <a:p>
            <a:pPr>
              <a:defRPr/>
            </a:pPr>
            <a:fld id="{7ACB704C-67B1-5043-82BD-6481AE7782C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pPr>
              <a:defRPr/>
            </a:pPr>
            <a:fld id="{503C8C16-FBF0-463A-88A2-C5257B148BB2}" type="datetime4">
              <a:rPr lang="en-US" altLang="zh-CN" smtClean="0"/>
              <a:t>September 19,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F1796ADA-CB5D-4E08-92EA-55D7D17912E2}" type="datetime4">
              <a:rPr lang="en-US" altLang="zh-CN" smtClean="0"/>
              <a:t>September 19, 2021</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t>September 19,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t>September 19,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7D055D0-3F6E-4525-9940-3A04C76C7FFD}" type="datetime4">
              <a:rPr lang="en-US" altLang="zh-CN"/>
              <a:t>September 19,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73AA7719-E8D0-47BA-8FD9-E16012AF59CB}" type="datetime4">
              <a:rPr lang="en-US" altLang="zh-CN"/>
              <a:t>September 19, 2021</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49D9CC61-F3E2-4166-AD97-E4B62E12A2CA}" type="datetime4">
              <a:rPr lang="en-US" altLang="zh-CN"/>
              <a:t>September 19, 2021</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28A5F5-8CD0-4877-B434-7421E7CB31A3}" type="datetime4">
              <a:rPr lang="en-US" altLang="zh-CN"/>
              <a:t>September 19, 2021</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97A08E2-5DF4-4FD2-9167-CA839EDD21B1}" type="datetime4">
              <a:rPr lang="en-US" altLang="zh-CN"/>
              <a:t>September 19,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2.jpe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t>September 19, 2021</a:t>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fld id="{7407602F-390B-40B5-B65B-955EEA7455A3}" type="datetime4">
              <a:rPr lang="en-US" altLang="zh-CN" smtClean="0"/>
              <a:t>September 19, 2021</a:t>
            </a:fld>
            <a:endParaRPr lang="zh-CN" altLang="en-US"/>
          </a:p>
        </p:txBody>
      </p:sp>
      <p:sp>
        <p:nvSpPr>
          <p:cNvPr id="5" name="页脚占位符 4"/>
          <p:cNvSpPr>
            <a:spLocks noGrp="1"/>
          </p:cNvSpPr>
          <p:nvPr>
            <p:ph type="ftr" sz="quarter" idx="3"/>
          </p:nvPr>
        </p:nvSpPr>
        <p:spPr>
          <a:xfrm>
            <a:off x="2895600" y="6356354"/>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r>
              <a:rPr lang="en-US" altLang="zh-CN"/>
              <a:t>Big Data Computing Technology, 2017 Fall</a:t>
            </a:r>
            <a:endParaRPr lang="zh-CN" altLang="en-US"/>
          </a:p>
        </p:txBody>
      </p:sp>
      <p:sp>
        <p:nvSpPr>
          <p:cNvPr id="6" name="灯片编号占位符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fld id="{488B21A0-11E5-48D6-9AD0-9DC09E37D0E7}" type="slidenum">
              <a:rPr lang="zh-CN" altLang="en-US" smtClean="0"/>
              <a:t>‹#›</a:t>
            </a:fld>
            <a:endParaRPr lang="zh-CN" altLang="en-US"/>
          </a:p>
        </p:txBody>
      </p:sp>
      <p:pic>
        <p:nvPicPr>
          <p:cNvPr id="7" name="Picture 2" descr="F:\UESTC\misc\uestc-logo.jpg"/>
          <p:cNvPicPr>
            <a:picLocks noChangeAspect="1" noChangeArrowheads="1"/>
          </p:cNvPicPr>
          <p:nvPr/>
        </p:nvPicPr>
        <p:blipFill>
          <a:blip r:embed="rId19" cstate="print">
            <a:duotone>
              <a:schemeClr val="accent1">
                <a:shade val="45000"/>
                <a:satMod val="135000"/>
              </a:schemeClr>
              <a:prstClr val="white"/>
            </a:duotone>
          </a:blip>
          <a:srcRect/>
          <a:stretch>
            <a:fillRect/>
          </a:stretch>
        </p:blipFill>
        <p:spPr bwMode="auto">
          <a:xfrm>
            <a:off x="228600" y="152404"/>
            <a:ext cx="2819400" cy="776357"/>
          </a:xfrm>
          <a:prstGeom prst="rect">
            <a:avLst/>
          </a:prstGeom>
          <a:solidFill>
            <a:schemeClr val="bg1">
              <a:lumMod val="75000"/>
              <a:alpha val="0"/>
            </a:schemeClr>
          </a:solidFill>
        </p:spPr>
      </p:pic>
      <p:cxnSp>
        <p:nvCxnSpPr>
          <p:cNvPr id="8" name="直接连接符 7"/>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iming>
    <p:tnLst>
      <p:par>
        <p:cTn id="1" dur="indefinite" restart="never" nodeType="tmRoot"/>
      </p:par>
    </p:tnLst>
  </p:timing>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hyperlink" Target="http://upload.wikimedia.org/wikipedia/en/a/a7/Doug-Cutting.JP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4.emf"/></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NULL" TargetMode="Externa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8.jp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9.emf"/></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2.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5.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wmf"/></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9.xml"/><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0.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alphaModFix amt="78000"/>
          </a:blip>
          <a:srcRect/>
          <a:tile tx="0" ty="0" sx="100000" sy="100000" flip="none" algn="tl"/>
        </a:blipFill>
        <a:effectLst/>
      </p:bgPr>
    </p:bg>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609600" y="1207135"/>
            <a:ext cx="7924800" cy="4769485"/>
          </a:xfrm>
          <a:prstGeom prst="rect">
            <a:avLst/>
          </a:prstGeom>
          <a:noFill/>
          <a:ln w="9525">
            <a:noFill/>
            <a:miter lim="800000"/>
          </a:ln>
        </p:spPr>
        <p:txBody>
          <a:bodyPr>
            <a:spAutoFit/>
          </a:bodyPr>
          <a:lstStyle/>
          <a:p>
            <a:pPr algn="ctr"/>
            <a:endParaRPr lang="en-US" altLang="zh-CN" sz="4000" b="1" dirty="0">
              <a:solidFill>
                <a:srgbClr val="002060"/>
              </a:solidFill>
              <a:latin typeface="Calibri" panose="020F0502020204030204" pitchFamily="34" charset="0"/>
            </a:endParaRPr>
          </a:p>
          <a:p>
            <a:pPr algn="ctr"/>
            <a:r>
              <a:rPr lang="en-US" altLang="zh-CN" sz="4000" b="1" dirty="0">
                <a:solidFill>
                  <a:srgbClr val="002060"/>
                </a:solidFill>
                <a:latin typeface="Calibri" panose="020F0502020204030204" pitchFamily="34" charset="0"/>
              </a:rPr>
              <a:t>Lecture 14 </a:t>
            </a:r>
            <a:r>
              <a:rPr lang="zh-CN" altLang="en-US" sz="4000" b="1" dirty="0">
                <a:solidFill>
                  <a:srgbClr val="002060"/>
                </a:solidFill>
                <a:latin typeface="Calibri" panose="020F0502020204030204" pitchFamily="34" charset="0"/>
              </a:rPr>
              <a:t>MapReduce计算模型</a:t>
            </a:r>
          </a:p>
          <a:p>
            <a:pPr algn="ctr"/>
            <a:endParaRPr lang="en-US" altLang="zh-CN" sz="3200" b="1" dirty="0">
              <a:solidFill>
                <a:srgbClr val="002060"/>
              </a:solidFill>
              <a:latin typeface="Calibri" panose="020F0502020204030204" pitchFamily="34" charset="0"/>
            </a:endParaRPr>
          </a:p>
          <a:p>
            <a:pPr lvl="4">
              <a:lnSpc>
                <a:spcPct val="150000"/>
              </a:lnSpc>
              <a:buFont typeface="Wingdings" panose="05000000000000000000" pitchFamily="2" charset="2"/>
              <a:buChar char="n"/>
            </a:pPr>
            <a:r>
              <a:rPr sz="3200" b="1" dirty="0">
                <a:solidFill>
                  <a:srgbClr val="002060"/>
                </a:solidFill>
                <a:latin typeface="Calibri" panose="020F0502020204030204" pitchFamily="34" charset="0"/>
              </a:rPr>
              <a:t> 分布式并行计算系统</a:t>
            </a:r>
          </a:p>
          <a:p>
            <a:pPr lvl="4">
              <a:lnSpc>
                <a:spcPct val="150000"/>
              </a:lnSpc>
              <a:buFont typeface="Wingdings" panose="05000000000000000000" pitchFamily="2" charset="2"/>
              <a:buChar char="n"/>
            </a:pPr>
            <a:r>
              <a:rPr sz="3200" b="1" dirty="0">
                <a:solidFill>
                  <a:srgbClr val="002060"/>
                </a:solidFill>
                <a:latin typeface="Calibri" panose="020F0502020204030204" pitchFamily="34" charset="0"/>
              </a:rPr>
              <a:t> MapReduce计算架构</a:t>
            </a:r>
          </a:p>
          <a:p>
            <a:pPr lvl="4">
              <a:lnSpc>
                <a:spcPct val="150000"/>
              </a:lnSpc>
              <a:buFont typeface="Wingdings" panose="05000000000000000000" pitchFamily="2" charset="2"/>
              <a:buChar char="n"/>
            </a:pPr>
            <a:r>
              <a:rPr sz="3200" b="1" dirty="0">
                <a:solidFill>
                  <a:srgbClr val="002060"/>
                </a:solidFill>
                <a:latin typeface="Calibri" panose="020F0502020204030204" pitchFamily="34" charset="0"/>
              </a:rPr>
              <a:t> MapReduce计算流程</a:t>
            </a:r>
          </a:p>
          <a:p>
            <a:pPr lvl="4">
              <a:lnSpc>
                <a:spcPct val="150000"/>
              </a:lnSpc>
              <a:buFont typeface="Wingdings" panose="05000000000000000000" pitchFamily="2" charset="2"/>
              <a:buChar char="n"/>
            </a:pPr>
            <a:r>
              <a:rPr sz="3200" b="1" dirty="0">
                <a:solidFill>
                  <a:srgbClr val="002060"/>
                </a:solidFill>
                <a:latin typeface="Calibri" panose="020F0502020204030204" pitchFamily="34" charset="0"/>
              </a:rPr>
              <a:t> 实际算例</a:t>
            </a:r>
            <a:endParaRPr lang="zh-CN" altLang="en-US" sz="4000" b="1" dirty="0">
              <a:solidFill>
                <a:srgbClr val="002060"/>
              </a:solidFill>
              <a:latin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10</a:t>
            </a:fld>
            <a:endParaRPr lang="zh-CN" altLang="en-US"/>
          </a:p>
        </p:txBody>
      </p:sp>
      <p:sp>
        <p:nvSpPr>
          <p:cNvPr id="2" name="标题 1"/>
          <p:cNvSpPr>
            <a:spLocks noGrp="1"/>
          </p:cNvSpPr>
          <p:nvPr/>
        </p:nvSpPr>
        <p:spPr>
          <a:xfrm>
            <a:off x="608330" y="969010"/>
            <a:ext cx="8743950" cy="82232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endParaRPr lang="zh-CN" altLang="en-US" dirty="0"/>
          </a:p>
        </p:txBody>
      </p:sp>
      <p:sp>
        <p:nvSpPr>
          <p:cNvPr id="7" name="内容占位符 2"/>
          <p:cNvSpPr txBox="1"/>
          <p:nvPr/>
        </p:nvSpPr>
        <p:spPr>
          <a:xfrm>
            <a:off x="398910" y="1219200"/>
            <a:ext cx="8430895" cy="4333240"/>
          </a:xfrm>
          <a:prstGeom prst="rect">
            <a:avLst/>
          </a:prstGeom>
        </p:spPr>
        <p:txBody>
          <a:bodyPr/>
          <a:lstStyle/>
          <a:p>
            <a:pPr marL="360045" marR="0" lvl="1" indent="-285750" algn="l" defTabSz="914400" rtl="0" eaLnBrk="0" fontAlgn="base" latinLnBrk="0" hangingPunct="0">
              <a:lnSpc>
                <a:spcPct val="80000"/>
              </a:lnSpc>
              <a:spcBef>
                <a:spcPts val="0"/>
              </a:spcBef>
              <a:spcAft>
                <a:spcPct val="0"/>
              </a:spcAft>
              <a:buClrTx/>
              <a:buSzTx/>
              <a:buFont typeface="Wingdings 2" panose="05020102010507070707" charset="0"/>
              <a:buNone/>
              <a:defRPr/>
            </a:pPr>
            <a:r>
              <a:rPr kumimoji="0" lang="en-US" altLang="zh-CN" sz="2000" b="1" i="0" u="none" strike="noStrike" kern="1200" cap="none" spc="0" normalizeH="0" baseline="0" noProof="0" dirty="0" err="1">
                <a:ln>
                  <a:noFill/>
                </a:ln>
                <a:solidFill>
                  <a:schemeClr val="tx1"/>
                </a:solidFill>
                <a:effectLst/>
                <a:uLnTx/>
                <a:uFillTx/>
                <a:ea typeface="+mn-ea"/>
                <a:cs typeface="Arial" panose="020B0604020202020204" pitchFamily="34" charset="0"/>
              </a:rPr>
              <a:t>MapReduce</a:t>
            </a:r>
            <a:r>
              <a:rPr kumimoji="0" lang="zh-CN" altLang="en-US" sz="2000" b="1" i="0" u="none" strike="noStrike" kern="1200" cap="none" spc="0" normalizeH="0" baseline="0" noProof="0" dirty="0">
                <a:ln>
                  <a:noFill/>
                </a:ln>
                <a:solidFill>
                  <a:schemeClr val="tx1"/>
                </a:solidFill>
                <a:effectLst/>
                <a:uLnTx/>
                <a:uFillTx/>
                <a:ea typeface="+mn-ea"/>
                <a:cs typeface="Arial" panose="020B0604020202020204" pitchFamily="34" charset="0"/>
              </a:rPr>
              <a:t>是面向大规模数据并行处理的：</a:t>
            </a:r>
            <a:endPar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endParaRPr>
          </a:p>
          <a:p>
            <a:pPr marL="342900" marR="0" lvl="0" indent="-342900" algn="l" defTabSz="914400" rtl="0" eaLnBrk="0" fontAlgn="base" latinLnBrk="0" hangingPunct="0">
              <a:lnSpc>
                <a:spcPct val="80000"/>
              </a:lnSpc>
              <a:spcBef>
                <a:spcPts val="1200"/>
              </a:spcBef>
              <a:spcAft>
                <a:spcPts val="600"/>
              </a:spcAft>
              <a:buClrTx/>
              <a:buSzTx/>
              <a:buFont typeface="Arial" panose="020B0604020202020204" pitchFamily="34" charset="0"/>
              <a:buChar char="•"/>
              <a:defRPr/>
            </a:pPr>
            <a:r>
              <a:rPr kumimoji="0" lang="zh-CN" altLang="en-US" sz="2000" b="1" i="0" u="none" strike="noStrike" kern="1200" cap="none" spc="0" normalizeH="0" baseline="0" noProof="0" dirty="0">
                <a:ln>
                  <a:noFill/>
                </a:ln>
                <a:solidFill>
                  <a:srgbClr val="0823A8"/>
                </a:solidFill>
                <a:effectLst/>
                <a:uLnTx/>
                <a:uFillTx/>
                <a:ea typeface="+mn-ea"/>
                <a:cs typeface="Arial" panose="020B0604020202020204" pitchFamily="34" charset="0"/>
              </a:rPr>
              <a:t>基于集群的高性能并行计算平台</a:t>
            </a:r>
            <a:r>
              <a:rPr kumimoji="0" lang="en-US" altLang="zh-CN" sz="2000" b="1" i="0" u="none" strike="noStrike" kern="1200" cap="none" spc="0" normalizeH="0" baseline="0" noProof="0" dirty="0">
                <a:ln>
                  <a:noFill/>
                </a:ln>
                <a:solidFill>
                  <a:srgbClr val="0823A8"/>
                </a:solidFill>
                <a:effectLst/>
                <a:uLnTx/>
                <a:uFillTx/>
                <a:ea typeface="+mn-ea"/>
                <a:cs typeface="Arial" panose="020B0604020202020204" pitchFamily="34" charset="0"/>
              </a:rPr>
              <a:t>(Cluster Infrastructure)</a:t>
            </a:r>
            <a:endParaRPr kumimoji="0" lang="en-US" altLang="zh-CN" sz="2000" b="0" i="0" u="none" strike="noStrike" kern="1200" cap="none" spc="0" normalizeH="0" baseline="0" noProof="0" dirty="0">
              <a:ln>
                <a:noFill/>
              </a:ln>
              <a:solidFill>
                <a:srgbClr val="0066FF"/>
              </a:solidFill>
              <a:effectLst/>
              <a:uLnTx/>
              <a:uFillTx/>
              <a:ea typeface="+mn-ea"/>
              <a:cs typeface="Arial" panose="020B0604020202020204" pitchFamily="34" charset="0"/>
            </a:endParaRPr>
          </a:p>
          <a:p>
            <a:pPr marL="342900" marR="0" lvl="0" indent="-342900" algn="l" defTabSz="914400" rtl="0" eaLnBrk="0" fontAlgn="base" latinLnBrk="0" hangingPunct="0">
              <a:lnSpc>
                <a:spcPct val="80000"/>
              </a:lnSpc>
              <a:spcBef>
                <a:spcPct val="20000"/>
              </a:spcBef>
              <a:spcAft>
                <a:spcPts val="600"/>
              </a:spcAft>
              <a:buClrTx/>
              <a:buSzTx/>
              <a:buFont typeface="Wingdings 2" panose="05020102010507070707" charset="0"/>
              <a:buNone/>
              <a:defRPr/>
            </a:pPr>
            <a:r>
              <a:rPr kumimoji="0" lang="en-US" altLang="zh-CN" sz="2000" b="0" i="0" u="none" strike="noStrike" kern="1200" cap="none" spc="0" normalizeH="0" baseline="0" noProof="0" dirty="0">
                <a:ln>
                  <a:noFill/>
                </a:ln>
                <a:solidFill>
                  <a:srgbClr val="0066FF"/>
                </a:solidFill>
                <a:effectLst/>
                <a:uLnTx/>
                <a:uFillTx/>
                <a:ea typeface="+mn-ea"/>
                <a:cs typeface="Arial" panose="020B0604020202020204" pitchFamily="34" charset="0"/>
              </a:rPr>
              <a:t>         </a:t>
            </a: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允许用市场上现成的普通</a:t>
            </a:r>
            <a:r>
              <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rPr>
              <a:t>PC</a:t>
            </a: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或性能较高的刀架或机架式服务器，构成一个包含数千个节点的分布式并行计算集群。</a:t>
            </a:r>
            <a:endPar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endParaRPr>
          </a:p>
          <a:p>
            <a:pPr marL="342900" marR="0" lvl="0" indent="-342900" algn="l" defTabSz="9144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a:ln>
                  <a:noFill/>
                </a:ln>
                <a:solidFill>
                  <a:srgbClr val="0823A8"/>
                </a:solidFill>
                <a:effectLst/>
                <a:uLnTx/>
                <a:uFillTx/>
                <a:ea typeface="+mn-ea"/>
                <a:cs typeface="Arial" panose="020B0604020202020204" pitchFamily="34" charset="0"/>
              </a:rPr>
              <a:t>并行程序开发与运行框架</a:t>
            </a:r>
            <a:r>
              <a:rPr kumimoji="0" lang="en-US" altLang="zh-CN" sz="2000" b="1" i="0" u="none" strike="noStrike" kern="1200" cap="none" spc="0" normalizeH="0" baseline="0" noProof="0" dirty="0">
                <a:ln>
                  <a:noFill/>
                </a:ln>
                <a:solidFill>
                  <a:srgbClr val="0823A8"/>
                </a:solidFill>
                <a:effectLst/>
                <a:uLnTx/>
                <a:uFillTx/>
                <a:ea typeface="+mn-ea"/>
                <a:cs typeface="Arial" panose="020B0604020202020204" pitchFamily="34" charset="0"/>
              </a:rPr>
              <a:t>(Software Framework)</a:t>
            </a:r>
            <a:endParaRPr kumimoji="0" lang="en-US" altLang="zh-CN" sz="2000" b="0" i="0" u="none" strike="noStrike" kern="1200" cap="none" spc="0" normalizeH="0" baseline="0" noProof="0" dirty="0">
              <a:ln>
                <a:noFill/>
              </a:ln>
              <a:solidFill>
                <a:srgbClr val="0066FF"/>
              </a:solidFill>
              <a:effectLst/>
              <a:uLnTx/>
              <a:uFillTx/>
              <a:ea typeface="+mn-ea"/>
              <a:cs typeface="Arial" panose="020B0604020202020204" pitchFamily="34" charset="0"/>
            </a:endParaRPr>
          </a:p>
          <a:p>
            <a:pPr marL="342900" marR="0" lvl="0" indent="-342900" algn="l" defTabSz="914400" rtl="0" eaLnBrk="0" fontAlgn="base" latinLnBrk="0" hangingPunct="0">
              <a:lnSpc>
                <a:spcPct val="80000"/>
              </a:lnSpc>
              <a:spcBef>
                <a:spcPct val="20000"/>
              </a:spcBef>
              <a:spcAft>
                <a:spcPts val="600"/>
              </a:spcAft>
              <a:buClrTx/>
              <a:buSzTx/>
              <a:buFont typeface="Wingdings 2" panose="05020102010507070707" charset="0"/>
              <a:buNone/>
              <a:defRPr/>
            </a:pP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          提供了一个庞大但设计精良的并行计算软件构架，能自动完成计算任务的并行化处理，自动划分计算数据和计算任务，在集群节点上自动分配和执行子任务以及收集计算结果，将数据分布存储、数据通信、容错处理等并行计算中的很多复杂细节交由系统负责处理，大大减少了软件开发人员的负担。</a:t>
            </a:r>
            <a:endPar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endParaRPr>
          </a:p>
          <a:p>
            <a:pPr marL="342900" marR="0" lvl="0" indent="-342900" algn="l" defTabSz="9144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a:ln>
                  <a:noFill/>
                </a:ln>
                <a:solidFill>
                  <a:srgbClr val="0823A8"/>
                </a:solidFill>
                <a:effectLst/>
                <a:uLnTx/>
                <a:uFillTx/>
                <a:ea typeface="+mn-ea"/>
                <a:cs typeface="Arial" panose="020B0604020202020204" pitchFamily="34" charset="0"/>
              </a:rPr>
              <a:t>并行程序设计模型与方法</a:t>
            </a:r>
            <a:r>
              <a:rPr kumimoji="0" lang="en-US" altLang="zh-CN" sz="2000" b="1" i="0" u="none" strike="noStrike" kern="1200" cap="none" spc="0" normalizeH="0" baseline="0" noProof="0" dirty="0">
                <a:ln>
                  <a:noFill/>
                </a:ln>
                <a:solidFill>
                  <a:srgbClr val="0823A8"/>
                </a:solidFill>
                <a:effectLst/>
                <a:uLnTx/>
                <a:uFillTx/>
                <a:ea typeface="+mn-ea"/>
                <a:cs typeface="Arial" panose="020B0604020202020204" pitchFamily="34" charset="0"/>
              </a:rPr>
              <a:t>(Programming Model &amp; Methodology)</a:t>
            </a:r>
            <a:endParaRPr kumimoji="0" lang="en-US" altLang="zh-CN" sz="2000" b="0" i="0" u="none" strike="noStrike" kern="1200" cap="none" spc="0" normalizeH="0" baseline="0" noProof="0" dirty="0">
              <a:ln>
                <a:noFill/>
              </a:ln>
              <a:solidFill>
                <a:srgbClr val="0066FF"/>
              </a:solidFill>
              <a:effectLst/>
              <a:uLnTx/>
              <a:uFillTx/>
              <a:ea typeface="+mn-ea"/>
              <a:cs typeface="Arial" panose="020B0604020202020204" pitchFamily="34" charset="0"/>
            </a:endParaRPr>
          </a:p>
          <a:p>
            <a:pPr marL="342900" marR="0" lvl="0" indent="-342900" algn="l" defTabSz="914400" rtl="0" eaLnBrk="0" fontAlgn="base" latinLnBrk="0" hangingPunct="0">
              <a:lnSpc>
                <a:spcPct val="80000"/>
              </a:lnSpc>
              <a:spcBef>
                <a:spcPct val="20000"/>
              </a:spcBef>
              <a:spcAft>
                <a:spcPct val="0"/>
              </a:spcAft>
              <a:buClrTx/>
              <a:buSzTx/>
              <a:buFont typeface="Wingdings 2" panose="05020102010507070707" charset="0"/>
              <a:buNone/>
              <a:defRPr/>
            </a:pPr>
            <a:r>
              <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rPr>
              <a:t>          </a:t>
            </a: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借助于函数式语言中的设计思想，提供了一种简便的并行程序设计方法，用</a:t>
            </a:r>
            <a:r>
              <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rPr>
              <a:t>Map</a:t>
            </a: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和</a:t>
            </a:r>
            <a:r>
              <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rPr>
              <a:t>Reduce</a:t>
            </a: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两个函数编程实现基本的并行计算任务，提供了完整的并行编程接口，完成大规模数据处理。</a:t>
            </a:r>
            <a:endParaRPr kumimoji="1" lang="zh-CN" altLang="en-US" sz="2400" b="0" i="0" u="none" strike="noStrike" kern="1200" cap="none" spc="0" normalizeH="0" baseline="0" noProof="0" dirty="0">
              <a:ln>
                <a:noFill/>
              </a:ln>
              <a:solidFill>
                <a:schemeClr val="tx1"/>
              </a:solidFill>
              <a:effectLst/>
              <a:uLnTx/>
              <a:uFillTx/>
              <a:ea typeface="+mn-ea"/>
              <a:cs typeface="Arial" panose="020B0604020202020204" pitchFamily="34" charset="0"/>
            </a:endParaRPr>
          </a:p>
        </p:txBody>
      </p:sp>
      <p:sp>
        <p:nvSpPr>
          <p:cNvPr id="9"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Calibri" panose="020F0502020204030204" pitchFamily="34" charset="0"/>
              </a:rPr>
              <a:t>MapReduce</a:t>
            </a:r>
            <a:r>
              <a:rPr lang="zh-CN" altLang="en-US" sz="3200" b="1" dirty="0">
                <a:solidFill>
                  <a:srgbClr val="002060"/>
                </a:solidFill>
                <a:latin typeface="Calibri" panose="020F0502020204030204" pitchFamily="34" charset="0"/>
              </a:rPr>
              <a:t>介绍</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11</a:t>
            </a:fld>
            <a:endParaRPr lang="zh-CN" altLang="en-US"/>
          </a:p>
        </p:txBody>
      </p:sp>
      <p:sp>
        <p:nvSpPr>
          <p:cNvPr id="8" name="内容占位符 2"/>
          <p:cNvSpPr txBox="1"/>
          <p:nvPr/>
        </p:nvSpPr>
        <p:spPr>
          <a:xfrm>
            <a:off x="316230" y="1116330"/>
            <a:ext cx="8522335" cy="2828925"/>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chemeClr val="accent2"/>
              </a:buClr>
              <a:buSzTx/>
              <a:defRPr/>
            </a:pPr>
            <a:r>
              <a:rPr kumimoji="0" lang="en-US" altLang="zh-CN" sz="2800" b="1" i="0" u="none" strike="noStrike" kern="1200" cap="none" spc="0" normalizeH="0" baseline="0" noProof="0" dirty="0">
                <a:ln>
                  <a:noFill/>
                </a:ln>
                <a:solidFill>
                  <a:srgbClr val="0823A8"/>
                </a:solidFill>
                <a:effectLst/>
                <a:uLnTx/>
                <a:uFillTx/>
                <a:cs typeface="Arial" panose="020B0604020202020204" pitchFamily="34" charset="0"/>
              </a:rPr>
              <a:t> </a:t>
            </a:r>
            <a:r>
              <a:rPr kumimoji="0" lang="en-US" altLang="zh-CN" sz="3200" b="1" i="0" u="none" strike="noStrike" kern="1200" cap="none" spc="0" normalizeH="0" baseline="0" noProof="0" dirty="0">
                <a:ln>
                  <a:noFill/>
                </a:ln>
                <a:solidFill>
                  <a:srgbClr val="0823A8"/>
                </a:solidFill>
                <a:effectLst/>
                <a:uLnTx/>
                <a:uFillTx/>
                <a:cs typeface="Arial" panose="020B0604020202020204" pitchFamily="34" charset="0"/>
              </a:rPr>
              <a:t> Google </a:t>
            </a:r>
            <a:r>
              <a:rPr kumimoji="0" lang="en-US" altLang="zh-CN" sz="3200" b="1" i="0" u="none" strike="noStrike" kern="1200" cap="none" spc="0" normalizeH="0" baseline="0" noProof="0" dirty="0" err="1">
                <a:ln>
                  <a:noFill/>
                </a:ln>
                <a:solidFill>
                  <a:srgbClr val="0823A8"/>
                </a:solidFill>
                <a:effectLst/>
                <a:uLnTx/>
                <a:uFillTx/>
                <a:cs typeface="Arial" panose="020B0604020202020204" pitchFamily="34" charset="0"/>
              </a:rPr>
              <a:t>MapReduce</a:t>
            </a:r>
            <a:endParaRPr kumimoji="0" lang="en-US" altLang="zh-CN" sz="2000" b="1" i="0" u="none" strike="noStrike" kern="1200" cap="none" spc="0" normalizeH="0" baseline="0" noProof="0" dirty="0">
              <a:ln>
                <a:noFill/>
              </a:ln>
              <a:solidFill>
                <a:schemeClr val="tx1"/>
              </a:solidFill>
              <a:effectLst/>
              <a:uLnTx/>
              <a:uFillTx/>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
                <a:schemeClr val="accent2"/>
              </a:buClr>
              <a:buSzTx/>
              <a:buFont typeface="Arial" panose="020B0604020202020204" pitchFamily="34" charset="0"/>
              <a:buChar char="•"/>
              <a:defRPr/>
            </a:pP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   2004</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年，</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Google</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在</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OSDI</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国际会议上发表了一篇论文</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a:t>
            </a:r>
            <a:r>
              <a:rPr kumimoji="0" lang="en-US" altLang="zh-CN" sz="2000" b="0" i="0" u="none" strike="noStrike" kern="1200" cap="none" spc="0" normalizeH="0" baseline="0" noProof="0" dirty="0" err="1">
                <a:ln>
                  <a:noFill/>
                </a:ln>
                <a:solidFill>
                  <a:schemeClr val="tx1"/>
                </a:solidFill>
                <a:effectLst/>
                <a:uLnTx/>
                <a:uFillTx/>
                <a:cs typeface="Arial" panose="020B0604020202020204" pitchFamily="34" charset="0"/>
              </a:rPr>
              <a:t>MapReduce</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 Simplified Data Processing on Large Clusters”</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，公布了</a:t>
            </a:r>
            <a:r>
              <a:rPr kumimoji="0" lang="en-US" altLang="zh-CN" sz="2000" b="0" i="0" u="none" strike="noStrike" kern="1200" cap="none" spc="0" normalizeH="0" baseline="0" noProof="0" dirty="0" err="1">
                <a:ln>
                  <a:noFill/>
                </a:ln>
                <a:solidFill>
                  <a:schemeClr val="tx1"/>
                </a:solidFill>
                <a:effectLst/>
                <a:uLnTx/>
                <a:uFillTx/>
                <a:cs typeface="Arial" panose="020B0604020202020204" pitchFamily="34" charset="0"/>
              </a:rPr>
              <a:t>MapReduce</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的基本原理和主要设计思想。</a:t>
            </a:r>
            <a:endPar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
                <a:schemeClr val="accent2"/>
              </a:buClr>
              <a:buSzTx/>
              <a:buFont typeface="Arial" panose="020B0604020202020204" pitchFamily="34" charset="0"/>
              <a:buChar char="•"/>
              <a:defRPr/>
            </a:pP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   Google</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公司用</a:t>
            </a:r>
            <a:r>
              <a:rPr kumimoji="0" lang="en-US" altLang="zh-CN" sz="2000" b="0" i="0" u="none" strike="noStrike" kern="1200" cap="none" spc="0" normalizeH="0" baseline="0" noProof="0" dirty="0" err="1">
                <a:ln>
                  <a:noFill/>
                </a:ln>
                <a:solidFill>
                  <a:schemeClr val="tx1"/>
                </a:solidFill>
                <a:effectLst/>
                <a:uLnTx/>
                <a:uFillTx/>
                <a:cs typeface="Arial" panose="020B0604020202020204" pitchFamily="34" charset="0"/>
              </a:rPr>
              <a:t>MapReduce</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重新改写了整个搜索引擎中的</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Web</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文档索引处理。</a:t>
            </a:r>
            <a:endPar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endParaRPr>
          </a:p>
          <a:p>
            <a:pPr marL="342900" indent="-342900" eaLnBrk="0" fontAlgn="base" hangingPunct="0">
              <a:spcBef>
                <a:spcPct val="20000"/>
              </a:spcBef>
              <a:spcAft>
                <a:spcPct val="0"/>
              </a:spcAft>
              <a:buClr>
                <a:schemeClr val="accent2"/>
              </a:buClr>
              <a:buFont typeface="Arial" panose="020B0604020202020204" pitchFamily="34" charset="0"/>
              <a:buChar char="•"/>
            </a:pPr>
            <a:r>
              <a:rPr kumimoji="1" lang="zh-CN" altLang="en-US" sz="2000" dirty="0">
                <a:cs typeface="Arial" panose="020B0604020202020204" pitchFamily="34" charset="0"/>
              </a:rPr>
              <a:t>   自</a:t>
            </a:r>
            <a:r>
              <a:rPr kumimoji="1" lang="en-US" altLang="zh-CN" sz="2000" dirty="0" err="1">
                <a:cs typeface="Arial" panose="020B0604020202020204" pitchFamily="34" charset="0"/>
              </a:rPr>
              <a:t>MapReduce</a:t>
            </a:r>
            <a:r>
              <a:rPr kumimoji="1" lang="zh-CN" altLang="en-US" sz="2000" dirty="0">
                <a:cs typeface="Arial" panose="020B0604020202020204" pitchFamily="34" charset="0"/>
              </a:rPr>
              <a:t>发明后，</a:t>
            </a:r>
            <a:r>
              <a:rPr kumimoji="1" lang="en-US" altLang="zh-CN" sz="2000" dirty="0">
                <a:cs typeface="Arial" panose="020B0604020202020204" pitchFamily="34" charset="0"/>
              </a:rPr>
              <a:t>Google</a:t>
            </a:r>
            <a:r>
              <a:rPr kumimoji="1" lang="zh-CN" altLang="en-US" sz="2000" dirty="0">
                <a:cs typeface="Arial" panose="020B0604020202020204" pitchFamily="34" charset="0"/>
              </a:rPr>
              <a:t>大量用于各种海量数据处理，目前</a:t>
            </a:r>
            <a:r>
              <a:rPr kumimoji="1" lang="en-US" altLang="zh-CN" sz="2000" dirty="0">
                <a:cs typeface="Arial" panose="020B0604020202020204" pitchFamily="34" charset="0"/>
              </a:rPr>
              <a:t>Google</a:t>
            </a:r>
            <a:r>
              <a:rPr kumimoji="1" lang="zh-CN" altLang="en-US" sz="2000" dirty="0">
                <a:cs typeface="Arial" panose="020B0604020202020204" pitchFamily="34" charset="0"/>
              </a:rPr>
              <a:t>内部有</a:t>
            </a:r>
            <a:r>
              <a:rPr kumimoji="1" lang="en-US" altLang="zh-CN" sz="2000" dirty="0">
                <a:cs typeface="Arial" panose="020B0604020202020204" pitchFamily="34" charset="0"/>
              </a:rPr>
              <a:t>7</a:t>
            </a:r>
            <a:r>
              <a:rPr kumimoji="1" lang="zh-CN" altLang="en-US" sz="2000" dirty="0">
                <a:cs typeface="Arial" panose="020B0604020202020204" pitchFamily="34" charset="0"/>
              </a:rPr>
              <a:t>千以上的程序基于</a:t>
            </a:r>
            <a:r>
              <a:rPr kumimoji="1" lang="en-US" altLang="zh-CN" sz="2000" dirty="0" err="1">
                <a:cs typeface="Arial" panose="020B0604020202020204" pitchFamily="34" charset="0"/>
              </a:rPr>
              <a:t>MapReduce</a:t>
            </a:r>
            <a:r>
              <a:rPr kumimoji="1" lang="zh-CN" altLang="en-US" sz="2000" dirty="0">
                <a:cs typeface="Arial" panose="020B0604020202020204" pitchFamily="34" charset="0"/>
              </a:rPr>
              <a:t>实现。</a:t>
            </a:r>
            <a:endPar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1" lang="zh-CN" altLang="en-US" sz="2000" b="0" i="0" u="none" strike="noStrike" kern="1200" cap="none" spc="0" normalizeH="0" baseline="0" noProof="0" dirty="0">
              <a:ln>
                <a:noFill/>
              </a:ln>
              <a:solidFill>
                <a:schemeClr val="tx1"/>
              </a:solidFill>
              <a:effectLst/>
              <a:uLnTx/>
              <a:uFillTx/>
              <a:cs typeface="Arial" panose="020B0604020202020204" pitchFamily="34" charset="0"/>
            </a:endParaRPr>
          </a:p>
        </p:txBody>
      </p:sp>
      <p:sp>
        <p:nvSpPr>
          <p:cNvPr id="9" name="内容占位符 2"/>
          <p:cNvSpPr txBox="1"/>
          <p:nvPr/>
        </p:nvSpPr>
        <p:spPr>
          <a:xfrm>
            <a:off x="316230" y="4092575"/>
            <a:ext cx="8522335" cy="2628900"/>
          </a:xfrm>
          <a:prstGeom prst="rect">
            <a:avLst/>
          </a:prstGeom>
        </p:spPr>
        <p:txBody>
          <a:bodyPr/>
          <a:lstStyle/>
          <a:p>
            <a:pPr marL="342900" marR="0" lvl="0" indent="-342900" algn="l" defTabSz="914400" rtl="0" eaLnBrk="0" fontAlgn="base" latinLnBrk="0" hangingPunct="0">
              <a:lnSpc>
                <a:spcPct val="100000"/>
              </a:lnSpc>
              <a:spcBef>
                <a:spcPts val="375"/>
              </a:spcBef>
              <a:spcAft>
                <a:spcPct val="0"/>
              </a:spcAft>
              <a:buClr>
                <a:schemeClr val="accent2"/>
              </a:buClr>
              <a:buSzTx/>
              <a:buFont typeface="Arial" panose="020B0604020202020204" pitchFamily="34" charset="0"/>
              <a:buChar char="•"/>
              <a:defRPr/>
            </a:pP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   Google</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目前在全球的数十个数据中心使用了百万台以上的服务器构成其强大的</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Web</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搜索和海量数据并行计算平台</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支撑其搜索引擎、</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Gmail</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Google Map</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Google Earth</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、以及其云计算平台</a:t>
            </a:r>
            <a:r>
              <a:rPr kumimoji="0" lang="en-US" altLang="zh-CN" sz="2000" b="0" i="0" u="none" strike="noStrike" kern="1200" cap="none" spc="0" normalizeH="0" baseline="0" noProof="0" dirty="0" err="1">
                <a:ln>
                  <a:noFill/>
                </a:ln>
                <a:solidFill>
                  <a:schemeClr val="tx1"/>
                </a:solidFill>
                <a:effectLst/>
                <a:uLnTx/>
                <a:uFillTx/>
                <a:cs typeface="Arial" panose="020B0604020202020204" pitchFamily="34" charset="0"/>
              </a:rPr>
              <a:t>AppEngine</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的大型应用服务需求。</a:t>
            </a:r>
            <a:endPar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endParaRPr>
          </a:p>
          <a:p>
            <a:pPr marL="342900" marR="0" lvl="0" indent="-342900" algn="l" defTabSz="914400" rtl="0" eaLnBrk="0" fontAlgn="base" latinLnBrk="0" hangingPunct="0">
              <a:lnSpc>
                <a:spcPct val="100000"/>
              </a:lnSpc>
              <a:spcBef>
                <a:spcPts val="375"/>
              </a:spcBef>
              <a:spcAft>
                <a:spcPct val="0"/>
              </a:spcAft>
              <a:buClr>
                <a:schemeClr val="accent2"/>
              </a:buClr>
              <a:buSzTx/>
              <a:buFont typeface="Arial" panose="020B0604020202020204" pitchFamily="34" charset="0"/>
              <a:buChar char="•"/>
              <a:defRPr/>
            </a:pP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    Google</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可提供超过</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80</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亿网页和</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10</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亿张图片的检索索引，每天处理</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2</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亿次以上检索请求，平均每个检索耗时</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0.5</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秒；每个搜索请求背后有上千个服务器同时进行检索计算和服务。</a:t>
            </a:r>
            <a:endParaRPr kumimoji="1" lang="zh-CN" altLang="en-US" sz="2000" b="0" i="0" u="none" strike="noStrike" kern="1200" cap="none" spc="0" normalizeH="0" baseline="0" noProof="0" dirty="0">
              <a:ln>
                <a:noFill/>
              </a:ln>
              <a:solidFill>
                <a:schemeClr val="tx1"/>
              </a:solidFill>
              <a:effectLst/>
              <a:uLnTx/>
              <a:uFillTx/>
              <a:cs typeface="Arial" panose="020B0604020202020204" pitchFamily="34" charset="0"/>
            </a:endParaRPr>
          </a:p>
        </p:txBody>
      </p:sp>
      <p:sp>
        <p:nvSpPr>
          <p:cNvPr id="10"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Calibri" panose="020F0502020204030204" pitchFamily="34" charset="0"/>
              </a:rPr>
              <a:t>MapReduce</a:t>
            </a:r>
            <a:r>
              <a:rPr lang="zh-CN" altLang="en-US" sz="3200" b="1" dirty="0">
                <a:solidFill>
                  <a:srgbClr val="002060"/>
                </a:solidFill>
                <a:latin typeface="Calibri" panose="020F0502020204030204" pitchFamily="34" charset="0"/>
              </a:rPr>
              <a:t>介绍</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12</a:t>
            </a:fld>
            <a:endParaRPr lang="zh-CN" altLang="en-US"/>
          </a:p>
        </p:txBody>
      </p:sp>
      <p:sp>
        <p:nvSpPr>
          <p:cNvPr id="8" name="内容占位符 2"/>
          <p:cNvSpPr txBox="1"/>
          <p:nvPr/>
        </p:nvSpPr>
        <p:spPr>
          <a:xfrm>
            <a:off x="228600" y="1071245"/>
            <a:ext cx="8685530" cy="2657475"/>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chemeClr val="accent2"/>
              </a:buClr>
              <a:buSzTx/>
              <a:defRPr/>
            </a:pPr>
            <a:r>
              <a:rPr lang="en-US" altLang="zh-CN" sz="3200" b="1" dirty="0" err="1">
                <a:solidFill>
                  <a:srgbClr val="0823A8"/>
                </a:solidFill>
                <a:ea typeface="+mn-ea"/>
                <a:cs typeface="Arial" panose="020B0604020202020204" pitchFamily="34" charset="0"/>
              </a:rPr>
              <a:t>   Hadoop</a:t>
            </a:r>
            <a:r>
              <a:rPr kumimoji="0" lang="en-US" altLang="zh-CN" sz="3200" b="1" i="0" u="none" strike="noStrike" kern="1200" cap="none" spc="0" normalizeH="0" baseline="0" noProof="0" dirty="0">
                <a:ln>
                  <a:noFill/>
                </a:ln>
                <a:solidFill>
                  <a:srgbClr val="0823A8"/>
                </a:solidFill>
                <a:effectLst/>
                <a:uLnTx/>
                <a:uFillTx/>
                <a:ea typeface="+mn-ea"/>
                <a:cs typeface="Arial" panose="020B0604020202020204" pitchFamily="34" charset="0"/>
              </a:rPr>
              <a:t> </a:t>
            </a:r>
            <a:r>
              <a:rPr kumimoji="0" lang="en-US" altLang="zh-CN" sz="3200" b="1" i="0" u="none" strike="noStrike" kern="1200" cap="none" spc="0" normalizeH="0" baseline="0" noProof="0" dirty="0" err="1">
                <a:ln>
                  <a:noFill/>
                </a:ln>
                <a:solidFill>
                  <a:srgbClr val="0823A8"/>
                </a:solidFill>
                <a:effectLst/>
                <a:uLnTx/>
                <a:uFillTx/>
                <a:ea typeface="+mn-ea"/>
                <a:cs typeface="Arial" panose="020B0604020202020204" pitchFamily="34" charset="0"/>
              </a:rPr>
              <a:t>MapReduce</a:t>
            </a:r>
            <a:endParaRPr kumimoji="0" lang="en-US" altLang="zh-CN" sz="2000" b="1" i="0" u="none" strike="noStrike" kern="1200" cap="none" spc="0" normalizeH="0" baseline="0" noProof="0" dirty="0">
              <a:ln>
                <a:noFill/>
              </a:ln>
              <a:solidFill>
                <a:schemeClr val="tx1"/>
              </a:solidFill>
              <a:effectLst/>
              <a:uLnTx/>
              <a:uFillTx/>
              <a:ea typeface="+mn-ea"/>
              <a:cs typeface="Arial" panose="020B0604020202020204" pitchFamily="34" charset="0"/>
            </a:endParaRPr>
          </a:p>
          <a:p>
            <a:pPr>
              <a:spcBef>
                <a:spcPts val="1800"/>
              </a:spcBef>
              <a:buFont typeface="Wingdings" panose="05000000000000000000" pitchFamily="2" charset="2"/>
              <a:buChar char="l"/>
            </a:pPr>
            <a:r>
              <a:rPr lang="zh-CN" altLang="en-US" sz="2000" dirty="0">
                <a:ea typeface="+mn-ea"/>
                <a:cs typeface="Arial" panose="020B0604020202020204" pitchFamily="34" charset="0"/>
              </a:rPr>
              <a:t>  在</a:t>
            </a:r>
            <a:r>
              <a:rPr lang="en-US" altLang="zh-CN" sz="2000" dirty="0">
                <a:ea typeface="+mn-ea"/>
                <a:cs typeface="Arial" panose="020B0604020202020204" pitchFamily="34" charset="0"/>
              </a:rPr>
              <a:t>Google</a:t>
            </a:r>
            <a:r>
              <a:rPr lang="zh-CN" altLang="en-US" sz="2000" dirty="0">
                <a:ea typeface="+mn-ea"/>
                <a:cs typeface="Arial" panose="020B0604020202020204" pitchFamily="34" charset="0"/>
              </a:rPr>
              <a:t>发表了文章后，</a:t>
            </a:r>
            <a:r>
              <a:rPr lang="en-US" altLang="zh-CN" sz="2000" dirty="0">
                <a:ea typeface="+mn-ea"/>
                <a:cs typeface="Arial" panose="020B0604020202020204" pitchFamily="34" charset="0"/>
              </a:rPr>
              <a:t>Doug Cutting</a:t>
            </a:r>
            <a:r>
              <a:rPr lang="zh-CN" altLang="en-US" sz="2000" dirty="0">
                <a:ea typeface="+mn-ea"/>
                <a:cs typeface="Arial" panose="020B0604020202020204" pitchFamily="34" charset="0"/>
              </a:rPr>
              <a:t>，</a:t>
            </a:r>
            <a:r>
              <a:rPr lang="en-US" altLang="zh-CN" sz="2000" dirty="0">
                <a:ea typeface="+mn-ea"/>
                <a:cs typeface="Arial" panose="020B0604020202020204" pitchFamily="34" charset="0"/>
              </a:rPr>
              <a:t>2004</a:t>
            </a:r>
            <a:r>
              <a:rPr lang="zh-CN" altLang="en-US" sz="2000" dirty="0">
                <a:ea typeface="+mn-ea"/>
                <a:cs typeface="Arial" panose="020B0604020202020204" pitchFamily="34" charset="0"/>
              </a:rPr>
              <a:t>年，开源项目</a:t>
            </a:r>
            <a:r>
              <a:rPr lang="en-US" altLang="zh-CN" sz="2000" dirty="0" err="1">
                <a:ea typeface="+mn-ea"/>
                <a:cs typeface="Arial" panose="020B0604020202020204" pitchFamily="34" charset="0"/>
              </a:rPr>
              <a:t>Lucene</a:t>
            </a:r>
            <a:r>
              <a:rPr lang="en-US" altLang="zh-CN" sz="2000" dirty="0">
                <a:ea typeface="+mn-ea"/>
                <a:cs typeface="Arial" panose="020B0604020202020204" pitchFamily="34" charset="0"/>
              </a:rPr>
              <a:t>( </a:t>
            </a:r>
            <a:r>
              <a:rPr lang="zh-CN" altLang="en-US" sz="2000" dirty="0">
                <a:ea typeface="+mn-ea"/>
                <a:cs typeface="Arial" panose="020B0604020202020204" pitchFamily="34" charset="0"/>
              </a:rPr>
              <a:t>搜索索引程序库</a:t>
            </a:r>
            <a:r>
              <a:rPr lang="en-US" altLang="zh-CN" sz="2000" dirty="0">
                <a:ea typeface="+mn-ea"/>
                <a:cs typeface="Arial" panose="020B0604020202020204" pitchFamily="34" charset="0"/>
              </a:rPr>
              <a:t>)</a:t>
            </a:r>
            <a:r>
              <a:rPr lang="zh-CN" altLang="en-US" sz="2000" dirty="0">
                <a:ea typeface="+mn-ea"/>
                <a:cs typeface="Arial" panose="020B0604020202020204" pitchFamily="34" charset="0"/>
              </a:rPr>
              <a:t>和</a:t>
            </a:r>
            <a:r>
              <a:rPr lang="en-US" altLang="zh-CN" sz="2000" dirty="0" err="1">
                <a:ea typeface="+mn-ea"/>
                <a:cs typeface="Arial" panose="020B0604020202020204" pitchFamily="34" charset="0"/>
              </a:rPr>
              <a:t>Nutch</a:t>
            </a:r>
            <a:r>
              <a:rPr lang="en-US" altLang="zh-CN" sz="2000" dirty="0">
                <a:ea typeface="+mn-ea"/>
                <a:cs typeface="Arial" panose="020B0604020202020204" pitchFamily="34" charset="0"/>
              </a:rPr>
              <a:t>(</a:t>
            </a:r>
            <a:r>
              <a:rPr lang="zh-CN" altLang="en-US" sz="2000" dirty="0">
                <a:ea typeface="+mn-ea"/>
                <a:cs typeface="Arial" panose="020B0604020202020204" pitchFamily="34" charset="0"/>
              </a:rPr>
              <a:t>搜索引擎</a:t>
            </a:r>
            <a:r>
              <a:rPr lang="en-US" altLang="zh-CN" sz="2000" dirty="0">
                <a:ea typeface="+mn-ea"/>
                <a:cs typeface="Arial" panose="020B0604020202020204" pitchFamily="34" charset="0"/>
              </a:rPr>
              <a:t>)</a:t>
            </a:r>
            <a:r>
              <a:rPr lang="zh-CN" altLang="en-US" sz="2000" dirty="0">
                <a:ea typeface="+mn-ea"/>
                <a:cs typeface="Arial" panose="020B0604020202020204" pitchFamily="34" charset="0"/>
              </a:rPr>
              <a:t>的创始人，发现</a:t>
            </a:r>
            <a:r>
              <a:rPr lang="en-US" altLang="zh-CN" sz="2000" dirty="0" err="1">
                <a:ea typeface="+mn-ea"/>
                <a:cs typeface="Arial" panose="020B0604020202020204" pitchFamily="34" charset="0"/>
              </a:rPr>
              <a:t>MapReduce</a:t>
            </a:r>
            <a:r>
              <a:rPr lang="zh-CN" altLang="en-US" sz="2000" dirty="0">
                <a:ea typeface="+mn-ea"/>
                <a:cs typeface="Arial" panose="020B0604020202020204" pitchFamily="34" charset="0"/>
              </a:rPr>
              <a:t>正是其所需要的解决大规模分布数据处理的重要技术，因而模仿</a:t>
            </a:r>
            <a:r>
              <a:rPr lang="en-US" altLang="zh-CN" sz="2000" dirty="0">
                <a:ea typeface="+mn-ea"/>
                <a:cs typeface="Arial" panose="020B0604020202020204" pitchFamily="34" charset="0"/>
              </a:rPr>
              <a:t>Google </a:t>
            </a:r>
            <a:r>
              <a:rPr lang="en-US" altLang="zh-CN" sz="2000" dirty="0" err="1">
                <a:ea typeface="+mn-ea"/>
                <a:cs typeface="Arial" panose="020B0604020202020204" pitchFamily="34" charset="0"/>
              </a:rPr>
              <a:t>MapReduce</a:t>
            </a:r>
            <a:r>
              <a:rPr lang="zh-CN" altLang="en-US" sz="2000" dirty="0">
                <a:ea typeface="+mn-ea"/>
                <a:cs typeface="Arial" panose="020B0604020202020204" pitchFamily="34" charset="0"/>
              </a:rPr>
              <a:t>，基于</a:t>
            </a:r>
            <a:r>
              <a:rPr lang="en-US" altLang="zh-CN" sz="2000" dirty="0">
                <a:ea typeface="+mn-ea"/>
                <a:cs typeface="Arial" panose="020B0604020202020204" pitchFamily="34" charset="0"/>
              </a:rPr>
              <a:t>Java</a:t>
            </a:r>
            <a:r>
              <a:rPr lang="zh-CN" altLang="en-US" sz="2000" dirty="0">
                <a:ea typeface="+mn-ea"/>
                <a:cs typeface="Arial" panose="020B0604020202020204" pitchFamily="34" charset="0"/>
              </a:rPr>
              <a:t>设计出了称为</a:t>
            </a:r>
            <a:r>
              <a:rPr lang="en-US" altLang="zh-CN" sz="2000" dirty="0" err="1">
                <a:ea typeface="+mn-ea"/>
                <a:cs typeface="Arial" panose="020B0604020202020204" pitchFamily="34" charset="0"/>
              </a:rPr>
              <a:t>Hadoop</a:t>
            </a:r>
            <a:r>
              <a:rPr lang="zh-CN" altLang="en-US" sz="2000" dirty="0">
                <a:ea typeface="+mn-ea"/>
                <a:cs typeface="Arial" panose="020B0604020202020204" pitchFamily="34" charset="0"/>
              </a:rPr>
              <a:t>的开源</a:t>
            </a:r>
            <a:r>
              <a:rPr lang="en-US" altLang="zh-CN" sz="2000" dirty="0" err="1">
                <a:ea typeface="+mn-ea"/>
                <a:cs typeface="Arial" panose="020B0604020202020204" pitchFamily="34" charset="0"/>
              </a:rPr>
              <a:t>MapReduce</a:t>
            </a:r>
            <a:r>
              <a:rPr lang="zh-CN" altLang="en-US" sz="2000" dirty="0">
                <a:ea typeface="+mn-ea"/>
                <a:cs typeface="Arial" panose="020B0604020202020204" pitchFamily="34" charset="0"/>
              </a:rPr>
              <a:t>，该项目成为</a:t>
            </a:r>
            <a:r>
              <a:rPr lang="en-US" altLang="zh-CN" sz="2000" dirty="0">
                <a:ea typeface="+mn-ea"/>
                <a:cs typeface="Arial" panose="020B0604020202020204" pitchFamily="34" charset="0"/>
              </a:rPr>
              <a:t>Apache</a:t>
            </a:r>
            <a:r>
              <a:rPr lang="zh-CN" altLang="en-US" sz="2000" dirty="0">
                <a:ea typeface="+mn-ea"/>
                <a:cs typeface="Arial" panose="020B0604020202020204" pitchFamily="34" charset="0"/>
              </a:rPr>
              <a:t>下最重要项目。</a:t>
            </a:r>
            <a:endParaRPr lang="en-US" altLang="zh-CN" sz="2000" dirty="0">
              <a:ea typeface="+mn-ea"/>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
                <a:schemeClr val="accent2"/>
              </a:buClr>
              <a:buSzTx/>
              <a:buFont typeface="Arial" panose="020B0604020202020204" pitchFamily="34" charset="0"/>
              <a:buChar char="•"/>
              <a:defRPr/>
            </a:pPr>
            <a:endPar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1"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endParaRPr>
          </a:p>
        </p:txBody>
      </p:sp>
      <p:pic>
        <p:nvPicPr>
          <p:cNvPr id="2" name="Picture 2" descr="File:Doug-Cutting.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1017" y="3395220"/>
            <a:ext cx="2460306" cy="3280408"/>
          </a:xfrm>
          <a:prstGeom prst="rect">
            <a:avLst/>
          </a:prstGeom>
          <a:noFill/>
          <a:ln>
            <a:noFill/>
          </a:ln>
        </p:spPr>
      </p:pic>
      <p:pic>
        <p:nvPicPr>
          <p:cNvPr id="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8759" y="3592577"/>
            <a:ext cx="5324316" cy="2885825"/>
          </a:xfrm>
          <a:prstGeom prst="rect">
            <a:avLst/>
          </a:prstGeom>
          <a:noFill/>
          <a:ln>
            <a:noFill/>
          </a:ln>
        </p:spPr>
      </p:pic>
      <p:sp>
        <p:nvSpPr>
          <p:cNvPr id="9"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Calibri" panose="020F0502020204030204" pitchFamily="34" charset="0"/>
              </a:rPr>
              <a:t>MapReduce</a:t>
            </a:r>
            <a:r>
              <a:rPr lang="zh-CN" altLang="en-US" sz="3200" b="1" dirty="0">
                <a:solidFill>
                  <a:srgbClr val="002060"/>
                </a:solidFill>
                <a:latin typeface="Calibri" panose="020F0502020204030204" pitchFamily="34" charset="0"/>
              </a:rPr>
              <a:t>介绍</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13</a:t>
            </a:fld>
            <a:endParaRPr lang="zh-CN" altLang="en-US"/>
          </a:p>
        </p:txBody>
      </p:sp>
      <p:sp>
        <p:nvSpPr>
          <p:cNvPr id="8" name="内容占位符 2"/>
          <p:cNvSpPr txBox="1"/>
          <p:nvPr/>
        </p:nvSpPr>
        <p:spPr>
          <a:xfrm>
            <a:off x="450850" y="1121410"/>
            <a:ext cx="7674610" cy="592455"/>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chemeClr val="accent2"/>
              </a:buClr>
              <a:buSzTx/>
              <a:defRPr/>
            </a:pPr>
            <a:r>
              <a:rPr kumimoji="0" lang="en-US" altLang="zh-CN" sz="3200" b="1" i="0" u="none" strike="noStrike" kern="1200" cap="none" spc="0" normalizeH="0" baseline="0" noProof="0" dirty="0" err="1">
                <a:ln>
                  <a:noFill/>
                </a:ln>
                <a:solidFill>
                  <a:srgbClr val="0823A8"/>
                </a:solidFill>
                <a:effectLst/>
                <a:uLnTx/>
                <a:uFillTx/>
                <a:ea typeface="+mj-ea"/>
                <a:cs typeface="Arial" panose="020B0604020202020204" pitchFamily="34" charset="0"/>
              </a:rPr>
              <a:t>MapReduce</a:t>
            </a:r>
            <a:r>
              <a:rPr kumimoji="0" lang="zh-CN" altLang="en-US" sz="3200" b="1" i="0" u="none" strike="noStrike" kern="1200" cap="none" spc="0" normalizeH="0" baseline="0" noProof="0" dirty="0">
                <a:ln>
                  <a:noFill/>
                </a:ln>
                <a:solidFill>
                  <a:srgbClr val="0823A8"/>
                </a:solidFill>
                <a:effectLst/>
                <a:uLnTx/>
                <a:uFillTx/>
                <a:ea typeface="+mj-ea"/>
                <a:cs typeface="Arial" panose="020B0604020202020204" pitchFamily="34" charset="0"/>
              </a:rPr>
              <a:t>的三个基本思想</a:t>
            </a:r>
            <a:endParaRPr kumimoji="0" lang="en-US" altLang="zh-CN" sz="3200" b="0" i="0" u="none" strike="noStrike" kern="1200" cap="none" spc="0" normalizeH="0" baseline="0" noProof="0" dirty="0">
              <a:ln>
                <a:noFill/>
              </a:ln>
              <a:solidFill>
                <a:schemeClr val="tx1"/>
              </a:solidFill>
              <a:effectLst/>
              <a:uLnTx/>
              <a:uFillTx/>
              <a:ea typeface="+mj-ea"/>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
                <a:schemeClr val="accent2"/>
              </a:buClr>
              <a:buSzTx/>
              <a:buFont typeface="Arial" panose="020B0604020202020204" pitchFamily="34" charset="0"/>
              <a:buChar char="•"/>
              <a:defRPr/>
            </a:pPr>
            <a:endParaRPr kumimoji="1" lang="zh-CN" altLang="en-US" sz="3200" b="0" i="0" u="none" strike="noStrike" kern="1200" cap="none" spc="0" normalizeH="0" baseline="0" noProof="0" dirty="0">
              <a:ln>
                <a:noFill/>
              </a:ln>
              <a:solidFill>
                <a:schemeClr val="tx1"/>
              </a:solidFill>
              <a:effectLst/>
              <a:uLnTx/>
              <a:uFillTx/>
              <a:ea typeface="+mj-ea"/>
              <a:cs typeface="Arial" panose="020B0604020202020204" pitchFamily="34" charset="0"/>
            </a:endParaRPr>
          </a:p>
        </p:txBody>
      </p:sp>
      <p:sp>
        <p:nvSpPr>
          <p:cNvPr id="9" name="内容占位符 2"/>
          <p:cNvSpPr txBox="1"/>
          <p:nvPr/>
        </p:nvSpPr>
        <p:spPr>
          <a:xfrm>
            <a:off x="104140" y="1958975"/>
            <a:ext cx="8735060" cy="4322445"/>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1" lang="zh-CN" altLang="en-US" sz="2400" b="1" i="0" u="none" strike="noStrike" kern="1200" cap="none" spc="0" normalizeH="0" baseline="0" noProof="0" dirty="0">
                <a:ln>
                  <a:noFill/>
                </a:ln>
                <a:solidFill>
                  <a:schemeClr val="tx1"/>
                </a:solidFill>
                <a:effectLst/>
                <a:uLnTx/>
                <a:uFillTx/>
                <a:latin typeface="+mj-ea"/>
                <a:ea typeface="+mj-ea"/>
                <a:cs typeface="Arial" panose="020B0604020202020204" pitchFamily="34" charset="0"/>
              </a:rPr>
              <a:t>如何对付大数据：</a:t>
            </a:r>
            <a:r>
              <a:rPr kumimoji="1" lang="zh-CN" altLang="en-US" sz="2400" b="1" i="0" u="none" strike="noStrike" kern="1200" cap="none" spc="0" normalizeH="0" baseline="0" noProof="0" dirty="0">
                <a:ln>
                  <a:noFill/>
                </a:ln>
                <a:solidFill>
                  <a:srgbClr val="3333FF"/>
                </a:solidFill>
                <a:effectLst/>
                <a:uLnTx/>
                <a:uFillTx/>
                <a:latin typeface="+mj-ea"/>
                <a:ea typeface="+mj-ea"/>
                <a:cs typeface="Arial" panose="020B0604020202020204" pitchFamily="34" charset="0"/>
              </a:rPr>
              <a:t>分而治之</a:t>
            </a:r>
            <a:endParaRPr kumimoji="1" lang="zh-CN" altLang="en-US" sz="2400" b="1" i="0" u="none" strike="noStrike" kern="1200" cap="none" spc="0" normalizeH="0" baseline="0" noProof="0" dirty="0">
              <a:ln>
                <a:noFill/>
              </a:ln>
              <a:solidFill>
                <a:srgbClr val="3333FF"/>
              </a:solidFill>
              <a:effectLst/>
              <a:uLnTx/>
              <a:uFillTx/>
              <a:ea typeface="+mn-ea"/>
              <a:cs typeface="Arial" panose="020B0604020202020204" pitchFamily="34" charset="0"/>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1"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   对相互间不具有计算依赖关系的大数据，实行并行最自然的方式就是分而治之（</a:t>
            </a:r>
            <a:r>
              <a:rPr kumimoji="1"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rPr>
              <a:t>divide-and-conquer</a:t>
            </a:r>
            <a:r>
              <a:rPr kumimoji="1"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a:t>
            </a:r>
            <a:endParaRPr kumimoji="1"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mj-ea"/>
                <a:ea typeface="+mj-ea"/>
                <a:cs typeface="+mj-ea"/>
              </a:rPr>
              <a:t>上升到抽象模型：</a:t>
            </a:r>
            <a:r>
              <a:rPr kumimoji="0" lang="en-US" altLang="zh-CN" sz="2400" b="1" i="0" u="none" strike="noStrike" kern="1200" cap="none" spc="0" normalizeH="0" baseline="0" noProof="0" dirty="0" err="1">
                <a:ln>
                  <a:noFill/>
                </a:ln>
                <a:solidFill>
                  <a:srgbClr val="3333FF"/>
                </a:solidFill>
                <a:effectLst/>
                <a:uLnTx/>
                <a:uFillTx/>
                <a:latin typeface="+mj-ea"/>
                <a:ea typeface="+mj-ea"/>
                <a:cs typeface="+mj-ea"/>
              </a:rPr>
              <a:t>Mapper</a:t>
            </a:r>
            <a:r>
              <a:rPr kumimoji="0" lang="zh-CN" altLang="en-US" sz="2400" b="1" i="0" u="none" strike="noStrike" kern="1200" cap="none" spc="0" normalizeH="0" baseline="0" noProof="0" dirty="0">
                <a:ln>
                  <a:noFill/>
                </a:ln>
                <a:solidFill>
                  <a:srgbClr val="3333FF"/>
                </a:solidFill>
                <a:effectLst/>
                <a:uLnTx/>
                <a:uFillTx/>
                <a:latin typeface="+mj-ea"/>
                <a:ea typeface="+mj-ea"/>
                <a:cs typeface="+mj-ea"/>
              </a:rPr>
              <a:t>和</a:t>
            </a:r>
            <a:r>
              <a:rPr kumimoji="0" lang="en-US" altLang="zh-CN" sz="2400" b="1" i="0" u="none" strike="noStrike" kern="1200" cap="none" spc="0" normalizeH="0" baseline="0" noProof="0" dirty="0">
                <a:ln>
                  <a:noFill/>
                </a:ln>
                <a:solidFill>
                  <a:srgbClr val="3333FF"/>
                </a:solidFill>
                <a:effectLst/>
                <a:uLnTx/>
                <a:uFillTx/>
                <a:latin typeface="+mj-ea"/>
                <a:ea typeface="+mj-ea"/>
                <a:cs typeface="+mj-ea"/>
              </a:rPr>
              <a:t>Reducer</a:t>
            </a:r>
            <a:endParaRPr kumimoji="0" lang="en-US" altLang="zh-CN" sz="2400" b="0" i="0" u="none" strike="noStrike" kern="1200" cap="none" spc="0" normalizeH="0" baseline="0" noProof="0" dirty="0">
              <a:ln>
                <a:noFill/>
              </a:ln>
              <a:solidFill>
                <a:srgbClr val="3333FF"/>
              </a:solidFill>
              <a:effectLst/>
              <a:uLnTx/>
              <a:uFillTx/>
              <a:ea typeface="+mn-ea"/>
              <a:cs typeface="Arial" panose="020B0604020202020204" pitchFamily="34" charset="0"/>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rPr>
              <a:t>   MPI</a:t>
            </a: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并行计算缺少高层并行编程模型，为了克服这一缺陷，</a:t>
            </a:r>
            <a:r>
              <a:rPr kumimoji="0" lang="en-US" altLang="zh-CN" sz="2000" b="0" i="0" u="none" strike="noStrike" kern="1200" cap="none" spc="0" normalizeH="0" baseline="0" noProof="0" dirty="0" err="1">
                <a:ln>
                  <a:noFill/>
                </a:ln>
                <a:solidFill>
                  <a:schemeClr val="tx1"/>
                </a:solidFill>
                <a:effectLst/>
                <a:uLnTx/>
                <a:uFillTx/>
                <a:ea typeface="+mn-ea"/>
                <a:cs typeface="Arial" panose="020B0604020202020204" pitchFamily="34" charset="0"/>
              </a:rPr>
              <a:t>MapReduce</a:t>
            </a: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借鉴了</a:t>
            </a:r>
            <a:r>
              <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rPr>
              <a:t>Lisp</a:t>
            </a: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函数式语言中的思想，用</a:t>
            </a:r>
            <a:r>
              <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rPr>
              <a:t>Map</a:t>
            </a: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和</a:t>
            </a:r>
            <a:r>
              <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rPr>
              <a:t>Reduce</a:t>
            </a: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两个函数提供了高层的并行编程抽象模型。</a:t>
            </a:r>
            <a:endPar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1" lang="zh-CN" altLang="en-US" sz="2400" b="1" i="0" u="none" strike="noStrike" kern="1200" cap="none" spc="0" normalizeH="0" baseline="0" noProof="0" dirty="0">
                <a:ln>
                  <a:noFill/>
                </a:ln>
                <a:solidFill>
                  <a:schemeClr val="tx1"/>
                </a:solidFill>
                <a:effectLst/>
                <a:uLnTx/>
                <a:uFillTx/>
                <a:latin typeface="+mj-ea"/>
                <a:ea typeface="+mj-ea"/>
                <a:cs typeface="Arial" panose="020B0604020202020204" pitchFamily="34" charset="0"/>
              </a:rPr>
              <a:t>上升到构架：</a:t>
            </a:r>
            <a:r>
              <a:rPr kumimoji="1" lang="zh-CN" altLang="en-US" sz="2400" b="1" i="0" u="none" strike="noStrike" kern="1200" cap="none" spc="0" normalizeH="0" baseline="0" noProof="0" dirty="0">
                <a:ln>
                  <a:noFill/>
                </a:ln>
                <a:solidFill>
                  <a:srgbClr val="3333FF"/>
                </a:solidFill>
                <a:effectLst/>
                <a:uLnTx/>
                <a:uFillTx/>
                <a:latin typeface="+mj-ea"/>
                <a:ea typeface="+mj-ea"/>
                <a:cs typeface="Arial" panose="020B0604020202020204" pitchFamily="34" charset="0"/>
              </a:rPr>
              <a:t>统一构架，为程序员隐藏系统细节</a:t>
            </a:r>
            <a:endParaRPr kumimoji="1" lang="zh-CN" altLang="en-US" sz="2400" b="0" i="0" u="none" strike="noStrike" kern="1200" cap="none" spc="0" normalizeH="0" baseline="0" noProof="0" dirty="0">
              <a:ln>
                <a:noFill/>
              </a:ln>
              <a:solidFill>
                <a:srgbClr val="3333FF"/>
              </a:solidFill>
              <a:effectLst/>
              <a:uLnTx/>
              <a:uFillTx/>
              <a:ea typeface="+mn-ea"/>
              <a:cs typeface="Arial" panose="020B0604020202020204" pitchFamily="34" charset="0"/>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rPr>
              <a:t>   MPI</a:t>
            </a: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等并行计算缺少统一计算框架支持，程序员需要考虑数据存储、划分、分发、结果收集、错误恢复等诸多细节；为此，</a:t>
            </a:r>
            <a:r>
              <a:rPr kumimoji="0" lang="en-US" altLang="zh-CN" sz="2000" b="0" i="0" u="none" strike="noStrike" kern="1200" cap="none" spc="0" normalizeH="0" baseline="0" noProof="0" dirty="0" err="1">
                <a:ln>
                  <a:noFill/>
                </a:ln>
                <a:solidFill>
                  <a:schemeClr val="tx1"/>
                </a:solidFill>
                <a:effectLst/>
                <a:uLnTx/>
                <a:uFillTx/>
                <a:ea typeface="+mn-ea"/>
                <a:cs typeface="Arial" panose="020B0604020202020204" pitchFamily="34" charset="0"/>
              </a:rPr>
              <a:t>MapReduce</a:t>
            </a: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设计并提供了统一的计算框架，为程序员隐藏了绝大多数系统层面的处理细节。</a:t>
            </a:r>
          </a:p>
        </p:txBody>
      </p:sp>
      <p:sp>
        <p:nvSpPr>
          <p:cNvPr id="10"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Calibri" panose="020F0502020204030204" pitchFamily="34" charset="0"/>
              </a:rPr>
              <a:t>MapReduce</a:t>
            </a:r>
            <a:r>
              <a:rPr lang="zh-CN" altLang="en-US" sz="3200" b="1" dirty="0">
                <a:solidFill>
                  <a:srgbClr val="002060"/>
                </a:solidFill>
                <a:latin typeface="Calibri" panose="020F0502020204030204" pitchFamily="34" charset="0"/>
              </a:rPr>
              <a:t>介绍</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14</a:t>
            </a:fld>
            <a:endParaRPr lang="zh-CN" altLang="en-US"/>
          </a:p>
        </p:txBody>
      </p:sp>
      <p:sp>
        <p:nvSpPr>
          <p:cNvPr id="2" name="文本框 1"/>
          <p:cNvSpPr txBox="1"/>
          <p:nvPr/>
        </p:nvSpPr>
        <p:spPr>
          <a:xfrm>
            <a:off x="302260" y="1057275"/>
            <a:ext cx="8265160" cy="2317115"/>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Bef>
                <a:spcPts val="1800"/>
              </a:spcBef>
              <a:spcAft>
                <a:spcPct val="0"/>
              </a:spcAft>
            </a:pPr>
            <a:r>
              <a:rPr lang="zh-CN" altLang="zh-CN" sz="2000" b="1" dirty="0" smtClean="0">
                <a:solidFill>
                  <a:prstClr val="black"/>
                </a:solidFill>
                <a:latin typeface="Arial" panose="020B0604020202020204" pitchFamily="34" charset="0"/>
                <a:ea typeface="宋体" panose="02010600030101010101" pitchFamily="2" charset="-122"/>
                <a:cs typeface="Arial" panose="020B0604020202020204" pitchFamily="34" charset="0"/>
              </a:rPr>
              <a:t>将</a:t>
            </a:r>
            <a:r>
              <a:rPr lang="zh-CN" altLang="zh-CN" sz="2000" b="1" dirty="0">
                <a:solidFill>
                  <a:prstClr val="black"/>
                </a:solidFill>
                <a:latin typeface="Arial" panose="020B0604020202020204" pitchFamily="34" charset="0"/>
                <a:ea typeface="宋体" panose="02010600030101010101" pitchFamily="2" charset="-122"/>
                <a:cs typeface="Arial" panose="020B0604020202020204" pitchFamily="34" charset="0"/>
              </a:rPr>
              <a:t>大数据集划分为小数据集</a:t>
            </a:r>
            <a:r>
              <a:rPr lang="en-US" altLang="zh-CN" sz="2000" b="1" dirty="0">
                <a:solidFill>
                  <a:prstClr val="black"/>
                </a:solidFill>
                <a:latin typeface="Arial" panose="020B0604020202020204" pitchFamily="34" charset="0"/>
                <a:ea typeface="宋体" panose="02010600030101010101" pitchFamily="2" charset="-122"/>
                <a:cs typeface="Arial" panose="020B0604020202020204" pitchFamily="34" charset="0"/>
              </a:rPr>
              <a:t>, </a:t>
            </a:r>
            <a:r>
              <a:rPr lang="zh-CN" altLang="zh-CN" sz="2000" b="1" dirty="0">
                <a:solidFill>
                  <a:prstClr val="black"/>
                </a:solidFill>
                <a:latin typeface="Arial" panose="020B0604020202020204" pitchFamily="34" charset="0"/>
                <a:ea typeface="宋体" panose="02010600030101010101" pitchFamily="2" charset="-122"/>
                <a:cs typeface="Arial" panose="020B0604020202020204" pitchFamily="34" charset="0"/>
              </a:rPr>
              <a:t>小数据集划分为更小数据集</a:t>
            </a:r>
            <a:endParaRPr lang="en-US" altLang="zh-CN" sz="2000" b="1"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pPr>
            <a:r>
              <a:rPr lang="zh-CN" altLang="zh-CN" sz="2000" b="1" dirty="0">
                <a:solidFill>
                  <a:prstClr val="black"/>
                </a:solidFill>
                <a:latin typeface="Arial" panose="020B0604020202020204" pitchFamily="34" charset="0"/>
                <a:ea typeface="宋体" panose="02010600030101010101" pitchFamily="2" charset="-122"/>
                <a:cs typeface="Arial" panose="020B0604020202020204" pitchFamily="34" charset="0"/>
              </a:rPr>
              <a:t>将最终划分的小数据分布到集群节点上</a:t>
            </a:r>
            <a:endParaRPr lang="en-US" altLang="zh-CN" sz="2000" b="1"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pPr>
            <a:r>
              <a:rPr lang="zh-CN" altLang="zh-CN" sz="2000" b="1" dirty="0">
                <a:solidFill>
                  <a:prstClr val="black"/>
                </a:solidFill>
                <a:latin typeface="Arial" panose="020B0604020202020204" pitchFamily="34" charset="0"/>
                <a:ea typeface="宋体" panose="02010600030101010101" pitchFamily="2" charset="-122"/>
                <a:cs typeface="Arial" panose="020B0604020202020204" pitchFamily="34" charset="0"/>
              </a:rPr>
              <a:t>以并行方式完成计算处理</a:t>
            </a:r>
            <a:endParaRPr lang="en-US" altLang="zh-CN" sz="2000" b="1"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pPr>
            <a:r>
              <a:rPr lang="zh-CN" altLang="zh-CN" sz="2000" b="1" dirty="0">
                <a:solidFill>
                  <a:prstClr val="black"/>
                </a:solidFill>
                <a:latin typeface="Arial" panose="020B0604020202020204" pitchFamily="34" charset="0"/>
                <a:ea typeface="宋体" panose="02010600030101010101" pitchFamily="2" charset="-122"/>
                <a:cs typeface="Arial" panose="020B0604020202020204" pitchFamily="34" charset="0"/>
              </a:rPr>
              <a:t>将计算结果递归融汇，得到最后结果</a:t>
            </a:r>
            <a:endParaRPr lang="en-US" altLang="zh-CN" sz="2000" b="1" dirty="0">
              <a:solidFill>
                <a:prstClr val="black"/>
              </a:solidFill>
              <a:latin typeface="Arial" panose="020B0604020202020204" pitchFamily="34" charset="0"/>
              <a:ea typeface="宋体" panose="02010600030101010101" pitchFamily="2" charset="-122"/>
              <a:cs typeface="Arial" panose="020B0604020202020204" pitchFamily="34" charset="0"/>
            </a:endParaRPr>
          </a:p>
        </p:txBody>
      </p:sp>
      <p:grpSp>
        <p:nvGrpSpPr>
          <p:cNvPr id="26" name="组 3"/>
          <p:cNvGrpSpPr/>
          <p:nvPr/>
        </p:nvGrpSpPr>
        <p:grpSpPr>
          <a:xfrm>
            <a:off x="3276398" y="2647715"/>
            <a:ext cx="5760640" cy="3834350"/>
            <a:chOff x="1077681" y="1632855"/>
            <a:chExt cx="7402288" cy="4626438"/>
          </a:xfrm>
        </p:grpSpPr>
        <p:sp>
          <p:nvSpPr>
            <p:cNvPr id="27" name="Rounded Rectangle 140"/>
            <p:cNvSpPr/>
            <p:nvPr/>
          </p:nvSpPr>
          <p:spPr>
            <a:xfrm>
              <a:off x="3341911" y="1632855"/>
              <a:ext cx="2819400" cy="783772"/>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r>
                <a:rPr lang="zh-CN" altLang="en-US" sz="2000" dirty="0">
                  <a:latin typeface="幼圆" panose="02010509060101010101" charset="-122"/>
                  <a:ea typeface="幼圆" panose="02010509060101010101" charset="-122"/>
                  <a:cs typeface="幼圆" panose="02010509060101010101" charset="-122"/>
                </a:rPr>
                <a:t>大数据计算任务</a:t>
              </a:r>
            </a:p>
          </p:txBody>
        </p:sp>
        <p:sp>
          <p:nvSpPr>
            <p:cNvPr id="28" name="Rounded Rectangle 141"/>
            <p:cNvSpPr/>
            <p:nvPr/>
          </p:nvSpPr>
          <p:spPr>
            <a:xfrm>
              <a:off x="1077681" y="3592287"/>
              <a:ext cx="1186543" cy="544286"/>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zh-CN" altLang="en-US" dirty="0">
                  <a:solidFill>
                    <a:schemeClr val="bg1"/>
                  </a:solidFill>
                  <a:latin typeface="幼圆" panose="02010509060101010101" charset="-122"/>
                  <a:ea typeface="幼圆" panose="02010509060101010101" charset="-122"/>
                  <a:cs typeface="幼圆" panose="02010509060101010101" charset="-122"/>
                </a:rPr>
                <a:t>子任务</a:t>
              </a:r>
            </a:p>
          </p:txBody>
        </p:sp>
        <p:sp>
          <p:nvSpPr>
            <p:cNvPr id="29" name="Rounded Rectangle 150"/>
            <p:cNvSpPr/>
            <p:nvPr/>
          </p:nvSpPr>
          <p:spPr>
            <a:xfrm>
              <a:off x="2743196" y="3592287"/>
              <a:ext cx="1186543" cy="544286"/>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zh-CN" altLang="en-US">
                  <a:solidFill>
                    <a:schemeClr val="bg1"/>
                  </a:solidFill>
                  <a:latin typeface="幼圆" panose="02010509060101010101" charset="-122"/>
                  <a:ea typeface="幼圆" panose="02010509060101010101" charset="-122"/>
                  <a:cs typeface="幼圆" panose="02010509060101010101" charset="-122"/>
                </a:rPr>
                <a:t>子任务</a:t>
              </a:r>
            </a:p>
          </p:txBody>
        </p:sp>
        <p:sp>
          <p:nvSpPr>
            <p:cNvPr id="30" name="Rounded Rectangle 151"/>
            <p:cNvSpPr/>
            <p:nvPr/>
          </p:nvSpPr>
          <p:spPr>
            <a:xfrm>
              <a:off x="5606135" y="3581402"/>
              <a:ext cx="1186543" cy="544286"/>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zh-CN" altLang="en-US" dirty="0">
                  <a:solidFill>
                    <a:schemeClr val="bg1"/>
                  </a:solidFill>
                  <a:latin typeface="幼圆" panose="02010509060101010101" charset="-122"/>
                  <a:ea typeface="幼圆" panose="02010509060101010101" charset="-122"/>
                  <a:cs typeface="幼圆" panose="02010509060101010101" charset="-122"/>
                </a:rPr>
                <a:t>子任务</a:t>
              </a:r>
            </a:p>
          </p:txBody>
        </p:sp>
        <p:sp>
          <p:nvSpPr>
            <p:cNvPr id="31" name="Rounded Rectangle 152"/>
            <p:cNvSpPr/>
            <p:nvPr/>
          </p:nvSpPr>
          <p:spPr>
            <a:xfrm>
              <a:off x="7293426" y="3581403"/>
              <a:ext cx="1186543" cy="544286"/>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zh-CN" altLang="en-US">
                  <a:solidFill>
                    <a:schemeClr val="bg1"/>
                  </a:solidFill>
                  <a:latin typeface="幼圆" panose="02010509060101010101" charset="-122"/>
                  <a:ea typeface="幼圆" panose="02010509060101010101" charset="-122"/>
                  <a:cs typeface="幼圆" panose="02010509060101010101" charset="-122"/>
                </a:rPr>
                <a:t>子任务</a:t>
              </a:r>
            </a:p>
          </p:txBody>
        </p:sp>
        <p:sp>
          <p:nvSpPr>
            <p:cNvPr id="32" name="TextBox 154"/>
            <p:cNvSpPr txBox="1">
              <a:spLocks noChangeArrowheads="1"/>
            </p:cNvSpPr>
            <p:nvPr/>
          </p:nvSpPr>
          <p:spPr bwMode="auto">
            <a:xfrm>
              <a:off x="4092575" y="3776663"/>
              <a:ext cx="1339850" cy="482763"/>
            </a:xfrm>
            <a:prstGeom prst="rect">
              <a:avLst/>
            </a:prstGeom>
            <a:noFill/>
            <a:ln>
              <a:noFill/>
            </a:ln>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en-US" altLang="zh-CN" sz="2000" b="1"/>
                <a:t>……</a:t>
              </a:r>
              <a:endParaRPr lang="zh-CN" altLang="en-US" sz="2000" b="1"/>
            </a:p>
          </p:txBody>
        </p:sp>
        <p:cxnSp>
          <p:nvCxnSpPr>
            <p:cNvPr id="33" name="Straight Arrow Connector 158"/>
            <p:cNvCxnSpPr/>
            <p:nvPr/>
          </p:nvCxnSpPr>
          <p:spPr>
            <a:xfrm rot="10800000" flipV="1">
              <a:off x="1665515" y="2427513"/>
              <a:ext cx="3091543" cy="1121229"/>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160"/>
            <p:cNvCxnSpPr>
              <a:endCxn id="29" idx="0"/>
            </p:cNvCxnSpPr>
            <p:nvPr/>
          </p:nvCxnSpPr>
          <p:spPr>
            <a:xfrm rot="10800000" flipV="1">
              <a:off x="3336469" y="2427517"/>
              <a:ext cx="1442361" cy="1164770"/>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168"/>
            <p:cNvCxnSpPr>
              <a:endCxn id="30" idx="0"/>
            </p:cNvCxnSpPr>
            <p:nvPr/>
          </p:nvCxnSpPr>
          <p:spPr>
            <a:xfrm>
              <a:off x="4822374" y="2438403"/>
              <a:ext cx="1377033" cy="1142999"/>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173"/>
            <p:cNvCxnSpPr/>
            <p:nvPr/>
          </p:nvCxnSpPr>
          <p:spPr>
            <a:xfrm rot="16200000" flipH="1">
              <a:off x="5780313" y="1420583"/>
              <a:ext cx="1132118" cy="3124206"/>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sp>
          <p:nvSpPr>
            <p:cNvPr id="37" name="TextBox 175"/>
            <p:cNvSpPr txBox="1"/>
            <p:nvPr/>
          </p:nvSpPr>
          <p:spPr>
            <a:xfrm>
              <a:off x="3843338" y="2841625"/>
              <a:ext cx="2024062" cy="482763"/>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zh-CN" altLang="en-US" sz="2000">
                  <a:solidFill>
                    <a:srgbClr val="0066FF"/>
                  </a:solidFill>
                  <a:latin typeface="幼圆" panose="02010509060101010101" charset="-122"/>
                  <a:ea typeface="幼圆" panose="02010509060101010101" charset="-122"/>
                  <a:cs typeface="幼圆" panose="02010509060101010101" charset="-122"/>
                </a:rPr>
                <a:t>任务划分</a:t>
              </a:r>
            </a:p>
          </p:txBody>
        </p:sp>
        <p:sp>
          <p:nvSpPr>
            <p:cNvPr id="38" name="Rounded Rectangle 176"/>
            <p:cNvSpPr/>
            <p:nvPr/>
          </p:nvSpPr>
          <p:spPr>
            <a:xfrm>
              <a:off x="3374566" y="5475521"/>
              <a:ext cx="2819400" cy="783772"/>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zh-CN" altLang="en-US" sz="2000">
                  <a:solidFill>
                    <a:schemeClr val="bg1"/>
                  </a:solidFill>
                  <a:latin typeface="幼圆" panose="02010509060101010101" charset="-122"/>
                  <a:ea typeface="幼圆" panose="02010509060101010101" charset="-122"/>
                  <a:cs typeface="幼圆" panose="02010509060101010101" charset="-122"/>
                </a:rPr>
                <a:t>计算结果</a:t>
              </a:r>
            </a:p>
          </p:txBody>
        </p:sp>
        <p:cxnSp>
          <p:nvCxnSpPr>
            <p:cNvPr id="39" name="Straight Arrow Connector 183"/>
            <p:cNvCxnSpPr>
              <a:stCxn id="28" idx="2"/>
              <a:endCxn id="38" idx="0"/>
            </p:cNvCxnSpPr>
            <p:nvPr/>
          </p:nvCxnSpPr>
          <p:spPr>
            <a:xfrm rot="16200000" flipH="1">
              <a:off x="2558135" y="3249390"/>
              <a:ext cx="1338948" cy="3113313"/>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1"/>
                <a:tileRect/>
              </a:gra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195"/>
            <p:cNvCxnSpPr>
              <a:stCxn id="29" idx="2"/>
              <a:endCxn id="38" idx="0"/>
            </p:cNvCxnSpPr>
            <p:nvPr/>
          </p:nvCxnSpPr>
          <p:spPr>
            <a:xfrm rot="16200000" flipH="1">
              <a:off x="3390893" y="4082148"/>
              <a:ext cx="1338948" cy="1447798"/>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207"/>
            <p:cNvCxnSpPr>
              <a:stCxn id="30" idx="2"/>
              <a:endCxn id="38" idx="0"/>
            </p:cNvCxnSpPr>
            <p:nvPr/>
          </p:nvCxnSpPr>
          <p:spPr>
            <a:xfrm rot="5400000">
              <a:off x="4816921" y="4093034"/>
              <a:ext cx="1349833" cy="1415141"/>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219"/>
            <p:cNvCxnSpPr>
              <a:stCxn id="31" idx="2"/>
              <a:endCxn id="38" idx="0"/>
            </p:cNvCxnSpPr>
            <p:nvPr/>
          </p:nvCxnSpPr>
          <p:spPr>
            <a:xfrm rot="5400000">
              <a:off x="5660566" y="3249389"/>
              <a:ext cx="1349832" cy="3102432"/>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sp>
          <p:nvSpPr>
            <p:cNvPr id="43" name="TextBox 225"/>
            <p:cNvSpPr txBox="1"/>
            <p:nvPr/>
          </p:nvSpPr>
          <p:spPr>
            <a:xfrm>
              <a:off x="3810000" y="4495800"/>
              <a:ext cx="2024063" cy="482763"/>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zh-CN" altLang="en-US" sz="2000">
                  <a:solidFill>
                    <a:srgbClr val="C00000"/>
                  </a:solidFill>
                  <a:latin typeface="幼圆" panose="02010509060101010101" charset="-122"/>
                  <a:ea typeface="幼圆" panose="02010509060101010101" charset="-122"/>
                  <a:cs typeface="幼圆" panose="02010509060101010101" charset="-122"/>
                </a:rPr>
                <a:t>结果合并</a:t>
              </a:r>
            </a:p>
          </p:txBody>
        </p:sp>
      </p:grpSp>
      <p:sp>
        <p:nvSpPr>
          <p:cNvPr id="25"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Calibri" panose="020F0502020204030204" pitchFamily="34" charset="0"/>
              </a:rPr>
              <a:t>MapReduce</a:t>
            </a:r>
            <a:r>
              <a:rPr lang="zh-CN" altLang="en-US" sz="3200" b="1" dirty="0" smtClean="0">
                <a:solidFill>
                  <a:srgbClr val="002060"/>
                </a:solidFill>
                <a:latin typeface="Calibri" panose="020F0502020204030204" pitchFamily="34" charset="0"/>
              </a:rPr>
              <a:t>分治法</a:t>
            </a:r>
            <a:endParaRPr lang="zh-CN" altLang="en-US" sz="3200" b="1" dirty="0">
              <a:solidFill>
                <a:srgbClr val="002060"/>
              </a:solidFill>
              <a:latin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15</a:t>
            </a:fld>
            <a:endParaRPr lang="zh-CN" altLang="en-US"/>
          </a:p>
        </p:txBody>
      </p:sp>
      <p:sp>
        <p:nvSpPr>
          <p:cNvPr id="2" name="标题 1"/>
          <p:cNvSpPr>
            <a:spLocks noGrp="1"/>
          </p:cNvSpPr>
          <p:nvPr/>
        </p:nvSpPr>
        <p:spPr>
          <a:xfrm>
            <a:off x="467360" y="1084580"/>
            <a:ext cx="6971665" cy="72009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r>
              <a:rPr kumimoji="1" lang="zh-CN" altLang="en-US" sz="3200" dirty="0">
                <a:solidFill>
                  <a:srgbClr val="0823A8"/>
                </a:solidFill>
                <a:latin typeface="Arial" panose="020B0604020202020204" pitchFamily="34" charset="0"/>
                <a:ea typeface="宋体" panose="02010600030101010101" pitchFamily="2" charset="-122"/>
                <a:cs typeface="Arial" panose="020B0604020202020204" pitchFamily="34" charset="0"/>
              </a:rPr>
              <a:t>基于</a:t>
            </a:r>
            <a:r>
              <a:rPr kumimoji="1" lang="en-US" altLang="zh-CN" sz="3200" dirty="0">
                <a:solidFill>
                  <a:srgbClr val="0823A8"/>
                </a:solidFill>
                <a:latin typeface="Arial" panose="020B0604020202020204" pitchFamily="34" charset="0"/>
                <a:ea typeface="宋体" panose="02010600030101010101" pitchFamily="2" charset="-122"/>
                <a:cs typeface="Arial" panose="020B0604020202020204" pitchFamily="34" charset="0"/>
              </a:rPr>
              <a:t>Map/Reduce</a:t>
            </a:r>
            <a:r>
              <a:rPr kumimoji="1" lang="zh-CN" altLang="en-US" sz="3200" dirty="0">
                <a:solidFill>
                  <a:srgbClr val="0823A8"/>
                </a:solidFill>
                <a:latin typeface="Arial" panose="020B0604020202020204" pitchFamily="34" charset="0"/>
                <a:ea typeface="宋体" panose="02010600030101010101" pitchFamily="2" charset="-122"/>
                <a:cs typeface="Arial" panose="020B0604020202020204" pitchFamily="34" charset="0"/>
              </a:rPr>
              <a:t>的并行计算模型</a:t>
            </a:r>
          </a:p>
        </p:txBody>
      </p:sp>
      <p:grpSp>
        <p:nvGrpSpPr>
          <p:cNvPr id="7" name="组 3"/>
          <p:cNvGrpSpPr/>
          <p:nvPr/>
        </p:nvGrpSpPr>
        <p:grpSpPr>
          <a:xfrm>
            <a:off x="300800" y="1728851"/>
            <a:ext cx="8325167" cy="4992370"/>
            <a:chOff x="1001713" y="1454150"/>
            <a:chExt cx="7183437" cy="4583113"/>
          </a:xfrm>
        </p:grpSpPr>
        <p:sp>
          <p:nvSpPr>
            <p:cNvPr id="8" name="Rounded Rectangle 4"/>
            <p:cNvSpPr/>
            <p:nvPr/>
          </p:nvSpPr>
          <p:spPr>
            <a:xfrm>
              <a:off x="3157184" y="1454227"/>
              <a:ext cx="2819400" cy="462703"/>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tIns="0"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zh-CN" altLang="en-US" sz="2000" b="1">
                  <a:latin typeface="幼圆" panose="02010509060101010101" charset="-122"/>
                  <a:ea typeface="幼圆" panose="02010509060101010101" charset="-122"/>
                  <a:cs typeface="幼圆" panose="02010509060101010101" charset="-122"/>
                </a:rPr>
                <a:t>海量数据存储</a:t>
              </a:r>
            </a:p>
          </p:txBody>
        </p:sp>
        <p:grpSp>
          <p:nvGrpSpPr>
            <p:cNvPr id="9" name="Group 64"/>
            <p:cNvGrpSpPr/>
            <p:nvPr/>
          </p:nvGrpSpPr>
          <p:grpSpPr bwMode="auto">
            <a:xfrm>
              <a:off x="3559175" y="1454150"/>
              <a:ext cx="1998663" cy="463550"/>
              <a:chOff x="3559867" y="1539706"/>
              <a:chExt cx="1997499" cy="783512"/>
            </a:xfrm>
          </p:grpSpPr>
          <p:cxnSp>
            <p:nvCxnSpPr>
              <p:cNvPr id="65" name="Straight Connector 47"/>
              <p:cNvCxnSpPr/>
              <p:nvPr/>
            </p:nvCxnSpPr>
            <p:spPr>
              <a:xfrm rot="16200000" flipH="1">
                <a:off x="3590561" y="1919935"/>
                <a:ext cx="762046" cy="1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48"/>
              <p:cNvCxnSpPr/>
              <p:nvPr/>
            </p:nvCxnSpPr>
            <p:spPr>
              <a:xfrm rot="16200000" flipH="1">
                <a:off x="5175550" y="1941402"/>
                <a:ext cx="762046"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53"/>
              <p:cNvCxnSpPr/>
              <p:nvPr/>
            </p:nvCxnSpPr>
            <p:spPr>
              <a:xfrm rot="16200000" flipH="1">
                <a:off x="3179638" y="1927986"/>
                <a:ext cx="762046"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54"/>
              <p:cNvCxnSpPr/>
              <p:nvPr/>
            </p:nvCxnSpPr>
            <p:spPr>
              <a:xfrm rot="16200000" flipH="1">
                <a:off x="4777564" y="1929328"/>
                <a:ext cx="764728"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56"/>
              <p:cNvCxnSpPr/>
              <p:nvPr/>
            </p:nvCxnSpPr>
            <p:spPr>
              <a:xfrm rot="16200000" flipH="1">
                <a:off x="4391781" y="1927986"/>
                <a:ext cx="762046"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57"/>
              <p:cNvCxnSpPr/>
              <p:nvPr/>
            </p:nvCxnSpPr>
            <p:spPr>
              <a:xfrm rot="16200000" flipH="1">
                <a:off x="3995137" y="1927986"/>
                <a:ext cx="762046" cy="158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 name="Group 126"/>
            <p:cNvGrpSpPr/>
            <p:nvPr/>
          </p:nvGrpSpPr>
          <p:grpSpPr bwMode="auto">
            <a:xfrm>
              <a:off x="1001713" y="1895475"/>
              <a:ext cx="7121525" cy="1052513"/>
              <a:chOff x="1002140" y="1894897"/>
              <a:chExt cx="7121238" cy="1053184"/>
            </a:xfrm>
          </p:grpSpPr>
          <p:sp>
            <p:nvSpPr>
              <p:cNvPr id="51" name="TextBox 9"/>
              <p:cNvSpPr txBox="1">
                <a:spLocks noChangeArrowheads="1"/>
              </p:cNvSpPr>
              <p:nvPr/>
            </p:nvSpPr>
            <p:spPr bwMode="auto">
              <a:xfrm>
                <a:off x="3917539" y="2459541"/>
                <a:ext cx="1338942" cy="400110"/>
              </a:xfrm>
              <a:prstGeom prst="rect">
                <a:avLst/>
              </a:prstGeom>
              <a:noFill/>
              <a:ln>
                <a:noFill/>
              </a:ln>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en-US" altLang="zh-CN" sz="2000" b="1"/>
                  <a:t>……</a:t>
                </a:r>
                <a:endParaRPr lang="zh-CN" altLang="en-US" sz="2000" b="1"/>
              </a:p>
            </p:txBody>
          </p:sp>
          <p:cxnSp>
            <p:nvCxnSpPr>
              <p:cNvPr id="52" name="Straight Arrow Connector 10"/>
              <p:cNvCxnSpPr>
                <a:endCxn id="57" idx="0"/>
              </p:cNvCxnSpPr>
              <p:nvPr/>
            </p:nvCxnSpPr>
            <p:spPr>
              <a:xfrm rot="10800000" flipV="1">
                <a:off x="1493980" y="1916931"/>
                <a:ext cx="1888200" cy="561412"/>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11"/>
              <p:cNvCxnSpPr>
                <a:endCxn id="58" idx="0"/>
              </p:cNvCxnSpPr>
              <p:nvPr/>
            </p:nvCxnSpPr>
            <p:spPr>
              <a:xfrm rot="10800000" flipV="1">
                <a:off x="3188852" y="1894901"/>
                <a:ext cx="589934" cy="569588"/>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12"/>
              <p:cNvCxnSpPr>
                <a:endCxn id="59" idx="0"/>
              </p:cNvCxnSpPr>
              <p:nvPr/>
            </p:nvCxnSpPr>
            <p:spPr>
              <a:xfrm>
                <a:off x="5354201" y="1916938"/>
                <a:ext cx="568605" cy="556787"/>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13"/>
              <p:cNvCxnSpPr>
                <a:endCxn id="60" idx="0"/>
              </p:cNvCxnSpPr>
              <p:nvPr/>
            </p:nvCxnSpPr>
            <p:spPr>
              <a:xfrm>
                <a:off x="5739788" y="1894897"/>
                <a:ext cx="1891751" cy="588065"/>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sp>
            <p:nvSpPr>
              <p:cNvPr id="56" name="TextBox 14"/>
              <p:cNvSpPr txBox="1"/>
              <p:nvPr/>
            </p:nvSpPr>
            <p:spPr>
              <a:xfrm>
                <a:off x="3551562" y="2134763"/>
                <a:ext cx="2023980" cy="462257"/>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zh-CN" altLang="en-US" sz="2400">
                    <a:solidFill>
                      <a:srgbClr val="C00000"/>
                    </a:solidFill>
                    <a:latin typeface="幼圆" panose="02010509060101010101" charset="-122"/>
                    <a:ea typeface="幼圆" panose="02010509060101010101" charset="-122"/>
                    <a:cs typeface="幼圆" panose="02010509060101010101" charset="-122"/>
                  </a:rPr>
                  <a:t>数据划分</a:t>
                </a:r>
              </a:p>
            </p:txBody>
          </p:sp>
          <p:sp>
            <p:nvSpPr>
              <p:cNvPr id="57" name="Rounded Rectangle 25"/>
              <p:cNvSpPr/>
              <p:nvPr/>
            </p:nvSpPr>
            <p:spPr>
              <a:xfrm>
                <a:off x="1002140" y="2478343"/>
                <a:ext cx="983679" cy="465119"/>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en-US" altLang="zh-CN" sz="2000">
                    <a:solidFill>
                      <a:schemeClr val="bg1"/>
                    </a:solidFill>
                    <a:latin typeface="Franklin Gothic Book" panose="020B0503020102020204" charset="0"/>
                    <a:ea typeface="幼圆" panose="02010509060101010101" charset="-122"/>
                    <a:cs typeface="幼圆" panose="02010509060101010101" charset="-122"/>
                  </a:rPr>
                  <a:t>Map</a:t>
                </a:r>
                <a:endParaRPr lang="zh-CN" altLang="en-US" sz="2000">
                  <a:solidFill>
                    <a:schemeClr val="bg1"/>
                  </a:solidFill>
                  <a:latin typeface="Franklin Gothic Book" panose="020B0503020102020204" charset="0"/>
                  <a:ea typeface="幼圆" panose="02010509060101010101" charset="-122"/>
                  <a:cs typeface="幼圆" panose="02010509060101010101" charset="-122"/>
                </a:endParaRPr>
              </a:p>
            </p:txBody>
          </p:sp>
          <p:sp>
            <p:nvSpPr>
              <p:cNvPr id="58" name="Rounded Rectangle 42"/>
              <p:cNvSpPr/>
              <p:nvPr/>
            </p:nvSpPr>
            <p:spPr>
              <a:xfrm>
                <a:off x="2697012" y="2464489"/>
                <a:ext cx="983679" cy="465119"/>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en-US" altLang="zh-CN" sz="2000">
                    <a:solidFill>
                      <a:schemeClr val="bg1"/>
                    </a:solidFill>
                    <a:latin typeface="Franklin Gothic Book" panose="020B0503020102020204" charset="0"/>
                    <a:ea typeface="幼圆" panose="02010509060101010101" charset="-122"/>
                    <a:cs typeface="幼圆" panose="02010509060101010101" charset="-122"/>
                  </a:rPr>
                  <a:t>Map</a:t>
                </a:r>
                <a:endParaRPr lang="zh-CN" altLang="en-US" sz="2000">
                  <a:solidFill>
                    <a:schemeClr val="bg1"/>
                  </a:solidFill>
                  <a:latin typeface="Franklin Gothic Book" panose="020B0503020102020204" charset="0"/>
                  <a:ea typeface="幼圆" panose="02010509060101010101" charset="-122"/>
                  <a:cs typeface="幼圆" panose="02010509060101010101" charset="-122"/>
                </a:endParaRPr>
              </a:p>
            </p:txBody>
          </p:sp>
          <p:sp>
            <p:nvSpPr>
              <p:cNvPr id="59" name="Rounded Rectangle 43"/>
              <p:cNvSpPr/>
              <p:nvPr/>
            </p:nvSpPr>
            <p:spPr>
              <a:xfrm>
                <a:off x="5430966" y="2473725"/>
                <a:ext cx="983679" cy="465119"/>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en-US" altLang="zh-CN" sz="2000">
                    <a:solidFill>
                      <a:schemeClr val="bg1"/>
                    </a:solidFill>
                    <a:latin typeface="Franklin Gothic Book" panose="020B0503020102020204" charset="0"/>
                    <a:ea typeface="幼圆" panose="02010509060101010101" charset="-122"/>
                    <a:cs typeface="幼圆" panose="02010509060101010101" charset="-122"/>
                  </a:rPr>
                  <a:t>Map</a:t>
                </a:r>
                <a:endParaRPr lang="zh-CN" altLang="en-US" sz="2000">
                  <a:solidFill>
                    <a:schemeClr val="bg1"/>
                  </a:solidFill>
                  <a:latin typeface="Franklin Gothic Book" panose="020B0503020102020204" charset="0"/>
                  <a:ea typeface="幼圆" panose="02010509060101010101" charset="-122"/>
                  <a:cs typeface="幼圆" panose="02010509060101010101" charset="-122"/>
                </a:endParaRPr>
              </a:p>
            </p:txBody>
          </p:sp>
          <p:sp>
            <p:nvSpPr>
              <p:cNvPr id="60" name="Rounded Rectangle 44"/>
              <p:cNvSpPr/>
              <p:nvPr/>
            </p:nvSpPr>
            <p:spPr>
              <a:xfrm>
                <a:off x="7139699" y="2482962"/>
                <a:ext cx="983679" cy="465119"/>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en-US" altLang="zh-CN" sz="2000">
                    <a:solidFill>
                      <a:schemeClr val="bg1"/>
                    </a:solidFill>
                    <a:latin typeface="Franklin Gothic Book" panose="020B0503020102020204" charset="0"/>
                    <a:ea typeface="幼圆" panose="02010509060101010101" charset="-122"/>
                    <a:cs typeface="幼圆" panose="02010509060101010101" charset="-122"/>
                  </a:rPr>
                  <a:t>Map</a:t>
                </a:r>
                <a:endParaRPr lang="zh-CN" altLang="en-US" sz="2000">
                  <a:solidFill>
                    <a:schemeClr val="bg1"/>
                  </a:solidFill>
                  <a:latin typeface="Franklin Gothic Book" panose="020B0503020102020204" charset="0"/>
                  <a:ea typeface="幼圆" panose="02010509060101010101" charset="-122"/>
                  <a:cs typeface="幼圆" panose="02010509060101010101" charset="-122"/>
                </a:endParaRPr>
              </a:p>
            </p:txBody>
          </p:sp>
          <p:sp>
            <p:nvSpPr>
              <p:cNvPr id="61" name="TextBox 65"/>
              <p:cNvSpPr txBox="1"/>
              <p:nvPr/>
            </p:nvSpPr>
            <p:spPr>
              <a:xfrm>
                <a:off x="1840306" y="1950495"/>
                <a:ext cx="649261" cy="460668"/>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r>
                  <a:rPr lang="zh-CN" altLang="en-US" sz="1200" b="1">
                    <a:latin typeface="Franklin Gothic Book" panose="020B0503020102020204" charset="0"/>
                    <a:ea typeface="幼圆" panose="02010509060101010101" charset="-122"/>
                    <a:cs typeface="幼圆" panose="02010509060101010101" charset="-122"/>
                  </a:rPr>
                  <a:t>初始</a:t>
                </a:r>
                <a:r>
                  <a:rPr lang="en-US" altLang="zh-CN" sz="1200" b="1">
                    <a:latin typeface="Franklin Gothic Book" panose="020B0503020102020204" charset="0"/>
                    <a:ea typeface="幼圆" panose="02010509060101010101" charset="-122"/>
                    <a:cs typeface="幼圆" panose="02010509060101010101" charset="-122"/>
                  </a:rPr>
                  <a:t>kv</a:t>
                </a:r>
              </a:p>
              <a:p>
                <a:r>
                  <a:rPr lang="zh-CN" altLang="en-US" sz="1200" b="1">
                    <a:latin typeface="Franklin Gothic Book" panose="020B0503020102020204" charset="0"/>
                    <a:ea typeface="幼圆" panose="02010509060101010101" charset="-122"/>
                    <a:cs typeface="幼圆" panose="02010509060101010101" charset="-122"/>
                  </a:rPr>
                  <a:t>键值对</a:t>
                </a:r>
              </a:p>
            </p:txBody>
          </p:sp>
          <p:sp>
            <p:nvSpPr>
              <p:cNvPr id="62" name="TextBox 66"/>
              <p:cNvSpPr txBox="1"/>
              <p:nvPr/>
            </p:nvSpPr>
            <p:spPr>
              <a:xfrm>
                <a:off x="2907063" y="1969558"/>
                <a:ext cx="649261" cy="462257"/>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r>
                  <a:rPr lang="zh-CN" altLang="en-US" sz="1200" b="1">
                    <a:latin typeface="Franklin Gothic Book" panose="020B0503020102020204" charset="0"/>
                    <a:ea typeface="幼圆" panose="02010509060101010101" charset="-122"/>
                    <a:cs typeface="幼圆" panose="02010509060101010101" charset="-122"/>
                  </a:rPr>
                  <a:t>初始</a:t>
                </a:r>
                <a:r>
                  <a:rPr lang="en-US" altLang="zh-CN" sz="1200" b="1">
                    <a:latin typeface="Franklin Gothic Book" panose="020B0503020102020204" charset="0"/>
                    <a:ea typeface="幼圆" panose="02010509060101010101" charset="-122"/>
                    <a:cs typeface="幼圆" panose="02010509060101010101" charset="-122"/>
                  </a:rPr>
                  <a:t>kv</a:t>
                </a:r>
              </a:p>
              <a:p>
                <a:r>
                  <a:rPr lang="zh-CN" altLang="en-US" sz="1200" b="1">
                    <a:latin typeface="Franklin Gothic Book" panose="020B0503020102020204" charset="0"/>
                    <a:ea typeface="幼圆" panose="02010509060101010101" charset="-122"/>
                    <a:cs typeface="幼圆" panose="02010509060101010101" charset="-122"/>
                  </a:rPr>
                  <a:t>键值对</a:t>
                </a:r>
              </a:p>
            </p:txBody>
          </p:sp>
          <p:sp>
            <p:nvSpPr>
              <p:cNvPr id="63" name="TextBox 67"/>
              <p:cNvSpPr txBox="1"/>
              <p:nvPr/>
            </p:nvSpPr>
            <p:spPr>
              <a:xfrm>
                <a:off x="5496171" y="1948906"/>
                <a:ext cx="649262" cy="460668"/>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r>
                  <a:rPr lang="zh-CN" altLang="en-US" sz="1200" b="1">
                    <a:latin typeface="Franklin Gothic Book" panose="020B0503020102020204" charset="0"/>
                    <a:ea typeface="幼圆" panose="02010509060101010101" charset="-122"/>
                    <a:cs typeface="幼圆" panose="02010509060101010101" charset="-122"/>
                  </a:rPr>
                  <a:t>初始</a:t>
                </a:r>
                <a:r>
                  <a:rPr lang="en-US" altLang="zh-CN" sz="1200" b="1">
                    <a:latin typeface="Franklin Gothic Book" panose="020B0503020102020204" charset="0"/>
                    <a:ea typeface="幼圆" panose="02010509060101010101" charset="-122"/>
                    <a:cs typeface="幼圆" panose="02010509060101010101" charset="-122"/>
                  </a:rPr>
                  <a:t>kv</a:t>
                </a:r>
              </a:p>
              <a:p>
                <a:r>
                  <a:rPr lang="zh-CN" altLang="en-US" sz="1200" b="1">
                    <a:latin typeface="Franklin Gothic Book" panose="020B0503020102020204" charset="0"/>
                    <a:ea typeface="幼圆" panose="02010509060101010101" charset="-122"/>
                    <a:cs typeface="幼圆" panose="02010509060101010101" charset="-122"/>
                  </a:rPr>
                  <a:t>键值对</a:t>
                </a:r>
              </a:p>
            </p:txBody>
          </p:sp>
          <p:sp>
            <p:nvSpPr>
              <p:cNvPr id="64" name="TextBox 68"/>
              <p:cNvSpPr txBox="1"/>
              <p:nvPr/>
            </p:nvSpPr>
            <p:spPr>
              <a:xfrm>
                <a:off x="6696273" y="1958437"/>
                <a:ext cx="650849" cy="462258"/>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r>
                  <a:rPr lang="zh-CN" altLang="en-US" sz="1200" b="1">
                    <a:latin typeface="Franklin Gothic Book" panose="020B0503020102020204" charset="0"/>
                    <a:ea typeface="幼圆" panose="02010509060101010101" charset="-122"/>
                    <a:cs typeface="幼圆" panose="02010509060101010101" charset="-122"/>
                  </a:rPr>
                  <a:t>初始</a:t>
                </a:r>
                <a:r>
                  <a:rPr lang="en-US" altLang="zh-CN" sz="1200" b="1">
                    <a:latin typeface="Franklin Gothic Book" panose="020B0503020102020204" charset="0"/>
                    <a:ea typeface="幼圆" panose="02010509060101010101" charset="-122"/>
                    <a:cs typeface="幼圆" panose="02010509060101010101" charset="-122"/>
                  </a:rPr>
                  <a:t>kv</a:t>
                </a:r>
              </a:p>
              <a:p>
                <a:r>
                  <a:rPr lang="zh-CN" altLang="en-US" sz="1200" b="1">
                    <a:latin typeface="Franklin Gothic Book" panose="020B0503020102020204" charset="0"/>
                    <a:ea typeface="幼圆" panose="02010509060101010101" charset="-122"/>
                    <a:cs typeface="幼圆" panose="02010509060101010101" charset="-122"/>
                  </a:rPr>
                  <a:t>键值对</a:t>
                </a:r>
              </a:p>
            </p:txBody>
          </p:sp>
        </p:grpSp>
        <p:grpSp>
          <p:nvGrpSpPr>
            <p:cNvPr id="11" name="Group 127"/>
            <p:cNvGrpSpPr/>
            <p:nvPr/>
          </p:nvGrpSpPr>
          <p:grpSpPr bwMode="auto">
            <a:xfrm>
              <a:off x="1473200" y="2900363"/>
              <a:ext cx="6149975" cy="611187"/>
              <a:chOff x="1472590" y="2901105"/>
              <a:chExt cx="6151083" cy="610488"/>
            </a:xfrm>
          </p:grpSpPr>
          <p:cxnSp>
            <p:nvCxnSpPr>
              <p:cNvPr id="42" name="Straight Arrow Connector 33"/>
              <p:cNvCxnSpPr/>
              <p:nvPr/>
            </p:nvCxnSpPr>
            <p:spPr>
              <a:xfrm rot="5400000">
                <a:off x="1229201" y="3199999"/>
                <a:ext cx="505833" cy="95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9"/>
              <p:cNvCxnSpPr/>
              <p:nvPr/>
            </p:nvCxnSpPr>
            <p:spPr>
              <a:xfrm rot="5400000">
                <a:off x="2902747" y="3196831"/>
                <a:ext cx="535961" cy="47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50"/>
              <p:cNvCxnSpPr/>
              <p:nvPr/>
            </p:nvCxnSpPr>
            <p:spPr>
              <a:xfrm rot="5400000">
                <a:off x="5636921" y="3206339"/>
                <a:ext cx="545475" cy="1429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51"/>
              <p:cNvCxnSpPr/>
              <p:nvPr/>
            </p:nvCxnSpPr>
            <p:spPr>
              <a:xfrm rot="5400000">
                <a:off x="7359655" y="3212689"/>
                <a:ext cx="524861" cy="31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 name="TextBox 107"/>
              <p:cNvSpPr txBox="1"/>
              <p:nvPr/>
            </p:nvSpPr>
            <p:spPr>
              <a:xfrm>
                <a:off x="3555765" y="3112001"/>
                <a:ext cx="2022839" cy="399592"/>
              </a:xfrm>
              <a:prstGeom prst="rect">
                <a:avLst/>
              </a:prstGeom>
              <a:noFill/>
            </p:spPr>
            <p:txBody>
              <a:bodyPr>
                <a:spAutoFit/>
              </a:bodyPr>
              <a:lstStyle/>
              <a:p>
                <a:pPr algn="ctr" fontAlgn="auto">
                  <a:spcBef>
                    <a:spcPts val="0"/>
                  </a:spcBef>
                  <a:spcAft>
                    <a:spcPts val="0"/>
                  </a:spcAft>
                  <a:defRPr/>
                </a:pPr>
                <a:r>
                  <a:rPr lang="zh-CN" altLang="en-US" sz="2000" dirty="0">
                    <a:solidFill>
                      <a:srgbClr val="FF0000"/>
                    </a:solidFill>
                    <a:latin typeface="+mj-ea"/>
                    <a:ea typeface="+mj-ea"/>
                    <a:cs typeface="+mn-cs"/>
                  </a:rPr>
                  <a:t>中  间  结  果</a:t>
                </a:r>
              </a:p>
            </p:txBody>
          </p:sp>
          <p:sp>
            <p:nvSpPr>
              <p:cNvPr id="47" name="TextBox 69"/>
              <p:cNvSpPr txBox="1"/>
              <p:nvPr/>
            </p:nvSpPr>
            <p:spPr>
              <a:xfrm>
                <a:off x="1472590" y="2915376"/>
                <a:ext cx="649405" cy="596217"/>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nSpc>
                    <a:spcPct val="90000"/>
                  </a:lnSpc>
                </a:pPr>
                <a:r>
                  <a:rPr lang="en-US" altLang="zh-CN" sz="1200" b="1">
                    <a:ea typeface="幼圆" panose="02010509060101010101" charset="-122"/>
                    <a:cs typeface="幼圆" panose="02010509060101010101" charset="-122"/>
                  </a:rPr>
                  <a:t>(k1,val)</a:t>
                </a:r>
              </a:p>
              <a:p>
                <a:pPr>
                  <a:lnSpc>
                    <a:spcPct val="90000"/>
                  </a:lnSpc>
                </a:pPr>
                <a:r>
                  <a:rPr lang="en-US" altLang="zh-CN" sz="1200" b="1"/>
                  <a:t>(k2,val)</a:t>
                </a:r>
              </a:p>
              <a:p>
                <a:pPr>
                  <a:lnSpc>
                    <a:spcPct val="90000"/>
                  </a:lnSpc>
                </a:pPr>
                <a:r>
                  <a:rPr lang="en-US" altLang="zh-CN" sz="1200" b="1"/>
                  <a:t>(k3,val)</a:t>
                </a:r>
                <a:endParaRPr lang="en-US" altLang="zh-CN" sz="1200" b="1">
                  <a:ea typeface="幼圆" panose="02010509060101010101" charset="-122"/>
                  <a:cs typeface="幼圆" panose="02010509060101010101" charset="-122"/>
                </a:endParaRPr>
              </a:p>
            </p:txBody>
          </p:sp>
          <p:sp>
            <p:nvSpPr>
              <p:cNvPr id="48" name="TextBox 96"/>
              <p:cNvSpPr txBox="1"/>
              <p:nvPr/>
            </p:nvSpPr>
            <p:spPr>
              <a:xfrm>
                <a:off x="2550697" y="2947089"/>
                <a:ext cx="649404" cy="461435"/>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r>
                  <a:rPr lang="en-US" altLang="zh-CN" sz="1200" b="1">
                    <a:ea typeface="幼圆" panose="02010509060101010101" charset="-122"/>
                    <a:cs typeface="幼圆" panose="02010509060101010101" charset="-122"/>
                  </a:rPr>
                  <a:t>(k1,val)</a:t>
                </a:r>
              </a:p>
              <a:p>
                <a:r>
                  <a:rPr lang="en-US" altLang="zh-CN" sz="1200" b="1"/>
                  <a:t>(k3,val)</a:t>
                </a:r>
                <a:endParaRPr lang="en-US" altLang="zh-CN" sz="1200" b="1">
                  <a:ea typeface="幼圆" panose="02010509060101010101" charset="-122"/>
                  <a:cs typeface="幼圆" panose="02010509060101010101" charset="-122"/>
                </a:endParaRPr>
              </a:p>
            </p:txBody>
          </p:sp>
          <p:sp>
            <p:nvSpPr>
              <p:cNvPr id="49" name="TextBox 98"/>
              <p:cNvSpPr txBox="1"/>
              <p:nvPr/>
            </p:nvSpPr>
            <p:spPr>
              <a:xfrm>
                <a:off x="5853292" y="2967704"/>
                <a:ext cx="650992" cy="461434"/>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r>
                  <a:rPr lang="en-US" altLang="zh-CN" sz="1200" b="1">
                    <a:ea typeface="幼圆" panose="02010509060101010101" charset="-122"/>
                    <a:cs typeface="幼圆" panose="02010509060101010101" charset="-122"/>
                  </a:rPr>
                  <a:t>(k2,val)</a:t>
                </a:r>
              </a:p>
              <a:p>
                <a:r>
                  <a:rPr lang="en-US" altLang="zh-CN" sz="1200" b="1"/>
                  <a:t>(k3,val)</a:t>
                </a:r>
                <a:endParaRPr lang="en-US" altLang="zh-CN" sz="1200" b="1">
                  <a:ea typeface="幼圆" panose="02010509060101010101" charset="-122"/>
                  <a:cs typeface="幼圆" panose="02010509060101010101" charset="-122"/>
                </a:endParaRPr>
              </a:p>
            </p:txBody>
          </p:sp>
          <p:sp>
            <p:nvSpPr>
              <p:cNvPr id="50" name="TextBox 100"/>
              <p:cNvSpPr txBox="1"/>
              <p:nvPr/>
            </p:nvSpPr>
            <p:spPr>
              <a:xfrm>
                <a:off x="6966330" y="2901105"/>
                <a:ext cx="649405" cy="596217"/>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nSpc>
                    <a:spcPct val="90000"/>
                  </a:lnSpc>
                </a:pPr>
                <a:r>
                  <a:rPr lang="en-US" altLang="zh-CN" sz="1200" b="1">
                    <a:ea typeface="幼圆" panose="02010509060101010101" charset="-122"/>
                    <a:cs typeface="幼圆" panose="02010509060101010101" charset="-122"/>
                  </a:rPr>
                  <a:t>(k1,val)</a:t>
                </a:r>
              </a:p>
              <a:p>
                <a:pPr>
                  <a:lnSpc>
                    <a:spcPct val="90000"/>
                  </a:lnSpc>
                </a:pPr>
                <a:r>
                  <a:rPr lang="en-US" altLang="zh-CN" sz="1200" b="1">
                    <a:ea typeface="幼圆" panose="02010509060101010101" charset="-122"/>
                    <a:cs typeface="幼圆" panose="02010509060101010101" charset="-122"/>
                  </a:rPr>
                  <a:t>(k2,val)</a:t>
                </a:r>
              </a:p>
              <a:p>
                <a:pPr>
                  <a:lnSpc>
                    <a:spcPct val="90000"/>
                  </a:lnSpc>
                </a:pPr>
                <a:r>
                  <a:rPr lang="en-US" altLang="zh-CN" sz="1200" b="1"/>
                  <a:t>(k3,val)</a:t>
                </a:r>
                <a:endParaRPr lang="en-US" altLang="zh-CN" sz="1200" b="1">
                  <a:ea typeface="幼圆" panose="02010509060101010101" charset="-122"/>
                  <a:cs typeface="幼圆" panose="02010509060101010101" charset="-122"/>
                </a:endParaRPr>
              </a:p>
            </p:txBody>
          </p:sp>
        </p:grpSp>
        <p:grpSp>
          <p:nvGrpSpPr>
            <p:cNvPr id="12" name="Group 129"/>
            <p:cNvGrpSpPr/>
            <p:nvPr/>
          </p:nvGrpSpPr>
          <p:grpSpPr bwMode="auto">
            <a:xfrm>
              <a:off x="1008063" y="3459163"/>
              <a:ext cx="7177087" cy="1417637"/>
              <a:chOff x="1008544" y="3459295"/>
              <a:chExt cx="7176652" cy="1416849"/>
            </a:xfrm>
          </p:grpSpPr>
          <p:sp>
            <p:nvSpPr>
              <p:cNvPr id="21" name="Rounded Rectangle 30"/>
              <p:cNvSpPr/>
              <p:nvPr/>
            </p:nvSpPr>
            <p:spPr>
              <a:xfrm>
                <a:off x="1008544" y="3467228"/>
                <a:ext cx="7176652" cy="3506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b="1">
                    <a:solidFill>
                      <a:schemeClr val="tx1"/>
                    </a:solidFill>
                    <a:latin typeface="Franklin Gothic Book" panose="020B0503020102020204" charset="0"/>
                    <a:ea typeface="宋体" panose="02010600030101010101" pitchFamily="2" charset="-122"/>
                    <a:cs typeface="宋体" panose="02010600030101010101" pitchFamily="2" charset="-122"/>
                  </a:rPr>
                  <a:t>Barrier</a:t>
                </a:r>
                <a:r>
                  <a:rPr lang="zh-CN" altLang="en-US" b="1">
                    <a:solidFill>
                      <a:schemeClr val="tx1"/>
                    </a:solidFill>
                    <a:latin typeface="Franklin Gothic Book" panose="020B0503020102020204" charset="0"/>
                    <a:ea typeface="宋体" panose="02010600030101010101" pitchFamily="2" charset="-122"/>
                    <a:cs typeface="宋体" panose="02010600030101010101" pitchFamily="2" charset="-122"/>
                  </a:rPr>
                  <a:t>：</a:t>
                </a:r>
                <a:r>
                  <a:rPr lang="en-US" altLang="zh-CN" b="1">
                    <a:solidFill>
                      <a:schemeClr val="tx1"/>
                    </a:solidFill>
                    <a:latin typeface="Franklin Gothic Book" panose="020B0503020102020204" charset="0"/>
                    <a:ea typeface="宋体" panose="02010600030101010101" pitchFamily="2" charset="-122"/>
                    <a:cs typeface="宋体" panose="02010600030101010101" pitchFamily="2" charset="-122"/>
                  </a:rPr>
                  <a:t>Aggregation and Shuffle</a:t>
                </a:r>
                <a:endParaRPr lang="zh-CN" altLang="en-US" b="1">
                  <a:solidFill>
                    <a:schemeClr val="tx1"/>
                  </a:solidFill>
                  <a:latin typeface="Franklin Gothic Book" panose="020B0503020102020204" charset="0"/>
                  <a:ea typeface="宋体" panose="02010600030101010101" pitchFamily="2" charset="-122"/>
                  <a:cs typeface="宋体" panose="02010600030101010101" pitchFamily="2" charset="-122"/>
                </a:endParaRPr>
              </a:p>
            </p:txBody>
          </p:sp>
          <p:sp>
            <p:nvSpPr>
              <p:cNvPr id="22" name="Rounded Rectangle 26"/>
              <p:cNvSpPr/>
              <p:nvPr/>
            </p:nvSpPr>
            <p:spPr>
              <a:xfrm>
                <a:off x="2004269" y="4411025"/>
                <a:ext cx="983679" cy="465119"/>
              </a:xfrm>
              <a:prstGeom prst="roundRect">
                <a:avLst/>
              </a:prstGeom>
              <a:solidFill>
                <a:srgbClr val="0066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en-US" altLang="zh-CN" sz="2000">
                    <a:solidFill>
                      <a:schemeClr val="bg1"/>
                    </a:solidFill>
                    <a:latin typeface="Franklin Gothic Book" panose="020B0503020102020204" charset="0"/>
                    <a:ea typeface="幼圆" panose="02010509060101010101" charset="-122"/>
                    <a:cs typeface="幼圆" panose="02010509060101010101" charset="-122"/>
                  </a:rPr>
                  <a:t>Reduce</a:t>
                </a:r>
                <a:endParaRPr lang="zh-CN" altLang="en-US" sz="2000">
                  <a:solidFill>
                    <a:schemeClr val="bg1"/>
                  </a:solidFill>
                  <a:latin typeface="Franklin Gothic Book" panose="020B0503020102020204" charset="0"/>
                  <a:ea typeface="幼圆" panose="02010509060101010101" charset="-122"/>
                  <a:cs typeface="幼圆" panose="02010509060101010101" charset="-122"/>
                </a:endParaRPr>
              </a:p>
            </p:txBody>
          </p:sp>
          <p:cxnSp>
            <p:nvCxnSpPr>
              <p:cNvPr id="23" name="Straight Arrow Connector 41"/>
              <p:cNvCxnSpPr/>
              <p:nvPr/>
            </p:nvCxnSpPr>
            <p:spPr>
              <a:xfrm rot="5400000">
                <a:off x="2215114" y="4114564"/>
                <a:ext cx="577529" cy="15874"/>
              </a:xfrm>
              <a:prstGeom prst="straightConnector1">
                <a:avLst/>
              </a:prstGeom>
              <a:ln w="28575">
                <a:solidFill>
                  <a:srgbClr val="0066FF"/>
                </a:solidFill>
                <a:tailEnd type="arrow"/>
              </a:ln>
            </p:spPr>
            <p:style>
              <a:lnRef idx="1">
                <a:schemeClr val="accent1"/>
              </a:lnRef>
              <a:fillRef idx="0">
                <a:schemeClr val="accent1"/>
              </a:fillRef>
              <a:effectRef idx="0">
                <a:schemeClr val="accent1"/>
              </a:effectRef>
              <a:fontRef idx="minor">
                <a:schemeClr val="tx1"/>
              </a:fontRef>
            </p:style>
          </p:cxnSp>
          <p:sp>
            <p:nvSpPr>
              <p:cNvPr id="24" name="Rounded Rectangle 52"/>
              <p:cNvSpPr/>
              <p:nvPr/>
            </p:nvSpPr>
            <p:spPr>
              <a:xfrm>
                <a:off x="4094521" y="4402845"/>
                <a:ext cx="983679" cy="465119"/>
              </a:xfrm>
              <a:prstGeom prst="roundRect">
                <a:avLst/>
              </a:prstGeom>
              <a:solidFill>
                <a:srgbClr val="0066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en-US" altLang="zh-CN" sz="2000">
                    <a:solidFill>
                      <a:schemeClr val="bg1"/>
                    </a:solidFill>
                    <a:latin typeface="Franklin Gothic Book" panose="020B0503020102020204" charset="0"/>
                    <a:ea typeface="幼圆" panose="02010509060101010101" charset="-122"/>
                    <a:cs typeface="幼圆" panose="02010509060101010101" charset="-122"/>
                  </a:rPr>
                  <a:t>Reduce</a:t>
                </a:r>
                <a:endParaRPr lang="zh-CN" altLang="en-US" sz="2000">
                  <a:solidFill>
                    <a:schemeClr val="bg1"/>
                  </a:solidFill>
                  <a:latin typeface="Franklin Gothic Book" panose="020B0503020102020204" charset="0"/>
                  <a:ea typeface="幼圆" panose="02010509060101010101" charset="-122"/>
                  <a:cs typeface="幼圆" panose="02010509060101010101" charset="-122"/>
                </a:endParaRPr>
              </a:p>
            </p:txBody>
          </p:sp>
          <p:sp>
            <p:nvSpPr>
              <p:cNvPr id="25" name="Rounded Rectangle 55"/>
              <p:cNvSpPr/>
              <p:nvPr/>
            </p:nvSpPr>
            <p:spPr>
              <a:xfrm>
                <a:off x="6197580" y="4405682"/>
                <a:ext cx="983679" cy="465119"/>
              </a:xfrm>
              <a:prstGeom prst="roundRect">
                <a:avLst/>
              </a:prstGeom>
              <a:solidFill>
                <a:srgbClr val="0066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en-US" altLang="zh-CN" sz="2000">
                    <a:solidFill>
                      <a:schemeClr val="bg1"/>
                    </a:solidFill>
                    <a:latin typeface="Franklin Gothic Book" panose="020B0503020102020204" charset="0"/>
                    <a:ea typeface="幼圆" panose="02010509060101010101" charset="-122"/>
                    <a:cs typeface="幼圆" panose="02010509060101010101" charset="-122"/>
                  </a:rPr>
                  <a:t>Reduce</a:t>
                </a:r>
                <a:endParaRPr lang="zh-CN" altLang="en-US" sz="2000">
                  <a:solidFill>
                    <a:schemeClr val="bg1"/>
                  </a:solidFill>
                  <a:latin typeface="Franklin Gothic Book" panose="020B0503020102020204" charset="0"/>
                  <a:ea typeface="幼圆" panose="02010509060101010101" charset="-122"/>
                  <a:cs typeface="幼圆" panose="02010509060101010101" charset="-122"/>
                </a:endParaRPr>
              </a:p>
            </p:txBody>
          </p:sp>
          <p:cxnSp>
            <p:nvCxnSpPr>
              <p:cNvPr id="26" name="Straight Arrow Connector 58"/>
              <p:cNvCxnSpPr>
                <a:stCxn id="21" idx="2"/>
              </p:cNvCxnSpPr>
              <p:nvPr/>
            </p:nvCxnSpPr>
            <p:spPr>
              <a:xfrm rot="5400000">
                <a:off x="4299377" y="4105046"/>
                <a:ext cx="585461" cy="11111"/>
              </a:xfrm>
              <a:prstGeom prst="straightConnector1">
                <a:avLst/>
              </a:prstGeom>
              <a:ln w="28575">
                <a:solidFill>
                  <a:srgbClr val="0066FF"/>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59"/>
              <p:cNvCxnSpPr/>
              <p:nvPr/>
            </p:nvCxnSpPr>
            <p:spPr>
              <a:xfrm rot="5400000">
                <a:off x="6397132" y="4104253"/>
                <a:ext cx="593395" cy="7938"/>
              </a:xfrm>
              <a:prstGeom prst="straightConnector1">
                <a:avLst/>
              </a:prstGeom>
              <a:ln w="28575">
                <a:solidFill>
                  <a:srgbClr val="0066FF"/>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70"/>
              <p:cNvCxnSpPr/>
              <p:nvPr/>
            </p:nvCxnSpPr>
            <p:spPr>
              <a:xfrm>
                <a:off x="1486352" y="3487854"/>
                <a:ext cx="1025463" cy="323670"/>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71"/>
              <p:cNvCxnSpPr/>
              <p:nvPr/>
            </p:nvCxnSpPr>
            <p:spPr>
              <a:xfrm>
                <a:off x="1551436" y="3467228"/>
                <a:ext cx="3035116" cy="350643"/>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74"/>
              <p:cNvCxnSpPr/>
              <p:nvPr/>
            </p:nvCxnSpPr>
            <p:spPr>
              <a:xfrm>
                <a:off x="1486352" y="3489440"/>
                <a:ext cx="5214622" cy="318911"/>
              </a:xfrm>
              <a:prstGeom prst="straightConnector1">
                <a:avLst/>
              </a:prstGeom>
              <a:ln>
                <a:solidFill>
                  <a:schemeClr val="bg2">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31" name="Straight Arrow Connector 76"/>
              <p:cNvCxnSpPr/>
              <p:nvPr/>
            </p:nvCxnSpPr>
            <p:spPr>
              <a:xfrm rot="10800000" flipV="1">
                <a:off x="2507053" y="3492613"/>
                <a:ext cx="669884" cy="309391"/>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78"/>
              <p:cNvCxnSpPr/>
              <p:nvPr/>
            </p:nvCxnSpPr>
            <p:spPr>
              <a:xfrm>
                <a:off x="3186462" y="3465641"/>
                <a:ext cx="1400090" cy="341122"/>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81"/>
              <p:cNvCxnSpPr/>
              <p:nvPr/>
            </p:nvCxnSpPr>
            <p:spPr>
              <a:xfrm>
                <a:off x="3176938" y="3478334"/>
                <a:ext cx="3514512" cy="318910"/>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91"/>
              <p:cNvCxnSpPr/>
              <p:nvPr/>
            </p:nvCxnSpPr>
            <p:spPr>
              <a:xfrm rot="10800000" flipV="1">
                <a:off x="2530864" y="3459295"/>
                <a:ext cx="3374820" cy="336363"/>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93"/>
              <p:cNvCxnSpPr/>
              <p:nvPr/>
            </p:nvCxnSpPr>
            <p:spPr>
              <a:xfrm rot="10800000" flipV="1">
                <a:off x="2567375" y="3497374"/>
                <a:ext cx="5052706" cy="295111"/>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95"/>
              <p:cNvCxnSpPr/>
              <p:nvPr/>
            </p:nvCxnSpPr>
            <p:spPr>
              <a:xfrm>
                <a:off x="5916796" y="3459295"/>
                <a:ext cx="769890" cy="337949"/>
              </a:xfrm>
              <a:prstGeom prst="straightConnector1">
                <a:avLst/>
              </a:prstGeom>
              <a:ln>
                <a:solidFill>
                  <a:schemeClr val="bg2">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7" name="Straight Arrow Connector 97"/>
              <p:cNvCxnSpPr/>
              <p:nvPr/>
            </p:nvCxnSpPr>
            <p:spPr>
              <a:xfrm rot="10800000" flipV="1">
                <a:off x="6696211" y="3503720"/>
                <a:ext cx="928632" cy="299870"/>
              </a:xfrm>
              <a:prstGeom prst="straightConnector1">
                <a:avLst/>
              </a:prstGeom>
              <a:ln>
                <a:solidFill>
                  <a:schemeClr val="bg2">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8" name="Straight Arrow Connector 99"/>
              <p:cNvCxnSpPr/>
              <p:nvPr/>
            </p:nvCxnSpPr>
            <p:spPr>
              <a:xfrm rot="10800000" flipV="1">
                <a:off x="4586552" y="3465641"/>
                <a:ext cx="1306433" cy="341122"/>
              </a:xfrm>
              <a:prstGeom prst="straightConnector1">
                <a:avLst/>
              </a:prstGeom>
              <a:ln>
                <a:solidFill>
                  <a:schemeClr val="bg2">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sp>
            <p:nvSpPr>
              <p:cNvPr id="39" name="TextBox 119"/>
              <p:cNvSpPr txBox="1"/>
              <p:nvPr/>
            </p:nvSpPr>
            <p:spPr>
              <a:xfrm>
                <a:off x="2483242" y="4003504"/>
                <a:ext cx="931807" cy="261792"/>
              </a:xfrm>
              <a:prstGeom prst="rect">
                <a:avLst/>
              </a:prstGeom>
              <a:noFill/>
            </p:spPr>
            <p:txBody>
              <a:bodyPr>
                <a:spAutoFit/>
              </a:bodyPr>
              <a:lstStyle/>
              <a:p>
                <a:pPr fontAlgn="auto">
                  <a:lnSpc>
                    <a:spcPct val="90000"/>
                  </a:lnSpc>
                  <a:spcBef>
                    <a:spcPts val="0"/>
                  </a:spcBef>
                  <a:spcAft>
                    <a:spcPts val="0"/>
                  </a:spcAft>
                  <a:defRPr/>
                </a:pPr>
                <a:r>
                  <a:rPr lang="en-US" altLang="zh-CN" sz="1200" b="1" dirty="0">
                    <a:latin typeface="+mn-lt"/>
                    <a:ea typeface="+mj-ea"/>
                    <a:cs typeface="+mn-cs"/>
                  </a:rPr>
                  <a:t>(k1,values)</a:t>
                </a:r>
              </a:p>
            </p:txBody>
          </p:sp>
          <p:sp>
            <p:nvSpPr>
              <p:cNvPr id="40" name="TextBox 120"/>
              <p:cNvSpPr txBox="1"/>
              <p:nvPr/>
            </p:nvSpPr>
            <p:spPr>
              <a:xfrm>
                <a:off x="4562741" y="4000331"/>
                <a:ext cx="933393" cy="263379"/>
              </a:xfrm>
              <a:prstGeom prst="rect">
                <a:avLst/>
              </a:prstGeom>
              <a:noFill/>
            </p:spPr>
            <p:txBody>
              <a:bodyPr>
                <a:spAutoFit/>
              </a:bodyPr>
              <a:lstStyle/>
              <a:p>
                <a:pPr fontAlgn="auto">
                  <a:lnSpc>
                    <a:spcPct val="90000"/>
                  </a:lnSpc>
                  <a:spcBef>
                    <a:spcPts val="0"/>
                  </a:spcBef>
                  <a:spcAft>
                    <a:spcPts val="0"/>
                  </a:spcAft>
                  <a:defRPr/>
                </a:pPr>
                <a:r>
                  <a:rPr lang="en-US" altLang="zh-CN" sz="1200" b="1" dirty="0">
                    <a:latin typeface="+mn-lt"/>
                    <a:ea typeface="+mj-ea"/>
                    <a:cs typeface="+mn-cs"/>
                  </a:rPr>
                  <a:t>(k2,values)</a:t>
                </a:r>
              </a:p>
            </p:txBody>
          </p:sp>
          <p:sp>
            <p:nvSpPr>
              <p:cNvPr id="41" name="TextBox 121"/>
              <p:cNvSpPr txBox="1"/>
              <p:nvPr/>
            </p:nvSpPr>
            <p:spPr>
              <a:xfrm>
                <a:off x="6656527" y="4000331"/>
                <a:ext cx="931806" cy="263379"/>
              </a:xfrm>
              <a:prstGeom prst="rect">
                <a:avLst/>
              </a:prstGeom>
              <a:noFill/>
            </p:spPr>
            <p:txBody>
              <a:bodyPr>
                <a:spAutoFit/>
              </a:bodyPr>
              <a:lstStyle/>
              <a:p>
                <a:pPr fontAlgn="auto">
                  <a:lnSpc>
                    <a:spcPct val="90000"/>
                  </a:lnSpc>
                  <a:spcBef>
                    <a:spcPts val="0"/>
                  </a:spcBef>
                  <a:spcAft>
                    <a:spcPts val="0"/>
                  </a:spcAft>
                  <a:defRPr/>
                </a:pPr>
                <a:r>
                  <a:rPr lang="en-US" altLang="zh-CN" sz="1200" b="1" dirty="0">
                    <a:latin typeface="+mn-lt"/>
                    <a:ea typeface="+mj-ea"/>
                    <a:cs typeface="+mn-cs"/>
                  </a:rPr>
                  <a:t>(k3,values)</a:t>
                </a:r>
              </a:p>
            </p:txBody>
          </p:sp>
        </p:grpSp>
        <p:grpSp>
          <p:nvGrpSpPr>
            <p:cNvPr id="13" name="Group 130"/>
            <p:cNvGrpSpPr/>
            <p:nvPr/>
          </p:nvGrpSpPr>
          <p:grpSpPr bwMode="auto">
            <a:xfrm>
              <a:off x="2495550" y="4857750"/>
              <a:ext cx="4183063" cy="1179513"/>
              <a:chOff x="2496109" y="4858438"/>
              <a:chExt cx="4181782" cy="1178806"/>
            </a:xfrm>
          </p:grpSpPr>
          <p:sp>
            <p:nvSpPr>
              <p:cNvPr id="14" name="Rounded Rectangle 15"/>
              <p:cNvSpPr/>
              <p:nvPr/>
            </p:nvSpPr>
            <p:spPr>
              <a:xfrm>
                <a:off x="3189839" y="5596570"/>
                <a:ext cx="2819400" cy="440674"/>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tIns="0"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zh-CN" altLang="en-US" sz="2000" b="1">
                    <a:solidFill>
                      <a:schemeClr val="bg1"/>
                    </a:solidFill>
                    <a:latin typeface="幼圆" panose="02010509060101010101" charset="-122"/>
                    <a:ea typeface="幼圆" panose="02010509060101010101" charset="-122"/>
                    <a:cs typeface="幼圆" panose="02010509060101010101" charset="-122"/>
                  </a:rPr>
                  <a:t>计算结果</a:t>
                </a:r>
              </a:p>
            </p:txBody>
          </p:sp>
          <p:cxnSp>
            <p:nvCxnSpPr>
              <p:cNvPr id="15" name="Straight Arrow Connector 16"/>
              <p:cNvCxnSpPr>
                <a:stCxn id="22" idx="2"/>
                <a:endCxn id="14" idx="0"/>
              </p:cNvCxnSpPr>
              <p:nvPr/>
            </p:nvCxnSpPr>
            <p:spPr>
              <a:xfrm rot="16200000" flipH="1">
                <a:off x="3187611" y="4184642"/>
                <a:ext cx="720426" cy="2103430"/>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1"/>
                  <a:tileRect/>
                </a:gra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7"/>
              <p:cNvCxnSpPr>
                <a:stCxn id="24" idx="2"/>
                <a:endCxn id="14" idx="0"/>
              </p:cNvCxnSpPr>
              <p:nvPr/>
            </p:nvCxnSpPr>
            <p:spPr>
              <a:xfrm rot="16200000" flipH="1">
                <a:off x="4228647" y="5225678"/>
                <a:ext cx="728606" cy="13178"/>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9"/>
              <p:cNvCxnSpPr>
                <a:endCxn id="14" idx="0"/>
              </p:cNvCxnSpPr>
              <p:nvPr/>
            </p:nvCxnSpPr>
            <p:spPr>
              <a:xfrm rot="10800000" flipV="1">
                <a:off x="4599539" y="4858438"/>
                <a:ext cx="2078352" cy="738132"/>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sp>
            <p:nvSpPr>
              <p:cNvPr id="18" name="TextBox 122"/>
              <p:cNvSpPr txBox="1"/>
              <p:nvPr/>
            </p:nvSpPr>
            <p:spPr>
              <a:xfrm>
                <a:off x="3207091" y="4982189"/>
                <a:ext cx="736374" cy="257021"/>
              </a:xfrm>
              <a:prstGeom prst="rect">
                <a:avLst/>
              </a:prstGeom>
              <a:noFill/>
            </p:spPr>
            <p:txBody>
              <a:bodyPr>
                <a:spAutoFit/>
              </a:bodyPr>
              <a:lstStyle/>
              <a:p>
                <a:pPr fontAlgn="auto">
                  <a:lnSpc>
                    <a:spcPct val="90000"/>
                  </a:lnSpc>
                  <a:spcBef>
                    <a:spcPts val="0"/>
                  </a:spcBef>
                  <a:spcAft>
                    <a:spcPts val="0"/>
                  </a:spcAft>
                  <a:defRPr/>
                </a:pPr>
                <a:r>
                  <a:rPr lang="en-US" altLang="zh-CN" sz="1200" b="1" dirty="0">
                    <a:latin typeface="+mn-lt"/>
                    <a:ea typeface="+mj-ea"/>
                    <a:cs typeface="+mn-cs"/>
                  </a:rPr>
                  <a:t>(K1,val)</a:t>
                </a:r>
              </a:p>
            </p:txBody>
          </p:sp>
          <p:sp>
            <p:nvSpPr>
              <p:cNvPr id="19" name="TextBox 123"/>
              <p:cNvSpPr txBox="1"/>
              <p:nvPr/>
            </p:nvSpPr>
            <p:spPr>
              <a:xfrm>
                <a:off x="4208497" y="4990122"/>
                <a:ext cx="736374" cy="258607"/>
              </a:xfrm>
              <a:prstGeom prst="rect">
                <a:avLst/>
              </a:prstGeom>
              <a:noFill/>
            </p:spPr>
            <p:txBody>
              <a:bodyPr>
                <a:spAutoFit/>
              </a:bodyPr>
              <a:lstStyle/>
              <a:p>
                <a:pPr fontAlgn="auto">
                  <a:lnSpc>
                    <a:spcPct val="90000"/>
                  </a:lnSpc>
                  <a:spcBef>
                    <a:spcPts val="0"/>
                  </a:spcBef>
                  <a:spcAft>
                    <a:spcPts val="0"/>
                  </a:spcAft>
                  <a:defRPr/>
                </a:pPr>
                <a:r>
                  <a:rPr lang="en-US" altLang="zh-CN" sz="1200" b="1" dirty="0">
                    <a:latin typeface="+mn-lt"/>
                    <a:ea typeface="+mj-ea"/>
                    <a:cs typeface="+mn-cs"/>
                  </a:rPr>
                  <a:t>(K2,val)</a:t>
                </a:r>
              </a:p>
            </p:txBody>
          </p:sp>
          <p:sp>
            <p:nvSpPr>
              <p:cNvPr id="20" name="TextBox 124"/>
              <p:cNvSpPr txBox="1"/>
              <p:nvPr/>
            </p:nvSpPr>
            <p:spPr>
              <a:xfrm>
                <a:off x="5246405" y="5002814"/>
                <a:ext cx="736374" cy="258607"/>
              </a:xfrm>
              <a:prstGeom prst="rect">
                <a:avLst/>
              </a:prstGeom>
              <a:noFill/>
            </p:spPr>
            <p:txBody>
              <a:bodyPr>
                <a:spAutoFit/>
              </a:bodyPr>
              <a:lstStyle/>
              <a:p>
                <a:pPr fontAlgn="auto">
                  <a:lnSpc>
                    <a:spcPct val="90000"/>
                  </a:lnSpc>
                  <a:spcBef>
                    <a:spcPts val="0"/>
                  </a:spcBef>
                  <a:spcAft>
                    <a:spcPts val="0"/>
                  </a:spcAft>
                  <a:defRPr/>
                </a:pPr>
                <a:r>
                  <a:rPr lang="en-US" altLang="zh-CN" sz="1200" b="1" dirty="0">
                    <a:latin typeface="+mn-lt"/>
                    <a:ea typeface="+mj-ea"/>
                    <a:cs typeface="+mn-cs"/>
                  </a:rPr>
                  <a:t>(K3,val)</a:t>
                </a:r>
              </a:p>
            </p:txBody>
          </p:sp>
        </p:grpSp>
      </p:grpSp>
      <p:sp>
        <p:nvSpPr>
          <p:cNvPr id="71"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Calibri" panose="020F0502020204030204" pitchFamily="34" charset="0"/>
              </a:rPr>
              <a:t>MapReduce</a:t>
            </a:r>
            <a:r>
              <a:rPr lang="zh-CN" altLang="en-US" sz="3200" b="1" dirty="0" smtClean="0">
                <a:solidFill>
                  <a:srgbClr val="002060"/>
                </a:solidFill>
                <a:latin typeface="Calibri" panose="020F0502020204030204" pitchFamily="34" charset="0"/>
              </a:rPr>
              <a:t>分治法</a:t>
            </a:r>
            <a:endParaRPr lang="zh-CN" altLang="en-US" sz="3200" b="1" dirty="0">
              <a:solidFill>
                <a:srgbClr val="002060"/>
              </a:solidFill>
              <a:latin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16</a:t>
            </a:fld>
            <a:endParaRPr lang="zh-CN" altLang="en-US"/>
          </a:p>
        </p:txBody>
      </p:sp>
      <p:sp>
        <p:nvSpPr>
          <p:cNvPr id="5" name="文本框 4"/>
          <p:cNvSpPr txBox="1"/>
          <p:nvPr/>
        </p:nvSpPr>
        <p:spPr>
          <a:xfrm>
            <a:off x="327025" y="2214245"/>
            <a:ext cx="1971040" cy="201041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Bef>
                <a:spcPts val="2400"/>
              </a:spcBef>
              <a:spcAft>
                <a:spcPct val="0"/>
              </a:spcAft>
              <a:buNone/>
            </a:pPr>
            <a:r>
              <a:rPr lang="zh-CN" altLang="en-US" sz="2000" b="1" dirty="0">
                <a:solidFill>
                  <a:prstClr val="black"/>
                </a:solidFill>
                <a:latin typeface="Arial" panose="020B0604020202020204" pitchFamily="34" charset="0"/>
                <a:ea typeface="宋体" panose="02010600030101010101" pitchFamily="2" charset="-122"/>
                <a:cs typeface="Arial" panose="020B0604020202020204" pitchFamily="34" charset="0"/>
              </a:rPr>
              <a:t>四大组件：</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buFont typeface="Wingdings" panose="05000000000000000000" charset="0"/>
              <a:buChar char="Ø"/>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Client</a:t>
            </a:r>
            <a:endPar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buFont typeface="Wingdings" panose="05000000000000000000" charset="0"/>
              <a:buChar char="Ø"/>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a:t>
            </a:r>
            <a:r>
              <a:rPr lang="en-US" altLang="zh-CN" sz="2000" dirty="0" err="1">
                <a:solidFill>
                  <a:prstClr val="black"/>
                </a:solidFill>
                <a:latin typeface="Arial" panose="020B0604020202020204" pitchFamily="34" charset="0"/>
                <a:ea typeface="宋体" panose="02010600030101010101" pitchFamily="2" charset="-122"/>
                <a:cs typeface="Arial" panose="020B0604020202020204" pitchFamily="34" charset="0"/>
              </a:rPr>
              <a:t>JobTracker</a:t>
            </a:r>
            <a:endPar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buFont typeface="Wingdings" panose="05000000000000000000" charset="0"/>
              <a:buChar char="Ø"/>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a:t>
            </a:r>
            <a:r>
              <a:rPr lang="en-US" altLang="zh-CN" sz="2000" dirty="0" err="1">
                <a:solidFill>
                  <a:prstClr val="black"/>
                </a:solidFill>
                <a:latin typeface="Arial" panose="020B0604020202020204" pitchFamily="34" charset="0"/>
                <a:ea typeface="宋体" panose="02010600030101010101" pitchFamily="2" charset="-122"/>
                <a:cs typeface="Arial" panose="020B0604020202020204" pitchFamily="34" charset="0"/>
              </a:rPr>
              <a:t>TaskTracker</a:t>
            </a:r>
            <a:endPar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buFont typeface="Wingdings" panose="05000000000000000000" charset="0"/>
              <a:buChar char="Ø"/>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Task</a:t>
            </a:r>
          </a:p>
        </p:txBody>
      </p:sp>
      <p:pic>
        <p:nvPicPr>
          <p:cNvPr id="8" name="图片 7"/>
          <p:cNvPicPr/>
          <p:nvPr/>
        </p:nvPicPr>
        <p:blipFill>
          <a:blip r:embed="rId4" cstate="print">
            <a:extLst>
              <a:ext uri="{28A0092B-C50C-407E-A947-70E740481C1C}">
                <a14:useLocalDpi xmlns:a14="http://schemas.microsoft.com/office/drawing/2010/main" val="0"/>
              </a:ext>
            </a:extLst>
          </a:blip>
          <a:stretch>
            <a:fillRect/>
          </a:stretch>
        </p:blipFill>
        <p:spPr>
          <a:xfrm>
            <a:off x="2202815" y="1802130"/>
            <a:ext cx="6729095" cy="4480560"/>
          </a:xfrm>
          <a:prstGeom prst="rect">
            <a:avLst/>
          </a:prstGeom>
        </p:spPr>
      </p:pic>
      <p:sp>
        <p:nvSpPr>
          <p:cNvPr id="9"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err="1">
                <a:solidFill>
                  <a:srgbClr val="002060"/>
                </a:solidFill>
                <a:latin typeface="Times New Roman" panose="02020603050405020304" pitchFamily="18" charset="0"/>
                <a:cs typeface="Times New Roman" panose="02020603050405020304" pitchFamily="18" charset="0"/>
              </a:rPr>
              <a:t>JobTracker</a:t>
            </a:r>
            <a:r>
              <a:rPr lang="zh-CN" altLang="en-US" sz="3200" b="1" dirty="0">
                <a:solidFill>
                  <a:srgbClr val="002060"/>
                </a:solidFill>
                <a:latin typeface="Times New Roman" panose="02020603050405020304" pitchFamily="18" charset="0"/>
                <a:cs typeface="Times New Roman" panose="02020603050405020304" pitchFamily="18" charset="0"/>
              </a:rPr>
              <a:t>模式</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17</a:t>
            </a:fld>
            <a:endParaRPr lang="zh-CN" altLang="en-US"/>
          </a:p>
        </p:txBody>
      </p:sp>
      <p:sp>
        <p:nvSpPr>
          <p:cNvPr id="4" name="矩形 3"/>
          <p:cNvSpPr/>
          <p:nvPr/>
        </p:nvSpPr>
        <p:spPr>
          <a:xfrm>
            <a:off x="6144260" y="1844040"/>
            <a:ext cx="2952115" cy="4271645"/>
          </a:xfrm>
          <a:prstGeom prst="rect">
            <a:avLst/>
          </a:prstGeom>
        </p:spPr>
        <p:txBody>
          <a:bodyPr wrap="square">
            <a:spAutoFit/>
          </a:bodyPr>
          <a:lstStyle/>
          <a:p>
            <a:pPr>
              <a:lnSpc>
                <a:spcPts val="1800"/>
              </a:lnSpc>
              <a:tabLst>
                <a:tab pos="139700" algn="l"/>
                <a:tab pos="190500" algn="l"/>
              </a:tabLst>
            </a:pPr>
            <a:r>
              <a:rPr lang="en-US" altLang="zh-CN" dirty="0">
                <a:cs typeface="Arial" panose="020B0604020202020204" pitchFamily="34" charset="0"/>
              </a:rPr>
              <a:t>	</a:t>
            </a:r>
            <a:r>
              <a:rPr lang="en-US" altLang="zh-CN" sz="2000" b="1" dirty="0">
                <a:solidFill>
                  <a:srgbClr val="3333FF"/>
                </a:solidFill>
                <a:cs typeface="Arial" panose="020B0604020202020204" pitchFamily="34" charset="0"/>
              </a:rPr>
              <a:t>	</a:t>
            </a:r>
            <a:r>
              <a:rPr lang="en-US" altLang="zh-CN" sz="2000" b="1" dirty="0" err="1">
                <a:solidFill>
                  <a:srgbClr val="3333FF"/>
                </a:solidFill>
                <a:cs typeface="Arial" panose="020B0604020202020204" pitchFamily="34" charset="0"/>
              </a:rPr>
              <a:t>作业（Job</a:t>
            </a:r>
            <a:r>
              <a:rPr lang="en-US" altLang="zh-CN" sz="2000" b="1" dirty="0">
                <a:solidFill>
                  <a:srgbClr val="3333FF"/>
                </a:solidFill>
                <a:cs typeface="Arial" panose="020B0604020202020204" pitchFamily="34" charset="0"/>
              </a:rPr>
              <a:t>）</a:t>
            </a:r>
          </a:p>
          <a:p>
            <a:pPr marL="285750" indent="-285750">
              <a:lnSpc>
                <a:spcPts val="2300"/>
              </a:lnSpc>
              <a:buFont typeface="Arial" panose="020B0604020202020204"/>
              <a:buChar char="•"/>
              <a:tabLst>
                <a:tab pos="139700" algn="l"/>
                <a:tab pos="190500" algn="l"/>
              </a:tabLst>
            </a:pPr>
            <a:r>
              <a:rPr lang="en-US" altLang="zh-CN" sz="2000" dirty="0" err="1">
                <a:solidFill>
                  <a:srgbClr val="000000"/>
                </a:solidFill>
                <a:cs typeface="Arial" panose="020B0604020202020204" pitchFamily="34" charset="0"/>
              </a:rPr>
              <a:t>MapReduce程序指</a:t>
            </a:r>
            <a:r>
              <a:rPr lang="en-US" altLang="zh-CN" sz="2000" dirty="0">
                <a:solidFill>
                  <a:srgbClr val="000000"/>
                </a:solidFill>
                <a:cs typeface="Arial" panose="020B0604020202020204" pitchFamily="34" charset="0"/>
              </a:rPr>
              <a:t>定的一个完整计算过程</a:t>
            </a:r>
            <a:r>
              <a:rPr lang="zh-CN" altLang="en-US" sz="2000" dirty="0">
                <a:solidFill>
                  <a:srgbClr val="000000"/>
                </a:solidFill>
                <a:cs typeface="Arial" panose="020B0604020202020204" pitchFamily="34" charset="0"/>
              </a:rPr>
              <a:t>；</a:t>
            </a:r>
            <a:endParaRPr lang="en-US" altLang="zh-CN" sz="2000" dirty="0">
              <a:solidFill>
                <a:srgbClr val="000000"/>
              </a:solidFill>
              <a:cs typeface="Arial" panose="020B0604020202020204" pitchFamily="34" charset="0"/>
            </a:endParaRPr>
          </a:p>
          <a:p>
            <a:pPr marL="285750" indent="-285750">
              <a:lnSpc>
                <a:spcPts val="2300"/>
              </a:lnSpc>
              <a:buFont typeface="Arial" panose="020B0604020202020204"/>
              <a:buChar char="•"/>
              <a:tabLst>
                <a:tab pos="139700" algn="l"/>
                <a:tab pos="190500" algn="l"/>
              </a:tabLst>
            </a:pPr>
            <a:r>
              <a:rPr lang="en-US" altLang="zh-CN" sz="2000" dirty="0">
                <a:solidFill>
                  <a:srgbClr val="000000"/>
                </a:solidFill>
                <a:cs typeface="Arial" panose="020B0604020202020204" pitchFamily="34" charset="0"/>
              </a:rPr>
              <a:t>一个作业在执行过程中可以被拆分为若干</a:t>
            </a:r>
            <a:r>
              <a:rPr lang="en-US" altLang="zh-CN" sz="2000" dirty="0" err="1">
                <a:solidFill>
                  <a:srgbClr val="000000"/>
                </a:solidFill>
                <a:cs typeface="Arial" panose="020B0604020202020204" pitchFamily="34" charset="0"/>
              </a:rPr>
              <a:t>Map和Reduce任务</a:t>
            </a:r>
            <a:r>
              <a:rPr lang="en-US" altLang="zh-CN" sz="2000" dirty="0">
                <a:solidFill>
                  <a:srgbClr val="000000"/>
                </a:solidFill>
                <a:cs typeface="Arial" panose="020B0604020202020204" pitchFamily="34" charset="0"/>
              </a:rPr>
              <a:t>完成</a:t>
            </a:r>
            <a:r>
              <a:rPr lang="zh-CN" altLang="en-US" sz="2000" dirty="0">
                <a:solidFill>
                  <a:srgbClr val="000000"/>
                </a:solidFill>
                <a:cs typeface="Arial" panose="020B0604020202020204" pitchFamily="34" charset="0"/>
              </a:rPr>
              <a:t>；</a:t>
            </a:r>
            <a:endParaRPr lang="en-US" altLang="zh-CN" sz="2000" dirty="0">
              <a:cs typeface="Arial" panose="020B0604020202020204" pitchFamily="34" charset="0"/>
            </a:endParaRPr>
          </a:p>
          <a:p>
            <a:pPr>
              <a:lnSpc>
                <a:spcPts val="1000"/>
              </a:lnSpc>
            </a:pPr>
            <a:endParaRPr lang="en-US" altLang="zh-CN" sz="2000" dirty="0">
              <a:cs typeface="Arial" panose="020B0604020202020204" pitchFamily="34" charset="0"/>
            </a:endParaRPr>
          </a:p>
          <a:p>
            <a:pPr>
              <a:lnSpc>
                <a:spcPts val="2200"/>
              </a:lnSpc>
              <a:tabLst>
                <a:tab pos="139700" algn="l"/>
                <a:tab pos="190500" algn="l"/>
              </a:tabLst>
            </a:pPr>
            <a:r>
              <a:rPr lang="en-US" altLang="zh-CN" sz="2000" b="1" dirty="0">
                <a:solidFill>
                  <a:srgbClr val="3333FF"/>
                </a:solidFill>
                <a:cs typeface="Arial" panose="020B0604020202020204" pitchFamily="34" charset="0"/>
              </a:rPr>
              <a:t>	</a:t>
            </a:r>
            <a:r>
              <a:rPr lang="en-US" altLang="zh-CN" sz="2000" b="1" dirty="0" err="1">
                <a:solidFill>
                  <a:srgbClr val="3333FF"/>
                </a:solidFill>
                <a:cs typeface="Arial" panose="020B0604020202020204" pitchFamily="34" charset="0"/>
              </a:rPr>
              <a:t>任务（Task</a:t>
            </a:r>
            <a:r>
              <a:rPr lang="en-US" altLang="zh-CN" sz="2000" b="1" dirty="0">
                <a:solidFill>
                  <a:srgbClr val="3333FF"/>
                </a:solidFill>
                <a:cs typeface="Arial" panose="020B0604020202020204" pitchFamily="34" charset="0"/>
              </a:rPr>
              <a:t>）</a:t>
            </a:r>
          </a:p>
          <a:p>
            <a:pPr marL="285750" indent="-285750">
              <a:lnSpc>
                <a:spcPts val="2300"/>
              </a:lnSpc>
              <a:buFont typeface="Arial" panose="020B0604020202020204"/>
              <a:buChar char="•"/>
              <a:tabLst>
                <a:tab pos="139700" algn="l"/>
                <a:tab pos="190500" algn="l"/>
              </a:tabLst>
            </a:pPr>
            <a:r>
              <a:rPr lang="en-US" altLang="zh-CN" sz="2000" dirty="0" err="1">
                <a:solidFill>
                  <a:srgbClr val="000000"/>
                </a:solidFill>
                <a:cs typeface="Arial" panose="020B0604020202020204" pitchFamily="34" charset="0"/>
              </a:rPr>
              <a:t>MapReduce框架中</a:t>
            </a:r>
            <a:r>
              <a:rPr lang="en-US" altLang="zh-CN" sz="2000" dirty="0">
                <a:solidFill>
                  <a:srgbClr val="000000"/>
                </a:solidFill>
                <a:cs typeface="Arial" panose="020B0604020202020204" pitchFamily="34" charset="0"/>
              </a:rPr>
              <a:t>进行并行计算的基本事务单元</a:t>
            </a:r>
            <a:r>
              <a:rPr lang="zh-CN" altLang="en-US" sz="2000" dirty="0">
                <a:solidFill>
                  <a:srgbClr val="000000"/>
                </a:solidFill>
                <a:cs typeface="Arial" panose="020B0604020202020204" pitchFamily="34" charset="0"/>
              </a:rPr>
              <a:t>；</a:t>
            </a:r>
            <a:endParaRPr lang="en-US" altLang="zh-CN" sz="2000" dirty="0">
              <a:solidFill>
                <a:srgbClr val="000000"/>
              </a:solidFill>
              <a:cs typeface="Arial" panose="020B0604020202020204" pitchFamily="34" charset="0"/>
            </a:endParaRPr>
          </a:p>
          <a:p>
            <a:pPr marL="285750" indent="-285750">
              <a:lnSpc>
                <a:spcPts val="2300"/>
              </a:lnSpc>
              <a:buFont typeface="Arial" panose="020B0604020202020204"/>
              <a:buChar char="•"/>
              <a:tabLst>
                <a:tab pos="139700" algn="l"/>
                <a:tab pos="190500" algn="l"/>
              </a:tabLst>
            </a:pPr>
            <a:r>
              <a:rPr lang="en-US" altLang="zh-CN" sz="2000" dirty="0" err="1">
                <a:solidFill>
                  <a:srgbClr val="000000"/>
                </a:solidFill>
                <a:cs typeface="Arial" panose="020B0604020202020204" pitchFamily="34" charset="0"/>
              </a:rPr>
              <a:t>分为Map</a:t>
            </a:r>
            <a:r>
              <a:rPr lang="en-US" altLang="zh-CN" sz="2000" dirty="0">
                <a:cs typeface="Arial" panose="020B0604020202020204" pitchFamily="34" charset="0"/>
              </a:rPr>
              <a:t> </a:t>
            </a:r>
            <a:r>
              <a:rPr lang="en-US" altLang="zh-CN" sz="2000" dirty="0" err="1">
                <a:solidFill>
                  <a:srgbClr val="000000"/>
                </a:solidFill>
                <a:cs typeface="Arial" panose="020B0604020202020204" pitchFamily="34" charset="0"/>
              </a:rPr>
              <a:t>和Reduce</a:t>
            </a:r>
            <a:r>
              <a:rPr lang="en-US" altLang="zh-CN" sz="2000" dirty="0">
                <a:solidFill>
                  <a:srgbClr val="000000"/>
                </a:solidFill>
                <a:cs typeface="Arial" panose="020B0604020202020204" pitchFamily="34" charset="0"/>
              </a:rPr>
              <a:t>任务，一个作业通常包含多个任务</a:t>
            </a:r>
            <a:r>
              <a:rPr lang="zh-CN" altLang="en-US" sz="2000" dirty="0">
                <a:solidFill>
                  <a:srgbClr val="000000"/>
                </a:solidFill>
                <a:cs typeface="Arial" panose="020B0604020202020204" pitchFamily="34" charset="0"/>
              </a:rPr>
              <a:t>；</a:t>
            </a:r>
          </a:p>
        </p:txBody>
      </p:sp>
      <p:pic>
        <p:nvPicPr>
          <p:cNvPr id="11" name="图片 10"/>
          <p:cNvPicPr>
            <a:picLocks noChangeAspect="1"/>
          </p:cNvPicPr>
          <p:nvPr/>
        </p:nvPicPr>
        <p:blipFill>
          <a:blip r:embed="rId4" cstate="print"/>
          <a:stretch>
            <a:fillRect/>
          </a:stretch>
        </p:blipFill>
        <p:spPr>
          <a:xfrm>
            <a:off x="-5080" y="1811655"/>
            <a:ext cx="6238240" cy="4335780"/>
          </a:xfrm>
          <a:prstGeom prst="rect">
            <a:avLst/>
          </a:prstGeom>
        </p:spPr>
      </p:pic>
      <p:sp>
        <p:nvSpPr>
          <p:cNvPr id="9"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Times New Roman" panose="02020603050405020304" pitchFamily="18" charset="0"/>
                <a:cs typeface="Times New Roman" panose="02020603050405020304" pitchFamily="18" charset="0"/>
              </a:rPr>
              <a:t>MapReduce </a:t>
            </a:r>
            <a:r>
              <a:rPr lang="zh-CN" altLang="en-US" sz="3200" b="1" dirty="0">
                <a:solidFill>
                  <a:srgbClr val="002060"/>
                </a:solidFill>
                <a:latin typeface="Times New Roman" panose="02020603050405020304" pitchFamily="18" charset="0"/>
                <a:cs typeface="Times New Roman" panose="02020603050405020304" pitchFamily="18" charset="0"/>
              </a:rPr>
              <a:t>软件框架</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18</a:t>
            </a:fld>
            <a:endParaRPr lang="zh-CN" altLang="en-US"/>
          </a:p>
        </p:txBody>
      </p:sp>
      <p:sp>
        <p:nvSpPr>
          <p:cNvPr id="2" name="标题 1"/>
          <p:cNvSpPr>
            <a:spLocks noGrp="1"/>
          </p:cNvSpPr>
          <p:nvPr/>
        </p:nvSpPr>
        <p:spPr>
          <a:xfrm>
            <a:off x="393700" y="1065530"/>
            <a:ext cx="5358765" cy="547370"/>
          </a:xfrm>
          <a:prstGeom prst="rect">
            <a:avLst/>
          </a:prstGeom>
        </p:spPr>
        <p:txBody>
          <a:bodyPr/>
          <a:lstStyle>
            <a:lvl1pPr algn="ctr" rtl="0" eaLnBrk="0" fontAlgn="base" hangingPunct="0">
              <a:spcBef>
                <a:spcPct val="0"/>
              </a:spcBef>
              <a:spcAft>
                <a:spcPct val="0"/>
              </a:spcAft>
              <a:defRPr sz="4000" kern="1200">
                <a:solidFill>
                  <a:schemeClr val="tx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a:r>
              <a:rPr kumimoji="1" lang="en-US" altLang="zh-CN" sz="3200" dirty="0">
                <a:solidFill>
                  <a:srgbClr val="0823A8"/>
                </a:solidFill>
                <a:latin typeface="Arial" panose="020B0604020202020204" pitchFamily="34" charset="0"/>
                <a:ea typeface="+mj-ea"/>
                <a:cs typeface="Arial" panose="020B0604020202020204" pitchFamily="34" charset="0"/>
              </a:rPr>
              <a:t>  </a:t>
            </a:r>
            <a:r>
              <a:rPr kumimoji="1" lang="zh-CN" altLang="en-US" sz="3200" dirty="0">
                <a:solidFill>
                  <a:srgbClr val="0823A8"/>
                </a:solidFill>
                <a:latin typeface="Arial" panose="020B0604020202020204" pitchFamily="34" charset="0"/>
                <a:ea typeface="+mj-ea"/>
                <a:cs typeface="Arial" panose="020B0604020202020204" pitchFamily="34" charset="0"/>
              </a:rPr>
              <a:t>MapReduce 组件</a:t>
            </a:r>
          </a:p>
        </p:txBody>
      </p:sp>
      <p:sp>
        <p:nvSpPr>
          <p:cNvPr id="3" name="标题 1"/>
          <p:cNvSpPr>
            <a:spLocks noGrp="1"/>
          </p:cNvSpPr>
          <p:nvPr/>
        </p:nvSpPr>
        <p:spPr>
          <a:xfrm>
            <a:off x="-870585" y="1622599"/>
            <a:ext cx="10972800" cy="720081"/>
          </a:xfrm>
          <a:prstGeom prst="rect">
            <a:avLst/>
          </a:prstGeom>
        </p:spPr>
        <p:txBody>
          <a:bodyPr/>
          <a:lstStyle>
            <a:lvl1pPr algn="ctr" rtl="0" eaLnBrk="0" fontAlgn="base" hangingPunct="0">
              <a:spcBef>
                <a:spcPct val="0"/>
              </a:spcBef>
              <a:spcAft>
                <a:spcPct val="0"/>
              </a:spcAft>
              <a:defRPr sz="4000" kern="1200">
                <a:solidFill>
                  <a:schemeClr val="tx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endParaRPr kumimoji="1" lang="zh-CN" altLang="en-US" dirty="0"/>
          </a:p>
        </p:txBody>
      </p:sp>
      <p:pic>
        <p:nvPicPr>
          <p:cNvPr id="5" name="图片 4"/>
          <p:cNvPicPr>
            <a:picLocks noChangeAspect="1"/>
          </p:cNvPicPr>
          <p:nvPr/>
        </p:nvPicPr>
        <p:blipFill>
          <a:blip r:embed="rId4" cstate="print"/>
          <a:stretch>
            <a:fillRect/>
          </a:stretch>
        </p:blipFill>
        <p:spPr>
          <a:xfrm>
            <a:off x="-4445" y="2021840"/>
            <a:ext cx="6825615" cy="4165600"/>
          </a:xfrm>
          <a:prstGeom prst="rect">
            <a:avLst/>
          </a:prstGeom>
        </p:spPr>
      </p:pic>
      <p:sp>
        <p:nvSpPr>
          <p:cNvPr id="7" name="TextBox 1"/>
          <p:cNvSpPr txBox="1"/>
          <p:nvPr/>
        </p:nvSpPr>
        <p:spPr>
          <a:xfrm>
            <a:off x="6821170" y="2431415"/>
            <a:ext cx="2301875" cy="571500"/>
          </a:xfrm>
          <a:prstGeom prst="rect">
            <a:avLst/>
          </a:prstGeom>
          <a:noFill/>
        </p:spPr>
        <p:txBody>
          <a:bodyPr wrap="square" lIns="0" tIns="0" rIns="0" rtlCol="0">
            <a:spAutoFit/>
          </a:bodyPr>
          <a:lstStyle/>
          <a:p>
            <a:pPr>
              <a:lnSpc>
                <a:spcPts val="1800"/>
              </a:lnSpc>
              <a:tabLst>
                <a:tab pos="304800" algn="l"/>
              </a:tabLst>
            </a:pPr>
            <a:r>
              <a:rPr lang="en-US" altLang="zh-CN" sz="2400" b="1" dirty="0">
                <a:solidFill>
                  <a:srgbClr val="3333FF"/>
                </a:solidFill>
              </a:rPr>
              <a:t>	</a:t>
            </a:r>
            <a:r>
              <a:rPr lang="en-US" altLang="zh-CN" sz="2000" b="1" dirty="0">
                <a:solidFill>
                  <a:srgbClr val="3333FF"/>
                </a:solidFill>
                <a:cs typeface="Arial" panose="020B0604020202020204" pitchFamily="34" charset="0"/>
              </a:rPr>
              <a:t>MapReduce程序</a:t>
            </a:r>
          </a:p>
          <a:p>
            <a:pPr marL="285750" indent="-285750">
              <a:lnSpc>
                <a:spcPts val="2300"/>
              </a:lnSpc>
              <a:buFont typeface="Arial" panose="020B0604020202020204"/>
              <a:buChar char="•"/>
              <a:tabLst>
                <a:tab pos="304800" algn="l"/>
              </a:tabLst>
            </a:pPr>
            <a:r>
              <a:rPr lang="en-US" altLang="zh-CN" sz="2000" dirty="0">
                <a:solidFill>
                  <a:srgbClr val="000000"/>
                </a:solidFill>
                <a:cs typeface="Arial" panose="020B0604020202020204" pitchFamily="34" charset="0"/>
              </a:rPr>
              <a:t>我们编写的程序</a:t>
            </a:r>
          </a:p>
        </p:txBody>
      </p:sp>
      <p:sp>
        <p:nvSpPr>
          <p:cNvPr id="8" name="TextBox 1"/>
          <p:cNvSpPr txBox="1"/>
          <p:nvPr/>
        </p:nvSpPr>
        <p:spPr>
          <a:xfrm>
            <a:off x="6957060" y="3859530"/>
            <a:ext cx="2165350" cy="1161415"/>
          </a:xfrm>
          <a:prstGeom prst="rect">
            <a:avLst/>
          </a:prstGeom>
          <a:noFill/>
        </p:spPr>
        <p:txBody>
          <a:bodyPr wrap="square" lIns="0" tIns="0" rIns="0" rtlCol="0">
            <a:spAutoFit/>
          </a:bodyPr>
          <a:lstStyle/>
          <a:p>
            <a:pPr>
              <a:lnSpc>
                <a:spcPts val="1800"/>
              </a:lnSpc>
              <a:tabLst>
                <a:tab pos="584200" algn="l"/>
              </a:tabLst>
            </a:pPr>
            <a:r>
              <a:rPr lang="en-US" altLang="zh-CN" sz="2000" b="1" dirty="0">
                <a:solidFill>
                  <a:srgbClr val="3333FF"/>
                </a:solidFill>
                <a:cs typeface="Arial" panose="020B0604020202020204" pitchFamily="34" charset="0"/>
              </a:rPr>
              <a:t>	JobClient</a:t>
            </a:r>
          </a:p>
          <a:p>
            <a:pPr marL="285750" indent="-285750">
              <a:lnSpc>
                <a:spcPts val="2300"/>
              </a:lnSpc>
              <a:buFont typeface="Arial" panose="020B0604020202020204"/>
              <a:buChar char="•"/>
              <a:tabLst>
                <a:tab pos="584200" algn="l"/>
              </a:tabLst>
            </a:pPr>
            <a:r>
              <a:rPr lang="en-US" altLang="zh-CN" sz="2000" dirty="0" err="1">
                <a:solidFill>
                  <a:srgbClr val="000000"/>
                </a:solidFill>
                <a:cs typeface="Arial" panose="020B0604020202020204" pitchFamily="34" charset="0"/>
              </a:rPr>
              <a:t>替程序与MapReduce运行框架交互的对象</a:t>
            </a:r>
            <a:endParaRPr lang="en-US" altLang="zh-CN" sz="2000" dirty="0">
              <a:solidFill>
                <a:srgbClr val="000000"/>
              </a:solidFill>
              <a:cs typeface="Arial" panose="020B0604020202020204" pitchFamily="34" charset="0"/>
            </a:endParaRPr>
          </a:p>
        </p:txBody>
      </p:sp>
      <p:sp>
        <p:nvSpPr>
          <p:cNvPr id="11"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Times New Roman" panose="02020603050405020304" pitchFamily="18" charset="0"/>
                <a:cs typeface="Times New Roman" panose="02020603050405020304" pitchFamily="18" charset="0"/>
              </a:rPr>
              <a:t>MapReduce </a:t>
            </a:r>
            <a:r>
              <a:rPr lang="zh-CN" altLang="en-US" sz="3200" b="1" dirty="0" smtClean="0">
                <a:solidFill>
                  <a:srgbClr val="002060"/>
                </a:solidFill>
                <a:latin typeface="Times New Roman" panose="02020603050405020304" pitchFamily="18" charset="0"/>
                <a:cs typeface="Times New Roman" panose="02020603050405020304" pitchFamily="18" charset="0"/>
              </a:rPr>
              <a:t>组件</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19</a:t>
            </a:fld>
            <a:endParaRPr lang="zh-CN" altLang="en-US"/>
          </a:p>
        </p:txBody>
      </p:sp>
      <p:sp>
        <p:nvSpPr>
          <p:cNvPr id="3" name="标题 1"/>
          <p:cNvSpPr>
            <a:spLocks noGrp="1"/>
          </p:cNvSpPr>
          <p:nvPr/>
        </p:nvSpPr>
        <p:spPr>
          <a:xfrm>
            <a:off x="-870585" y="1622599"/>
            <a:ext cx="10972800" cy="720081"/>
          </a:xfrm>
          <a:prstGeom prst="rect">
            <a:avLst/>
          </a:prstGeom>
        </p:spPr>
        <p:txBody>
          <a:bodyPr/>
          <a:lstStyle>
            <a:lvl1pPr algn="ctr" rtl="0" eaLnBrk="0" fontAlgn="base" hangingPunct="0">
              <a:spcBef>
                <a:spcPct val="0"/>
              </a:spcBef>
              <a:spcAft>
                <a:spcPct val="0"/>
              </a:spcAft>
              <a:defRPr sz="4000" kern="1200">
                <a:solidFill>
                  <a:schemeClr val="tx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endParaRPr kumimoji="1" lang="zh-CN" altLang="en-US" dirty="0"/>
          </a:p>
        </p:txBody>
      </p:sp>
      <p:pic>
        <p:nvPicPr>
          <p:cNvPr id="4" name="图片 3"/>
          <p:cNvPicPr>
            <a:picLocks noChangeAspect="1"/>
          </p:cNvPicPr>
          <p:nvPr/>
        </p:nvPicPr>
        <p:blipFill>
          <a:blip r:embed="rId4" cstate="print"/>
          <a:stretch>
            <a:fillRect/>
          </a:stretch>
        </p:blipFill>
        <p:spPr>
          <a:xfrm>
            <a:off x="-40640" y="1938020"/>
            <a:ext cx="6466840" cy="4031615"/>
          </a:xfrm>
          <a:prstGeom prst="rect">
            <a:avLst/>
          </a:prstGeom>
        </p:spPr>
      </p:pic>
      <p:sp>
        <p:nvSpPr>
          <p:cNvPr id="9" name="TextBox 1"/>
          <p:cNvSpPr txBox="1"/>
          <p:nvPr/>
        </p:nvSpPr>
        <p:spPr>
          <a:xfrm>
            <a:off x="6526530" y="1938020"/>
            <a:ext cx="2503170" cy="4161790"/>
          </a:xfrm>
          <a:prstGeom prst="rect">
            <a:avLst/>
          </a:prstGeom>
          <a:noFill/>
        </p:spPr>
        <p:txBody>
          <a:bodyPr wrap="square" lIns="0" tIns="0" rIns="0" rtlCol="0">
            <a:spAutoFit/>
          </a:bodyPr>
          <a:lstStyle/>
          <a:p>
            <a:pPr>
              <a:lnSpc>
                <a:spcPts val="1800"/>
              </a:lnSpc>
              <a:tabLst>
                <a:tab pos="25400" algn="l"/>
                <a:tab pos="482600" algn="l"/>
                <a:tab pos="546100" algn="l"/>
              </a:tabLst>
            </a:pPr>
            <a:r>
              <a:rPr lang="en-US" altLang="zh-CN" sz="2000" dirty="0">
                <a:cs typeface="Arial" panose="020B0604020202020204" pitchFamily="34" charset="0"/>
              </a:rPr>
              <a:t>			</a:t>
            </a:r>
            <a:r>
              <a:rPr lang="en-US" altLang="zh-CN" sz="2000" b="1" dirty="0">
                <a:solidFill>
                  <a:srgbClr val="3333FF"/>
                </a:solidFill>
                <a:cs typeface="Arial" panose="020B0604020202020204" pitchFamily="34" charset="0"/>
              </a:rPr>
              <a:t>JobTracker</a:t>
            </a:r>
          </a:p>
          <a:p>
            <a:pPr marL="342900" indent="-342900">
              <a:lnSpc>
                <a:spcPts val="2300"/>
              </a:lnSpc>
              <a:buFont typeface="Arial" panose="020B0604020202020204"/>
              <a:buChar char="•"/>
              <a:tabLst>
                <a:tab pos="25400" algn="l"/>
                <a:tab pos="482600" algn="l"/>
                <a:tab pos="546100" algn="l"/>
              </a:tabLst>
            </a:pPr>
            <a:r>
              <a:rPr lang="en-US" altLang="zh-CN" sz="2000" dirty="0" err="1">
                <a:solidFill>
                  <a:srgbClr val="000000"/>
                </a:solidFill>
                <a:cs typeface="Arial" panose="020B0604020202020204" pitchFamily="34" charset="0"/>
              </a:rPr>
              <a:t>MapReduce框架的管理者</a:t>
            </a:r>
            <a:endParaRPr lang="en-US" altLang="zh-CN" sz="2000" dirty="0">
              <a:solidFill>
                <a:srgbClr val="000000"/>
              </a:solidFill>
              <a:cs typeface="Arial" panose="020B0604020202020204" pitchFamily="34" charset="0"/>
            </a:endParaRPr>
          </a:p>
          <a:p>
            <a:pPr marL="342900" indent="-342900">
              <a:lnSpc>
                <a:spcPts val="2300"/>
              </a:lnSpc>
              <a:buFont typeface="Arial" panose="020B0604020202020204"/>
              <a:buChar char="•"/>
              <a:tabLst>
                <a:tab pos="25400" algn="l"/>
                <a:tab pos="482600" algn="l"/>
                <a:tab pos="546100" algn="l"/>
              </a:tabLst>
            </a:pPr>
            <a:r>
              <a:rPr lang="en-US" altLang="zh-CN" sz="2000" dirty="0" err="1">
                <a:solidFill>
                  <a:srgbClr val="000000"/>
                </a:solidFill>
                <a:cs typeface="Arial" panose="020B0604020202020204" pitchFamily="34" charset="0"/>
              </a:rPr>
              <a:t>协调MapReduce作业</a:t>
            </a:r>
            <a:endParaRPr lang="en-US" altLang="zh-CN" sz="2000" dirty="0">
              <a:solidFill>
                <a:srgbClr val="000000"/>
              </a:solidFill>
              <a:cs typeface="Arial" panose="020B0604020202020204" pitchFamily="34" charset="0"/>
            </a:endParaRPr>
          </a:p>
          <a:p>
            <a:pPr marL="342900" indent="-342900">
              <a:lnSpc>
                <a:spcPts val="2300"/>
              </a:lnSpc>
              <a:buFont typeface="Arial" panose="020B0604020202020204"/>
              <a:buChar char="•"/>
              <a:tabLst>
                <a:tab pos="25400" algn="l"/>
                <a:tab pos="482600" algn="l"/>
                <a:tab pos="546100" algn="l"/>
              </a:tabLst>
            </a:pPr>
            <a:r>
              <a:rPr lang="en-US" altLang="zh-CN" sz="2000" dirty="0">
                <a:solidFill>
                  <a:srgbClr val="000000"/>
                </a:solidFill>
                <a:cs typeface="Arial" panose="020B0604020202020204" pitchFamily="34" charset="0"/>
              </a:rPr>
              <a:t>分配任务</a:t>
            </a:r>
          </a:p>
          <a:p>
            <a:pPr marL="342900" indent="-342900">
              <a:lnSpc>
                <a:spcPts val="2300"/>
              </a:lnSpc>
              <a:buFont typeface="Arial" panose="020B0604020202020204"/>
              <a:buChar char="•"/>
              <a:tabLst>
                <a:tab pos="25400" algn="l"/>
                <a:tab pos="482600" algn="l"/>
                <a:tab pos="546100" algn="l"/>
              </a:tabLst>
            </a:pPr>
            <a:r>
              <a:rPr lang="en-US" altLang="zh-CN" sz="2000" dirty="0">
                <a:solidFill>
                  <a:srgbClr val="000000"/>
                </a:solidFill>
                <a:cs typeface="Arial" panose="020B0604020202020204" pitchFamily="34" charset="0"/>
              </a:rPr>
              <a:t>监控任务</a:t>
            </a:r>
          </a:p>
          <a:p>
            <a:pPr>
              <a:lnSpc>
                <a:spcPts val="1000"/>
              </a:lnSpc>
            </a:pPr>
            <a:endParaRPr lang="en-US" altLang="zh-CN" sz="2000" dirty="0">
              <a:cs typeface="Arial" panose="020B0604020202020204" pitchFamily="34" charset="0"/>
            </a:endParaRPr>
          </a:p>
          <a:p>
            <a:pPr>
              <a:lnSpc>
                <a:spcPts val="1000"/>
              </a:lnSpc>
            </a:pPr>
            <a:endParaRPr lang="en-US" altLang="zh-CN" sz="2000" dirty="0">
              <a:cs typeface="Arial" panose="020B0604020202020204" pitchFamily="34" charset="0"/>
            </a:endParaRPr>
          </a:p>
          <a:p>
            <a:pPr>
              <a:lnSpc>
                <a:spcPts val="1000"/>
              </a:lnSpc>
            </a:pPr>
            <a:endParaRPr lang="en-US" altLang="zh-CN" sz="2000" dirty="0">
              <a:cs typeface="Arial" panose="020B0604020202020204" pitchFamily="34" charset="0"/>
            </a:endParaRPr>
          </a:p>
          <a:p>
            <a:pPr>
              <a:lnSpc>
                <a:spcPts val="1000"/>
              </a:lnSpc>
            </a:pPr>
            <a:endParaRPr lang="en-US" altLang="zh-CN" sz="2000" dirty="0">
              <a:cs typeface="Arial" panose="020B0604020202020204" pitchFamily="34" charset="0"/>
            </a:endParaRPr>
          </a:p>
          <a:p>
            <a:pPr>
              <a:lnSpc>
                <a:spcPts val="1000"/>
              </a:lnSpc>
            </a:pPr>
            <a:endParaRPr lang="en-US" altLang="zh-CN" sz="2000" dirty="0">
              <a:cs typeface="Arial" panose="020B0604020202020204" pitchFamily="34" charset="0"/>
            </a:endParaRPr>
          </a:p>
          <a:p>
            <a:pPr>
              <a:lnSpc>
                <a:spcPts val="2300"/>
              </a:lnSpc>
              <a:tabLst>
                <a:tab pos="25400" algn="l"/>
                <a:tab pos="482600" algn="l"/>
                <a:tab pos="546100" algn="l"/>
              </a:tabLst>
            </a:pPr>
            <a:r>
              <a:rPr lang="en-US" altLang="zh-CN" sz="2000" b="1" dirty="0">
                <a:solidFill>
                  <a:srgbClr val="3333FF"/>
                </a:solidFill>
                <a:cs typeface="Arial" panose="020B0604020202020204" pitchFamily="34" charset="0"/>
              </a:rPr>
              <a:t>		TaskTracker</a:t>
            </a:r>
          </a:p>
          <a:p>
            <a:pPr marL="285750" indent="-285750">
              <a:lnSpc>
                <a:spcPts val="2300"/>
              </a:lnSpc>
              <a:buFont typeface="Arial" panose="020B0604020202020204"/>
              <a:buChar char="•"/>
              <a:tabLst>
                <a:tab pos="25400" algn="l"/>
                <a:tab pos="482600" algn="l"/>
                <a:tab pos="546100" algn="l"/>
              </a:tabLst>
            </a:pPr>
            <a:r>
              <a:rPr lang="en-US" altLang="zh-CN" sz="2000" dirty="0">
                <a:solidFill>
                  <a:srgbClr val="000000"/>
                </a:solidFill>
                <a:cs typeface="Arial" panose="020B0604020202020204" pitchFamily="34" charset="0"/>
              </a:rPr>
              <a:t>执行JobTracker分配的任务</a:t>
            </a:r>
          </a:p>
          <a:p>
            <a:pPr marL="285750" indent="-285750">
              <a:lnSpc>
                <a:spcPts val="2300"/>
              </a:lnSpc>
              <a:buFont typeface="Arial" panose="020B0604020202020204"/>
              <a:buChar char="•"/>
              <a:tabLst>
                <a:tab pos="25400" algn="l"/>
                <a:tab pos="482600" algn="l"/>
                <a:tab pos="546100" algn="l"/>
              </a:tabLst>
            </a:pPr>
            <a:r>
              <a:rPr lang="en-US" altLang="zh-CN" sz="2000" dirty="0">
                <a:solidFill>
                  <a:srgbClr val="000000"/>
                </a:solidFill>
                <a:cs typeface="Arial" panose="020B0604020202020204" pitchFamily="34" charset="0"/>
              </a:rPr>
              <a:t>分为Map和Reduce两类</a:t>
            </a:r>
          </a:p>
        </p:txBody>
      </p:sp>
      <p:sp>
        <p:nvSpPr>
          <p:cNvPr id="10"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Times New Roman" panose="02020603050405020304" pitchFamily="18" charset="0"/>
                <a:cs typeface="Times New Roman" panose="02020603050405020304" pitchFamily="18" charset="0"/>
              </a:rPr>
              <a:t>MapReduce </a:t>
            </a:r>
            <a:r>
              <a:rPr lang="zh-CN" altLang="en-US" sz="3200" b="1" dirty="0" smtClean="0">
                <a:solidFill>
                  <a:srgbClr val="002060"/>
                </a:solidFill>
                <a:latin typeface="Times New Roman" panose="02020603050405020304" pitchFamily="18" charset="0"/>
                <a:cs typeface="Times New Roman" panose="02020603050405020304" pitchFamily="18" charset="0"/>
              </a:rPr>
              <a:t>组件（续）</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a:t>
            </a:fld>
            <a:endParaRPr lang="zh-CN" altLang="en-US"/>
          </a:p>
        </p:txBody>
      </p:sp>
      <p:sp>
        <p:nvSpPr>
          <p:cNvPr id="2055"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Calibri" panose="020F0502020204030204" pitchFamily="34" charset="0"/>
              </a:rPr>
              <a:t>14.1 </a:t>
            </a:r>
            <a:r>
              <a:rPr lang="zh-CN" altLang="en-US" sz="3200" b="1" dirty="0" smtClean="0">
                <a:solidFill>
                  <a:srgbClr val="002060"/>
                </a:solidFill>
                <a:latin typeface="Calibri" panose="020F0502020204030204" pitchFamily="34" charset="0"/>
              </a:rPr>
              <a:t>分布式并行计算系统</a:t>
            </a:r>
            <a:endParaRPr lang="zh-CN" altLang="en-US" sz="3200" b="1" dirty="0">
              <a:solidFill>
                <a:srgbClr val="002060"/>
              </a:solidFill>
              <a:latin typeface="Calibri" panose="020F0502020204030204" pitchFamily="34" charset="0"/>
            </a:endParaRPr>
          </a:p>
        </p:txBody>
      </p:sp>
      <p:sp>
        <p:nvSpPr>
          <p:cNvPr id="3" name="文本框 2"/>
          <p:cNvSpPr txBox="1"/>
          <p:nvPr/>
        </p:nvSpPr>
        <p:spPr>
          <a:xfrm>
            <a:off x="609600" y="1249046"/>
            <a:ext cx="7248525" cy="2789554"/>
          </a:xfrm>
          <a:prstGeom prst="rect">
            <a:avLst/>
          </a:prstGeom>
        </p:spPr>
        <p:txBody>
          <a:bodyPr vert="horz" lIns="91440" tIns="45720" rIns="91440" bIns="45720" rtlCol="0"/>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lnSpc>
                <a:spcPct val="100000"/>
              </a:lnSpc>
              <a:spcBef>
                <a:spcPts val="600"/>
              </a:spcBef>
              <a:spcAft>
                <a:spcPts val="600"/>
              </a:spcAft>
              <a:buNone/>
            </a:pPr>
            <a:r>
              <a:rPr lang="en-US" altLang="zh-CN" sz="2400" dirty="0">
                <a:solidFill>
                  <a:prstClr val="black"/>
                </a:solidFill>
                <a:latin typeface="Arial" panose="020B0604020202020204" pitchFamily="34" charset="0"/>
                <a:ea typeface="Arial Unicode MS" panose="020B0604020202020204" charset="-122"/>
                <a:cs typeface="Arial" panose="020B0604020202020204" pitchFamily="34" charset="0"/>
              </a:rPr>
              <a:t>Flynn</a:t>
            </a:r>
            <a:r>
              <a:rPr lang="zh-CN" altLang="en-US" sz="2400" dirty="0">
                <a:solidFill>
                  <a:prstClr val="black"/>
                </a:solidFill>
                <a:latin typeface="+mn-ea"/>
                <a:cs typeface="+mn-ea"/>
              </a:rPr>
              <a:t>并行计算模型：</a:t>
            </a:r>
            <a:r>
              <a:rPr lang="zh-CN" altLang="zh-CN" sz="2400" dirty="0">
                <a:solidFill>
                  <a:prstClr val="black"/>
                </a:solidFill>
                <a:latin typeface="+mn-ea"/>
                <a:cs typeface="+mn-ea"/>
              </a:rPr>
              <a:t>按指令流和数据流</a:t>
            </a:r>
            <a:r>
              <a:rPr lang="zh-CN" altLang="en-US" sz="2400" dirty="0">
                <a:solidFill>
                  <a:prstClr val="black"/>
                </a:solidFill>
                <a:latin typeface="+mn-ea"/>
                <a:cs typeface="+mn-ea"/>
              </a:rPr>
              <a:t>划分</a:t>
            </a:r>
            <a:endParaRPr lang="en-US" altLang="zh-CN" sz="2400" dirty="0">
              <a:solidFill>
                <a:prstClr val="black"/>
              </a:solidFill>
              <a:latin typeface="+mn-ea"/>
              <a:cs typeface="+mn-ea"/>
            </a:endParaRPr>
          </a:p>
          <a:p>
            <a:pPr marL="0" indent="0">
              <a:lnSpc>
                <a:spcPct val="100000"/>
              </a:lnSpc>
              <a:spcBef>
                <a:spcPts val="600"/>
              </a:spcBef>
              <a:spcAft>
                <a:spcPts val="600"/>
              </a:spcAft>
              <a:buFont typeface="Arial" panose="020B0604020202020204" pitchFamily="34" charset="0"/>
              <a:buChar char="•"/>
            </a:pPr>
            <a:r>
              <a:rPr lang="zh-CN" altLang="zh-CN" sz="2400" dirty="0">
                <a:solidFill>
                  <a:prstClr val="black"/>
                </a:solidFill>
                <a:latin typeface="+mn-ea"/>
                <a:cs typeface="+mn-ea"/>
              </a:rPr>
              <a:t> 单指令流单数据流</a:t>
            </a:r>
            <a:r>
              <a:rPr lang="zh-CN" altLang="en-US" sz="2400" dirty="0">
                <a:solidFill>
                  <a:prstClr val="black"/>
                </a:solidFill>
                <a:latin typeface="+mn-ea"/>
                <a:cs typeface="+mn-ea"/>
              </a:rPr>
              <a:t>（</a:t>
            </a:r>
            <a:r>
              <a:rPr lang="en-US" altLang="zh-CN" sz="2400" dirty="0">
                <a:solidFill>
                  <a:prstClr val="black"/>
                </a:solidFill>
                <a:latin typeface="Arial" panose="020B0604020202020204" pitchFamily="34" charset="0"/>
                <a:cs typeface="Arial" panose="020B0604020202020204" pitchFamily="34" charset="0"/>
              </a:rPr>
              <a:t>SISD</a:t>
            </a:r>
            <a:r>
              <a:rPr lang="zh-CN" altLang="en-US" sz="2400" dirty="0">
                <a:solidFill>
                  <a:prstClr val="black"/>
                </a:solidFill>
                <a:latin typeface="+mn-ea"/>
                <a:cs typeface="+mn-ea"/>
              </a:rPr>
              <a:t>）</a:t>
            </a:r>
            <a:endParaRPr lang="en-US" altLang="zh-CN" sz="2400" dirty="0">
              <a:solidFill>
                <a:prstClr val="black"/>
              </a:solidFill>
              <a:latin typeface="+mn-ea"/>
              <a:cs typeface="+mn-ea"/>
            </a:endParaRPr>
          </a:p>
          <a:p>
            <a:pPr marL="0" indent="0">
              <a:lnSpc>
                <a:spcPct val="100000"/>
              </a:lnSpc>
              <a:spcBef>
                <a:spcPts val="600"/>
              </a:spcBef>
              <a:spcAft>
                <a:spcPts val="600"/>
              </a:spcAft>
              <a:buFont typeface="Arial" panose="020B0604020202020204" pitchFamily="34" charset="0"/>
              <a:buChar char="•"/>
            </a:pPr>
            <a:r>
              <a:rPr lang="zh-CN" altLang="zh-CN" sz="2400" dirty="0">
                <a:solidFill>
                  <a:prstClr val="black"/>
                </a:solidFill>
                <a:latin typeface="+mn-ea"/>
                <a:cs typeface="+mn-ea"/>
              </a:rPr>
              <a:t> 单指令流多数据流</a:t>
            </a:r>
            <a:r>
              <a:rPr lang="zh-CN" altLang="en-US" sz="2400" dirty="0">
                <a:solidFill>
                  <a:prstClr val="black"/>
                </a:solidFill>
                <a:latin typeface="+mn-ea"/>
                <a:cs typeface="+mn-ea"/>
              </a:rPr>
              <a:t>（</a:t>
            </a:r>
            <a:r>
              <a:rPr lang="en-US" altLang="zh-CN" sz="2400" dirty="0">
                <a:solidFill>
                  <a:prstClr val="black"/>
                </a:solidFill>
                <a:latin typeface="Arial" panose="020B0604020202020204" pitchFamily="34" charset="0"/>
                <a:ea typeface="Arial Unicode MS" panose="020B0604020202020204" charset="-122"/>
                <a:cs typeface="Arial" panose="020B0604020202020204" pitchFamily="34" charset="0"/>
              </a:rPr>
              <a:t>SIMD</a:t>
            </a:r>
            <a:r>
              <a:rPr lang="zh-CN" altLang="en-US" sz="2400" dirty="0">
                <a:solidFill>
                  <a:prstClr val="black"/>
                </a:solidFill>
                <a:latin typeface="+mn-ea"/>
                <a:cs typeface="+mn-ea"/>
              </a:rPr>
              <a:t>）</a:t>
            </a:r>
            <a:endParaRPr lang="en-US" altLang="zh-CN" sz="2400" dirty="0">
              <a:solidFill>
                <a:prstClr val="black"/>
              </a:solidFill>
              <a:latin typeface="+mn-ea"/>
              <a:cs typeface="+mn-ea"/>
            </a:endParaRPr>
          </a:p>
          <a:p>
            <a:pPr marL="0" indent="0">
              <a:lnSpc>
                <a:spcPct val="100000"/>
              </a:lnSpc>
              <a:spcBef>
                <a:spcPts val="600"/>
              </a:spcBef>
              <a:spcAft>
                <a:spcPts val="600"/>
              </a:spcAft>
              <a:buFont typeface="Arial" panose="020B0604020202020204" pitchFamily="34" charset="0"/>
              <a:buChar char="•"/>
            </a:pPr>
            <a:r>
              <a:rPr lang="zh-CN" altLang="zh-CN" sz="2400" dirty="0">
                <a:solidFill>
                  <a:prstClr val="black"/>
                </a:solidFill>
                <a:latin typeface="+mn-ea"/>
                <a:cs typeface="+mn-ea"/>
              </a:rPr>
              <a:t> 多指令流单数据流</a:t>
            </a:r>
            <a:r>
              <a:rPr lang="zh-CN" altLang="en-US" sz="2400" dirty="0">
                <a:solidFill>
                  <a:prstClr val="black"/>
                </a:solidFill>
                <a:latin typeface="+mn-ea"/>
                <a:cs typeface="+mn-ea"/>
              </a:rPr>
              <a:t>（</a:t>
            </a:r>
            <a:r>
              <a:rPr lang="en-US" altLang="zh-CN" sz="2400" dirty="0">
                <a:solidFill>
                  <a:prstClr val="black"/>
                </a:solidFill>
                <a:latin typeface="Arial" panose="020B0604020202020204" pitchFamily="34" charset="0"/>
                <a:cs typeface="Arial" panose="020B0604020202020204" pitchFamily="34" charset="0"/>
              </a:rPr>
              <a:t>MISD</a:t>
            </a:r>
            <a:r>
              <a:rPr lang="zh-CN" altLang="en-US" sz="2400" dirty="0">
                <a:solidFill>
                  <a:prstClr val="black"/>
                </a:solidFill>
                <a:latin typeface="+mn-ea"/>
                <a:cs typeface="+mn-ea"/>
              </a:rPr>
              <a:t>）</a:t>
            </a:r>
            <a:endParaRPr lang="en-US" altLang="zh-CN" sz="2400" dirty="0">
              <a:solidFill>
                <a:prstClr val="black"/>
              </a:solidFill>
              <a:latin typeface="+mn-ea"/>
              <a:cs typeface="+mn-ea"/>
            </a:endParaRPr>
          </a:p>
          <a:p>
            <a:pPr marL="0" indent="0">
              <a:lnSpc>
                <a:spcPct val="100000"/>
              </a:lnSpc>
              <a:spcBef>
                <a:spcPts val="600"/>
              </a:spcBef>
              <a:spcAft>
                <a:spcPts val="600"/>
              </a:spcAft>
              <a:buFont typeface="Arial" panose="020B0604020202020204" pitchFamily="34" charset="0"/>
              <a:buChar char="•"/>
            </a:pPr>
            <a:r>
              <a:rPr lang="zh-CN" altLang="zh-CN" sz="2400" dirty="0">
                <a:solidFill>
                  <a:prstClr val="black"/>
                </a:solidFill>
                <a:latin typeface="+mn-ea"/>
                <a:cs typeface="+mn-ea"/>
              </a:rPr>
              <a:t> 多指令流多数据流</a:t>
            </a:r>
            <a:r>
              <a:rPr lang="zh-CN" altLang="en-US" sz="2400" dirty="0">
                <a:solidFill>
                  <a:prstClr val="black"/>
                </a:solidFill>
                <a:latin typeface="+mn-ea"/>
                <a:cs typeface="+mn-ea"/>
              </a:rPr>
              <a:t>（</a:t>
            </a:r>
            <a:r>
              <a:rPr lang="en-US" altLang="zh-CN" sz="2400" dirty="0">
                <a:solidFill>
                  <a:prstClr val="black"/>
                </a:solidFill>
                <a:latin typeface="Arial" panose="020B0604020202020204" pitchFamily="34" charset="0"/>
                <a:cs typeface="Arial" panose="020B0604020202020204" pitchFamily="34" charset="0"/>
              </a:rPr>
              <a:t>MIMD</a:t>
            </a:r>
            <a:r>
              <a:rPr lang="zh-CN" altLang="en-US" sz="2400" dirty="0">
                <a:solidFill>
                  <a:prstClr val="black"/>
                </a:solidFill>
                <a:latin typeface="+mn-ea"/>
                <a:cs typeface="+mn-ea"/>
              </a:rPr>
              <a:t>）</a:t>
            </a:r>
          </a:p>
        </p:txBody>
      </p:sp>
      <p:pic>
        <p:nvPicPr>
          <p:cNvPr id="7" name="图片 6"/>
          <p:cNvPicPr/>
          <p:nvPr/>
        </p:nvPicPr>
        <p:blipFill>
          <a:blip r:embed="rId4" cstate="print"/>
          <a:srcRect/>
          <a:stretch>
            <a:fillRect/>
          </a:stretch>
        </p:blipFill>
        <p:spPr>
          <a:xfrm>
            <a:off x="4265177" y="3576955"/>
            <a:ext cx="4630420" cy="277939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20</a:t>
            </a:fld>
            <a:endParaRPr lang="zh-CN" altLang="en-US"/>
          </a:p>
        </p:txBody>
      </p:sp>
      <p:sp>
        <p:nvSpPr>
          <p:cNvPr id="9" name="文本框 8"/>
          <p:cNvSpPr txBox="1"/>
          <p:nvPr/>
        </p:nvSpPr>
        <p:spPr>
          <a:xfrm>
            <a:off x="218162" y="2462211"/>
            <a:ext cx="2753360" cy="2197735"/>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buFont typeface="Wingdings" panose="05000000000000000000" charset="0"/>
              <a:buChar char="Ø"/>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Client</a:t>
            </a:r>
            <a:endPar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buFont typeface="Wingdings" panose="05000000000000000000" charset="0"/>
              <a:buChar char="Ø"/>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a:t>
            </a:r>
            <a:r>
              <a:rPr lang="en-US" altLang="zh-CN" sz="2000" dirty="0" err="1">
                <a:solidFill>
                  <a:prstClr val="black"/>
                </a:solidFill>
                <a:latin typeface="Arial" panose="020B0604020202020204" pitchFamily="34" charset="0"/>
                <a:ea typeface="宋体" panose="02010600030101010101" pitchFamily="2" charset="-122"/>
                <a:cs typeface="Arial" panose="020B0604020202020204" pitchFamily="34" charset="0"/>
              </a:rPr>
              <a:t>ResourceManager</a:t>
            </a:r>
            <a:endPar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buFont typeface="Wingdings" panose="05000000000000000000" charset="0"/>
              <a:buChar char="Ø"/>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a:t>
            </a:r>
            <a:r>
              <a:rPr lang="en-US" altLang="zh-CN" sz="2000" dirty="0" err="1">
                <a:solidFill>
                  <a:prstClr val="black"/>
                </a:solidFill>
                <a:latin typeface="Arial" panose="020B0604020202020204" pitchFamily="34" charset="0"/>
                <a:ea typeface="宋体" panose="02010600030101010101" pitchFamily="2" charset="-122"/>
                <a:cs typeface="Arial" panose="020B0604020202020204" pitchFamily="34" charset="0"/>
              </a:rPr>
              <a:t>NodeManager</a:t>
            </a:r>
            <a:endPar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buFont typeface="Wingdings" panose="05000000000000000000" charset="0"/>
              <a:buChar char="Ø"/>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Container</a:t>
            </a:r>
          </a:p>
          <a:p>
            <a:pPr fontAlgn="base">
              <a:spcAft>
                <a:spcPct val="0"/>
              </a:spcAft>
              <a:buFont typeface="Wingdings" panose="05000000000000000000" charset="0"/>
              <a:buChar char="Ø"/>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Application Master</a:t>
            </a:r>
          </a:p>
        </p:txBody>
      </p:sp>
      <p:pic>
        <p:nvPicPr>
          <p:cNvPr id="10" name="图片 9" descr="http://img0.tuicool.com/MFVFJf.png!web"/>
          <p:cNvPicPr/>
          <p:nvPr/>
        </p:nvPicPr>
        <p:blipFill>
          <a:blip r:embed="rId4" r:link="rId5" cstate="print"/>
          <a:srcRect/>
          <a:stretch>
            <a:fillRect/>
          </a:stretch>
        </p:blipFill>
        <p:spPr>
          <a:xfrm>
            <a:off x="2752047" y="1200443"/>
            <a:ext cx="6225309" cy="4721272"/>
          </a:xfrm>
          <a:prstGeom prst="rect">
            <a:avLst/>
          </a:prstGeom>
          <a:noFill/>
          <a:ln w="9525">
            <a:noFill/>
            <a:miter lim="800000"/>
            <a:headEnd/>
            <a:tailEnd/>
          </a:ln>
        </p:spPr>
      </p:pic>
      <p:sp>
        <p:nvSpPr>
          <p:cNvPr id="11"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Times New Roman" panose="02020603050405020304" pitchFamily="18" charset="0"/>
                <a:cs typeface="Times New Roman" panose="02020603050405020304" pitchFamily="18" charset="0"/>
              </a:rPr>
              <a:t>YARN</a:t>
            </a:r>
            <a:r>
              <a:rPr lang="zh-CN" altLang="en-US" sz="3200" b="1" dirty="0" smtClean="0">
                <a:solidFill>
                  <a:srgbClr val="002060"/>
                </a:solidFill>
                <a:latin typeface="Times New Roman" panose="02020603050405020304" pitchFamily="18" charset="0"/>
                <a:cs typeface="Times New Roman" panose="02020603050405020304" pitchFamily="18" charset="0"/>
              </a:rPr>
              <a:t>模式</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228600" y="6150604"/>
            <a:ext cx="3822393" cy="369332"/>
          </a:xfrm>
          <a:prstGeom prst="rect">
            <a:avLst/>
          </a:prstGeom>
          <a:noFill/>
        </p:spPr>
        <p:txBody>
          <a:bodyPr wrap="none" rtlCol="0">
            <a:spAutoFit/>
          </a:bodyPr>
          <a:lstStyle/>
          <a:p>
            <a:r>
              <a:rPr lang="zh-CN" altLang="en-US" dirty="0" smtClean="0"/>
              <a:t>见节</a:t>
            </a:r>
            <a:r>
              <a:rPr lang="en-US" altLang="zh-CN" dirty="0" smtClean="0"/>
              <a:t>12.3.3 </a:t>
            </a:r>
            <a:r>
              <a:rPr lang="zh-CN" altLang="en-US" dirty="0" smtClean="0"/>
              <a:t>集群资源管理框架</a:t>
            </a:r>
            <a:r>
              <a:rPr lang="en-US" altLang="zh-CN" dirty="0" smtClean="0"/>
              <a:t>YARN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21</a:t>
            </a:fld>
            <a:endParaRPr lang="zh-CN" altLang="en-US"/>
          </a:p>
        </p:txBody>
      </p:sp>
      <p:sp>
        <p:nvSpPr>
          <p:cNvPr id="2" name="标题 1"/>
          <p:cNvSpPr>
            <a:spLocks noGrp="1"/>
          </p:cNvSpPr>
          <p:nvPr/>
        </p:nvSpPr>
        <p:spPr>
          <a:xfrm>
            <a:off x="393700" y="1065530"/>
            <a:ext cx="7567930" cy="547370"/>
          </a:xfrm>
          <a:prstGeom prst="rect">
            <a:avLst/>
          </a:prstGeom>
        </p:spPr>
        <p:txBody>
          <a:bodyPr/>
          <a:lstStyle>
            <a:lvl1pPr algn="ctr" rtl="0" eaLnBrk="0" fontAlgn="base" hangingPunct="0">
              <a:spcBef>
                <a:spcPct val="0"/>
              </a:spcBef>
              <a:spcAft>
                <a:spcPct val="0"/>
              </a:spcAft>
              <a:defRPr sz="4000" kern="1200">
                <a:solidFill>
                  <a:schemeClr val="tx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a:r>
              <a:rPr kumimoji="1" lang="en-US" altLang="zh-CN" sz="3200" dirty="0">
                <a:solidFill>
                  <a:srgbClr val="0823A8"/>
                </a:solidFill>
                <a:latin typeface="Arial" panose="020B0604020202020204" pitchFamily="34" charset="0"/>
                <a:ea typeface="+mj-ea"/>
                <a:cs typeface="Arial" panose="020B0604020202020204" pitchFamily="34" charset="0"/>
              </a:rPr>
              <a:t>  </a:t>
            </a:r>
            <a:r>
              <a:rPr kumimoji="1" lang="zh-CN" altLang="en-US" sz="3200" dirty="0">
                <a:solidFill>
                  <a:srgbClr val="0823A8"/>
                </a:solidFill>
                <a:latin typeface="Arial" panose="020B0604020202020204" pitchFamily="34" charset="0"/>
                <a:ea typeface="+mj-ea"/>
                <a:cs typeface="Arial" panose="020B0604020202020204" pitchFamily="34" charset="0"/>
              </a:rPr>
              <a:t>软件模块/计算单元</a:t>
            </a:r>
          </a:p>
        </p:txBody>
      </p:sp>
      <p:sp>
        <p:nvSpPr>
          <p:cNvPr id="4" name="文本框 3"/>
          <p:cNvSpPr txBox="1"/>
          <p:nvPr/>
        </p:nvSpPr>
        <p:spPr>
          <a:xfrm>
            <a:off x="487680" y="1736090"/>
            <a:ext cx="8351520" cy="3237865"/>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lnSpc>
                <a:spcPct val="150000"/>
              </a:lnSpc>
              <a:spcAft>
                <a:spcPct val="0"/>
              </a:spcAft>
              <a:buNone/>
            </a:pPr>
            <a:r>
              <a:rPr lang="en-US" altLang="zh-CN" b="1" dirty="0">
                <a:solidFill>
                  <a:prstClr val="black"/>
                </a:solidFill>
                <a:latin typeface="Arial" panose="020B0604020202020204" pitchFamily="34" charset="0"/>
                <a:ea typeface="宋体" panose="02010600030101010101" pitchFamily="2" charset="-122"/>
                <a:cs typeface="Arial" panose="020B0604020202020204" pitchFamily="34" charset="0"/>
              </a:rPr>
              <a:t>   </a:t>
            </a:r>
            <a:r>
              <a:rPr lang="en-US" altLang="zh-CN" sz="2400" b="1" dirty="0">
                <a:solidFill>
                  <a:prstClr val="black"/>
                </a:solidFill>
                <a:latin typeface="Arial" panose="020B0604020202020204" pitchFamily="34" charset="0"/>
                <a:ea typeface="宋体" panose="02010600030101010101" pitchFamily="2" charset="-122"/>
                <a:cs typeface="Arial" panose="020B0604020202020204" pitchFamily="34" charset="0"/>
              </a:rPr>
              <a:t>MapReduce</a:t>
            </a:r>
            <a:r>
              <a:rPr lang="zh-CN" altLang="en-US" sz="2400" b="1" dirty="0">
                <a:solidFill>
                  <a:prstClr val="black"/>
                </a:solidFill>
                <a:latin typeface="Arial" panose="020B0604020202020204" pitchFamily="34" charset="0"/>
                <a:ea typeface="宋体" panose="02010600030101010101" pitchFamily="2" charset="-122"/>
                <a:cs typeface="Arial" panose="020B0604020202020204" pitchFamily="34" charset="0"/>
              </a:rPr>
              <a:t>主要任务</a:t>
            </a:r>
            <a:r>
              <a:rPr lang="en-US" altLang="zh-CN" sz="2400" b="1" dirty="0">
                <a:solidFill>
                  <a:prstClr val="black"/>
                </a:solidFill>
                <a:latin typeface="Arial" panose="020B0604020202020204" pitchFamily="34" charset="0"/>
                <a:ea typeface="宋体" panose="02010600030101010101" pitchFamily="2" charset="-122"/>
                <a:cs typeface="Arial" panose="020B0604020202020204" pitchFamily="34" charset="0"/>
              </a:rPr>
              <a:t>—</a:t>
            </a:r>
            <a:r>
              <a:rPr lang="zh-CN" altLang="en-US" sz="2400" b="1" dirty="0">
                <a:solidFill>
                  <a:prstClr val="black"/>
                </a:solidFill>
                <a:latin typeface="Arial" panose="020B0604020202020204" pitchFamily="34" charset="0"/>
                <a:ea typeface="宋体" panose="02010600030101010101" pitchFamily="2" charset="-122"/>
                <a:cs typeface="Arial" panose="020B0604020202020204" pitchFamily="34" charset="0"/>
              </a:rPr>
              <a:t>映射与简化  </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a:lnSpc>
                <a:spcPct val="100000"/>
              </a:lnSpc>
              <a:spcAft>
                <a:spcPct val="0"/>
              </a:spcAft>
              <a:buFont typeface="Wingdings" panose="05000000000000000000" charset="0"/>
              <a:buChar char="Ø"/>
            </a:pPr>
            <a:r>
              <a:rPr lang="en-US"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 Map</a:t>
            </a:r>
            <a:r>
              <a:rPr lang="zh-CN"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（映射）</a:t>
            </a:r>
            <a:r>
              <a:rPr lang="zh-CN" altLang="en-US" sz="2200" dirty="0">
                <a:solidFill>
                  <a:prstClr val="black"/>
                </a:solidFill>
                <a:latin typeface="Arial" panose="020B0604020202020204" pitchFamily="34" charset="0"/>
                <a:ea typeface="宋体" panose="02010600030101010101" pitchFamily="2" charset="-122"/>
                <a:cs typeface="Arial" panose="020B0604020202020204" pitchFamily="34" charset="0"/>
              </a:rPr>
              <a:t>：</a:t>
            </a:r>
            <a:r>
              <a:rPr lang="zh-CN"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负责输入数据的分片、转化、处理，输出中间结果文件；</a:t>
            </a:r>
            <a:endParaRPr lang="en-US" altLang="zh-CN" sz="22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a:lnSpc>
                <a:spcPct val="100000"/>
              </a:lnSpc>
              <a:spcAft>
                <a:spcPct val="0"/>
              </a:spcAft>
              <a:buFont typeface="Wingdings" panose="05000000000000000000" charset="0"/>
              <a:buChar char="Ø"/>
            </a:pPr>
            <a:r>
              <a:rPr lang="en-US"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  Reduce</a:t>
            </a:r>
            <a:r>
              <a:rPr lang="zh-CN"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（简化）</a:t>
            </a:r>
            <a:r>
              <a:rPr lang="zh-CN" altLang="en-US" sz="2200" dirty="0">
                <a:solidFill>
                  <a:prstClr val="black"/>
                </a:solidFill>
                <a:latin typeface="Arial" panose="020B0604020202020204" pitchFamily="34" charset="0"/>
                <a:ea typeface="宋体" panose="02010600030101010101" pitchFamily="2" charset="-122"/>
                <a:cs typeface="Arial" panose="020B0604020202020204" pitchFamily="34" charset="0"/>
              </a:rPr>
              <a:t>：</a:t>
            </a:r>
            <a:r>
              <a:rPr lang="zh-CN"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以</a:t>
            </a:r>
            <a:r>
              <a:rPr lang="en-US"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Map</a:t>
            </a:r>
            <a:r>
              <a:rPr lang="zh-CN"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的输出文件为输入，对中间结果进行合并处理，得到最终结果并写入</a:t>
            </a:r>
            <a:r>
              <a:rPr lang="en-US"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HDFS</a:t>
            </a:r>
            <a:r>
              <a:rPr lang="zh-CN"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a:t>
            </a:r>
            <a:endParaRPr lang="en-US" altLang="zh-CN" sz="22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a:lnSpc>
                <a:spcPct val="100000"/>
              </a:lnSpc>
              <a:spcAft>
                <a:spcPct val="0"/>
              </a:spcAft>
              <a:buFont typeface="Wingdings" panose="05000000000000000000" charset="0"/>
              <a:buChar char="l"/>
            </a:pPr>
            <a:r>
              <a:rPr lang="zh-CN"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  两类任务都有多个进程运行在</a:t>
            </a:r>
            <a:r>
              <a:rPr lang="en-US" altLang="zh-CN" sz="2200" dirty="0" err="1">
                <a:solidFill>
                  <a:prstClr val="black"/>
                </a:solidFill>
                <a:latin typeface="Arial" panose="020B0604020202020204" pitchFamily="34" charset="0"/>
                <a:ea typeface="宋体" panose="02010600030101010101" pitchFamily="2" charset="-122"/>
                <a:cs typeface="Arial" panose="020B0604020202020204" pitchFamily="34" charset="0"/>
              </a:rPr>
              <a:t>DataNode</a:t>
            </a:r>
            <a:r>
              <a:rPr lang="zh-CN"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上，相互间通过</a:t>
            </a:r>
            <a:r>
              <a:rPr lang="en-US"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Shuffle</a:t>
            </a:r>
            <a:r>
              <a:rPr lang="zh-CN"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阶段交换数据。</a:t>
            </a:r>
            <a:endParaRPr lang="en-US" altLang="zh-CN" sz="2200" dirty="0">
              <a:solidFill>
                <a:prstClr val="black"/>
              </a:solidFill>
              <a:latin typeface="Arial" panose="020B0604020202020204" pitchFamily="34" charset="0"/>
              <a:ea typeface="宋体" panose="02010600030101010101" pitchFamily="2" charset="-122"/>
              <a:cs typeface="Arial" panose="020B0604020202020204" pitchFamily="34" charset="0"/>
            </a:endParaRPr>
          </a:p>
        </p:txBody>
      </p:sp>
      <p:sp>
        <p:nvSpPr>
          <p:cNvPr id="8"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Times New Roman" panose="02020603050405020304" pitchFamily="18" charset="0"/>
                <a:cs typeface="Times New Roman" panose="02020603050405020304" pitchFamily="18" charset="0"/>
              </a:rPr>
              <a:t>14.3 </a:t>
            </a:r>
            <a:r>
              <a:rPr lang="zh-CN" altLang="en-US" sz="3200" b="1" dirty="0" smtClean="0">
                <a:solidFill>
                  <a:srgbClr val="002060"/>
                </a:solidFill>
                <a:latin typeface="Times New Roman" panose="02020603050405020304" pitchFamily="18" charset="0"/>
                <a:cs typeface="Times New Roman" panose="02020603050405020304" pitchFamily="18" charset="0"/>
              </a:rPr>
              <a:t>键值对与输入格式</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22</a:t>
            </a:fld>
            <a:endParaRPr lang="zh-CN" altLang="en-US"/>
          </a:p>
        </p:txBody>
      </p:sp>
      <p:sp>
        <p:nvSpPr>
          <p:cNvPr id="3" name="标题 1"/>
          <p:cNvSpPr>
            <a:spLocks noGrp="1"/>
          </p:cNvSpPr>
          <p:nvPr/>
        </p:nvSpPr>
        <p:spPr>
          <a:xfrm>
            <a:off x="-191135" y="2253298"/>
            <a:ext cx="10972800" cy="84093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endParaRPr lang="en-US" altLang="zh-CN" sz="4000" dirty="0"/>
          </a:p>
        </p:txBody>
      </p:sp>
      <p:sp>
        <p:nvSpPr>
          <p:cNvPr id="4" name="文本框 3"/>
          <p:cNvSpPr txBox="1"/>
          <p:nvPr/>
        </p:nvSpPr>
        <p:spPr>
          <a:xfrm>
            <a:off x="360680" y="1219200"/>
            <a:ext cx="8478520" cy="234950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sz="2200" b="1" dirty="0">
                <a:solidFill>
                  <a:prstClr val="black"/>
                </a:solidFill>
                <a:latin typeface="Arial" panose="020B0604020202020204" pitchFamily="34" charset="0"/>
                <a:ea typeface="宋体" panose="02010600030101010101" pitchFamily="2" charset="-122"/>
                <a:cs typeface="Arial" panose="020B0604020202020204" pitchFamily="34" charset="0"/>
              </a:rPr>
              <a:t>   MapReduce</a:t>
            </a:r>
            <a:r>
              <a:rPr lang="zh-CN" altLang="en-US" sz="2200" b="1" dirty="0">
                <a:solidFill>
                  <a:prstClr val="black"/>
                </a:solidFill>
                <a:latin typeface="Arial" panose="020B0604020202020204" pitchFamily="34" charset="0"/>
                <a:ea typeface="宋体" panose="02010600030101010101" pitchFamily="2" charset="-122"/>
                <a:cs typeface="Arial" panose="020B0604020202020204" pitchFamily="34" charset="0"/>
              </a:rPr>
              <a:t>是以键值对（</a:t>
            </a:r>
            <a:r>
              <a:rPr lang="en-US" altLang="zh-CN" sz="2200" b="1" dirty="0">
                <a:solidFill>
                  <a:prstClr val="black"/>
                </a:solidFill>
                <a:latin typeface="Arial" panose="020B0604020202020204" pitchFamily="34" charset="0"/>
                <a:ea typeface="宋体" panose="02010600030101010101" pitchFamily="2" charset="-122"/>
                <a:cs typeface="Arial" panose="020B0604020202020204" pitchFamily="34" charset="0"/>
              </a:rPr>
              <a:t>key-value pair</a:t>
            </a:r>
            <a:r>
              <a:rPr lang="zh-CN" altLang="en-US" sz="2200" b="1" dirty="0">
                <a:solidFill>
                  <a:prstClr val="black"/>
                </a:solidFill>
                <a:latin typeface="Arial" panose="020B0604020202020204" pitchFamily="34" charset="0"/>
                <a:ea typeface="宋体" panose="02010600030101010101" pitchFamily="2" charset="-122"/>
                <a:cs typeface="Arial" panose="020B0604020202020204" pitchFamily="34" charset="0"/>
              </a:rPr>
              <a:t>）来完成数据计算处理。</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Bef>
                <a:spcPts val="1800"/>
              </a:spcBef>
              <a:spcAft>
                <a:spcPct val="0"/>
              </a:spcAft>
              <a:buFont typeface="Wingdings" panose="05000000000000000000" charset="0"/>
              <a:buChar char="Ø"/>
            </a:pP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键是行键（</a:t>
            </a:r>
            <a:r>
              <a:rPr lang="en-US" altLang="zh-CN" sz="2000" dirty="0" err="1">
                <a:solidFill>
                  <a:prstClr val="black"/>
                </a:solidFill>
                <a:latin typeface="Arial" panose="020B0604020202020204" pitchFamily="34" charset="0"/>
                <a:ea typeface="宋体" panose="02010600030101010101" pitchFamily="2" charset="-122"/>
                <a:cs typeface="Arial" panose="020B0604020202020204" pitchFamily="34" charset="0"/>
              </a:rPr>
              <a:t>RowKey</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marL="457200" lvl="1" indent="0" fontAlgn="base">
              <a:spcAft>
                <a:spcPct val="0"/>
              </a:spcAft>
              <a:buNone/>
            </a:pP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多半用作索引（</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indexing</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Bef>
                <a:spcPts val="1800"/>
              </a:spcBef>
              <a:spcAft>
                <a:spcPct val="0"/>
              </a:spcAft>
              <a:buFont typeface="Wingdings" panose="05000000000000000000" charset="0"/>
              <a:buChar char="Ø"/>
            </a:pP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值是字符串（</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character string</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）或二进制数组（</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binary string</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marL="457200" lvl="1" indent="0" fontAlgn="base">
              <a:spcAft>
                <a:spcPct val="0"/>
              </a:spcAft>
              <a:buNone/>
            </a:pP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包含存储数据或信息。</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p:txBody>
      </p:sp>
      <p:sp>
        <p:nvSpPr>
          <p:cNvPr id="61441" name="Rectangle 1"/>
          <p:cNvSpPr>
            <a:spLocks noChangeArrowheads="1"/>
          </p:cNvSpPr>
          <p:nvPr/>
        </p:nvSpPr>
        <p:spPr bwMode="auto">
          <a:xfrm>
            <a:off x="360680" y="3583940"/>
            <a:ext cx="8065135" cy="181483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127000" algn="l" defTabSz="914400" rtl="0" eaLnBrk="1" fontAlgn="base" latinLnBrk="0" hangingPunct="1">
              <a:lnSpc>
                <a:spcPct val="100000"/>
              </a:lnSpc>
              <a:spcBef>
                <a:spcPct val="0"/>
              </a:spcBef>
              <a:spcAft>
                <a:spcPct val="0"/>
              </a:spcAft>
              <a:buClrTx/>
              <a:buSzTx/>
              <a:buFontTx/>
              <a:buNone/>
            </a:pPr>
            <a:r>
              <a:rPr kumimoji="0" lang="zh-CN" altLang="en-US" sz="2200" b="1" i="0" u="none" strike="noStrike" cap="none" normalizeH="0" baseline="0" dirty="0">
                <a:ln>
                  <a:noFill/>
                </a:ln>
                <a:solidFill>
                  <a:schemeClr val="tx1"/>
                </a:solidFill>
                <a:effectLst/>
                <a:cs typeface="Arial" panose="020B0604020202020204" pitchFamily="34" charset="0"/>
              </a:rPr>
              <a:t>键值对（</a:t>
            </a:r>
            <a:r>
              <a:rPr kumimoji="0" lang="en-US" altLang="zh-CN" sz="2200" b="1" i="0" u="none" strike="noStrike" cap="none" normalizeH="0" baseline="0" dirty="0">
                <a:ln>
                  <a:noFill/>
                </a:ln>
                <a:solidFill>
                  <a:schemeClr val="tx1"/>
                </a:solidFill>
                <a:effectLst/>
                <a:cs typeface="Arial" panose="020B0604020202020204" pitchFamily="34" charset="0"/>
              </a:rPr>
              <a:t>key-value pair</a:t>
            </a:r>
            <a:r>
              <a:rPr kumimoji="0" lang="zh-CN" altLang="en-US" sz="2200" b="1" i="0" u="none" strike="noStrike" cap="none" normalizeH="0" baseline="0" dirty="0">
                <a:ln>
                  <a:noFill/>
                </a:ln>
                <a:solidFill>
                  <a:schemeClr val="tx1"/>
                </a:solidFill>
                <a:effectLst/>
                <a:cs typeface="Arial" panose="020B0604020202020204" pitchFamily="34" charset="0"/>
              </a:rPr>
              <a:t>）实例</a:t>
            </a:r>
            <a:r>
              <a:rPr kumimoji="0" lang="zh-CN" altLang="en-US" sz="2200" b="0" i="0" u="none" strike="noStrike" cap="none" normalizeH="0" baseline="0" dirty="0">
                <a:ln>
                  <a:noFill/>
                </a:ln>
                <a:solidFill>
                  <a:schemeClr val="tx1"/>
                </a:solidFill>
                <a:effectLst/>
                <a:cs typeface="Arial" panose="020B0604020202020204" pitchFamily="34" charset="0"/>
              </a:rPr>
              <a:t>：</a:t>
            </a:r>
            <a:endParaRPr kumimoji="0" lang="en-US" altLang="zh-CN" sz="2000" b="0" i="0" u="none" strike="noStrike" cap="none" normalizeH="0" baseline="0" dirty="0">
              <a:ln>
                <a:noFill/>
              </a:ln>
              <a:solidFill>
                <a:schemeClr val="tx1"/>
              </a:solidFill>
              <a:effectLst/>
              <a:cs typeface="Arial" panose="020B0604020202020204" pitchFamily="34" charset="0"/>
            </a:endParaRPr>
          </a:p>
          <a:p>
            <a:pPr marL="0" marR="0" lvl="0" indent="127000" algn="l" defTabSz="914400" rtl="0" eaLnBrk="1" fontAlgn="base" latinLnBrk="0" hangingPunct="1">
              <a:lnSpc>
                <a:spcPct val="100000"/>
              </a:lnSpc>
              <a:spcBef>
                <a:spcPts val="1200"/>
              </a:spcBef>
              <a:spcAft>
                <a:spcPct val="0"/>
              </a:spcAft>
              <a:buClrTx/>
              <a:buSzTx/>
              <a:buFontTx/>
              <a:buNone/>
            </a:pPr>
            <a:r>
              <a:rPr kumimoji="0" lang="en-US" altLang="zh-CN" sz="2000" b="0" i="0" u="none" strike="noStrike" cap="none" normalizeH="0" baseline="0" dirty="0">
                <a:ln>
                  <a:noFill/>
                </a:ln>
                <a:solidFill>
                  <a:schemeClr val="tx1"/>
                </a:solidFill>
                <a:effectLst/>
                <a:cs typeface="Arial" panose="020B0604020202020204" pitchFamily="34" charset="0"/>
              </a:rPr>
              <a:t>	</a:t>
            </a:r>
            <a:r>
              <a:rPr kumimoji="0" lang="zh-CN" sz="2000" b="0" i="0" u="none" strike="noStrike" cap="none" normalizeH="0" baseline="0" dirty="0">
                <a:ln>
                  <a:noFill/>
                </a:ln>
                <a:solidFill>
                  <a:schemeClr val="tx1"/>
                </a:solidFill>
                <a:effectLst/>
                <a:cs typeface="Arial" panose="020B0604020202020204" pitchFamily="34" charset="0"/>
              </a:rPr>
              <a:t>（</a:t>
            </a:r>
            <a:r>
              <a:rPr kumimoji="0" lang="en-US" altLang="zh-CN" sz="2000" b="0" i="0" u="none" strike="noStrike" cap="none" normalizeH="0" baseline="0" dirty="0">
                <a:ln>
                  <a:noFill/>
                </a:ln>
                <a:solidFill>
                  <a:schemeClr val="tx1"/>
                </a:solidFill>
                <a:effectLst/>
                <a:cs typeface="Arial" panose="020B0604020202020204" pitchFamily="34" charset="0"/>
              </a:rPr>
              <a:t>123	, 		 “</a:t>
            </a:r>
            <a:r>
              <a:rPr kumimoji="0" lang="zh-CN" altLang="en-US" sz="2000" b="0" i="0" u="none" strike="noStrike" cap="none" normalizeH="0" baseline="0" dirty="0">
                <a:ln>
                  <a:noFill/>
                </a:ln>
                <a:solidFill>
                  <a:schemeClr val="tx1"/>
                </a:solidFill>
                <a:effectLst/>
                <a:cs typeface="Arial" panose="020B0604020202020204" pitchFamily="34" charset="0"/>
              </a:rPr>
              <a:t>文件序列编号”）</a:t>
            </a: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cs typeface="Arial" panose="020B0604020202020204" pitchFamily="34" charset="0"/>
              </a:rPr>
              <a:t>	（“</a:t>
            </a:r>
            <a:r>
              <a:rPr kumimoji="0" lang="en-US" altLang="zh-CN" sz="2000" b="0" i="0" u="none" strike="noStrike" cap="none" normalizeH="0" baseline="0" dirty="0">
                <a:ln>
                  <a:noFill/>
                </a:ln>
                <a:solidFill>
                  <a:schemeClr val="tx1"/>
                </a:solidFill>
                <a:effectLst/>
                <a:cs typeface="Arial" panose="020B0604020202020204" pitchFamily="34" charset="0"/>
              </a:rPr>
              <a:t>hello”</a:t>
            </a:r>
            <a:r>
              <a:rPr kumimoji="0" lang="zh-CN" altLang="en-US" sz="2000" b="0" i="0" u="none" strike="noStrike" cap="none" normalizeH="0" baseline="0" dirty="0">
                <a:ln>
                  <a:noFill/>
                </a:ln>
                <a:solidFill>
                  <a:schemeClr val="tx1"/>
                </a:solidFill>
                <a:effectLst/>
                <a:cs typeface="Arial" panose="020B0604020202020204" pitchFamily="34" charset="0"/>
              </a:rPr>
              <a:t>，		 “</a:t>
            </a:r>
            <a:r>
              <a:rPr kumimoji="0" lang="en-US" altLang="zh-CN" sz="2000" b="0" i="0" u="none" strike="noStrike" cap="none" normalizeH="0" baseline="0" dirty="0">
                <a:ln>
                  <a:noFill/>
                </a:ln>
                <a:solidFill>
                  <a:schemeClr val="tx1"/>
                </a:solidFill>
                <a:effectLst/>
                <a:cs typeface="Arial" panose="020B0604020202020204" pitchFamily="34" charset="0"/>
              </a:rPr>
              <a:t>1 1 1 1 1 1 1 1 1 1 1 1”</a:t>
            </a:r>
            <a:r>
              <a:rPr kumimoji="0" lang="zh-CN" altLang="en-US" sz="2000" b="0" i="0" u="none" strike="noStrike" cap="none" normalizeH="0" baseline="0" dirty="0">
                <a:ln>
                  <a:noFill/>
                </a:ln>
                <a:solidFill>
                  <a:schemeClr val="tx1"/>
                </a:solidFill>
                <a:effectLst/>
                <a:cs typeface="Arial" panose="020B0604020202020204" pitchFamily="34" charset="0"/>
              </a:rPr>
              <a:t>）</a:t>
            </a: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cs typeface="Arial" panose="020B0604020202020204" pitchFamily="34" charset="0"/>
              </a:rPr>
              <a:t>	（</a:t>
            </a:r>
            <a:r>
              <a:rPr kumimoji="0" lang="en-US" altLang="zh-CN" sz="2000" b="0" i="0" u="none" strike="noStrike" cap="none" normalizeH="0" baseline="0" dirty="0">
                <a:ln>
                  <a:noFill/>
                </a:ln>
                <a:solidFill>
                  <a:schemeClr val="tx1"/>
                </a:solidFill>
                <a:effectLst/>
                <a:cs typeface="Arial" panose="020B0604020202020204" pitchFamily="34" charset="0"/>
              </a:rPr>
              <a:t>579.12</a:t>
            </a:r>
            <a:r>
              <a:rPr kumimoji="0" lang="zh-CN" altLang="en-US" sz="2000" b="0" i="0" u="none" strike="noStrike" cap="none" normalizeH="0" baseline="0" dirty="0">
                <a:ln>
                  <a:noFill/>
                </a:ln>
                <a:solidFill>
                  <a:schemeClr val="tx1"/>
                </a:solidFill>
                <a:effectLst/>
                <a:cs typeface="Arial" panose="020B0604020202020204" pitchFamily="34" charset="0"/>
              </a:rPr>
              <a:t>，		 “</a:t>
            </a:r>
            <a:r>
              <a:rPr kumimoji="0" lang="en-US" altLang="zh-CN" sz="2000" b="0" i="0" u="none" strike="noStrike" cap="none" normalizeH="0" baseline="0" dirty="0" err="1">
                <a:ln>
                  <a:noFill/>
                </a:ln>
                <a:solidFill>
                  <a:schemeClr val="tx1"/>
                </a:solidFill>
                <a:effectLst/>
                <a:cs typeface="Arial" panose="020B0604020202020204" pitchFamily="34" charset="0"/>
              </a:rPr>
              <a:t>aabbccddeeffgghhiijjkk</a:t>
            </a:r>
            <a:r>
              <a:rPr kumimoji="0" lang="en-US" altLang="zh-CN" sz="2000" b="0" i="0" u="none" strike="noStrike" cap="none" normalizeH="0" baseline="0" dirty="0">
                <a:ln>
                  <a:noFill/>
                </a:ln>
                <a:solidFill>
                  <a:schemeClr val="tx1"/>
                </a:solidFill>
                <a:effectLst/>
                <a:cs typeface="Arial" panose="020B0604020202020204" pitchFamily="34" charset="0"/>
              </a:rPr>
              <a:t>”</a:t>
            </a:r>
            <a:r>
              <a:rPr kumimoji="0" lang="zh-CN" altLang="en-US" sz="2000" b="0" i="0" u="none" strike="noStrike" cap="none" normalizeH="0" baseline="0" dirty="0">
                <a:ln>
                  <a:noFill/>
                </a:ln>
                <a:solidFill>
                  <a:schemeClr val="tx1"/>
                </a:solidFill>
                <a:effectLst/>
                <a:cs typeface="Arial" panose="020B0604020202020204" pitchFamily="34" charset="0"/>
              </a:rPr>
              <a:t>）</a:t>
            </a: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cs typeface="Arial" panose="020B0604020202020204" pitchFamily="34" charset="0"/>
              </a:rPr>
              <a:t>	（“</a:t>
            </a:r>
            <a:r>
              <a:rPr kumimoji="0" lang="en-US" altLang="zh-CN" sz="2000" b="0" i="0" u="none" strike="noStrike" cap="none" normalizeH="0" baseline="0" dirty="0">
                <a:ln>
                  <a:noFill/>
                </a:ln>
                <a:solidFill>
                  <a:schemeClr val="tx1"/>
                </a:solidFill>
                <a:effectLst/>
                <a:cs typeface="Arial" panose="020B0604020202020204" pitchFamily="34" charset="0"/>
              </a:rPr>
              <a:t>name-0001”</a:t>
            </a:r>
            <a:r>
              <a:rPr kumimoji="0" lang="zh-CN" altLang="en-US" sz="2000" b="0" i="0" u="none" strike="noStrike" cap="none" normalizeH="0" baseline="0" dirty="0">
                <a:ln>
                  <a:noFill/>
                </a:ln>
                <a:solidFill>
                  <a:schemeClr val="tx1"/>
                </a:solidFill>
                <a:effectLst/>
                <a:cs typeface="Arial" panose="020B0604020202020204" pitchFamily="34" charset="0"/>
              </a:rPr>
              <a:t>，  “</a:t>
            </a:r>
            <a:r>
              <a:rPr kumimoji="0" lang="en-US" altLang="zh-CN" sz="2000" b="0" i="0" u="none" strike="noStrike" cap="none" normalizeH="0" baseline="0" dirty="0">
                <a:ln>
                  <a:noFill/>
                </a:ln>
                <a:solidFill>
                  <a:schemeClr val="tx1"/>
                </a:solidFill>
                <a:effectLst/>
                <a:cs typeface="Arial" panose="020B0604020202020204" pitchFamily="34" charset="0"/>
              </a:rPr>
              <a:t>hsget524##**</a:t>
            </a:r>
            <a:r>
              <a:rPr kumimoji="0" lang="en-US" altLang="zh-CN" sz="2000" b="0" i="0" u="none" strike="noStrike" cap="none" normalizeH="0" baseline="0" dirty="0" err="1">
                <a:ln>
                  <a:noFill/>
                </a:ln>
                <a:solidFill>
                  <a:schemeClr val="tx1"/>
                </a:solidFill>
                <a:effectLst/>
                <a:cs typeface="Arial" panose="020B0604020202020204" pitchFamily="34" charset="0"/>
              </a:rPr>
              <a:t>juyfyf</a:t>
            </a:r>
            <a:r>
              <a:rPr kumimoji="0" lang="en-US" altLang="zh-CN" sz="2000" b="0" i="0" u="none" strike="noStrike" cap="none" normalizeH="0" baseline="0" dirty="0">
                <a:ln>
                  <a:noFill/>
                </a:ln>
                <a:solidFill>
                  <a:schemeClr val="tx1"/>
                </a:solidFill>
                <a:effectLst/>
                <a:cs typeface="Arial" panose="020B0604020202020204" pitchFamily="34" charset="0"/>
              </a:rPr>
              <a:t>...”</a:t>
            </a:r>
            <a:r>
              <a:rPr kumimoji="0" lang="zh-CN" altLang="en-US" sz="2000" b="0" i="0" u="none" strike="noStrike" cap="none" normalizeH="0" baseline="0" dirty="0">
                <a:ln>
                  <a:noFill/>
                </a:ln>
                <a:solidFill>
                  <a:schemeClr val="tx1"/>
                </a:solidFill>
                <a:effectLst/>
                <a:cs typeface="Arial" panose="020B0604020202020204" pitchFamily="34" charset="0"/>
              </a:rPr>
              <a:t>）</a:t>
            </a:r>
          </a:p>
        </p:txBody>
      </p:sp>
      <p:sp>
        <p:nvSpPr>
          <p:cNvPr id="10"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Times New Roman" panose="02020603050405020304" pitchFamily="18" charset="0"/>
                <a:cs typeface="Times New Roman" panose="02020603050405020304" pitchFamily="18" charset="0"/>
              </a:rPr>
              <a:t>数据模型</a:t>
            </a:r>
            <a:r>
              <a:rPr lang="zh-CN" altLang="en-US" sz="3200" b="1" dirty="0">
                <a:solidFill>
                  <a:srgbClr val="002060"/>
                </a:solidFill>
                <a:latin typeface="Times New Roman" panose="02020603050405020304" pitchFamily="18" charset="0"/>
                <a:cs typeface="Times New Roman" panose="02020603050405020304" pitchFamily="18" charset="0"/>
              </a:rPr>
              <a:t>：键值</a:t>
            </a:r>
            <a:r>
              <a:rPr lang="zh-CN" altLang="en-US" sz="3200" b="1" dirty="0" smtClean="0">
                <a:solidFill>
                  <a:srgbClr val="002060"/>
                </a:solidFill>
                <a:latin typeface="Times New Roman" panose="02020603050405020304" pitchFamily="18" charset="0"/>
                <a:cs typeface="Times New Roman" panose="02020603050405020304" pitchFamily="18" charset="0"/>
              </a:rPr>
              <a:t>对</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23</a:t>
            </a:fld>
            <a:endParaRPr lang="zh-CN" altLang="en-US"/>
          </a:p>
        </p:txBody>
      </p:sp>
      <p:sp>
        <p:nvSpPr>
          <p:cNvPr id="2" name="标题 1"/>
          <p:cNvSpPr>
            <a:spLocks noGrp="1"/>
          </p:cNvSpPr>
          <p:nvPr/>
        </p:nvSpPr>
        <p:spPr>
          <a:xfrm>
            <a:off x="393700" y="1065530"/>
            <a:ext cx="7567930" cy="547370"/>
          </a:xfrm>
          <a:prstGeom prst="rect">
            <a:avLst/>
          </a:prstGeom>
        </p:spPr>
        <p:txBody>
          <a:bodyPr/>
          <a:lstStyle>
            <a:lvl1pPr algn="ctr" rtl="0" eaLnBrk="0" fontAlgn="base" hangingPunct="0">
              <a:spcBef>
                <a:spcPct val="0"/>
              </a:spcBef>
              <a:spcAft>
                <a:spcPct val="0"/>
              </a:spcAft>
              <a:defRPr sz="4000" kern="1200">
                <a:solidFill>
                  <a:schemeClr val="tx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a:r>
              <a:rPr kumimoji="1" lang="en-US" altLang="zh-CN" sz="3200" dirty="0">
                <a:solidFill>
                  <a:srgbClr val="0823A8"/>
                </a:solidFill>
                <a:latin typeface="Arial" panose="020B0604020202020204" pitchFamily="34" charset="0"/>
                <a:ea typeface="+mj-ea"/>
                <a:cs typeface="Arial" panose="020B0604020202020204" pitchFamily="34" charset="0"/>
              </a:rPr>
              <a:t>  </a:t>
            </a:r>
            <a:r>
              <a:rPr kumimoji="1" lang="zh-CN" altLang="en-US" sz="3200" dirty="0">
                <a:solidFill>
                  <a:srgbClr val="0823A8"/>
                </a:solidFill>
                <a:latin typeface="Arial" panose="020B0604020202020204" pitchFamily="34" charset="0"/>
                <a:ea typeface="+mj-ea"/>
                <a:cs typeface="Arial" panose="020B0604020202020204" pitchFamily="34" charset="0"/>
              </a:rPr>
              <a:t>数据输入格式</a:t>
            </a:r>
          </a:p>
        </p:txBody>
      </p:sp>
      <p:sp>
        <p:nvSpPr>
          <p:cNvPr id="4" name="文本框 3"/>
          <p:cNvSpPr txBox="1"/>
          <p:nvPr/>
        </p:nvSpPr>
        <p:spPr>
          <a:xfrm>
            <a:off x="393700" y="2032635"/>
            <a:ext cx="8293735" cy="299466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en-US" sz="2200" b="1" dirty="0">
                <a:solidFill>
                  <a:prstClr val="black"/>
                </a:solidFill>
                <a:latin typeface="Arial" panose="020B0604020202020204" pitchFamily="34" charset="0"/>
                <a:ea typeface="宋体" panose="02010600030101010101" pitchFamily="2" charset="-122"/>
                <a:cs typeface="Arial" panose="020B0604020202020204" pitchFamily="34" charset="0"/>
              </a:rPr>
              <a:t>文件分片</a:t>
            </a:r>
            <a:r>
              <a:rPr lang="en-US" altLang="zh-CN" sz="2200" b="1" dirty="0">
                <a:solidFill>
                  <a:prstClr val="black"/>
                </a:solidFill>
                <a:latin typeface="Arial" panose="020B0604020202020204" pitchFamily="34" charset="0"/>
                <a:ea typeface="宋体" panose="02010600030101010101" pitchFamily="2" charset="-122"/>
                <a:cs typeface="Arial" panose="020B0604020202020204" pitchFamily="34" charset="0"/>
              </a:rPr>
              <a:t>—</a:t>
            </a:r>
            <a:r>
              <a:rPr lang="zh-CN" altLang="en-US" sz="2200" b="1" dirty="0">
                <a:solidFill>
                  <a:prstClr val="black"/>
                </a:solidFill>
                <a:latin typeface="Arial" panose="020B0604020202020204" pitchFamily="34" charset="0"/>
                <a:ea typeface="宋体" panose="02010600030101010101" pitchFamily="2" charset="-122"/>
                <a:cs typeface="Arial" panose="020B0604020202020204" pitchFamily="34" charset="0"/>
              </a:rPr>
              <a:t>定义</a:t>
            </a:r>
            <a:endParaRPr lang="en-US" altLang="zh-CN" sz="2000" b="1"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Bef>
                <a:spcPts val="1800"/>
              </a:spcBef>
              <a:spcAft>
                <a:spcPct val="0"/>
              </a:spcAft>
            </a:pP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把大数据文件进行分片，生成一个个</a:t>
            </a:r>
            <a:r>
              <a:rPr lang="en-US" altLang="zh-CN" sz="2000" dirty="0" err="1">
                <a:solidFill>
                  <a:prstClr val="black"/>
                </a:solidFill>
                <a:latin typeface="Arial" panose="020B0604020202020204" pitchFamily="34" charset="0"/>
                <a:ea typeface="宋体" panose="02010600030101010101" pitchFamily="2" charset="-122"/>
                <a:cs typeface="Arial" panose="020B0604020202020204" pitchFamily="34" charset="0"/>
              </a:rPr>
              <a:t>InputSplit</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（简称为</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split</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pP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一个</a:t>
            </a:r>
            <a:r>
              <a:rPr lang="en-US" altLang="zh-CN" sz="2000" dirty="0" err="1">
                <a:solidFill>
                  <a:prstClr val="black"/>
                </a:solidFill>
                <a:latin typeface="Arial" panose="020B0604020202020204" pitchFamily="34" charset="0"/>
                <a:ea typeface="宋体" panose="02010600030101010101" pitchFamily="2" charset="-122"/>
                <a:cs typeface="Arial" panose="020B0604020202020204" pitchFamily="34" charset="0"/>
              </a:rPr>
              <a:t>InputSplit</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对应一个计算任务（</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task</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），分配到计算节点</a:t>
            </a:r>
            <a:r>
              <a:rPr lang="zh-CN" altLang="en-US" sz="2000" dirty="0">
                <a:solidFill>
                  <a:prstClr val="black"/>
                </a:solidFill>
                <a:latin typeface="Arial" panose="020B0604020202020204" pitchFamily="34" charset="0"/>
                <a:ea typeface="宋体" panose="02010600030101010101" pitchFamily="2" charset="-122"/>
                <a:cs typeface="Arial" panose="020B0604020202020204" pitchFamily="34" charset="0"/>
              </a:rPr>
              <a:t>，</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由</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map/reduce</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进程执行计算处理</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split</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是我们对数据文件出于计算需要的逻辑划分单位，但一个</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HDFS</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文件在集群中实际是以块（</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block</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）的物理形式存储的</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marL="0" indent="0" algn="r" fontAlgn="base">
              <a:spcAft>
                <a:spcPct val="0"/>
              </a:spcAft>
              <a:buNone/>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a:t>
            </a:r>
            <a:r>
              <a:rPr lang="en-US" altLang="zh-CN" sz="2000" dirty="0">
                <a:solidFill>
                  <a:srgbClr val="FF0000"/>
                </a:solidFill>
                <a:latin typeface="Arial" panose="020B0604020202020204" pitchFamily="34" charset="0"/>
                <a:ea typeface="宋体" panose="02010600030101010101" pitchFamily="2" charset="-122"/>
                <a:cs typeface="Arial" panose="020B0604020202020204" pitchFamily="34" charset="0"/>
              </a:rPr>
              <a:t>Split vs block</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a:t>
            </a:r>
          </a:p>
        </p:txBody>
      </p:sp>
      <p:sp>
        <p:nvSpPr>
          <p:cNvPr id="8"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Times New Roman" panose="02020603050405020304" pitchFamily="18" charset="0"/>
                <a:cs typeface="Times New Roman" panose="02020603050405020304" pitchFamily="18" charset="0"/>
              </a:rPr>
              <a:t>14.3.1 </a:t>
            </a:r>
            <a:r>
              <a:rPr lang="zh-CN" altLang="en-US" sz="3200" b="1" dirty="0" smtClean="0">
                <a:solidFill>
                  <a:srgbClr val="002060"/>
                </a:solidFill>
                <a:latin typeface="Times New Roman" panose="02020603050405020304" pitchFamily="18" charset="0"/>
                <a:cs typeface="Times New Roman" panose="02020603050405020304" pitchFamily="18" charset="0"/>
              </a:rPr>
              <a:t>文件分片</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24</a:t>
            </a:fld>
            <a:endParaRPr lang="zh-CN" altLang="en-US"/>
          </a:p>
        </p:txBody>
      </p:sp>
      <p:sp>
        <p:nvSpPr>
          <p:cNvPr id="2" name="标题 1"/>
          <p:cNvSpPr>
            <a:spLocks noGrp="1"/>
          </p:cNvSpPr>
          <p:nvPr/>
        </p:nvSpPr>
        <p:spPr>
          <a:xfrm>
            <a:off x="393700" y="1065530"/>
            <a:ext cx="7567930" cy="547370"/>
          </a:xfrm>
          <a:prstGeom prst="rect">
            <a:avLst/>
          </a:prstGeom>
        </p:spPr>
        <p:txBody>
          <a:bodyPr/>
          <a:lstStyle>
            <a:lvl1pPr algn="ctr" rtl="0" eaLnBrk="0" fontAlgn="base" hangingPunct="0">
              <a:spcBef>
                <a:spcPct val="0"/>
              </a:spcBef>
              <a:spcAft>
                <a:spcPct val="0"/>
              </a:spcAft>
              <a:defRPr sz="4000" kern="1200">
                <a:solidFill>
                  <a:schemeClr val="tx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a:r>
              <a:rPr kumimoji="1" lang="en-US" altLang="zh-CN" sz="3200" dirty="0">
                <a:solidFill>
                  <a:srgbClr val="0823A8"/>
                </a:solidFill>
                <a:latin typeface="Arial" panose="020B0604020202020204" pitchFamily="34" charset="0"/>
                <a:ea typeface="+mj-ea"/>
                <a:cs typeface="Arial" panose="020B0604020202020204" pitchFamily="34" charset="0"/>
              </a:rPr>
              <a:t>  </a:t>
            </a:r>
            <a:r>
              <a:rPr kumimoji="1" lang="zh-CN" altLang="en-US" sz="3200" dirty="0">
                <a:solidFill>
                  <a:srgbClr val="0823A8"/>
                </a:solidFill>
                <a:latin typeface="Arial" panose="020B0604020202020204" pitchFamily="34" charset="0"/>
                <a:ea typeface="+mj-ea"/>
                <a:cs typeface="Arial" panose="020B0604020202020204" pitchFamily="34" charset="0"/>
              </a:rPr>
              <a:t>Split与Block</a:t>
            </a:r>
          </a:p>
          <a:p>
            <a:pPr algn="l"/>
            <a:endParaRPr kumimoji="1" lang="zh-CN" altLang="en-US" sz="3200" dirty="0">
              <a:solidFill>
                <a:srgbClr val="0823A8"/>
              </a:solidFill>
              <a:latin typeface="Arial" panose="020B0604020202020204" pitchFamily="34" charset="0"/>
              <a:ea typeface="+mj-ea"/>
              <a:cs typeface="Arial" panose="020B0604020202020204" pitchFamily="34" charset="0"/>
            </a:endParaRPr>
          </a:p>
        </p:txBody>
      </p:sp>
      <p:sp>
        <p:nvSpPr>
          <p:cNvPr id="4" name="文本框 3"/>
          <p:cNvSpPr txBox="1"/>
          <p:nvPr/>
        </p:nvSpPr>
        <p:spPr>
          <a:xfrm>
            <a:off x="6217920" y="1894205"/>
            <a:ext cx="2805430" cy="415163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Block</a:t>
            </a:r>
          </a:p>
          <a:p>
            <a:pPr lvl="1" fontAlgn="base">
              <a:spcAft>
                <a:spcPct val="0"/>
              </a:spcAft>
            </a:pP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一个</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HDFS</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文件可以按</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block</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形式进行物理存储</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lvl="1" fontAlgn="base">
              <a:spcAft>
                <a:spcPct val="0"/>
              </a:spcAft>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HDFS</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的物理存储单元</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Bef>
                <a:spcPts val="1800"/>
              </a:spcBef>
              <a:spcAft>
                <a:spcPct val="0"/>
              </a:spcAft>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Split</a:t>
            </a:r>
          </a:p>
          <a:p>
            <a:pPr lvl="1" fontAlgn="base">
              <a:spcAft>
                <a:spcPct val="0"/>
              </a:spcAft>
            </a:pP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一个逻辑上对</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HDFS</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文件的划分方式</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lvl="1" fontAlgn="base">
              <a:spcAft>
                <a:spcPct val="0"/>
              </a:spcAft>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MapReduce</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的计算逻辑单元</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p:txBody>
      </p:sp>
      <p:sp>
        <p:nvSpPr>
          <p:cNvPr id="10"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Times New Roman" panose="02020603050405020304" pitchFamily="18" charset="0"/>
                <a:cs typeface="Times New Roman" panose="02020603050405020304" pitchFamily="18" charset="0"/>
              </a:rPr>
              <a:t>文件分片</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03541"/>
            <a:ext cx="6265178" cy="2792259"/>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25</a:t>
            </a:fld>
            <a:endParaRPr lang="zh-CN" altLang="en-US"/>
          </a:p>
        </p:txBody>
      </p:sp>
      <p:sp>
        <p:nvSpPr>
          <p:cNvPr id="5" name="文本框 4"/>
          <p:cNvSpPr txBox="1"/>
          <p:nvPr/>
        </p:nvSpPr>
        <p:spPr>
          <a:xfrm>
            <a:off x="571500" y="1295400"/>
            <a:ext cx="8001000" cy="1528445"/>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buFont typeface="Wingdings" panose="05000000000000000000" charset="0"/>
              <a:buChar char="l"/>
            </a:pPr>
            <a:r>
              <a:rPr lang="en-US" altLang="zh-CN" dirty="0">
                <a:solidFill>
                  <a:prstClr val="black"/>
                </a:solidFill>
                <a:latin typeface="Arial" panose="020B0604020202020204" pitchFamily="34" charset="0"/>
                <a:ea typeface="宋体" panose="02010600030101010101" pitchFamily="2" charset="-122"/>
                <a:cs typeface="Arial" panose="020B0604020202020204" pitchFamily="34" charset="0"/>
              </a:rPr>
              <a:t> </a:t>
            </a:r>
            <a:r>
              <a:rPr lang="zh-CN" altLang="en-US" dirty="0">
                <a:solidFill>
                  <a:prstClr val="black"/>
                </a:solidFill>
                <a:latin typeface="Arial" panose="020B0604020202020204" pitchFamily="34" charset="0"/>
                <a:ea typeface="宋体" panose="02010600030101010101" pitchFamily="2" charset="-122"/>
                <a:cs typeface="Arial" panose="020B0604020202020204" pitchFamily="34" charset="0"/>
              </a:rPr>
              <a:t>相关参数</a:t>
            </a:r>
            <a:endParaRPr lang="en-US" altLang="zh-CN"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lvl="1" fontAlgn="base">
              <a:spcAft>
                <a:spcPct val="0"/>
              </a:spcAft>
            </a:pPr>
            <a:r>
              <a:rPr lang="en-US" altLang="zh-CN" sz="2000" dirty="0" err="1">
                <a:solidFill>
                  <a:prstClr val="black"/>
                </a:solidFill>
                <a:latin typeface="Arial" panose="020B0604020202020204" pitchFamily="34" charset="0"/>
                <a:ea typeface="宋体" panose="02010600030101010101" pitchFamily="2" charset="-122"/>
                <a:cs typeface="Arial" panose="020B0604020202020204" pitchFamily="34" charset="0"/>
              </a:rPr>
              <a:t>block_size</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 HDFS</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文件的</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block size</a:t>
            </a:r>
            <a:endPar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lvl="1" fontAlgn="base">
              <a:spcAft>
                <a:spcPct val="0"/>
              </a:spcAft>
            </a:pPr>
            <a:r>
              <a:rPr lang="en-US" altLang="zh-CN" sz="2000" dirty="0" err="1">
                <a:solidFill>
                  <a:prstClr val="black"/>
                </a:solidFill>
                <a:latin typeface="Arial" panose="020B0604020202020204" pitchFamily="34" charset="0"/>
                <a:ea typeface="宋体" panose="02010600030101010101" pitchFamily="2" charset="-122"/>
                <a:cs typeface="Arial" panose="020B0604020202020204" pitchFamily="34" charset="0"/>
              </a:rPr>
              <a:t>total_size</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 </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输入文件整体的大小</a:t>
            </a:r>
          </a:p>
          <a:p>
            <a:pPr lvl="1" fontAlgn="base">
              <a:spcAft>
                <a:spcPct val="0"/>
              </a:spcAft>
            </a:pPr>
            <a:r>
              <a:rPr lang="en-US" altLang="zh-CN" sz="2000" dirty="0" err="1">
                <a:solidFill>
                  <a:prstClr val="black"/>
                </a:solidFill>
                <a:latin typeface="Arial" panose="020B0604020202020204" pitchFamily="34" charset="0"/>
                <a:ea typeface="宋体" panose="02010600030101010101" pitchFamily="2" charset="-122"/>
                <a:cs typeface="Arial" panose="020B0604020202020204" pitchFamily="34" charset="0"/>
              </a:rPr>
              <a:t>input_file_num</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 </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输入文件个数</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p:txBody>
      </p:sp>
      <p:pic>
        <p:nvPicPr>
          <p:cNvPr id="8" name="Picture 4"/>
          <p:cNvPicPr>
            <a:picLocks noChangeAspect="1" noChangeArrowheads="1"/>
          </p:cNvPicPr>
          <p:nvPr/>
        </p:nvPicPr>
        <p:blipFill>
          <a:blip r:embed="rId4" cstate="print"/>
          <a:srcRect/>
          <a:stretch>
            <a:fillRect/>
          </a:stretch>
        </p:blipFill>
        <p:spPr bwMode="auto">
          <a:xfrm>
            <a:off x="818515" y="2919095"/>
            <a:ext cx="7753985" cy="3388995"/>
          </a:xfrm>
          <a:prstGeom prst="rect">
            <a:avLst/>
          </a:prstGeom>
          <a:noFill/>
          <a:ln w="9525">
            <a:noFill/>
            <a:miter lim="800000"/>
            <a:headEnd/>
            <a:tailEnd/>
          </a:ln>
        </p:spPr>
      </p:pic>
      <p:sp>
        <p:nvSpPr>
          <p:cNvPr id="9"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Times New Roman" panose="02020603050405020304" pitchFamily="18" charset="0"/>
                <a:cs typeface="Times New Roman" panose="02020603050405020304" pitchFamily="18" charset="0"/>
              </a:rPr>
              <a:t>14.3.2 </a:t>
            </a:r>
            <a:r>
              <a:rPr lang="en-US" altLang="zh-CN" sz="3200" b="1" dirty="0">
                <a:solidFill>
                  <a:srgbClr val="002060"/>
                </a:solidFill>
                <a:latin typeface="Times New Roman" panose="02020603050405020304" pitchFamily="18" charset="0"/>
                <a:cs typeface="Times New Roman" panose="02020603050405020304" pitchFamily="18" charset="0"/>
              </a:rPr>
              <a:t>map</a:t>
            </a:r>
            <a:r>
              <a:rPr lang="zh-CN" altLang="en-US" sz="3200" b="1" dirty="0">
                <a:solidFill>
                  <a:srgbClr val="002060"/>
                </a:solidFill>
                <a:latin typeface="Times New Roman" panose="02020603050405020304" pitchFamily="18" charset="0"/>
                <a:cs typeface="Times New Roman" panose="02020603050405020304" pitchFamily="18" charset="0"/>
              </a:rPr>
              <a:t>数目设置</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26</a:t>
            </a:fld>
            <a:endParaRPr lang="zh-CN" altLang="en-US"/>
          </a:p>
        </p:txBody>
      </p:sp>
      <p:sp>
        <p:nvSpPr>
          <p:cNvPr id="4" name="文本框 3"/>
          <p:cNvSpPr txBox="1"/>
          <p:nvPr/>
        </p:nvSpPr>
        <p:spPr>
          <a:xfrm>
            <a:off x="381000" y="1275398"/>
            <a:ext cx="8634095" cy="4719955"/>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buFont typeface="Wingdings" panose="05000000000000000000" charset="0"/>
              <a:buChar char="l"/>
            </a:pPr>
            <a:r>
              <a:rPr lang="en-US" altLang="zh-CN" dirty="0">
                <a:solidFill>
                  <a:prstClr val="black"/>
                </a:solidFill>
                <a:latin typeface="Arial" panose="020B0604020202020204" pitchFamily="34" charset="0"/>
                <a:cs typeface="Arial" panose="020B0604020202020204" pitchFamily="34" charset="0"/>
              </a:rPr>
              <a:t> </a:t>
            </a:r>
            <a:r>
              <a:rPr lang="zh-CN" altLang="en-US" dirty="0">
                <a:solidFill>
                  <a:prstClr val="black"/>
                </a:solidFill>
                <a:latin typeface="Arial" panose="020B0604020202020204" pitchFamily="34" charset="0"/>
                <a:cs typeface="Arial" panose="020B0604020202020204" pitchFamily="34" charset="0"/>
              </a:rPr>
              <a:t>计算步骤</a:t>
            </a:r>
            <a:endParaRPr lang="en-US" altLang="zh-CN" sz="2000" dirty="0">
              <a:solidFill>
                <a:prstClr val="black"/>
              </a:solidFill>
              <a:latin typeface="Arial" panose="020B0604020202020204" pitchFamily="34" charset="0"/>
              <a:cs typeface="Arial" panose="020B0604020202020204" pitchFamily="34" charset="0"/>
            </a:endParaRPr>
          </a:p>
          <a:p>
            <a:pPr marL="0" indent="0" fontAlgn="base">
              <a:spcBef>
                <a:spcPts val="1800"/>
              </a:spcBef>
              <a:spcAft>
                <a:spcPct val="0"/>
              </a:spcAft>
              <a:buNone/>
            </a:pPr>
            <a:r>
              <a:rPr lang="en-US" altLang="zh-CN" sz="2000" b="1" dirty="0">
                <a:solidFill>
                  <a:prstClr val="black"/>
                </a:solidFill>
                <a:latin typeface="Arial" panose="020B0604020202020204" pitchFamily="34" charset="0"/>
                <a:cs typeface="Arial" panose="020B0604020202020204" pitchFamily="34" charset="0"/>
              </a:rPr>
              <a:t>1</a:t>
            </a:r>
            <a:r>
              <a:rPr lang="zh-CN" altLang="zh-CN" sz="2000" b="1" dirty="0">
                <a:solidFill>
                  <a:prstClr val="black"/>
                </a:solidFill>
                <a:latin typeface="Arial" panose="020B0604020202020204" pitchFamily="34" charset="0"/>
                <a:cs typeface="Arial" panose="020B0604020202020204" pitchFamily="34" charset="0"/>
              </a:rPr>
              <a:t>）使用默认</a:t>
            </a:r>
            <a:r>
              <a:rPr lang="en-US" altLang="zh-CN" sz="2000" b="1" dirty="0">
                <a:solidFill>
                  <a:prstClr val="black"/>
                </a:solidFill>
                <a:latin typeface="Arial" panose="020B0604020202020204" pitchFamily="34" charset="0"/>
                <a:cs typeface="Arial" panose="020B0604020202020204" pitchFamily="34" charset="0"/>
              </a:rPr>
              <a:t>map</a:t>
            </a:r>
            <a:r>
              <a:rPr lang="zh-CN" altLang="zh-CN" sz="2000" b="1" dirty="0">
                <a:solidFill>
                  <a:prstClr val="black"/>
                </a:solidFill>
                <a:latin typeface="Arial" panose="020B0604020202020204" pitchFamily="34" charset="0"/>
                <a:cs typeface="Arial" panose="020B0604020202020204" pitchFamily="34" charset="0"/>
              </a:rPr>
              <a:t>数</a:t>
            </a:r>
            <a:endParaRPr lang="zh-CN" altLang="zh-CN" sz="2000" dirty="0">
              <a:solidFill>
                <a:prstClr val="black"/>
              </a:solidFill>
              <a:latin typeface="Arial" panose="020B0604020202020204" pitchFamily="34" charset="0"/>
              <a:cs typeface="Arial" panose="020B0604020202020204" pitchFamily="34" charset="0"/>
            </a:endParaRPr>
          </a:p>
          <a:p>
            <a:pPr lvl="1" fontAlgn="base">
              <a:spcAft>
                <a:spcPct val="0"/>
              </a:spcAft>
              <a:buNone/>
            </a:pPr>
            <a:r>
              <a:rPr lang="en-US" altLang="zh-CN" sz="2000" dirty="0">
                <a:solidFill>
                  <a:prstClr val="black"/>
                </a:solidFill>
                <a:latin typeface="Arial" panose="020B0604020202020204" pitchFamily="34" charset="0"/>
                <a:cs typeface="Arial" panose="020B0604020202020204" pitchFamily="34" charset="0"/>
              </a:rPr>
              <a:t>  </a:t>
            </a:r>
            <a:r>
              <a:rPr lang="zh-CN" altLang="zh-CN" sz="2000" dirty="0">
                <a:solidFill>
                  <a:prstClr val="black"/>
                </a:solidFill>
                <a:latin typeface="Arial" panose="020B0604020202020204" pitchFamily="34" charset="0"/>
                <a:cs typeface="Arial" panose="020B0604020202020204" pitchFamily="34" charset="0"/>
              </a:rPr>
              <a:t>如果不进行任何设置，默认的</a:t>
            </a:r>
            <a:r>
              <a:rPr lang="en-US" altLang="zh-CN" sz="2000" dirty="0">
                <a:solidFill>
                  <a:prstClr val="black"/>
                </a:solidFill>
                <a:latin typeface="Arial" panose="020B0604020202020204" pitchFamily="34" charset="0"/>
                <a:cs typeface="Arial" panose="020B0604020202020204" pitchFamily="34" charset="0"/>
              </a:rPr>
              <a:t>map</a:t>
            </a:r>
            <a:r>
              <a:rPr lang="zh-CN" altLang="zh-CN" sz="2000" dirty="0">
                <a:solidFill>
                  <a:prstClr val="black"/>
                </a:solidFill>
                <a:latin typeface="Arial" panose="020B0604020202020204" pitchFamily="34" charset="0"/>
                <a:cs typeface="Arial" panose="020B0604020202020204" pitchFamily="34" charset="0"/>
              </a:rPr>
              <a:t>数由</a:t>
            </a:r>
            <a:r>
              <a:rPr lang="en-US" altLang="zh-CN" sz="2000" dirty="0" err="1">
                <a:solidFill>
                  <a:prstClr val="black"/>
                </a:solidFill>
                <a:latin typeface="Arial" panose="020B0604020202020204" pitchFamily="34" charset="0"/>
                <a:cs typeface="Arial" panose="020B0604020202020204" pitchFamily="34" charset="0"/>
              </a:rPr>
              <a:t>blcok_size</a:t>
            </a:r>
            <a:r>
              <a:rPr lang="zh-CN" altLang="zh-CN" sz="2000" dirty="0">
                <a:solidFill>
                  <a:prstClr val="black"/>
                </a:solidFill>
                <a:latin typeface="Arial" panose="020B0604020202020204" pitchFamily="34" charset="0"/>
                <a:cs typeface="Arial" panose="020B0604020202020204" pitchFamily="34" charset="0"/>
              </a:rPr>
              <a:t>决定：</a:t>
            </a:r>
          </a:p>
          <a:p>
            <a:pPr lvl="2" fontAlgn="base">
              <a:spcAft>
                <a:spcPct val="0"/>
              </a:spcAft>
              <a:buNone/>
            </a:pPr>
            <a:r>
              <a:rPr lang="en-US" altLang="zh-CN" sz="2000" dirty="0" err="1">
                <a:solidFill>
                  <a:prstClr val="black"/>
                </a:solidFill>
                <a:latin typeface="Arial" panose="020B0604020202020204" pitchFamily="34" charset="0"/>
                <a:cs typeface="Arial" panose="020B0604020202020204" pitchFamily="34" charset="0"/>
              </a:rPr>
              <a:t>default_num</a:t>
            </a:r>
            <a:r>
              <a:rPr lang="en-US" altLang="zh-CN" sz="2000" dirty="0">
                <a:solidFill>
                  <a:prstClr val="black"/>
                </a:solidFill>
                <a:latin typeface="Arial" panose="020B0604020202020204" pitchFamily="34" charset="0"/>
                <a:cs typeface="Arial" panose="020B0604020202020204" pitchFamily="34" charset="0"/>
              </a:rPr>
              <a:t> = </a:t>
            </a:r>
            <a:r>
              <a:rPr lang="en-US" altLang="zh-CN" sz="2000" dirty="0" err="1">
                <a:solidFill>
                  <a:prstClr val="black"/>
                </a:solidFill>
                <a:latin typeface="Arial" panose="020B0604020202020204" pitchFamily="34" charset="0"/>
                <a:cs typeface="Arial" panose="020B0604020202020204" pitchFamily="34" charset="0"/>
              </a:rPr>
              <a:t>total_size</a:t>
            </a:r>
            <a:r>
              <a:rPr lang="en-US" altLang="zh-CN" sz="2000" dirty="0">
                <a:solidFill>
                  <a:prstClr val="black"/>
                </a:solidFill>
                <a:latin typeface="Arial" panose="020B0604020202020204" pitchFamily="34" charset="0"/>
                <a:cs typeface="Arial" panose="020B0604020202020204" pitchFamily="34" charset="0"/>
              </a:rPr>
              <a:t> / </a:t>
            </a:r>
            <a:r>
              <a:rPr lang="en-US" altLang="zh-CN" sz="2000" dirty="0" err="1">
                <a:solidFill>
                  <a:prstClr val="black"/>
                </a:solidFill>
                <a:latin typeface="Arial" panose="020B0604020202020204" pitchFamily="34" charset="0"/>
                <a:cs typeface="Arial" panose="020B0604020202020204" pitchFamily="34" charset="0"/>
              </a:rPr>
              <a:t>block_size</a:t>
            </a:r>
            <a:r>
              <a:rPr lang="en-US" altLang="zh-CN" sz="2000" dirty="0">
                <a:solidFill>
                  <a:prstClr val="black"/>
                </a:solidFill>
                <a:latin typeface="Arial" panose="020B0604020202020204" pitchFamily="34" charset="0"/>
                <a:cs typeface="Arial" panose="020B0604020202020204" pitchFamily="34" charset="0"/>
              </a:rPr>
              <a:t>;</a:t>
            </a:r>
          </a:p>
          <a:p>
            <a:pPr marL="0" indent="0" fontAlgn="base">
              <a:spcAft>
                <a:spcPct val="0"/>
              </a:spcAft>
              <a:buNone/>
            </a:pPr>
            <a:r>
              <a:rPr lang="en-US" altLang="zh-CN" sz="2000" b="1" dirty="0">
                <a:solidFill>
                  <a:prstClr val="black"/>
                </a:solidFill>
                <a:latin typeface="Arial" panose="020B0604020202020204" pitchFamily="34" charset="0"/>
                <a:cs typeface="Arial" panose="020B0604020202020204" pitchFamily="34" charset="0"/>
              </a:rPr>
              <a:t>2</a:t>
            </a:r>
            <a:r>
              <a:rPr lang="zh-CN" altLang="zh-CN" sz="2000" b="1" dirty="0">
                <a:solidFill>
                  <a:prstClr val="black"/>
                </a:solidFill>
                <a:latin typeface="Arial" panose="020B0604020202020204" pitchFamily="34" charset="0"/>
                <a:cs typeface="Arial" panose="020B0604020202020204" pitchFamily="34" charset="0"/>
              </a:rPr>
              <a:t>）预设</a:t>
            </a:r>
            <a:r>
              <a:rPr lang="en-US" altLang="zh-CN" sz="2000" b="1" dirty="0">
                <a:solidFill>
                  <a:prstClr val="black"/>
                </a:solidFill>
                <a:latin typeface="Arial" panose="020B0604020202020204" pitchFamily="34" charset="0"/>
                <a:cs typeface="Arial" panose="020B0604020202020204" pitchFamily="34" charset="0"/>
              </a:rPr>
              <a:t>map</a:t>
            </a:r>
            <a:r>
              <a:rPr lang="zh-CN" altLang="zh-CN" sz="2000" b="1" dirty="0">
                <a:solidFill>
                  <a:prstClr val="black"/>
                </a:solidFill>
                <a:latin typeface="Arial" panose="020B0604020202020204" pitchFamily="34" charset="0"/>
                <a:cs typeface="Arial" panose="020B0604020202020204" pitchFamily="34" charset="0"/>
              </a:rPr>
              <a:t>数目</a:t>
            </a:r>
            <a:endParaRPr lang="zh-CN" altLang="zh-CN" sz="2000" dirty="0">
              <a:solidFill>
                <a:prstClr val="black"/>
              </a:solidFill>
              <a:latin typeface="Arial" panose="020B0604020202020204" pitchFamily="34" charset="0"/>
              <a:cs typeface="Arial" panose="020B0604020202020204" pitchFamily="34" charset="0"/>
            </a:endParaRPr>
          </a:p>
          <a:p>
            <a:pPr marL="539750" lvl="1" fontAlgn="base">
              <a:spcAft>
                <a:spcPct val="0"/>
              </a:spcAft>
              <a:buNone/>
            </a:pPr>
            <a:r>
              <a:rPr lang="en-US" altLang="zh-CN" sz="2000" dirty="0">
                <a:solidFill>
                  <a:prstClr val="black"/>
                </a:solidFill>
                <a:latin typeface="Arial" panose="020B0604020202020204" pitchFamily="34" charset="0"/>
                <a:cs typeface="Arial" panose="020B0604020202020204" pitchFamily="34" charset="0"/>
              </a:rPr>
              <a:t>   </a:t>
            </a:r>
            <a:r>
              <a:rPr lang="zh-CN" altLang="zh-CN" sz="2000" dirty="0">
                <a:solidFill>
                  <a:prstClr val="black"/>
                </a:solidFill>
                <a:latin typeface="Arial" panose="020B0604020202020204" pitchFamily="34" charset="0"/>
                <a:cs typeface="Arial" panose="020B0604020202020204" pitchFamily="34" charset="0"/>
              </a:rPr>
              <a:t>可通过参数</a:t>
            </a:r>
            <a:r>
              <a:rPr lang="en-US" altLang="zh-CN" sz="2000" dirty="0" err="1">
                <a:solidFill>
                  <a:prstClr val="black"/>
                </a:solidFill>
                <a:latin typeface="Arial" panose="020B0604020202020204" pitchFamily="34" charset="0"/>
                <a:cs typeface="Arial" panose="020B0604020202020204" pitchFamily="34" charset="0"/>
              </a:rPr>
              <a:t>mapred.map.tasks</a:t>
            </a:r>
            <a:r>
              <a:rPr lang="zh-CN" altLang="zh-CN" sz="2000" dirty="0">
                <a:solidFill>
                  <a:prstClr val="black"/>
                </a:solidFill>
                <a:latin typeface="Arial" panose="020B0604020202020204" pitchFamily="34" charset="0"/>
                <a:cs typeface="Arial" panose="020B0604020202020204" pitchFamily="34" charset="0"/>
              </a:rPr>
              <a:t>来设置期望的</a:t>
            </a:r>
            <a:r>
              <a:rPr lang="en-US" altLang="zh-CN" sz="2000" dirty="0">
                <a:solidFill>
                  <a:prstClr val="black"/>
                </a:solidFill>
                <a:latin typeface="Arial" panose="020B0604020202020204" pitchFamily="34" charset="0"/>
                <a:cs typeface="Arial" panose="020B0604020202020204" pitchFamily="34" charset="0"/>
              </a:rPr>
              <a:t>map</a:t>
            </a:r>
            <a:r>
              <a:rPr lang="zh-CN" altLang="zh-CN" sz="2000" dirty="0">
                <a:solidFill>
                  <a:prstClr val="black"/>
                </a:solidFill>
                <a:latin typeface="Arial" panose="020B0604020202020204" pitchFamily="34" charset="0"/>
                <a:cs typeface="Arial" panose="020B0604020202020204" pitchFamily="34" charset="0"/>
              </a:rPr>
              <a:t>数目，但是这个数只有在大于</a:t>
            </a:r>
            <a:r>
              <a:rPr lang="en-US" altLang="zh-CN" sz="2000" dirty="0" err="1">
                <a:solidFill>
                  <a:prstClr val="black"/>
                </a:solidFill>
                <a:latin typeface="Arial" panose="020B0604020202020204" pitchFamily="34" charset="0"/>
                <a:cs typeface="Arial" panose="020B0604020202020204" pitchFamily="34" charset="0"/>
              </a:rPr>
              <a:t>default_num</a:t>
            </a:r>
            <a:r>
              <a:rPr lang="zh-CN" altLang="zh-CN" sz="2000" dirty="0">
                <a:solidFill>
                  <a:prstClr val="black"/>
                </a:solidFill>
                <a:latin typeface="Arial" panose="020B0604020202020204" pitchFamily="34" charset="0"/>
                <a:cs typeface="Arial" panose="020B0604020202020204" pitchFamily="34" charset="0"/>
              </a:rPr>
              <a:t>的时候才会生效：</a:t>
            </a:r>
          </a:p>
          <a:p>
            <a:pPr lvl="2" fontAlgn="base">
              <a:spcAft>
                <a:spcPct val="0"/>
              </a:spcAft>
              <a:buNone/>
            </a:pPr>
            <a:r>
              <a:rPr lang="en-US" altLang="zh-CN" sz="2000" dirty="0" err="1">
                <a:solidFill>
                  <a:prstClr val="black"/>
                </a:solidFill>
                <a:latin typeface="Arial" panose="020B0604020202020204" pitchFamily="34" charset="0"/>
                <a:cs typeface="Arial" panose="020B0604020202020204" pitchFamily="34" charset="0"/>
              </a:rPr>
              <a:t>goal_num</a:t>
            </a:r>
            <a:r>
              <a:rPr lang="en-US" altLang="zh-CN" sz="2000" dirty="0">
                <a:solidFill>
                  <a:prstClr val="black"/>
                </a:solidFill>
                <a:latin typeface="Arial" panose="020B0604020202020204" pitchFamily="34" charset="0"/>
                <a:cs typeface="Arial" panose="020B0604020202020204" pitchFamily="34" charset="0"/>
              </a:rPr>
              <a:t> = </a:t>
            </a:r>
            <a:r>
              <a:rPr lang="en-US" altLang="zh-CN" sz="2000" dirty="0" err="1">
                <a:solidFill>
                  <a:prstClr val="black"/>
                </a:solidFill>
                <a:latin typeface="Arial" panose="020B0604020202020204" pitchFamily="34" charset="0"/>
                <a:cs typeface="Arial" panose="020B0604020202020204" pitchFamily="34" charset="0"/>
              </a:rPr>
              <a:t>mapred.map.task</a:t>
            </a:r>
            <a:endParaRPr lang="en-US" altLang="zh-CN" sz="2000" dirty="0">
              <a:solidFill>
                <a:prstClr val="black"/>
              </a:solidFill>
              <a:latin typeface="Arial" panose="020B0604020202020204" pitchFamily="34" charset="0"/>
              <a:cs typeface="Arial" panose="020B0604020202020204" pitchFamily="34" charset="0"/>
            </a:endParaRPr>
          </a:p>
          <a:p>
            <a:pPr marL="0" indent="0" fontAlgn="base">
              <a:spcAft>
                <a:spcPct val="0"/>
              </a:spcAft>
              <a:buNone/>
            </a:pPr>
            <a:r>
              <a:rPr lang="en-US" altLang="zh-CN" sz="2000" b="1" dirty="0">
                <a:solidFill>
                  <a:prstClr val="black"/>
                </a:solidFill>
                <a:latin typeface="Arial" panose="020B0604020202020204" pitchFamily="34" charset="0"/>
                <a:cs typeface="Arial" panose="020B0604020202020204" pitchFamily="34" charset="0"/>
              </a:rPr>
              <a:t>3</a:t>
            </a:r>
            <a:r>
              <a:rPr lang="zh-CN" altLang="en-US" sz="2000" b="1" dirty="0">
                <a:solidFill>
                  <a:prstClr val="black"/>
                </a:solidFill>
                <a:latin typeface="Arial" panose="020B0604020202020204" pitchFamily="34" charset="0"/>
                <a:cs typeface="Arial" panose="020B0604020202020204" pitchFamily="34" charset="0"/>
              </a:rPr>
              <a:t>）</a:t>
            </a:r>
            <a:r>
              <a:rPr lang="zh-CN" altLang="zh-CN" sz="2000" b="1" dirty="0">
                <a:solidFill>
                  <a:prstClr val="black"/>
                </a:solidFill>
                <a:latin typeface="Arial" panose="020B0604020202020204" pitchFamily="34" charset="0"/>
                <a:cs typeface="Arial" panose="020B0604020202020204" pitchFamily="34" charset="0"/>
              </a:rPr>
              <a:t>设置分片大小（</a:t>
            </a:r>
            <a:r>
              <a:rPr lang="en-US" altLang="zh-CN" sz="2000" b="1" dirty="0">
                <a:solidFill>
                  <a:prstClr val="black"/>
                </a:solidFill>
                <a:latin typeface="Arial" panose="020B0604020202020204" pitchFamily="34" charset="0"/>
                <a:cs typeface="Arial" panose="020B0604020202020204" pitchFamily="34" charset="0"/>
              </a:rPr>
              <a:t>split size</a:t>
            </a:r>
            <a:r>
              <a:rPr lang="zh-CN" altLang="zh-CN" sz="2000" b="1" dirty="0">
                <a:solidFill>
                  <a:prstClr val="black"/>
                </a:solidFill>
                <a:latin typeface="Arial" panose="020B0604020202020204" pitchFamily="34" charset="0"/>
                <a:cs typeface="Arial" panose="020B0604020202020204" pitchFamily="34" charset="0"/>
              </a:rPr>
              <a:t>）</a:t>
            </a:r>
            <a:endParaRPr lang="zh-CN" altLang="zh-CN" sz="2000" dirty="0">
              <a:solidFill>
                <a:prstClr val="black"/>
              </a:solidFill>
              <a:latin typeface="Arial" panose="020B0604020202020204" pitchFamily="34" charset="0"/>
              <a:cs typeface="Arial" panose="020B0604020202020204" pitchFamily="34" charset="0"/>
            </a:endParaRPr>
          </a:p>
          <a:p>
            <a:pPr marL="539750" lvl="1" fontAlgn="base">
              <a:spcAft>
                <a:spcPct val="0"/>
              </a:spcAft>
              <a:buNone/>
            </a:pPr>
            <a:r>
              <a:rPr lang="en-US" altLang="zh-CN" sz="2000" dirty="0">
                <a:solidFill>
                  <a:prstClr val="black"/>
                </a:solidFill>
                <a:latin typeface="Arial" panose="020B0604020202020204" pitchFamily="34" charset="0"/>
                <a:cs typeface="Arial" panose="020B0604020202020204" pitchFamily="34" charset="0"/>
              </a:rPr>
              <a:t>   </a:t>
            </a:r>
            <a:r>
              <a:rPr lang="zh-CN" altLang="zh-CN" sz="2000" dirty="0">
                <a:solidFill>
                  <a:prstClr val="black"/>
                </a:solidFill>
                <a:latin typeface="Arial" panose="020B0604020202020204" pitchFamily="34" charset="0"/>
                <a:cs typeface="Arial" panose="020B0604020202020204" pitchFamily="34" charset="0"/>
              </a:rPr>
              <a:t>可以通过</a:t>
            </a:r>
            <a:r>
              <a:rPr lang="en-US" altLang="zh-CN" sz="2000" dirty="0" err="1">
                <a:solidFill>
                  <a:prstClr val="black"/>
                </a:solidFill>
                <a:latin typeface="Arial" panose="020B0604020202020204" pitchFamily="34" charset="0"/>
                <a:cs typeface="Arial" panose="020B0604020202020204" pitchFamily="34" charset="0"/>
              </a:rPr>
              <a:t>mapred.min.split.size</a:t>
            </a:r>
            <a:r>
              <a:rPr lang="en-US" altLang="zh-CN" sz="2000" dirty="0">
                <a:solidFill>
                  <a:prstClr val="black"/>
                </a:solidFill>
                <a:latin typeface="Arial" panose="020B0604020202020204" pitchFamily="34" charset="0"/>
                <a:cs typeface="Arial" panose="020B0604020202020204" pitchFamily="34" charset="0"/>
              </a:rPr>
              <a:t> </a:t>
            </a:r>
            <a:r>
              <a:rPr lang="zh-CN" altLang="zh-CN" sz="2000" dirty="0">
                <a:solidFill>
                  <a:prstClr val="black"/>
                </a:solidFill>
                <a:latin typeface="Arial" panose="020B0604020202020204" pitchFamily="34" charset="0"/>
                <a:cs typeface="Arial" panose="020B0604020202020204" pitchFamily="34" charset="0"/>
              </a:rPr>
              <a:t>设置每个</a:t>
            </a:r>
            <a:r>
              <a:rPr lang="en-US" altLang="zh-CN" sz="2000" dirty="0">
                <a:solidFill>
                  <a:prstClr val="black"/>
                </a:solidFill>
                <a:latin typeface="Arial" panose="020B0604020202020204" pitchFamily="34" charset="0"/>
                <a:cs typeface="Arial" panose="020B0604020202020204" pitchFamily="34" charset="0"/>
              </a:rPr>
              <a:t>task</a:t>
            </a:r>
            <a:r>
              <a:rPr lang="zh-CN" altLang="zh-CN" sz="2000" dirty="0">
                <a:solidFill>
                  <a:prstClr val="black"/>
                </a:solidFill>
                <a:latin typeface="Arial" panose="020B0604020202020204" pitchFamily="34" charset="0"/>
                <a:cs typeface="Arial" panose="020B0604020202020204" pitchFamily="34" charset="0"/>
              </a:rPr>
              <a:t>处理的</a:t>
            </a:r>
            <a:r>
              <a:rPr lang="en-US" altLang="zh-CN" sz="2000" dirty="0">
                <a:solidFill>
                  <a:prstClr val="black"/>
                </a:solidFill>
                <a:latin typeface="Arial" panose="020B0604020202020204" pitchFamily="34" charset="0"/>
                <a:cs typeface="Arial" panose="020B0604020202020204" pitchFamily="34" charset="0"/>
              </a:rPr>
              <a:t>split</a:t>
            </a:r>
            <a:r>
              <a:rPr lang="zh-CN" altLang="zh-CN" sz="2000" dirty="0">
                <a:solidFill>
                  <a:prstClr val="black"/>
                </a:solidFill>
                <a:latin typeface="Arial" panose="020B0604020202020204" pitchFamily="34" charset="0"/>
                <a:cs typeface="Arial" panose="020B0604020202020204" pitchFamily="34" charset="0"/>
              </a:rPr>
              <a:t>的大小，但是这个</a:t>
            </a:r>
            <a:r>
              <a:rPr lang="en-US" altLang="zh-CN" sz="2000" dirty="0">
                <a:solidFill>
                  <a:prstClr val="black"/>
                </a:solidFill>
                <a:latin typeface="Arial" panose="020B0604020202020204" pitchFamily="34" charset="0"/>
                <a:cs typeface="Arial" panose="020B0604020202020204" pitchFamily="34" charset="0"/>
              </a:rPr>
              <a:t> </a:t>
            </a:r>
            <a:r>
              <a:rPr lang="zh-CN" altLang="zh-CN" sz="2000" dirty="0">
                <a:solidFill>
                  <a:prstClr val="black"/>
                </a:solidFill>
                <a:latin typeface="Arial" panose="020B0604020202020204" pitchFamily="34" charset="0"/>
                <a:cs typeface="Arial" panose="020B0604020202020204" pitchFamily="34" charset="0"/>
              </a:rPr>
              <a:t>大小只有在大于</a:t>
            </a:r>
            <a:r>
              <a:rPr lang="en-US" altLang="zh-CN" sz="2000" dirty="0" err="1">
                <a:solidFill>
                  <a:prstClr val="black"/>
                </a:solidFill>
                <a:latin typeface="Arial" panose="020B0604020202020204" pitchFamily="34" charset="0"/>
                <a:cs typeface="Arial" panose="020B0604020202020204" pitchFamily="34" charset="0"/>
              </a:rPr>
              <a:t>block_size</a:t>
            </a:r>
            <a:r>
              <a:rPr lang="zh-CN" altLang="zh-CN" sz="2000" dirty="0">
                <a:solidFill>
                  <a:prstClr val="black"/>
                </a:solidFill>
                <a:latin typeface="Arial" panose="020B0604020202020204" pitchFamily="34" charset="0"/>
                <a:cs typeface="Arial" panose="020B0604020202020204" pitchFamily="34" charset="0"/>
              </a:rPr>
              <a:t>的时候才会生效。</a:t>
            </a:r>
          </a:p>
          <a:p>
            <a:pPr lvl="2" fontAlgn="base">
              <a:spcAft>
                <a:spcPct val="0"/>
              </a:spcAft>
              <a:buNone/>
            </a:pPr>
            <a:r>
              <a:rPr lang="en-US" altLang="zh-CN" sz="2000" dirty="0" err="1">
                <a:solidFill>
                  <a:prstClr val="black"/>
                </a:solidFill>
                <a:latin typeface="Arial" panose="020B0604020202020204" pitchFamily="34" charset="0"/>
                <a:cs typeface="Arial" panose="020B0604020202020204" pitchFamily="34" charset="0"/>
              </a:rPr>
              <a:t>split_size</a:t>
            </a:r>
            <a:r>
              <a:rPr lang="en-US" altLang="zh-CN" sz="2000" dirty="0">
                <a:solidFill>
                  <a:prstClr val="black"/>
                </a:solidFill>
                <a:latin typeface="Arial" panose="020B0604020202020204" pitchFamily="34" charset="0"/>
                <a:cs typeface="Arial" panose="020B0604020202020204" pitchFamily="34" charset="0"/>
              </a:rPr>
              <a:t> = max(</a:t>
            </a:r>
            <a:r>
              <a:rPr lang="en-US" altLang="zh-CN" sz="2000" dirty="0" err="1">
                <a:solidFill>
                  <a:prstClr val="black"/>
                </a:solidFill>
                <a:latin typeface="Arial" panose="020B0604020202020204" pitchFamily="34" charset="0"/>
                <a:cs typeface="Arial" panose="020B0604020202020204" pitchFamily="34" charset="0"/>
              </a:rPr>
              <a:t>mapred.min.split.size</a:t>
            </a:r>
            <a:r>
              <a:rPr lang="en-US" altLang="zh-CN" sz="2000" dirty="0">
                <a:solidFill>
                  <a:prstClr val="black"/>
                </a:solidFill>
                <a:latin typeface="Arial" panose="020B0604020202020204" pitchFamily="34" charset="0"/>
                <a:cs typeface="Arial" panose="020B0604020202020204" pitchFamily="34" charset="0"/>
              </a:rPr>
              <a:t>,  </a:t>
            </a:r>
            <a:r>
              <a:rPr lang="en-US" altLang="zh-CN" sz="2000" dirty="0" err="1">
                <a:solidFill>
                  <a:prstClr val="black"/>
                </a:solidFill>
                <a:latin typeface="Arial" panose="020B0604020202020204" pitchFamily="34" charset="0"/>
                <a:cs typeface="Arial" panose="020B0604020202020204" pitchFamily="34" charset="0"/>
              </a:rPr>
              <a:t>block_size</a:t>
            </a:r>
            <a:r>
              <a:rPr lang="en-US" altLang="zh-CN" sz="2000" dirty="0">
                <a:solidFill>
                  <a:prstClr val="black"/>
                </a:solidFill>
                <a:latin typeface="Arial" panose="020B0604020202020204" pitchFamily="34" charset="0"/>
                <a:cs typeface="Arial" panose="020B0604020202020204" pitchFamily="34" charset="0"/>
              </a:rPr>
              <a:t>);</a:t>
            </a:r>
            <a:endParaRPr lang="zh-CN" altLang="zh-CN" sz="2000" dirty="0">
              <a:solidFill>
                <a:prstClr val="black"/>
              </a:solidFill>
              <a:latin typeface="Arial" panose="020B0604020202020204" pitchFamily="34" charset="0"/>
              <a:cs typeface="Arial" panose="020B0604020202020204" pitchFamily="34" charset="0"/>
            </a:endParaRPr>
          </a:p>
          <a:p>
            <a:pPr lvl="2" fontAlgn="base">
              <a:spcAft>
                <a:spcPct val="0"/>
              </a:spcAft>
              <a:buNone/>
            </a:pPr>
            <a:r>
              <a:rPr lang="en-US" altLang="zh-CN" sz="2000" dirty="0" err="1">
                <a:solidFill>
                  <a:prstClr val="black"/>
                </a:solidFill>
                <a:latin typeface="Arial" panose="020B0604020202020204" pitchFamily="34" charset="0"/>
                <a:cs typeface="Arial" panose="020B0604020202020204" pitchFamily="34" charset="0"/>
              </a:rPr>
              <a:t>split_num</a:t>
            </a:r>
            <a:r>
              <a:rPr lang="en-US" altLang="zh-CN" sz="2000" dirty="0">
                <a:solidFill>
                  <a:prstClr val="black"/>
                </a:solidFill>
                <a:latin typeface="Arial" panose="020B0604020202020204" pitchFamily="34" charset="0"/>
                <a:cs typeface="Arial" panose="020B0604020202020204" pitchFamily="34" charset="0"/>
              </a:rPr>
              <a:t> = </a:t>
            </a:r>
            <a:r>
              <a:rPr lang="en-US" altLang="zh-CN" sz="2000" dirty="0" err="1">
                <a:solidFill>
                  <a:prstClr val="black"/>
                </a:solidFill>
                <a:latin typeface="Arial" panose="020B0604020202020204" pitchFamily="34" charset="0"/>
                <a:cs typeface="Arial" panose="020B0604020202020204" pitchFamily="34" charset="0"/>
              </a:rPr>
              <a:t>total_size</a:t>
            </a:r>
            <a:r>
              <a:rPr lang="en-US" altLang="zh-CN" sz="2000" dirty="0">
                <a:solidFill>
                  <a:prstClr val="black"/>
                </a:solidFill>
                <a:latin typeface="Arial" panose="020B0604020202020204" pitchFamily="34" charset="0"/>
                <a:cs typeface="Arial" panose="020B0604020202020204" pitchFamily="34" charset="0"/>
              </a:rPr>
              <a:t> / </a:t>
            </a:r>
            <a:r>
              <a:rPr lang="en-US" altLang="zh-CN" sz="2000" dirty="0" err="1">
                <a:solidFill>
                  <a:prstClr val="black"/>
                </a:solidFill>
                <a:latin typeface="Arial" panose="020B0604020202020204" pitchFamily="34" charset="0"/>
                <a:cs typeface="Arial" panose="020B0604020202020204" pitchFamily="34" charset="0"/>
              </a:rPr>
              <a:t>split_size</a:t>
            </a:r>
            <a:r>
              <a:rPr lang="en-US" altLang="zh-CN" sz="2000" dirty="0">
                <a:solidFill>
                  <a:prstClr val="black"/>
                </a:solidFill>
                <a:latin typeface="Arial" panose="020B0604020202020204" pitchFamily="34" charset="0"/>
                <a:cs typeface="Arial" panose="020B0604020202020204" pitchFamily="34" charset="0"/>
              </a:rPr>
              <a:t>;</a:t>
            </a:r>
            <a:endParaRPr lang="zh-CN" altLang="zh-CN" sz="2000" dirty="0">
              <a:solidFill>
                <a:prstClr val="black"/>
              </a:solidFill>
              <a:latin typeface="Arial" panose="020B0604020202020204" pitchFamily="34" charset="0"/>
              <a:cs typeface="Arial" panose="020B0604020202020204" pitchFamily="34" charset="0"/>
            </a:endParaRPr>
          </a:p>
        </p:txBody>
      </p:sp>
      <p:sp>
        <p:nvSpPr>
          <p:cNvPr id="8"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Times New Roman" panose="02020603050405020304" pitchFamily="18" charset="0"/>
                <a:cs typeface="Times New Roman" panose="02020603050405020304" pitchFamily="18" charset="0"/>
              </a:rPr>
              <a:t>map</a:t>
            </a:r>
            <a:r>
              <a:rPr lang="zh-CN" altLang="en-US" sz="3200" b="1" dirty="0">
                <a:solidFill>
                  <a:srgbClr val="002060"/>
                </a:solidFill>
                <a:latin typeface="Times New Roman" panose="02020603050405020304" pitchFamily="18" charset="0"/>
                <a:cs typeface="Times New Roman" panose="02020603050405020304" pitchFamily="18" charset="0"/>
              </a:rPr>
              <a:t>数目设置</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27</a:t>
            </a:fld>
            <a:endParaRPr lang="zh-CN" altLang="en-US"/>
          </a:p>
        </p:txBody>
      </p:sp>
      <p:sp>
        <p:nvSpPr>
          <p:cNvPr id="5" name="文本框 4"/>
          <p:cNvSpPr txBox="1"/>
          <p:nvPr/>
        </p:nvSpPr>
        <p:spPr>
          <a:xfrm>
            <a:off x="393700" y="1371600"/>
            <a:ext cx="8613140" cy="2794635"/>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sz="2000" b="1" dirty="0">
                <a:solidFill>
                  <a:prstClr val="black"/>
                </a:solidFill>
                <a:latin typeface="Calibri" panose="020F0502020204030204"/>
                <a:ea typeface="宋体" panose="02010600030101010101" pitchFamily="2" charset="-122"/>
              </a:rPr>
              <a:t>4</a:t>
            </a:r>
            <a:r>
              <a:rPr lang="zh-CN" altLang="zh-CN" sz="2000" b="1" dirty="0">
                <a:solidFill>
                  <a:prstClr val="black"/>
                </a:solidFill>
                <a:latin typeface="Calibri" panose="020F0502020204030204"/>
                <a:ea typeface="宋体" panose="02010600030101010101" pitchFamily="2" charset="-122"/>
              </a:rPr>
              <a:t>）计算</a:t>
            </a:r>
            <a:r>
              <a:rPr lang="en-US" altLang="zh-CN" sz="2000" b="1" dirty="0">
                <a:solidFill>
                  <a:prstClr val="black"/>
                </a:solidFill>
                <a:latin typeface="Calibri" panose="020F0502020204030204"/>
                <a:ea typeface="宋体" panose="02010600030101010101" pitchFamily="2" charset="-122"/>
              </a:rPr>
              <a:t>map</a:t>
            </a:r>
            <a:r>
              <a:rPr lang="zh-CN" altLang="zh-CN" sz="2000" b="1" dirty="0">
                <a:solidFill>
                  <a:prstClr val="black"/>
                </a:solidFill>
                <a:latin typeface="Calibri" panose="020F0502020204030204"/>
                <a:ea typeface="宋体" panose="02010600030101010101" pitchFamily="2" charset="-122"/>
              </a:rPr>
              <a:t>数目</a:t>
            </a:r>
            <a:endParaRPr lang="en-US" altLang="zh-CN" sz="2000" dirty="0">
              <a:solidFill>
                <a:prstClr val="black"/>
              </a:solidFill>
              <a:latin typeface="Calibri" panose="020F0502020204030204"/>
              <a:ea typeface="宋体" panose="02010600030101010101" pitchFamily="2" charset="-122"/>
            </a:endParaRPr>
          </a:p>
          <a:p>
            <a:pPr marL="0" indent="0" fontAlgn="base">
              <a:spcAft>
                <a:spcPct val="0"/>
              </a:spcAft>
              <a:buNone/>
            </a:pPr>
            <a:endParaRPr lang="en-US" altLang="zh-CN" sz="2000" dirty="0">
              <a:solidFill>
                <a:prstClr val="black"/>
              </a:solidFill>
              <a:latin typeface="Calibri" panose="020F0502020204030204"/>
              <a:ea typeface="宋体" panose="02010600030101010101" pitchFamily="2" charset="-122"/>
            </a:endParaRPr>
          </a:p>
          <a:p>
            <a:pPr marL="0" indent="0" fontAlgn="base">
              <a:spcBef>
                <a:spcPts val="2400"/>
              </a:spcBef>
              <a:spcAft>
                <a:spcPct val="0"/>
              </a:spcAft>
              <a:buNone/>
            </a:pPr>
            <a:r>
              <a:rPr lang="en-US" altLang="zh-CN" sz="2000" b="1" dirty="0">
                <a:solidFill>
                  <a:prstClr val="black"/>
                </a:solidFill>
                <a:latin typeface="Calibri" panose="020F0502020204030204"/>
                <a:ea typeface="宋体" panose="02010600030101010101" pitchFamily="2" charset="-122"/>
              </a:rPr>
              <a:t>5</a:t>
            </a:r>
            <a:r>
              <a:rPr lang="zh-CN" altLang="zh-CN" sz="2000" b="1" dirty="0">
                <a:solidFill>
                  <a:prstClr val="black"/>
                </a:solidFill>
                <a:latin typeface="Calibri" panose="020F0502020204030204"/>
                <a:ea typeface="宋体" panose="02010600030101010101" pitchFamily="2" charset="-122"/>
              </a:rPr>
              <a:t>）</a:t>
            </a:r>
            <a:r>
              <a:rPr lang="zh-CN" altLang="zh-CN" sz="2000" dirty="0">
                <a:solidFill>
                  <a:prstClr val="black"/>
                </a:solidFill>
                <a:latin typeface="Calibri" panose="020F0502020204030204"/>
                <a:ea typeface="宋体" panose="02010600030101010101" pitchFamily="2" charset="-122"/>
              </a:rPr>
              <a:t>每一个</a:t>
            </a:r>
            <a:r>
              <a:rPr lang="en-US" altLang="zh-CN" sz="2000" dirty="0">
                <a:solidFill>
                  <a:prstClr val="black"/>
                </a:solidFill>
                <a:latin typeface="Calibri" panose="020F0502020204030204"/>
                <a:ea typeface="宋体" panose="02010600030101010101" pitchFamily="2" charset="-122"/>
              </a:rPr>
              <a:t>map</a:t>
            </a:r>
            <a:r>
              <a:rPr lang="zh-CN" altLang="zh-CN" sz="2000" dirty="0">
                <a:solidFill>
                  <a:prstClr val="black"/>
                </a:solidFill>
                <a:latin typeface="Calibri" panose="020F0502020204030204"/>
                <a:ea typeface="宋体" panose="02010600030101010101" pitchFamily="2" charset="-122"/>
              </a:rPr>
              <a:t>处理的分片是不能跨越文件的。</a:t>
            </a:r>
          </a:p>
          <a:p>
            <a:pPr marL="0" indent="0" fontAlgn="base">
              <a:spcBef>
                <a:spcPts val="2400"/>
              </a:spcBef>
              <a:spcAft>
                <a:spcPct val="0"/>
              </a:spcAft>
              <a:buNone/>
            </a:pPr>
            <a:r>
              <a:rPr lang="zh-CN" altLang="zh-CN" sz="2000" dirty="0">
                <a:solidFill>
                  <a:prstClr val="black"/>
                </a:solidFill>
                <a:latin typeface="Calibri" panose="020F0502020204030204"/>
                <a:ea typeface="宋体" panose="02010600030101010101" pitchFamily="2" charset="-122"/>
              </a:rPr>
              <a:t>       所以，</a:t>
            </a:r>
            <a:r>
              <a:rPr lang="zh-CN" altLang="zh-CN" sz="2000" b="1" dirty="0">
                <a:solidFill>
                  <a:prstClr val="black"/>
                </a:solidFill>
                <a:latin typeface="Calibri" panose="020F0502020204030204"/>
                <a:ea typeface="宋体" panose="02010600030101010101" pitchFamily="2" charset="-122"/>
              </a:rPr>
              <a:t>最终的</a:t>
            </a:r>
            <a:r>
              <a:rPr lang="en-US" altLang="zh-CN" sz="2000" b="1" dirty="0">
                <a:solidFill>
                  <a:prstClr val="black"/>
                </a:solidFill>
                <a:latin typeface="Calibri" panose="020F0502020204030204"/>
                <a:ea typeface="宋体" panose="02010600030101010101" pitchFamily="2" charset="-122"/>
              </a:rPr>
              <a:t>map</a:t>
            </a:r>
            <a:r>
              <a:rPr lang="zh-CN" altLang="zh-CN" sz="2000" b="1" dirty="0">
                <a:solidFill>
                  <a:prstClr val="black"/>
                </a:solidFill>
                <a:latin typeface="Calibri" panose="020F0502020204030204"/>
                <a:ea typeface="宋体" panose="02010600030101010101" pitchFamily="2" charset="-122"/>
              </a:rPr>
              <a:t>个数</a:t>
            </a:r>
            <a:r>
              <a:rPr lang="zh-CN" altLang="zh-CN" sz="2000" dirty="0">
                <a:solidFill>
                  <a:prstClr val="black"/>
                </a:solidFill>
                <a:latin typeface="Calibri" panose="020F0502020204030204"/>
                <a:ea typeface="宋体" panose="02010600030101010101" pitchFamily="2" charset="-122"/>
              </a:rPr>
              <a:t>应该为：</a:t>
            </a:r>
          </a:p>
          <a:p>
            <a:pPr marL="0" indent="0" fontAlgn="base">
              <a:spcAft>
                <a:spcPct val="0"/>
              </a:spcAft>
              <a:buNone/>
            </a:pPr>
            <a:endParaRPr lang="zh-CN" altLang="zh-CN" sz="2000" dirty="0">
              <a:solidFill>
                <a:prstClr val="black"/>
              </a:solidFill>
              <a:latin typeface="Calibri" panose="020F0502020204030204"/>
              <a:ea typeface="宋体" panose="02010600030101010101" pitchFamily="2" charset="-122"/>
            </a:endParaRPr>
          </a:p>
        </p:txBody>
      </p:sp>
      <p:sp>
        <p:nvSpPr>
          <p:cNvPr id="7" name="文本框 6"/>
          <p:cNvSpPr txBox="1"/>
          <p:nvPr/>
        </p:nvSpPr>
        <p:spPr>
          <a:xfrm>
            <a:off x="756920" y="1734185"/>
            <a:ext cx="8082280" cy="398780"/>
          </a:xfrm>
          <a:prstGeom prst="rect">
            <a:avLst/>
          </a:prstGeom>
          <a:noFill/>
        </p:spPr>
        <p:txBody>
          <a:bodyPr wrap="square" rtlCol="0">
            <a:spAutoFit/>
          </a:bodyPr>
          <a:lstStyle/>
          <a:p>
            <a:pPr fontAlgn="base">
              <a:spcBef>
                <a:spcPct val="0"/>
              </a:spcBef>
              <a:spcAft>
                <a:spcPct val="0"/>
              </a:spcAft>
            </a:pPr>
            <a:r>
              <a:rPr lang="en-US" altLang="zh-CN" sz="2000" dirty="0" err="1">
                <a:solidFill>
                  <a:prstClr val="black"/>
                </a:solidFill>
                <a:latin typeface="Arial Unicode MS" panose="020B0604020202020204" charset="-122"/>
                <a:ea typeface="Arial Unicode MS" panose="020B0604020202020204" charset="-122"/>
                <a:cs typeface="Arial Unicode MS" panose="020B0604020202020204" charset="-122"/>
              </a:rPr>
              <a:t>compute_map_num</a:t>
            </a:r>
            <a:r>
              <a:rPr lang="en-US" altLang="zh-CN" sz="2000" dirty="0">
                <a:solidFill>
                  <a:prstClr val="black"/>
                </a:solidFill>
                <a:latin typeface="Arial Unicode MS" panose="020B0604020202020204" charset="-122"/>
                <a:ea typeface="Arial Unicode MS" panose="020B0604020202020204" charset="-122"/>
                <a:cs typeface="Arial Unicode MS" panose="020B0604020202020204" charset="-122"/>
              </a:rPr>
              <a:t> = min(</a:t>
            </a:r>
            <a:r>
              <a:rPr lang="en-US" altLang="zh-CN" sz="2000" dirty="0" err="1">
                <a:solidFill>
                  <a:prstClr val="black"/>
                </a:solidFill>
                <a:latin typeface="Arial Unicode MS" panose="020B0604020202020204" charset="-122"/>
                <a:ea typeface="Arial Unicode MS" panose="020B0604020202020204" charset="-122"/>
                <a:cs typeface="Arial Unicode MS" panose="020B0604020202020204" charset="-122"/>
              </a:rPr>
              <a:t>split_num</a:t>
            </a:r>
            <a:r>
              <a:rPr lang="en-US" altLang="zh-CN" sz="2000" dirty="0">
                <a:solidFill>
                  <a:prstClr val="black"/>
                </a:solidFill>
                <a:latin typeface="Arial Unicode MS" panose="020B0604020202020204" charset="-122"/>
                <a:ea typeface="Arial Unicode MS" panose="020B0604020202020204" charset="-122"/>
                <a:cs typeface="Arial Unicode MS" panose="020B0604020202020204" charset="-122"/>
              </a:rPr>
              <a:t>,  max(</a:t>
            </a:r>
            <a:r>
              <a:rPr lang="en-US" altLang="zh-CN" sz="2000" dirty="0" err="1">
                <a:solidFill>
                  <a:prstClr val="black"/>
                </a:solidFill>
                <a:latin typeface="Arial Unicode MS" panose="020B0604020202020204" charset="-122"/>
                <a:ea typeface="Arial Unicode MS" panose="020B0604020202020204" charset="-122"/>
                <a:cs typeface="Arial Unicode MS" panose="020B0604020202020204" charset="-122"/>
              </a:rPr>
              <a:t>default_num</a:t>
            </a:r>
            <a:r>
              <a:rPr lang="en-US" altLang="zh-CN" sz="2000" dirty="0">
                <a:solidFill>
                  <a:prstClr val="black"/>
                </a:solidFill>
                <a:latin typeface="Arial Unicode MS" panose="020B0604020202020204" charset="-122"/>
                <a:ea typeface="Arial Unicode MS" panose="020B0604020202020204" charset="-122"/>
                <a:cs typeface="Arial Unicode MS" panose="020B0604020202020204" charset="-122"/>
              </a:rPr>
              <a:t>, </a:t>
            </a:r>
            <a:r>
              <a:rPr lang="en-US" altLang="zh-CN" sz="2000" dirty="0" err="1">
                <a:solidFill>
                  <a:prstClr val="black"/>
                </a:solidFill>
                <a:latin typeface="Arial Unicode MS" panose="020B0604020202020204" charset="-122"/>
                <a:ea typeface="Arial Unicode MS" panose="020B0604020202020204" charset="-122"/>
                <a:cs typeface="Arial Unicode MS" panose="020B0604020202020204" charset="-122"/>
              </a:rPr>
              <a:t>goal_num</a:t>
            </a:r>
            <a:r>
              <a:rPr lang="en-US" altLang="zh-CN" sz="2000" dirty="0">
                <a:solidFill>
                  <a:prstClr val="black"/>
                </a:solidFill>
                <a:latin typeface="Arial Unicode MS" panose="020B0604020202020204" charset="-122"/>
                <a:ea typeface="Arial Unicode MS" panose="020B0604020202020204" charset="-122"/>
                <a:cs typeface="Arial Unicode MS" panose="020B0604020202020204" charset="-122"/>
              </a:rPr>
              <a:t>))</a:t>
            </a:r>
            <a:endParaRPr lang="zh-CN" altLang="zh-CN" sz="2000" dirty="0">
              <a:solidFill>
                <a:prstClr val="black"/>
              </a:solidFill>
              <a:latin typeface="Arial Unicode MS" panose="020B0604020202020204" charset="-122"/>
              <a:ea typeface="Arial Unicode MS" panose="020B0604020202020204" charset="-122"/>
              <a:cs typeface="Arial Unicode MS" panose="020B0604020202020204" charset="-122"/>
            </a:endParaRPr>
          </a:p>
        </p:txBody>
      </p:sp>
      <p:sp>
        <p:nvSpPr>
          <p:cNvPr id="9" name="文本框 8"/>
          <p:cNvSpPr txBox="1"/>
          <p:nvPr/>
        </p:nvSpPr>
        <p:spPr>
          <a:xfrm>
            <a:off x="898525" y="3385820"/>
            <a:ext cx="7305040" cy="706755"/>
          </a:xfrm>
          <a:prstGeom prst="rect">
            <a:avLst/>
          </a:prstGeom>
          <a:noFill/>
        </p:spPr>
        <p:txBody>
          <a:bodyPr wrap="square" rtlCol="0">
            <a:spAutoFit/>
          </a:bodyPr>
          <a:lstStyle/>
          <a:p>
            <a:pPr fontAlgn="base">
              <a:spcBef>
                <a:spcPct val="0"/>
              </a:spcBef>
              <a:spcAft>
                <a:spcPct val="0"/>
              </a:spcAft>
            </a:pPr>
            <a:r>
              <a:rPr lang="en-US" altLang="zh-CN" sz="2000" dirty="0" err="1">
                <a:solidFill>
                  <a:prstClr val="black"/>
                </a:solidFill>
                <a:latin typeface="Arial" panose="020B0604020202020204" pitchFamily="34" charset="0"/>
                <a:ea typeface="宋体" panose="02010600030101010101" pitchFamily="2" charset="-122"/>
              </a:rPr>
              <a:t>final_map_num</a:t>
            </a:r>
            <a:r>
              <a:rPr lang="en-US" altLang="zh-CN" sz="2000" dirty="0">
                <a:solidFill>
                  <a:prstClr val="black"/>
                </a:solidFill>
                <a:latin typeface="Arial" panose="020B0604020202020204" pitchFamily="34" charset="0"/>
                <a:ea typeface="宋体" panose="02010600030101010101" pitchFamily="2" charset="-122"/>
              </a:rPr>
              <a:t> = max(</a:t>
            </a:r>
            <a:r>
              <a:rPr lang="en-US" altLang="zh-CN" sz="2000" dirty="0" err="1">
                <a:solidFill>
                  <a:prstClr val="black"/>
                </a:solidFill>
                <a:latin typeface="Arial" panose="020B0604020202020204" pitchFamily="34" charset="0"/>
                <a:ea typeface="宋体" panose="02010600030101010101" pitchFamily="2" charset="-122"/>
              </a:rPr>
              <a:t>compute_map_num</a:t>
            </a:r>
            <a:r>
              <a:rPr lang="en-US" altLang="zh-CN" sz="2000" dirty="0">
                <a:solidFill>
                  <a:prstClr val="black"/>
                </a:solidFill>
                <a:latin typeface="Arial" panose="020B0604020202020204" pitchFamily="34" charset="0"/>
                <a:ea typeface="宋体" panose="02010600030101010101" pitchFamily="2" charset="-122"/>
              </a:rPr>
              <a:t>, </a:t>
            </a:r>
            <a:r>
              <a:rPr lang="en-US" altLang="zh-CN" sz="2000" dirty="0" err="1">
                <a:solidFill>
                  <a:prstClr val="black"/>
                </a:solidFill>
                <a:latin typeface="Arial" panose="020B0604020202020204" pitchFamily="34" charset="0"/>
                <a:ea typeface="宋体" panose="02010600030101010101" pitchFamily="2" charset="-122"/>
              </a:rPr>
              <a:t>input_file_num</a:t>
            </a:r>
            <a:r>
              <a:rPr lang="en-US" altLang="zh-CN" sz="2000" dirty="0">
                <a:solidFill>
                  <a:prstClr val="black"/>
                </a:solidFill>
                <a:latin typeface="Arial" panose="020B0604020202020204" pitchFamily="34" charset="0"/>
                <a:ea typeface="宋体" panose="02010600030101010101" pitchFamily="2" charset="-122"/>
              </a:rPr>
              <a:t>)</a:t>
            </a:r>
            <a:endParaRPr lang="zh-CN" altLang="zh-CN" sz="2000" dirty="0">
              <a:solidFill>
                <a:prstClr val="black"/>
              </a:solidFill>
              <a:latin typeface="Arial" panose="020B0604020202020204" pitchFamily="34" charset="0"/>
              <a:ea typeface="宋体" panose="02010600030101010101" pitchFamily="2" charset="-122"/>
            </a:endParaRPr>
          </a:p>
          <a:p>
            <a:pPr fontAlgn="base">
              <a:spcBef>
                <a:spcPct val="0"/>
              </a:spcBef>
              <a:spcAft>
                <a:spcPct val="0"/>
              </a:spcAft>
            </a:pPr>
            <a:endParaRPr lang="zh-CN" altLang="en-US" sz="2000" dirty="0">
              <a:solidFill>
                <a:prstClr val="black"/>
              </a:solidFill>
              <a:latin typeface="Arial" panose="020B0604020202020204" pitchFamily="34" charset="0"/>
              <a:ea typeface="宋体" panose="02010600030101010101" pitchFamily="2" charset="-122"/>
            </a:endParaRPr>
          </a:p>
        </p:txBody>
      </p:sp>
      <p:sp>
        <p:nvSpPr>
          <p:cNvPr id="10"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Times New Roman" panose="02020603050405020304" pitchFamily="18" charset="0"/>
                <a:cs typeface="Times New Roman" panose="02020603050405020304" pitchFamily="18" charset="0"/>
              </a:rPr>
              <a:t>map</a:t>
            </a:r>
            <a:r>
              <a:rPr lang="zh-CN" altLang="en-US" sz="3200" b="1" dirty="0">
                <a:solidFill>
                  <a:srgbClr val="002060"/>
                </a:solidFill>
                <a:latin typeface="Times New Roman" panose="02020603050405020304" pitchFamily="18" charset="0"/>
                <a:cs typeface="Times New Roman" panose="02020603050405020304" pitchFamily="18" charset="0"/>
              </a:rPr>
              <a:t>数目设置</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28</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 name="内容占位符 2"/>
          <p:cNvSpPr>
            <a:spLocks noGrp="1"/>
          </p:cNvSpPr>
          <p:nvPr>
            <p:ph sz="quarter" idx="13"/>
          </p:nvPr>
        </p:nvSpPr>
        <p:spPr>
          <a:xfrm>
            <a:off x="450379" y="1811193"/>
            <a:ext cx="8185622" cy="4724400"/>
          </a:xfrm>
        </p:spPr>
        <p:txBody>
          <a:bodyPr/>
          <a:lstStyle/>
          <a:p>
            <a:pPr>
              <a:spcBef>
                <a:spcPts val="1200"/>
              </a:spcBef>
              <a:buFont typeface="Wingdings" panose="05000000000000000000" pitchFamily="2" charset="2"/>
              <a:buChar char="l"/>
            </a:pPr>
            <a:r>
              <a:rPr lang="zh-CN" altLang="zh-CN" sz="2000" dirty="0"/>
              <a:t>增加</a:t>
            </a:r>
            <a:r>
              <a:rPr lang="en-US" altLang="zh-CN" sz="2000" dirty="0"/>
              <a:t>map</a:t>
            </a:r>
            <a:r>
              <a:rPr lang="zh-CN" altLang="zh-CN" sz="2000" dirty="0"/>
              <a:t>个数</a:t>
            </a:r>
            <a:r>
              <a:rPr lang="zh-CN" altLang="en-US" sz="2000" dirty="0"/>
              <a:t>→</a:t>
            </a:r>
            <a:r>
              <a:rPr lang="zh-CN" altLang="zh-CN" sz="2000" dirty="0"/>
              <a:t>设置</a:t>
            </a:r>
            <a:r>
              <a:rPr lang="en-US" altLang="zh-CN" sz="2000" dirty="0" err="1"/>
              <a:t>mapred.map.tasks</a:t>
            </a:r>
            <a:r>
              <a:rPr lang="en-US" altLang="zh-CN" sz="2000" dirty="0"/>
              <a:t> </a:t>
            </a:r>
            <a:r>
              <a:rPr lang="zh-CN" altLang="zh-CN" sz="2000" dirty="0"/>
              <a:t>为一个较大的值；</a:t>
            </a:r>
          </a:p>
          <a:p>
            <a:pPr>
              <a:spcBef>
                <a:spcPts val="1200"/>
              </a:spcBef>
              <a:buFont typeface="Wingdings" panose="05000000000000000000" pitchFamily="2" charset="2"/>
              <a:buChar char="l"/>
            </a:pPr>
            <a:r>
              <a:rPr lang="zh-CN" altLang="zh-CN" sz="2000" dirty="0"/>
              <a:t>减小</a:t>
            </a:r>
            <a:r>
              <a:rPr lang="en-US" altLang="zh-CN" sz="2000" dirty="0"/>
              <a:t>map</a:t>
            </a:r>
            <a:r>
              <a:rPr lang="zh-CN" altLang="zh-CN" sz="2000" dirty="0"/>
              <a:t>个数</a:t>
            </a:r>
            <a:r>
              <a:rPr lang="zh-CN" altLang="en-US" sz="2000" dirty="0"/>
              <a:t>→</a:t>
            </a:r>
            <a:r>
              <a:rPr lang="zh-CN" altLang="zh-CN" sz="2000" dirty="0"/>
              <a:t>设置</a:t>
            </a:r>
            <a:r>
              <a:rPr lang="en-US" altLang="zh-CN" sz="2000" dirty="0" err="1"/>
              <a:t>mapred.min.split.size</a:t>
            </a:r>
            <a:r>
              <a:rPr lang="en-US" altLang="zh-CN" sz="2000" dirty="0"/>
              <a:t> </a:t>
            </a:r>
            <a:r>
              <a:rPr lang="zh-CN" altLang="zh-CN" sz="2000" dirty="0"/>
              <a:t>为一个较大的值；</a:t>
            </a:r>
          </a:p>
          <a:p>
            <a:pPr>
              <a:spcBef>
                <a:spcPts val="1200"/>
              </a:spcBef>
              <a:buFont typeface="Wingdings" panose="05000000000000000000" pitchFamily="2" charset="2"/>
              <a:buChar char="l"/>
            </a:pPr>
            <a:r>
              <a:rPr lang="zh-CN" altLang="zh-CN" sz="2000" dirty="0"/>
              <a:t>输入中有很多小文件，依然想减少</a:t>
            </a:r>
            <a:r>
              <a:rPr lang="en-US" altLang="zh-CN" sz="2000" dirty="0"/>
              <a:t>map</a:t>
            </a:r>
            <a:r>
              <a:rPr lang="zh-CN" altLang="zh-CN" sz="2000" dirty="0"/>
              <a:t>数目</a:t>
            </a:r>
            <a:r>
              <a:rPr lang="zh-CN" altLang="en-US" sz="2000" dirty="0"/>
              <a:t>→</a:t>
            </a:r>
            <a:r>
              <a:rPr lang="zh-CN" altLang="zh-CN" sz="2000" dirty="0"/>
              <a:t>需将小文件</a:t>
            </a:r>
            <a:r>
              <a:rPr lang="en-US" altLang="zh-CN" sz="2000" dirty="0"/>
              <a:t>merge</a:t>
            </a:r>
            <a:r>
              <a:rPr lang="zh-CN" altLang="zh-CN" sz="2000" dirty="0"/>
              <a:t>为大文件，然后使用第二点准则</a:t>
            </a:r>
          </a:p>
          <a:p>
            <a:endParaRPr lang="zh-CN" altLang="en-US" dirty="0"/>
          </a:p>
        </p:txBody>
      </p:sp>
      <p:sp>
        <p:nvSpPr>
          <p:cNvPr id="2" name="标题 1"/>
          <p:cNvSpPr>
            <a:spLocks noGrp="1"/>
          </p:cNvSpPr>
          <p:nvPr>
            <p:ph type="title" idx="4294967295"/>
          </p:nvPr>
        </p:nvSpPr>
        <p:spPr>
          <a:xfrm>
            <a:off x="450378" y="1083238"/>
            <a:ext cx="5037513" cy="673013"/>
          </a:xfrm>
          <a:prstGeom prst="rect">
            <a:avLst/>
          </a:prstGeom>
        </p:spPr>
        <p:txBody>
          <a:bodyPr/>
          <a:lstStyle/>
          <a:p>
            <a:pPr algn="l">
              <a:spcBef>
                <a:spcPts val="1200"/>
              </a:spcBef>
            </a:pPr>
            <a:r>
              <a:rPr lang="en-US" altLang="zh-CN" sz="2800" dirty="0">
                <a:latin typeface="Arial" panose="020B0604020202020204" pitchFamily="34" charset="0"/>
                <a:ea typeface="宋体" panose="02010600030101010101" pitchFamily="2" charset="-122"/>
                <a:cs typeface="+mn-cs"/>
              </a:rPr>
              <a:t>Map</a:t>
            </a:r>
            <a:r>
              <a:rPr lang="zh-CN" altLang="en-US" sz="2800" dirty="0">
                <a:latin typeface="Arial" panose="020B0604020202020204" pitchFamily="34" charset="0"/>
                <a:ea typeface="宋体" panose="02010600030101010101" pitchFamily="2" charset="-122"/>
                <a:cs typeface="+mn-cs"/>
              </a:rPr>
              <a:t>数目设置准则</a:t>
            </a:r>
            <a:endParaRPr lang="en-US" altLang="zh-CN" sz="2800" dirty="0">
              <a:latin typeface="Arial" panose="020B0604020202020204" pitchFamily="34" charset="0"/>
              <a:ea typeface="宋体" panose="02010600030101010101" pitchFamily="2" charset="-122"/>
              <a:cs typeface="+mn-cs"/>
            </a:endParaRPr>
          </a:p>
        </p:txBody>
      </p:sp>
      <p:sp>
        <p:nvSpPr>
          <p:cNvPr id="6" name="文本框 5"/>
          <p:cNvSpPr txBox="1"/>
          <p:nvPr/>
        </p:nvSpPr>
        <p:spPr>
          <a:xfrm>
            <a:off x="-1105408" y="1901883"/>
            <a:ext cx="9741408" cy="3409116"/>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zh-CN"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7"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Times New Roman" panose="02020603050405020304" pitchFamily="18" charset="0"/>
                <a:cs typeface="Times New Roman" panose="02020603050405020304" pitchFamily="18" charset="0"/>
              </a:rPr>
              <a:t>map</a:t>
            </a:r>
            <a:r>
              <a:rPr lang="zh-CN" altLang="en-US" sz="3200" b="1" dirty="0">
                <a:solidFill>
                  <a:srgbClr val="002060"/>
                </a:solidFill>
                <a:latin typeface="Times New Roman" panose="02020603050405020304" pitchFamily="18" charset="0"/>
                <a:cs typeface="Times New Roman" panose="02020603050405020304" pitchFamily="18" charset="0"/>
              </a:rPr>
              <a:t>数目设置</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29</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200518" y="1220055"/>
            <a:ext cx="8910079" cy="1717475"/>
          </a:xfrm>
          <a:prstGeom prst="rect">
            <a:avLst/>
          </a:prstGeom>
        </p:spPr>
        <p:txBody>
          <a:bodyPr vert="horz" lIns="91440" tIns="45720" rIns="91440" bIns="45720" rtlCol="0">
            <a:normAutofit lnSpcReduction="1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200"/>
              </a:spcBef>
              <a:spcAft>
                <a:spcPct val="0"/>
              </a:spcAft>
              <a:buClrTx/>
              <a:buSzTx/>
              <a:buFont typeface="Arial" panose="020B0604020202020204" pitchFamily="34" charset="0"/>
              <a:buNone/>
              <a:defRPr/>
            </a:pPr>
            <a:r>
              <a:rPr kumimoji="0" lang="zh-CN"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将不同格式数据转换为键值表</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基础类</a:t>
            </a:r>
            <a:r>
              <a:rPr kumimoji="0" lang="en-US" altLang="zh-CN" sz="28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InputFormat</a:t>
            </a:r>
            <a:r>
              <a:rPr kumimoji="0" lang="zh-CN"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类</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800100" marR="0" lvl="0" indent="-3429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选择作为输入的文件或对象</a:t>
            </a:r>
          </a:p>
          <a:p>
            <a:pPr marL="800100" marR="0" lvl="0" indent="-3429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提供把文件分片的</a:t>
            </a:r>
            <a:r>
              <a:rPr kumimoji="0" lang="en-US" altLang="zh-CN" sz="2000" b="0" i="0" u="none" strike="noStrike" kern="1200" cap="none" spc="0" normalizeH="0" baseline="0" noProof="0" dirty="0" err="1" smtClean="0">
                <a:ln>
                  <a:noFill/>
                </a:ln>
                <a:solidFill>
                  <a:prstClr val="black"/>
                </a:solidFill>
                <a:effectLst/>
                <a:uLnTx/>
                <a:uFillTx/>
                <a:latin typeface="Arial" panose="020B0604020202020204" pitchFamily="34" charset="0"/>
                <a:ea typeface="宋体" panose="02010600030101010101" pitchFamily="2" charset="-122"/>
                <a:cs typeface="+mn-cs"/>
              </a:rPr>
              <a:t>InputSplits</a:t>
            </a:r>
            <a:r>
              <a:rPr lang="en-US" altLang="zh-CN" sz="2000" dirty="0" smtClean="0">
                <a:solidFill>
                  <a:prstClr val="black"/>
                </a:solidFill>
                <a:latin typeface="Arial" panose="020B0604020202020204" pitchFamily="34" charset="0"/>
                <a:ea typeface="宋体" panose="02010600030101010101" pitchFamily="2" charset="-122"/>
              </a:rPr>
              <a:t>()</a:t>
            </a:r>
            <a:r>
              <a:rPr kumimoji="0" lang="zh-CN" altLang="zh-CN" sz="20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方法</a:t>
            </a:r>
            <a:endPar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800100" marR="0" lvl="0" indent="-3429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为</a:t>
            </a:r>
            <a:r>
              <a:rPr kumimoji="0" lang="en-US" altLang="zh-CN" sz="2000" b="0"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RecordReader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读取文件提供一个工厂方法</a:t>
            </a:r>
            <a:endPar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7" name="图片 6"/>
          <p:cNvPicPr/>
          <p:nvPr/>
        </p:nvPicPr>
        <p:blipFill>
          <a:blip r:embed="rId3" cstate="print"/>
          <a:srcRect/>
          <a:stretch>
            <a:fillRect/>
          </a:stretch>
        </p:blipFill>
        <p:spPr>
          <a:xfrm>
            <a:off x="838200" y="2862069"/>
            <a:ext cx="7239001" cy="3995931"/>
          </a:xfrm>
          <a:prstGeom prst="rect">
            <a:avLst/>
          </a:prstGeom>
          <a:noFill/>
          <a:ln w="9525">
            <a:noFill/>
            <a:miter lim="800000"/>
            <a:headEnd/>
            <a:tailEnd/>
          </a:ln>
        </p:spPr>
      </p:pic>
      <p:sp>
        <p:nvSpPr>
          <p:cNvPr id="8"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Times New Roman" panose="02020603050405020304" pitchFamily="18" charset="0"/>
                <a:cs typeface="Times New Roman" panose="02020603050405020304" pitchFamily="18" charset="0"/>
              </a:rPr>
              <a:t>14.3.3 </a:t>
            </a:r>
            <a:r>
              <a:rPr lang="zh-CN" altLang="en-US" sz="3200" b="1" dirty="0" smtClean="0">
                <a:solidFill>
                  <a:srgbClr val="002060"/>
                </a:solidFill>
                <a:latin typeface="Times New Roman" panose="02020603050405020304" pitchFamily="18" charset="0"/>
                <a:cs typeface="Times New Roman" panose="02020603050405020304" pitchFamily="18" charset="0"/>
              </a:rPr>
              <a:t>输入格式处理</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3</a:t>
            </a:fld>
            <a:endParaRPr lang="zh-CN" altLang="en-US"/>
          </a:p>
        </p:txBody>
      </p:sp>
      <p:pic>
        <p:nvPicPr>
          <p:cNvPr id="2" name="图片 1" descr="SISD.svg"/>
          <p:cNvPicPr/>
          <p:nvPr/>
        </p:nvPicPr>
        <p:blipFill>
          <a:blip r:embed="rId4" cstate="print"/>
          <a:srcRect/>
          <a:stretch>
            <a:fillRect/>
          </a:stretch>
        </p:blipFill>
        <p:spPr>
          <a:xfrm>
            <a:off x="767715" y="1076325"/>
            <a:ext cx="2821940" cy="2707640"/>
          </a:xfrm>
          <a:prstGeom prst="rect">
            <a:avLst/>
          </a:prstGeom>
          <a:noFill/>
          <a:ln w="9525">
            <a:noFill/>
            <a:miter lim="800000"/>
            <a:headEnd/>
            <a:tailEnd/>
          </a:ln>
        </p:spPr>
      </p:pic>
      <p:pic>
        <p:nvPicPr>
          <p:cNvPr id="3" name="图片 2" descr="SIMD.svg"/>
          <p:cNvPicPr/>
          <p:nvPr/>
        </p:nvPicPr>
        <p:blipFill>
          <a:blip r:embed="rId5" cstate="print"/>
          <a:srcRect/>
          <a:stretch>
            <a:fillRect/>
          </a:stretch>
        </p:blipFill>
        <p:spPr>
          <a:xfrm>
            <a:off x="5318315" y="1076261"/>
            <a:ext cx="2729675" cy="2708339"/>
          </a:xfrm>
          <a:prstGeom prst="rect">
            <a:avLst/>
          </a:prstGeom>
          <a:noFill/>
          <a:ln w="9525">
            <a:noFill/>
            <a:miter lim="800000"/>
            <a:headEnd/>
            <a:tailEnd/>
          </a:ln>
        </p:spPr>
      </p:pic>
      <p:pic>
        <p:nvPicPr>
          <p:cNvPr id="11" name="图片 10" descr="MIMD.svg"/>
          <p:cNvPicPr/>
          <p:nvPr/>
        </p:nvPicPr>
        <p:blipFill>
          <a:blip r:embed="rId6" cstate="print"/>
          <a:srcRect/>
          <a:stretch>
            <a:fillRect/>
          </a:stretch>
        </p:blipFill>
        <p:spPr>
          <a:xfrm>
            <a:off x="5318125" y="3973195"/>
            <a:ext cx="2686050" cy="2572385"/>
          </a:xfrm>
          <a:prstGeom prst="rect">
            <a:avLst/>
          </a:prstGeom>
          <a:noFill/>
          <a:ln w="9525">
            <a:noFill/>
            <a:miter lim="800000"/>
            <a:headEnd/>
            <a:tailEnd/>
          </a:ln>
        </p:spPr>
      </p:pic>
      <p:pic>
        <p:nvPicPr>
          <p:cNvPr id="9" name="图片 8" descr="MISD.svg"/>
          <p:cNvPicPr/>
          <p:nvPr/>
        </p:nvPicPr>
        <p:blipFill>
          <a:blip r:embed="rId7" cstate="print"/>
          <a:srcRect/>
          <a:stretch>
            <a:fillRect/>
          </a:stretch>
        </p:blipFill>
        <p:spPr>
          <a:xfrm>
            <a:off x="767715" y="4093210"/>
            <a:ext cx="2788285" cy="2628265"/>
          </a:xfrm>
          <a:prstGeom prst="rect">
            <a:avLst/>
          </a:prstGeom>
          <a:noFill/>
          <a:ln w="9525">
            <a:noFill/>
            <a:miter lim="800000"/>
            <a:headEnd/>
            <a:tailEnd/>
          </a:ln>
        </p:spPr>
      </p:pic>
      <p:sp>
        <p:nvSpPr>
          <p:cNvPr id="10"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Calibri" panose="020F0502020204030204" pitchFamily="34" charset="0"/>
              </a:rPr>
              <a:t>分布式并行计算系统</a:t>
            </a:r>
            <a:endParaRPr lang="zh-CN" altLang="en-US" sz="3200" b="1" dirty="0">
              <a:solidFill>
                <a:srgbClr val="002060"/>
              </a:solidFill>
              <a:latin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30</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2" name="内容占位符 1"/>
          <p:cNvSpPr>
            <a:spLocks noGrp="1"/>
          </p:cNvSpPr>
          <p:nvPr>
            <p:ph sz="quarter" idx="13"/>
          </p:nvPr>
        </p:nvSpPr>
        <p:spPr/>
        <p:txBody>
          <a:bodyPr/>
          <a:lstStyle/>
          <a:p>
            <a:endParaRPr lang="zh-CN" altLang="en-US"/>
          </a:p>
        </p:txBody>
      </p:sp>
      <p:graphicFrame>
        <p:nvGraphicFramePr>
          <p:cNvPr id="7" name="表格 6"/>
          <p:cNvGraphicFramePr>
            <a:graphicFrameLocks noGrp="1"/>
          </p:cNvGraphicFramePr>
          <p:nvPr/>
        </p:nvGraphicFramePr>
        <p:xfrm>
          <a:off x="297839" y="1033568"/>
          <a:ext cx="8548322" cy="5681087"/>
        </p:xfrm>
        <a:graphic>
          <a:graphicData uri="http://schemas.openxmlformats.org/drawingml/2006/table">
            <a:tbl>
              <a:tblPr firstRow="1" firstCol="1" bandRow="1">
                <a:tableStyleId>{5C22544A-7EE6-4342-B048-85BDC9FD1C3A}</a:tableStyleId>
              </a:tblPr>
              <a:tblGrid>
                <a:gridCol w="2364163">
                  <a:extLst>
                    <a:ext uri="{9D8B030D-6E8A-4147-A177-3AD203B41FA5}">
                      <a16:colId xmlns:a16="http://schemas.microsoft.com/office/drawing/2014/main" val="20000"/>
                    </a:ext>
                  </a:extLst>
                </a:gridCol>
                <a:gridCol w="2956504">
                  <a:extLst>
                    <a:ext uri="{9D8B030D-6E8A-4147-A177-3AD203B41FA5}">
                      <a16:colId xmlns:a16="http://schemas.microsoft.com/office/drawing/2014/main" val="20001"/>
                    </a:ext>
                  </a:extLst>
                </a:gridCol>
                <a:gridCol w="1674647">
                  <a:extLst>
                    <a:ext uri="{9D8B030D-6E8A-4147-A177-3AD203B41FA5}">
                      <a16:colId xmlns:a16="http://schemas.microsoft.com/office/drawing/2014/main" val="20002"/>
                    </a:ext>
                  </a:extLst>
                </a:gridCol>
                <a:gridCol w="1553008">
                  <a:extLst>
                    <a:ext uri="{9D8B030D-6E8A-4147-A177-3AD203B41FA5}">
                      <a16:colId xmlns:a16="http://schemas.microsoft.com/office/drawing/2014/main" val="20003"/>
                    </a:ext>
                  </a:extLst>
                </a:gridCol>
              </a:tblGrid>
              <a:tr h="278211">
                <a:tc>
                  <a:txBody>
                    <a:bodyPr/>
                    <a:lstStyle/>
                    <a:p>
                      <a:pPr indent="127000" algn="ctr">
                        <a:lnSpc>
                          <a:spcPts val="1500"/>
                        </a:lnSpc>
                        <a:spcAft>
                          <a:spcPts val="0"/>
                        </a:spcAft>
                      </a:pPr>
                      <a:r>
                        <a:rPr lang="zh-CN" sz="1900" kern="0" dirty="0">
                          <a:effectLst/>
                        </a:rPr>
                        <a:t>输入格式</a:t>
                      </a:r>
                      <a:endParaRPr lang="zh-CN" sz="19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ctr">
                        <a:lnSpc>
                          <a:spcPts val="1500"/>
                        </a:lnSpc>
                        <a:spcAft>
                          <a:spcPts val="0"/>
                        </a:spcAft>
                      </a:pPr>
                      <a:r>
                        <a:rPr lang="zh-CN" sz="1900" kern="0" dirty="0">
                          <a:effectLst/>
                        </a:rPr>
                        <a:t>描述</a:t>
                      </a:r>
                      <a:endParaRPr lang="zh-CN" sz="19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ctr">
                        <a:lnSpc>
                          <a:spcPts val="1500"/>
                        </a:lnSpc>
                        <a:spcAft>
                          <a:spcPts val="0"/>
                        </a:spcAft>
                      </a:pPr>
                      <a:r>
                        <a:rPr lang="zh-CN" sz="1900" kern="0" dirty="0">
                          <a:effectLst/>
                        </a:rPr>
                        <a:t>键</a:t>
                      </a:r>
                      <a:endParaRPr lang="zh-CN" sz="19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ctr">
                        <a:lnSpc>
                          <a:spcPts val="1500"/>
                        </a:lnSpc>
                        <a:spcAft>
                          <a:spcPts val="0"/>
                        </a:spcAft>
                      </a:pPr>
                      <a:r>
                        <a:rPr lang="zh-CN" sz="1900" kern="0" dirty="0">
                          <a:effectLst/>
                        </a:rPr>
                        <a:t>值</a:t>
                      </a:r>
                      <a:endParaRPr lang="zh-CN" sz="1900" kern="100" dirty="0">
                        <a:effectLst/>
                        <a:latin typeface="Times New Roman" panose="02020603050405020304" pitchFamily="18" charset="0"/>
                        <a:ea typeface="宋体" panose="02010600030101010101" pitchFamily="2" charset="-122"/>
                      </a:endParaRPr>
                    </a:p>
                  </a:txBody>
                  <a:tcPr marL="22431" marR="22431" marT="22431" marB="22431" anchor="ctr"/>
                </a:tc>
                <a:extLst>
                  <a:ext uri="{0D108BD9-81ED-4DB2-BD59-A6C34878D82A}">
                    <a16:rowId xmlns:a16="http://schemas.microsoft.com/office/drawing/2014/main" val="10000"/>
                  </a:ext>
                </a:extLst>
              </a:tr>
              <a:tr h="294556">
                <a:tc>
                  <a:txBody>
                    <a:bodyPr/>
                    <a:lstStyle/>
                    <a:p>
                      <a:pPr indent="127000" algn="ctr">
                        <a:lnSpc>
                          <a:spcPts val="1500"/>
                        </a:lnSpc>
                        <a:spcAft>
                          <a:spcPts val="0"/>
                        </a:spcAft>
                      </a:pPr>
                      <a:r>
                        <a:rPr lang="en-US" sz="1600" kern="0" dirty="0" err="1">
                          <a:effectLst/>
                        </a:rPr>
                        <a:t>TextInputFormat</a:t>
                      </a:r>
                      <a:endParaRPr lang="zh-CN" sz="16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l">
                        <a:lnSpc>
                          <a:spcPts val="1500"/>
                        </a:lnSpc>
                        <a:spcAft>
                          <a:spcPts val="0"/>
                        </a:spcAft>
                      </a:pPr>
                      <a:r>
                        <a:rPr lang="zh-CN" sz="1500" kern="0" dirty="0">
                          <a:effectLst/>
                        </a:rPr>
                        <a:t>默认格式，读取文件的行</a:t>
                      </a:r>
                      <a:endParaRPr lang="zh-CN" sz="15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l">
                        <a:lnSpc>
                          <a:spcPts val="1500"/>
                        </a:lnSpc>
                        <a:spcAft>
                          <a:spcPts val="0"/>
                        </a:spcAft>
                      </a:pPr>
                      <a:r>
                        <a:rPr lang="zh-CN" sz="1500" kern="0" dirty="0">
                          <a:effectLst/>
                        </a:rPr>
                        <a:t>行的字节偏移量</a:t>
                      </a:r>
                      <a:endParaRPr lang="zh-CN" sz="15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l">
                        <a:lnSpc>
                          <a:spcPts val="1500"/>
                        </a:lnSpc>
                        <a:spcAft>
                          <a:spcPts val="0"/>
                        </a:spcAft>
                      </a:pPr>
                      <a:r>
                        <a:rPr lang="zh-CN" sz="1500" kern="0" dirty="0">
                          <a:effectLst/>
                        </a:rPr>
                        <a:t>行字符串内容</a:t>
                      </a:r>
                      <a:endParaRPr lang="zh-CN" sz="1500" kern="100" dirty="0">
                        <a:effectLst/>
                        <a:latin typeface="Times New Roman" panose="02020603050405020304" pitchFamily="18" charset="0"/>
                        <a:ea typeface="宋体" panose="02010600030101010101" pitchFamily="2" charset="-122"/>
                      </a:endParaRPr>
                    </a:p>
                  </a:txBody>
                  <a:tcPr marL="22431" marR="22431" marT="22431" marB="22431" anchor="ctr"/>
                </a:tc>
                <a:extLst>
                  <a:ext uri="{0D108BD9-81ED-4DB2-BD59-A6C34878D82A}">
                    <a16:rowId xmlns:a16="http://schemas.microsoft.com/office/drawing/2014/main" val="10001"/>
                  </a:ext>
                </a:extLst>
              </a:tr>
              <a:tr h="494091">
                <a:tc>
                  <a:txBody>
                    <a:bodyPr/>
                    <a:lstStyle/>
                    <a:p>
                      <a:pPr indent="127000" algn="ctr">
                        <a:lnSpc>
                          <a:spcPts val="1500"/>
                        </a:lnSpc>
                        <a:spcAft>
                          <a:spcPts val="0"/>
                        </a:spcAft>
                      </a:pPr>
                      <a:r>
                        <a:rPr lang="en-US" sz="1600" kern="0" dirty="0" err="1">
                          <a:effectLst/>
                        </a:rPr>
                        <a:t>KeyValueInputFormat</a:t>
                      </a:r>
                      <a:endParaRPr lang="zh-CN" sz="16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l">
                        <a:lnSpc>
                          <a:spcPts val="1500"/>
                        </a:lnSpc>
                        <a:spcAft>
                          <a:spcPts val="0"/>
                        </a:spcAft>
                      </a:pPr>
                      <a:r>
                        <a:rPr lang="zh-CN" sz="1500" kern="0" dirty="0">
                          <a:effectLst/>
                        </a:rPr>
                        <a:t>把行解析为键值对</a:t>
                      </a:r>
                      <a:endParaRPr lang="zh-CN" sz="15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l">
                        <a:lnSpc>
                          <a:spcPts val="1500"/>
                        </a:lnSpc>
                        <a:spcAft>
                          <a:spcPts val="0"/>
                        </a:spcAft>
                      </a:pPr>
                      <a:r>
                        <a:rPr lang="zh-CN" sz="1500" kern="0" dirty="0">
                          <a:effectLst/>
                        </a:rPr>
                        <a:t>第一个</a:t>
                      </a:r>
                      <a:r>
                        <a:rPr lang="en-US" sz="1500" kern="0" dirty="0">
                          <a:effectLst/>
                        </a:rPr>
                        <a:t>tab</a:t>
                      </a:r>
                      <a:r>
                        <a:rPr lang="zh-CN" sz="1500" kern="0" dirty="0">
                          <a:effectLst/>
                        </a:rPr>
                        <a:t>字符前的所有字符</a:t>
                      </a:r>
                      <a:endParaRPr lang="zh-CN" sz="15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l">
                        <a:lnSpc>
                          <a:spcPts val="1500"/>
                        </a:lnSpc>
                        <a:spcAft>
                          <a:spcPts val="0"/>
                        </a:spcAft>
                      </a:pPr>
                      <a:r>
                        <a:rPr lang="zh-CN" sz="1500" kern="0" dirty="0">
                          <a:effectLst/>
                        </a:rPr>
                        <a:t>行剩下的字符串内容</a:t>
                      </a:r>
                      <a:endParaRPr lang="zh-CN" sz="1500" kern="100" dirty="0">
                        <a:effectLst/>
                        <a:latin typeface="Times New Roman" panose="02020603050405020304" pitchFamily="18" charset="0"/>
                        <a:ea typeface="宋体" panose="02010600030101010101" pitchFamily="2" charset="-122"/>
                      </a:endParaRPr>
                    </a:p>
                  </a:txBody>
                  <a:tcPr marL="22431" marR="22431" marT="22431" marB="22431" anchor="ctr"/>
                </a:tc>
                <a:extLst>
                  <a:ext uri="{0D108BD9-81ED-4DB2-BD59-A6C34878D82A}">
                    <a16:rowId xmlns:a16="http://schemas.microsoft.com/office/drawing/2014/main" val="10002"/>
                  </a:ext>
                </a:extLst>
              </a:tr>
              <a:tr h="294556">
                <a:tc>
                  <a:txBody>
                    <a:bodyPr/>
                    <a:lstStyle/>
                    <a:p>
                      <a:pPr indent="127000" algn="ctr">
                        <a:lnSpc>
                          <a:spcPts val="1500"/>
                        </a:lnSpc>
                        <a:spcAft>
                          <a:spcPts val="0"/>
                        </a:spcAft>
                      </a:pPr>
                      <a:r>
                        <a:rPr lang="en-US" sz="1600" kern="0" dirty="0" err="1">
                          <a:effectLst/>
                        </a:rPr>
                        <a:t>SequenceFileInputFormat</a:t>
                      </a:r>
                      <a:endParaRPr lang="zh-CN" sz="16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l">
                        <a:lnSpc>
                          <a:spcPts val="1500"/>
                        </a:lnSpc>
                        <a:spcAft>
                          <a:spcPts val="0"/>
                        </a:spcAft>
                      </a:pPr>
                      <a:r>
                        <a:rPr lang="en-US" sz="1500" kern="0" dirty="0" err="1">
                          <a:effectLst/>
                        </a:rPr>
                        <a:t>Hadoop</a:t>
                      </a:r>
                      <a:r>
                        <a:rPr lang="zh-CN" sz="1500" kern="0" dirty="0">
                          <a:effectLst/>
                        </a:rPr>
                        <a:t>定义的二进制格式</a:t>
                      </a:r>
                      <a:endParaRPr lang="zh-CN" sz="15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l">
                        <a:lnSpc>
                          <a:spcPts val="1500"/>
                        </a:lnSpc>
                        <a:spcAft>
                          <a:spcPts val="0"/>
                        </a:spcAft>
                      </a:pPr>
                      <a:r>
                        <a:rPr lang="zh-CN" sz="1500" kern="0">
                          <a:effectLst/>
                        </a:rPr>
                        <a:t>用户自定义</a:t>
                      </a:r>
                      <a:endParaRPr lang="zh-CN" sz="1500" kern="10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l">
                        <a:lnSpc>
                          <a:spcPts val="1500"/>
                        </a:lnSpc>
                        <a:spcAft>
                          <a:spcPts val="0"/>
                        </a:spcAft>
                      </a:pPr>
                      <a:r>
                        <a:rPr lang="zh-CN" sz="1500" kern="0" dirty="0">
                          <a:effectLst/>
                        </a:rPr>
                        <a:t>用户自定义</a:t>
                      </a:r>
                      <a:endParaRPr lang="zh-CN" sz="1500" kern="100" dirty="0">
                        <a:effectLst/>
                        <a:latin typeface="Times New Roman" panose="02020603050405020304" pitchFamily="18" charset="0"/>
                        <a:ea typeface="宋体" panose="02010600030101010101" pitchFamily="2" charset="-122"/>
                      </a:endParaRPr>
                    </a:p>
                  </a:txBody>
                  <a:tcPr marL="22431" marR="22431" marT="22431" marB="22431" anchor="ctr"/>
                </a:tc>
                <a:extLst>
                  <a:ext uri="{0D108BD9-81ED-4DB2-BD59-A6C34878D82A}">
                    <a16:rowId xmlns:a16="http://schemas.microsoft.com/office/drawing/2014/main" val="10003"/>
                  </a:ext>
                </a:extLst>
              </a:tr>
              <a:tr h="1203441">
                <a:tc>
                  <a:txBody>
                    <a:bodyPr/>
                    <a:lstStyle/>
                    <a:p>
                      <a:pPr indent="127000" algn="ctr">
                        <a:lnSpc>
                          <a:spcPts val="1500"/>
                        </a:lnSpc>
                        <a:spcAft>
                          <a:spcPts val="0"/>
                        </a:spcAft>
                      </a:pPr>
                      <a:r>
                        <a:rPr lang="en-US" sz="1600" kern="0" dirty="0" err="1">
                          <a:effectLst/>
                        </a:rPr>
                        <a:t>SequenceFileAsTextInputFormat</a:t>
                      </a:r>
                      <a:endParaRPr lang="zh-CN" sz="16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l">
                        <a:lnSpc>
                          <a:spcPts val="1500"/>
                        </a:lnSpc>
                        <a:spcAft>
                          <a:spcPts val="0"/>
                        </a:spcAft>
                      </a:pPr>
                      <a:r>
                        <a:rPr lang="zh-CN" sz="1500" kern="0" dirty="0">
                          <a:effectLst/>
                        </a:rPr>
                        <a:t>是</a:t>
                      </a:r>
                      <a:r>
                        <a:rPr lang="en-US" sz="1500" kern="0" dirty="0" err="1">
                          <a:effectLst/>
                        </a:rPr>
                        <a:t>SequenceFileInputFormat</a:t>
                      </a:r>
                      <a:r>
                        <a:rPr lang="zh-CN" sz="1500" kern="0" dirty="0">
                          <a:effectLst/>
                        </a:rPr>
                        <a:t>的变体，它将键和值的顺序值转换为</a:t>
                      </a:r>
                      <a:r>
                        <a:rPr lang="en-US" sz="1500" kern="0" dirty="0">
                          <a:effectLst/>
                        </a:rPr>
                        <a:t>text</a:t>
                      </a:r>
                      <a:r>
                        <a:rPr lang="zh-CN" sz="1500" kern="0" dirty="0">
                          <a:effectLst/>
                        </a:rPr>
                        <a:t>。转换的时候会调用键和值的</a:t>
                      </a:r>
                      <a:r>
                        <a:rPr lang="en-US" sz="1500" kern="0" dirty="0" err="1">
                          <a:effectLst/>
                        </a:rPr>
                        <a:t>toString</a:t>
                      </a:r>
                      <a:r>
                        <a:rPr lang="zh-CN" sz="1500" kern="0" dirty="0">
                          <a:effectLst/>
                        </a:rPr>
                        <a:t>方法。这个格式可以是顺序文件作为流操作的输入。</a:t>
                      </a:r>
                      <a:endParaRPr lang="zh-CN" sz="15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l">
                        <a:lnSpc>
                          <a:spcPts val="1500"/>
                        </a:lnSpc>
                        <a:spcAft>
                          <a:spcPts val="0"/>
                        </a:spcAft>
                      </a:pPr>
                      <a:r>
                        <a:rPr lang="zh-CN" sz="1500" kern="0">
                          <a:effectLst/>
                        </a:rPr>
                        <a:t>转换后的键字符串</a:t>
                      </a:r>
                      <a:endParaRPr lang="zh-CN" sz="1500" kern="10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l">
                        <a:lnSpc>
                          <a:spcPts val="1500"/>
                        </a:lnSpc>
                        <a:spcAft>
                          <a:spcPts val="0"/>
                        </a:spcAft>
                      </a:pPr>
                      <a:r>
                        <a:rPr lang="zh-CN" sz="1500" kern="0" dirty="0">
                          <a:effectLst/>
                        </a:rPr>
                        <a:t>转换后的值字符串</a:t>
                      </a:r>
                      <a:endParaRPr lang="zh-CN" sz="1500" kern="100" dirty="0">
                        <a:effectLst/>
                        <a:latin typeface="Times New Roman" panose="02020603050405020304" pitchFamily="18" charset="0"/>
                        <a:ea typeface="宋体" panose="02010600030101010101" pitchFamily="2" charset="-122"/>
                      </a:endParaRPr>
                    </a:p>
                  </a:txBody>
                  <a:tcPr marL="22431" marR="22431" marT="22431" marB="22431" anchor="ctr"/>
                </a:tc>
                <a:extLst>
                  <a:ext uri="{0D108BD9-81ED-4DB2-BD59-A6C34878D82A}">
                    <a16:rowId xmlns:a16="http://schemas.microsoft.com/office/drawing/2014/main" val="10004"/>
                  </a:ext>
                </a:extLst>
              </a:tr>
              <a:tr h="1439891">
                <a:tc>
                  <a:txBody>
                    <a:bodyPr/>
                    <a:lstStyle/>
                    <a:p>
                      <a:pPr indent="127000" algn="ctr">
                        <a:lnSpc>
                          <a:spcPts val="1500"/>
                        </a:lnSpc>
                        <a:spcAft>
                          <a:spcPts val="0"/>
                        </a:spcAft>
                      </a:pPr>
                      <a:r>
                        <a:rPr lang="en-US" sz="1600" kern="0" dirty="0" err="1">
                          <a:effectLst/>
                        </a:rPr>
                        <a:t>SequenceFileAsBinaryInputFormat</a:t>
                      </a:r>
                      <a:endParaRPr lang="zh-CN" sz="16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l">
                        <a:lnSpc>
                          <a:spcPts val="1500"/>
                        </a:lnSpc>
                        <a:spcAft>
                          <a:spcPts val="0"/>
                        </a:spcAft>
                      </a:pPr>
                      <a:r>
                        <a:rPr lang="en-US" sz="1500" kern="0" dirty="0" err="1">
                          <a:effectLst/>
                        </a:rPr>
                        <a:t>SequenceFileAsBinaryInputFormat</a:t>
                      </a:r>
                      <a:r>
                        <a:rPr lang="zh-CN" sz="1500" kern="0" dirty="0">
                          <a:effectLst/>
                        </a:rPr>
                        <a:t>是</a:t>
                      </a:r>
                      <a:r>
                        <a:rPr lang="en-US" sz="1500" kern="0" dirty="0" err="1">
                          <a:effectLst/>
                        </a:rPr>
                        <a:t>SequenceFileInputFormat</a:t>
                      </a:r>
                      <a:r>
                        <a:rPr lang="zh-CN" sz="1500" kern="0" dirty="0">
                          <a:effectLst/>
                        </a:rPr>
                        <a:t>的另一种变体，它将顺序文件的二进制格式键和值封装为</a:t>
                      </a:r>
                      <a:r>
                        <a:rPr lang="en-US" sz="1500" kern="0" dirty="0" err="1">
                          <a:effectLst/>
                        </a:rPr>
                        <a:t>BytesWritable</a:t>
                      </a:r>
                      <a:r>
                        <a:rPr lang="zh-CN" sz="1500" kern="0" dirty="0">
                          <a:effectLst/>
                        </a:rPr>
                        <a:t>对象，应用程序可以任意地将这些字节数组解释为需要的类型。</a:t>
                      </a:r>
                      <a:endParaRPr lang="zh-CN" sz="15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ctr">
                        <a:lnSpc>
                          <a:spcPts val="1500"/>
                        </a:lnSpc>
                        <a:spcAft>
                          <a:spcPts val="0"/>
                        </a:spcAft>
                      </a:pPr>
                      <a:r>
                        <a:rPr lang="en-US" sz="1200" kern="0" dirty="0">
                          <a:effectLst/>
                        </a:rPr>
                        <a:t> </a:t>
                      </a:r>
                      <a:endParaRPr lang="zh-CN" sz="12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ctr">
                        <a:lnSpc>
                          <a:spcPts val="1500"/>
                        </a:lnSpc>
                        <a:spcAft>
                          <a:spcPts val="0"/>
                        </a:spcAft>
                      </a:pPr>
                      <a:r>
                        <a:rPr lang="en-US" sz="1200" kern="0">
                          <a:effectLst/>
                        </a:rPr>
                        <a:t> </a:t>
                      </a:r>
                      <a:endParaRPr lang="zh-CN" sz="1200" kern="100">
                        <a:effectLst/>
                        <a:latin typeface="Times New Roman" panose="02020603050405020304" pitchFamily="18" charset="0"/>
                        <a:ea typeface="宋体" panose="02010600030101010101" pitchFamily="2" charset="-122"/>
                      </a:endParaRPr>
                    </a:p>
                  </a:txBody>
                  <a:tcPr marL="22431" marR="22431" marT="22431" marB="22431" anchor="ctr"/>
                </a:tc>
                <a:extLst>
                  <a:ext uri="{0D108BD9-81ED-4DB2-BD59-A6C34878D82A}">
                    <a16:rowId xmlns:a16="http://schemas.microsoft.com/office/drawing/2014/main" val="10005"/>
                  </a:ext>
                </a:extLst>
              </a:tr>
              <a:tr h="1676341">
                <a:tc>
                  <a:txBody>
                    <a:bodyPr/>
                    <a:lstStyle/>
                    <a:p>
                      <a:pPr indent="127000" algn="ctr">
                        <a:lnSpc>
                          <a:spcPts val="1500"/>
                        </a:lnSpc>
                        <a:spcAft>
                          <a:spcPts val="0"/>
                        </a:spcAft>
                      </a:pPr>
                      <a:r>
                        <a:rPr lang="en-US" sz="1600" kern="0" dirty="0" err="1">
                          <a:effectLst/>
                        </a:rPr>
                        <a:t>DBInputFormat</a:t>
                      </a:r>
                      <a:endParaRPr lang="zh-CN" sz="16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l">
                        <a:lnSpc>
                          <a:spcPts val="1500"/>
                        </a:lnSpc>
                        <a:spcAft>
                          <a:spcPts val="0"/>
                        </a:spcAft>
                      </a:pPr>
                      <a:r>
                        <a:rPr lang="en-US" sz="1500" kern="0" dirty="0" err="1">
                          <a:effectLst/>
                        </a:rPr>
                        <a:t>DBInputForma</a:t>
                      </a:r>
                      <a:r>
                        <a:rPr lang="zh-CN" sz="1500" kern="0" dirty="0">
                          <a:effectLst/>
                        </a:rPr>
                        <a:t>是一个使用</a:t>
                      </a:r>
                      <a:r>
                        <a:rPr lang="en-US" sz="1500" kern="0" dirty="0">
                          <a:effectLst/>
                        </a:rPr>
                        <a:t>JDBC</a:t>
                      </a:r>
                      <a:r>
                        <a:rPr lang="zh-CN" sz="1500" kern="0" dirty="0">
                          <a:effectLst/>
                        </a:rPr>
                        <a:t>并且从关系数据库中读取数据的一种输入格式。由于它没有任何碎片技术，所以在访问数据库的时候必须非常小心，太多的</a:t>
                      </a:r>
                      <a:r>
                        <a:rPr lang="en-US" sz="1500" kern="0" dirty="0" err="1">
                          <a:effectLst/>
                        </a:rPr>
                        <a:t>mapper</a:t>
                      </a:r>
                      <a:r>
                        <a:rPr lang="zh-CN" sz="1500" kern="0" dirty="0">
                          <a:effectLst/>
                        </a:rPr>
                        <a:t>可能会事数据库受不了。因此</a:t>
                      </a:r>
                      <a:r>
                        <a:rPr lang="en-US" sz="1500" kern="0" dirty="0" err="1">
                          <a:effectLst/>
                        </a:rPr>
                        <a:t>DBInputFormat</a:t>
                      </a:r>
                      <a:r>
                        <a:rPr lang="zh-CN" sz="1500" kern="0" dirty="0">
                          <a:effectLst/>
                        </a:rPr>
                        <a:t>最好在加载小量数据集的时候用。</a:t>
                      </a:r>
                      <a:endParaRPr lang="zh-CN" sz="15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ctr">
                        <a:lnSpc>
                          <a:spcPts val="1500"/>
                        </a:lnSpc>
                        <a:spcAft>
                          <a:spcPts val="0"/>
                        </a:spcAft>
                      </a:pPr>
                      <a:r>
                        <a:rPr lang="en-US" sz="1200" kern="0" dirty="0">
                          <a:effectLst/>
                        </a:rPr>
                        <a:t> </a:t>
                      </a:r>
                      <a:endParaRPr lang="zh-CN" sz="12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ctr">
                        <a:lnSpc>
                          <a:spcPts val="1500"/>
                        </a:lnSpc>
                        <a:spcAft>
                          <a:spcPts val="0"/>
                        </a:spcAft>
                      </a:pPr>
                      <a:r>
                        <a:rPr lang="en-US" sz="1200" kern="0" dirty="0">
                          <a:effectLst/>
                        </a:rPr>
                        <a:t> </a:t>
                      </a:r>
                      <a:endParaRPr lang="zh-CN" sz="1200" kern="100" dirty="0">
                        <a:effectLst/>
                        <a:latin typeface="Times New Roman" panose="02020603050405020304" pitchFamily="18" charset="0"/>
                        <a:ea typeface="宋体" panose="02010600030101010101" pitchFamily="2" charset="-122"/>
                      </a:endParaRPr>
                    </a:p>
                  </a:txBody>
                  <a:tcPr marL="22431" marR="22431" marT="22431" marB="22431" anchor="ctr"/>
                </a:tc>
                <a:extLst>
                  <a:ext uri="{0D108BD9-81ED-4DB2-BD59-A6C34878D82A}">
                    <a16:rowId xmlns:a16="http://schemas.microsoft.com/office/drawing/2014/main" val="10006"/>
                  </a:ext>
                </a:extLst>
              </a:tr>
            </a:tbl>
          </a:graphicData>
        </a:graphic>
      </p:graphicFrame>
      <p:sp>
        <p:nvSpPr>
          <p:cNvPr id="6"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Times New Roman" panose="02020603050405020304" pitchFamily="18" charset="0"/>
                <a:cs typeface="Times New Roman" panose="02020603050405020304" pitchFamily="18" charset="0"/>
              </a:rPr>
              <a:t>输入格式处理</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31</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2" name="标题 1"/>
          <p:cNvSpPr>
            <a:spLocks noGrp="1"/>
          </p:cNvSpPr>
          <p:nvPr>
            <p:ph type="title" idx="4294967295"/>
          </p:nvPr>
        </p:nvSpPr>
        <p:spPr>
          <a:xfrm>
            <a:off x="313899" y="984344"/>
            <a:ext cx="10972800" cy="1143000"/>
          </a:xfrm>
          <a:prstGeom prst="rect">
            <a:avLst/>
          </a:prstGeom>
        </p:spPr>
        <p:txBody>
          <a:bodyPr/>
          <a:lstStyle/>
          <a:p>
            <a:pPr algn="l"/>
            <a:r>
              <a:rPr lang="en-US" altLang="zh-CN" sz="3200" b="1" dirty="0" smtClean="0">
                <a:solidFill>
                  <a:srgbClr val="0823A8"/>
                </a:solidFill>
                <a:latin typeface="Calibri" panose="020F0502020204030204" pitchFamily="34" charset="0"/>
                <a:ea typeface="宋体" panose="02010600030101010101" pitchFamily="2" charset="-122"/>
                <a:cs typeface="+mn-cs"/>
              </a:rPr>
              <a:t>MapReduce </a:t>
            </a:r>
            <a:r>
              <a:rPr lang="zh-CN" altLang="en-US" sz="3200" b="1" dirty="0">
                <a:solidFill>
                  <a:srgbClr val="0823A8"/>
                </a:solidFill>
                <a:latin typeface="Calibri" panose="020F0502020204030204" pitchFamily="34" charset="0"/>
                <a:ea typeface="宋体" panose="02010600030101010101" pitchFamily="2" charset="-122"/>
                <a:cs typeface="+mn-cs"/>
              </a:rPr>
              <a:t>计算流程</a:t>
            </a:r>
          </a:p>
        </p:txBody>
      </p:sp>
      <p:sp>
        <p:nvSpPr>
          <p:cNvPr id="6" name="文本框 5"/>
          <p:cNvSpPr txBox="1"/>
          <p:nvPr/>
        </p:nvSpPr>
        <p:spPr>
          <a:xfrm>
            <a:off x="457200" y="990603"/>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7" name="图片 6"/>
          <p:cNvPicPr/>
          <p:nvPr/>
        </p:nvPicPr>
        <p:blipFill>
          <a:blip r:embed="rId3" cstate="print"/>
          <a:srcRect/>
          <a:stretch>
            <a:fillRect/>
          </a:stretch>
        </p:blipFill>
        <p:spPr>
          <a:xfrm>
            <a:off x="609600" y="1141661"/>
            <a:ext cx="8372901" cy="5214693"/>
          </a:xfrm>
          <a:prstGeom prst="rect">
            <a:avLst/>
          </a:prstGeom>
          <a:solidFill>
            <a:schemeClr val="bg1"/>
          </a:solidFill>
          <a:ln w="9525">
            <a:noFill/>
            <a:miter lim="800000"/>
            <a:headEnd/>
            <a:tailEnd/>
          </a:ln>
        </p:spPr>
      </p:pic>
      <p:sp>
        <p:nvSpPr>
          <p:cNvPr id="8"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a:solidFill>
                  <a:srgbClr val="002060"/>
                </a:solidFill>
                <a:latin typeface="Times New Roman" panose="02020603050405020304" pitchFamily="18" charset="0"/>
                <a:cs typeface="Times New Roman" panose="02020603050405020304" pitchFamily="18" charset="0"/>
              </a:rPr>
              <a:t>14.4 </a:t>
            </a:r>
            <a:r>
              <a:rPr lang="zh-CN" altLang="en-US" sz="3200" b="1" dirty="0" smtClean="0">
                <a:solidFill>
                  <a:srgbClr val="002060"/>
                </a:solidFill>
                <a:latin typeface="Times New Roman" panose="02020603050405020304" pitchFamily="18" charset="0"/>
                <a:cs typeface="Times New Roman" panose="02020603050405020304" pitchFamily="18" charset="0"/>
              </a:rPr>
              <a:t>映射与化简</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32</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2" name="标题 1"/>
          <p:cNvSpPr>
            <a:spLocks noGrp="1"/>
          </p:cNvSpPr>
          <p:nvPr>
            <p:ph type="title" idx="4294967295"/>
          </p:nvPr>
        </p:nvSpPr>
        <p:spPr>
          <a:xfrm>
            <a:off x="104633" y="1019881"/>
            <a:ext cx="8934733" cy="812800"/>
          </a:xfrm>
          <a:prstGeom prst="rect">
            <a:avLst/>
          </a:prstGeom>
        </p:spPr>
        <p:txBody>
          <a:bodyPr/>
          <a:lstStyle/>
          <a:p>
            <a:pPr algn="l"/>
            <a:r>
              <a:rPr lang="en-US" altLang="zh-CN" sz="3200" b="1" dirty="0">
                <a:solidFill>
                  <a:srgbClr val="0823A8"/>
                </a:solidFill>
                <a:latin typeface="Calibri" panose="020F0502020204030204" pitchFamily="34" charset="0"/>
                <a:ea typeface="宋体" panose="02010600030101010101" pitchFamily="2" charset="-122"/>
                <a:cs typeface="+mn-cs"/>
              </a:rPr>
              <a:t> MapReduce</a:t>
            </a:r>
            <a:r>
              <a:rPr lang="zh-CN" altLang="en-US" sz="3200" b="1" dirty="0">
                <a:solidFill>
                  <a:srgbClr val="0823A8"/>
                </a:solidFill>
                <a:latin typeface="Calibri" panose="020F0502020204030204" pitchFamily="34" charset="0"/>
                <a:ea typeface="宋体" panose="02010600030101010101" pitchFamily="2" charset="-122"/>
                <a:cs typeface="+mn-cs"/>
              </a:rPr>
              <a:t>流程三个阶段：</a:t>
            </a:r>
            <a:r>
              <a:rPr lang="en-US" altLang="zh-CN" sz="3200" b="1" dirty="0">
                <a:solidFill>
                  <a:srgbClr val="0823A8"/>
                </a:solidFill>
                <a:latin typeface="Calibri" panose="020F0502020204030204" pitchFamily="34" charset="0"/>
                <a:ea typeface="宋体" panose="02010600030101010101" pitchFamily="2" charset="-122"/>
                <a:cs typeface="+mn-cs"/>
              </a:rPr>
              <a:t>Map/</a:t>
            </a:r>
            <a:r>
              <a:rPr lang="en-US" altLang="zh-CN" sz="3200" b="1" dirty="0" err="1">
                <a:solidFill>
                  <a:srgbClr val="0823A8"/>
                </a:solidFill>
                <a:latin typeface="Calibri" panose="020F0502020204030204" pitchFamily="34" charset="0"/>
                <a:ea typeface="宋体" panose="02010600030101010101" pitchFamily="2" charset="-122"/>
                <a:cs typeface="+mn-cs"/>
              </a:rPr>
              <a:t>Shaffle</a:t>
            </a:r>
            <a:r>
              <a:rPr lang="en-US" altLang="zh-CN" sz="3200" b="1" dirty="0">
                <a:solidFill>
                  <a:srgbClr val="0823A8"/>
                </a:solidFill>
                <a:latin typeface="Calibri" panose="020F0502020204030204" pitchFamily="34" charset="0"/>
                <a:ea typeface="宋体" panose="02010600030101010101" pitchFamily="2" charset="-122"/>
                <a:cs typeface="+mn-cs"/>
              </a:rPr>
              <a:t>/Reduce</a:t>
            </a:r>
            <a:endParaRPr lang="zh-CN" altLang="en-US" sz="3200" b="1" dirty="0">
              <a:solidFill>
                <a:srgbClr val="0823A8"/>
              </a:solidFill>
              <a:latin typeface="Calibri" panose="020F0502020204030204" pitchFamily="34" charset="0"/>
              <a:ea typeface="宋体" panose="02010600030101010101" pitchFamily="2" charset="-122"/>
              <a:cs typeface="+mn-cs"/>
            </a:endParaRPr>
          </a:p>
        </p:txBody>
      </p:sp>
      <p:sp>
        <p:nvSpPr>
          <p:cNvPr id="6" name="文本框 5"/>
          <p:cNvSpPr txBox="1"/>
          <p:nvPr/>
        </p:nvSpPr>
        <p:spPr>
          <a:xfrm>
            <a:off x="571500" y="1864239"/>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（映射）</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800100" marR="0" lvl="0" indent="-3429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Mapper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执行</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 task</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，将输出结果写入中间文件</a:t>
            </a: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Shuffle</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（归并）</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800100" marR="0" lvl="0" indent="-3429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把</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Mapper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的输出数据归并整理后分发给</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处理，包括</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merge</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combine</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sort</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和</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partition</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几个步骤；</a:t>
            </a: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（化简）</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800100" marR="0" lvl="0" indent="-3429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执行</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 task</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，将最后结果写入</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HDFS</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Times New Roman" panose="02020603050405020304" pitchFamily="18" charset="0"/>
                <a:cs typeface="Times New Roman" panose="02020603050405020304" pitchFamily="18" charset="0"/>
              </a:rPr>
              <a:t>映射与化简</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33</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536745" y="1207599"/>
            <a:ext cx="8150055" cy="259657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rgbClr val="0823A8"/>
                </a:solidFill>
                <a:effectLst/>
                <a:uLnTx/>
                <a:uFillTx/>
                <a:latin typeface="Calibri" panose="020F0502020204030204" pitchFamily="34" charset="0"/>
                <a:ea typeface="宋体" panose="02010600030101010101" pitchFamily="2" charset="-122"/>
                <a:cs typeface="+mn-cs"/>
              </a:rPr>
              <a:t>Map</a:t>
            </a:r>
            <a:r>
              <a:rPr kumimoji="0" lang="zh-CN" altLang="zh-CN" sz="3200" b="1" i="0" u="none" strike="noStrike" kern="1200" cap="none" spc="0" normalizeH="0" baseline="0" noProof="0" dirty="0">
                <a:ln>
                  <a:noFill/>
                </a:ln>
                <a:solidFill>
                  <a:srgbClr val="0823A8"/>
                </a:solidFill>
                <a:effectLst/>
                <a:uLnTx/>
                <a:uFillTx/>
                <a:latin typeface="Calibri" panose="020F0502020204030204" pitchFamily="34" charset="0"/>
                <a:ea typeface="宋体" panose="02010600030101010101" pitchFamily="2" charset="-122"/>
                <a:cs typeface="+mn-cs"/>
              </a:rPr>
              <a:t>（映射）阶段</a:t>
            </a: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Mapper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的输入数据</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来源：</a:t>
            </a:r>
            <a:r>
              <a:rPr kumimoji="0" lang="en-US" altLang="zh-CN" sz="2000" b="0"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MapContext</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en-US" altLang="zh-CN" sz="2000" b="0"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MapContext</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的实现依赖于</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r>
              <a:rPr kumimoji="0" lang="en-US" altLang="zh-CN" sz="2000" b="0"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MapContextImpl</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en-US" altLang="zh-CN" sz="2000" b="0"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MapContextImpl</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内部组合</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r>
              <a:rPr kumimoji="0" lang="en-US" altLang="zh-CN" sz="2000" b="0"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InputSplit</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和</a:t>
            </a:r>
            <a:r>
              <a:rPr kumimoji="0" lang="en-US" altLang="zh-CN" sz="2000" b="0"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RecordReader</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800100" marR="0" lvl="0" indent="-3429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提供了读取和封装输入数据键值对（</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key, value</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）的方法。</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 name="文本框 5"/>
          <p:cNvSpPr txBox="1"/>
          <p:nvPr/>
        </p:nvSpPr>
        <p:spPr>
          <a:xfrm>
            <a:off x="536745" y="3800631"/>
            <a:ext cx="8377585" cy="282517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对于每一个</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split</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，系统都生成一个</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 task</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，调用</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Mapper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来执行，将读入数据转换成键值对格式</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完成计算处理后，将输出结果写入中间文件</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一个</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任务可以在集群的任何计算节点上运行</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多个</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任务可以并行地运行在集群上</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Times New Roman" panose="02020603050405020304" pitchFamily="18" charset="0"/>
                <a:cs typeface="Times New Roman" panose="02020603050405020304" pitchFamily="18" charset="0"/>
              </a:rPr>
              <a:t>映射与化简</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34</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2" name="标题 1"/>
          <p:cNvSpPr>
            <a:spLocks noGrp="1"/>
          </p:cNvSpPr>
          <p:nvPr>
            <p:ph type="title" idx="4294967295"/>
          </p:nvPr>
        </p:nvSpPr>
        <p:spPr>
          <a:xfrm>
            <a:off x="261840" y="1057276"/>
            <a:ext cx="8344847" cy="812800"/>
          </a:xfrm>
          <a:prstGeom prst="rect">
            <a:avLst/>
          </a:prstGeom>
        </p:spPr>
        <p:txBody>
          <a:bodyPr/>
          <a:lstStyle/>
          <a:p>
            <a:pPr algn="l"/>
            <a:r>
              <a:rPr lang="en-US" altLang="zh-CN" sz="4000" dirty="0"/>
              <a:t> </a:t>
            </a:r>
            <a:r>
              <a:rPr lang="en-US" altLang="zh-CN" sz="3200" b="1" dirty="0">
                <a:solidFill>
                  <a:srgbClr val="0823A8"/>
                </a:solidFill>
                <a:latin typeface="Calibri" panose="020F0502020204030204" pitchFamily="34" charset="0"/>
                <a:ea typeface="宋体" panose="02010600030101010101" pitchFamily="2" charset="-122"/>
                <a:cs typeface="+mn-cs"/>
              </a:rPr>
              <a:t>Map/</a:t>
            </a:r>
            <a:r>
              <a:rPr lang="en-US" altLang="zh-CN" sz="3200" b="1" dirty="0" err="1">
                <a:solidFill>
                  <a:srgbClr val="0823A8"/>
                </a:solidFill>
                <a:latin typeface="Calibri" panose="020F0502020204030204" pitchFamily="34" charset="0"/>
                <a:ea typeface="宋体" panose="02010600030101010101" pitchFamily="2" charset="-122"/>
                <a:cs typeface="+mn-cs"/>
              </a:rPr>
              <a:t>Shaffle</a:t>
            </a:r>
            <a:r>
              <a:rPr lang="en-US" altLang="zh-CN" sz="3200" b="1" dirty="0">
                <a:solidFill>
                  <a:srgbClr val="0823A8"/>
                </a:solidFill>
                <a:latin typeface="Calibri" panose="020F0502020204030204" pitchFamily="34" charset="0"/>
                <a:ea typeface="宋体" panose="02010600030101010101" pitchFamily="2" charset="-122"/>
                <a:cs typeface="+mn-cs"/>
              </a:rPr>
              <a:t>/Reduce</a:t>
            </a:r>
            <a:r>
              <a:rPr lang="zh-CN" altLang="en-US" sz="3200" b="1" dirty="0">
                <a:solidFill>
                  <a:srgbClr val="0823A8"/>
                </a:solidFill>
                <a:latin typeface="Calibri" panose="020F0502020204030204" pitchFamily="34" charset="0"/>
                <a:ea typeface="宋体" panose="02010600030101010101" pitchFamily="2" charset="-122"/>
                <a:cs typeface="+mn-cs"/>
              </a:rPr>
              <a:t>任务与实现</a:t>
            </a:r>
          </a:p>
        </p:txBody>
      </p:sp>
      <p:pic>
        <p:nvPicPr>
          <p:cNvPr id="7" name="图片 6"/>
          <p:cNvPicPr/>
          <p:nvPr/>
        </p:nvPicPr>
        <p:blipFill>
          <a:blip r:embed="rId3" cstate="print"/>
          <a:srcRect/>
          <a:stretch>
            <a:fillRect/>
          </a:stretch>
        </p:blipFill>
        <p:spPr>
          <a:xfrm>
            <a:off x="457200" y="1717207"/>
            <a:ext cx="8149487" cy="4750741"/>
          </a:xfrm>
          <a:prstGeom prst="rect">
            <a:avLst/>
          </a:prstGeom>
          <a:noFill/>
          <a:ln w="9525">
            <a:noFill/>
            <a:miter lim="800000"/>
            <a:headEnd/>
            <a:tailEnd/>
          </a:ln>
        </p:spPr>
      </p:pic>
      <p:sp>
        <p:nvSpPr>
          <p:cNvPr id="6"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Times New Roman" panose="02020603050405020304" pitchFamily="18" charset="0"/>
                <a:cs typeface="Times New Roman" panose="02020603050405020304" pitchFamily="18" charset="0"/>
              </a:rPr>
              <a:t>映射与化简</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sp>
        <p:nvSpPr>
          <p:cNvPr id="3" name="圆角矩形 2"/>
          <p:cNvSpPr/>
          <p:nvPr/>
        </p:nvSpPr>
        <p:spPr>
          <a:xfrm>
            <a:off x="990600" y="3962400"/>
            <a:ext cx="6705600" cy="533400"/>
          </a:xfrm>
          <a:prstGeom prst="roundRect">
            <a:avLst/>
          </a:prstGeom>
          <a:solidFill>
            <a:schemeClr val="accent3">
              <a:lumMod val="20000"/>
              <a:lumOff val="80000"/>
              <a:alpha val="36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35</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329457" y="1270902"/>
            <a:ext cx="8485086" cy="2578291"/>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20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Shuffle</a:t>
            </a:r>
            <a:r>
              <a:rPr kumimoji="0" lang="zh-CN"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（归并）阶段</a:t>
            </a: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主要任务</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将每个</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 task</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的输出结果进行归并、排序、然后按照一定的规则分发给</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去执行化简步骤</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Shuffle</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任务实际上涉及到</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的输出以及</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的输入</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Shuffle</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阶段</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的</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两个部分：</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相关部分和</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相关部分</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Times New Roman" panose="02020603050405020304" pitchFamily="18" charset="0"/>
                <a:cs typeface="Times New Roman" panose="02020603050405020304" pitchFamily="18" charset="0"/>
              </a:rPr>
              <a:t>映射与化简</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9457" y="3042625"/>
            <a:ext cx="8420047" cy="381537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36</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230860" y="1294945"/>
            <a:ext cx="4594913" cy="4420055"/>
          </a:xfrm>
          <a:prstGeom prst="rect">
            <a:avLst/>
          </a:prstGeom>
        </p:spPr>
        <p:txBody>
          <a:bodyPr vert="horz" lIns="91440" tIns="45720" rIns="91440" bIns="45720" rtlCol="0">
            <a:normAutofit fontScale="92500" lnSpcReduction="1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Shuffle</a:t>
            </a:r>
            <a:r>
              <a:rPr kumimoji="0" lang="zh-CN"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阶段</a:t>
            </a: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—Map</a:t>
            </a:r>
            <a:r>
              <a:rPr kumimoji="0" lang="zh-CN"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端的</a:t>
            </a: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Shuffle</a:t>
            </a:r>
            <a:endParaRPr kumimoji="0" lang="zh-CN"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Mapper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从</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HDFS</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读取</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split</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，然后执行</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 ()</a:t>
            </a:r>
            <a:endPar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根据</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key</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或</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value</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以及</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数量划分输出中间表</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决定交由哪个</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 task</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来处理</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lvl="0">
              <a:spcBef>
                <a:spcPts val="1200"/>
              </a:spcBef>
              <a:buFont typeface="Wingdings" panose="05000000000000000000" pitchFamily="2" charset="2"/>
              <a:buChar char="l"/>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将中间数据写入内存</a:t>
            </a:r>
            <a:r>
              <a:rPr kumimoji="0" lang="zh-CN" altLang="zh-CN" sz="20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缓冲区</a:t>
            </a:r>
            <a:r>
              <a:rPr lang="zh-CN" altLang="en-US" sz="2000" dirty="0">
                <a:solidFill>
                  <a:prstClr val="black"/>
                </a:solidFill>
                <a:latin typeface="Arial" panose="020B0604020202020204" pitchFamily="34" charset="0"/>
              </a:rPr>
              <a:t>。如果缓冲区数据量达到阈值（默认</a:t>
            </a:r>
            <a:r>
              <a:rPr lang="en-US" altLang="zh-CN" sz="2000" dirty="0">
                <a:solidFill>
                  <a:prstClr val="black"/>
                </a:solidFill>
                <a:latin typeface="Arial" panose="020B0604020202020204" pitchFamily="34" charset="0"/>
              </a:rPr>
              <a:t>80%</a:t>
            </a:r>
            <a:r>
              <a:rPr lang="zh-CN" altLang="en-US" sz="2000" dirty="0">
                <a:solidFill>
                  <a:prstClr val="black"/>
                </a:solidFill>
                <a:latin typeface="Arial" panose="020B0604020202020204" pitchFamily="34" charset="0"/>
              </a:rPr>
              <a:t>），</a:t>
            </a:r>
            <a:r>
              <a:rPr lang="en-US" altLang="zh-CN" sz="2000" dirty="0">
                <a:solidFill>
                  <a:prstClr val="black"/>
                </a:solidFill>
                <a:latin typeface="Arial" panose="020B0604020202020204" pitchFamily="34" charset="0"/>
              </a:rPr>
              <a:t>spill</a:t>
            </a:r>
            <a:r>
              <a:rPr lang="zh-CN" altLang="en-US" sz="2000" dirty="0">
                <a:solidFill>
                  <a:prstClr val="black"/>
                </a:solidFill>
                <a:latin typeface="Arial" panose="020B0604020202020204" pitchFamily="34" charset="0"/>
              </a:rPr>
              <a:t>线程启动执行溢写过程。每次</a:t>
            </a:r>
            <a:r>
              <a:rPr lang="en-US" altLang="zh-CN" sz="2000" dirty="0">
                <a:solidFill>
                  <a:prstClr val="black"/>
                </a:solidFill>
                <a:latin typeface="Arial" panose="020B0604020202020204" pitchFamily="34" charset="0"/>
              </a:rPr>
              <a:t>spill</a:t>
            </a:r>
            <a:r>
              <a:rPr lang="zh-CN" altLang="en-US" sz="2000" dirty="0">
                <a:solidFill>
                  <a:prstClr val="black"/>
                </a:solidFill>
                <a:latin typeface="Arial" panose="020B0604020202020204" pitchFamily="34" charset="0"/>
              </a:rPr>
              <a:t>操作都会在磁盘上生成一个溢写文件。如果</a:t>
            </a:r>
            <a:r>
              <a:rPr lang="en-US" altLang="zh-CN" sz="2000" dirty="0">
                <a:solidFill>
                  <a:prstClr val="black"/>
                </a:solidFill>
                <a:latin typeface="Arial" panose="020B0604020202020204" pitchFamily="34" charset="0"/>
              </a:rPr>
              <a:t>client</a:t>
            </a:r>
            <a:r>
              <a:rPr lang="zh-CN" altLang="en-US" sz="2000" dirty="0">
                <a:solidFill>
                  <a:prstClr val="black"/>
                </a:solidFill>
                <a:latin typeface="Arial" panose="020B0604020202020204" pitchFamily="34" charset="0"/>
              </a:rPr>
              <a:t>设置</a:t>
            </a:r>
            <a:r>
              <a:rPr lang="zh-CN" altLang="en-US" sz="2000" dirty="0" smtClean="0">
                <a:solidFill>
                  <a:prstClr val="black"/>
                </a:solidFill>
                <a:latin typeface="Arial" panose="020B0604020202020204" pitchFamily="34" charset="0"/>
              </a:rPr>
              <a:t>过</a:t>
            </a:r>
            <a:r>
              <a:rPr lang="en-US" altLang="zh-CN" sz="2000" dirty="0" smtClean="0">
                <a:solidFill>
                  <a:prstClr val="black"/>
                </a:solidFill>
                <a:latin typeface="Arial" panose="020B0604020202020204" pitchFamily="34" charset="0"/>
              </a:rPr>
              <a:t>Combiner</a:t>
            </a:r>
            <a:r>
              <a:rPr lang="zh-CN" altLang="en-US" sz="2000" dirty="0">
                <a:solidFill>
                  <a:prstClr val="black"/>
                </a:solidFill>
                <a:latin typeface="Arial" panose="020B0604020202020204" pitchFamily="34" charset="0"/>
              </a:rPr>
              <a:t>，那么</a:t>
            </a:r>
            <a:r>
              <a:rPr lang="en-US" altLang="zh-CN" sz="2000" dirty="0">
                <a:solidFill>
                  <a:prstClr val="black"/>
                </a:solidFill>
                <a:latin typeface="Arial" panose="020B0604020202020204" pitchFamily="34" charset="0"/>
              </a:rPr>
              <a:t>Combiner</a:t>
            </a:r>
            <a:r>
              <a:rPr lang="zh-CN" altLang="en-US" sz="2000" dirty="0">
                <a:solidFill>
                  <a:prstClr val="black"/>
                </a:solidFill>
                <a:latin typeface="Arial" panose="020B0604020202020204" pitchFamily="34" charset="0"/>
              </a:rPr>
              <a:t>就</a:t>
            </a:r>
            <a:r>
              <a:rPr lang="zh-CN" altLang="en-US" sz="2000" dirty="0" smtClean="0">
                <a:solidFill>
                  <a:prstClr val="black"/>
                </a:solidFill>
                <a:latin typeface="Arial" panose="020B0604020202020204" pitchFamily="34" charset="0"/>
              </a:rPr>
              <a:t>会合并</a:t>
            </a:r>
            <a:r>
              <a:rPr lang="zh-CN" altLang="en-US" sz="2000" dirty="0">
                <a:solidFill>
                  <a:prstClr val="black"/>
                </a:solidFill>
                <a:latin typeface="Arial" panose="020B0604020202020204" pitchFamily="34" charset="0"/>
              </a:rPr>
              <a:t>键值</a:t>
            </a:r>
            <a:r>
              <a:rPr lang="zh-CN" altLang="en-US" sz="2000" dirty="0" smtClean="0">
                <a:solidFill>
                  <a:prstClr val="black"/>
                </a:solidFill>
                <a:latin typeface="Arial" panose="020B0604020202020204" pitchFamily="34" charset="0"/>
              </a:rPr>
              <a:t>对。</a:t>
            </a:r>
            <a:endPar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a:spcBef>
                <a:spcPts val="1200"/>
              </a:spcBef>
              <a:buFont typeface="Wingdings" panose="05000000000000000000" pitchFamily="2" charset="2"/>
              <a:buChar char="l"/>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 task</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完成时，将全部溢写文件</a:t>
            </a:r>
            <a:r>
              <a:rPr kumimoji="0" lang="zh-CN" altLang="zh-CN" sz="20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归并</a:t>
            </a:r>
            <a:r>
              <a:rPr lang="zh-CN" altLang="en-US" sz="2000" dirty="0">
                <a:solidFill>
                  <a:prstClr val="black"/>
                </a:solidFill>
                <a:latin typeface="Arial" panose="020B0604020202020204" pitchFamily="34" charset="0"/>
              </a:rPr>
              <a:t>（</a:t>
            </a:r>
            <a:r>
              <a:rPr lang="en-US" altLang="zh-CN" sz="2000" dirty="0">
                <a:solidFill>
                  <a:prstClr val="black"/>
                </a:solidFill>
                <a:latin typeface="Arial" panose="020B0604020202020204" pitchFamily="34" charset="0"/>
              </a:rPr>
              <a:t>Merge</a:t>
            </a:r>
            <a:r>
              <a:rPr lang="zh-CN" altLang="zh-CN" sz="2000" dirty="0" smtClean="0">
                <a:solidFill>
                  <a:prstClr val="black"/>
                </a:solidFill>
                <a:latin typeface="Arial" panose="020B0604020202020204" pitchFamily="34" charset="0"/>
              </a:rPr>
              <a:t>）</a:t>
            </a:r>
            <a:r>
              <a:rPr kumimoji="0" lang="zh-CN" altLang="zh-CN" sz="20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到</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一起合成一个溢写</a:t>
            </a:r>
            <a:r>
              <a:rPr kumimoji="0" lang="zh-CN" altLang="zh-CN" sz="20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文件</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pic>
        <p:nvPicPr>
          <p:cNvPr id="8" name="图片 7"/>
          <p:cNvPicPr/>
          <p:nvPr/>
        </p:nvPicPr>
        <p:blipFill>
          <a:blip r:embed="rId3" cstate="print"/>
          <a:srcRect/>
          <a:stretch>
            <a:fillRect/>
          </a:stretch>
        </p:blipFill>
        <p:spPr>
          <a:xfrm>
            <a:off x="4825773" y="1022701"/>
            <a:ext cx="4087367" cy="5420679"/>
          </a:xfrm>
          <a:prstGeom prst="rect">
            <a:avLst/>
          </a:prstGeom>
          <a:noFill/>
          <a:ln w="9525">
            <a:noFill/>
            <a:miter lim="800000"/>
            <a:headEnd/>
            <a:tailEnd/>
          </a:ln>
        </p:spPr>
      </p:pic>
      <p:sp>
        <p:nvSpPr>
          <p:cNvPr id="7"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Times New Roman" panose="02020603050405020304" pitchFamily="18" charset="0"/>
                <a:cs typeface="Times New Roman" panose="02020603050405020304" pitchFamily="18" charset="0"/>
              </a:rPr>
              <a:t>映射与化简</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sp>
        <p:nvSpPr>
          <p:cNvPr id="2" name="矩形 1"/>
          <p:cNvSpPr/>
          <p:nvPr/>
        </p:nvSpPr>
        <p:spPr>
          <a:xfrm>
            <a:off x="4520" y="5521150"/>
            <a:ext cx="4739885" cy="1200329"/>
          </a:xfrm>
          <a:prstGeom prst="rect">
            <a:avLst/>
          </a:prstGeom>
        </p:spPr>
        <p:txBody>
          <a:bodyPr wrap="square">
            <a:spAutoFit/>
          </a:bodyPr>
          <a:lstStyle/>
          <a:p>
            <a:r>
              <a:rPr lang="en-US" dirty="0" err="1">
                <a:solidFill>
                  <a:srgbClr val="FF0000"/>
                </a:solidFill>
              </a:rPr>
              <a:t>合并（Combine）和归并（Merge）的区别：三个键值对</a:t>
            </a:r>
            <a:r>
              <a:rPr lang="en-US" dirty="0">
                <a:solidFill>
                  <a:srgbClr val="FF0000"/>
                </a:solidFill>
              </a:rPr>
              <a:t>&lt;“a</a:t>
            </a:r>
            <a:r>
              <a:rPr lang="en-US" dirty="0" smtClean="0">
                <a:solidFill>
                  <a:srgbClr val="FF0000"/>
                </a:solidFill>
              </a:rPr>
              <a:t>”，1&gt;、&lt;“</a:t>
            </a:r>
            <a:r>
              <a:rPr lang="en-US" dirty="0">
                <a:solidFill>
                  <a:srgbClr val="FF0000"/>
                </a:solidFill>
              </a:rPr>
              <a:t>a</a:t>
            </a:r>
            <a:r>
              <a:rPr lang="en-US" dirty="0" smtClean="0">
                <a:solidFill>
                  <a:srgbClr val="FF0000"/>
                </a:solidFill>
              </a:rPr>
              <a:t>”，1&gt;、&lt;“</a:t>
            </a:r>
            <a:r>
              <a:rPr lang="en-US" dirty="0">
                <a:solidFill>
                  <a:srgbClr val="FF0000"/>
                </a:solidFill>
              </a:rPr>
              <a:t>a”，2&gt;，</a:t>
            </a:r>
            <a:r>
              <a:rPr lang="en-US" dirty="0" err="1">
                <a:solidFill>
                  <a:srgbClr val="FF0000"/>
                </a:solidFill>
              </a:rPr>
              <a:t>如果合并，会得到</a:t>
            </a:r>
            <a:r>
              <a:rPr lang="en-US" dirty="0">
                <a:solidFill>
                  <a:srgbClr val="FF0000"/>
                </a:solidFill>
              </a:rPr>
              <a:t> &lt;“a”，4&gt;；</a:t>
            </a:r>
            <a:r>
              <a:rPr lang="en-US" dirty="0" err="1">
                <a:solidFill>
                  <a:srgbClr val="FF0000"/>
                </a:solidFill>
              </a:rPr>
              <a:t>如果归并，会得到</a:t>
            </a:r>
            <a:r>
              <a:rPr lang="en-US" dirty="0">
                <a:solidFill>
                  <a:srgbClr val="FF0000"/>
                </a:solidFill>
              </a:rPr>
              <a:t>&lt;“a”,&lt;</a:t>
            </a:r>
            <a:r>
              <a:rPr lang="en-US" dirty="0" smtClean="0">
                <a:solidFill>
                  <a:srgbClr val="FF0000"/>
                </a:solidFill>
              </a:rPr>
              <a:t>1,1,</a:t>
            </a:r>
            <a:r>
              <a:rPr lang="en-US" altLang="zh-CN" dirty="0" smtClean="0">
                <a:solidFill>
                  <a:srgbClr val="FF0000"/>
                </a:solidFill>
              </a:rPr>
              <a:t>2</a:t>
            </a:r>
            <a:r>
              <a:rPr lang="en-US" dirty="0" smtClean="0">
                <a:solidFill>
                  <a:srgbClr val="FF0000"/>
                </a:solidFill>
              </a:rPr>
              <a:t>&gt;&gt;。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994856"/>
            <a:ext cx="8720919" cy="720725"/>
          </a:xfrm>
          <a:prstGeom prst="rect">
            <a:avLst/>
          </a:prstGeom>
        </p:spPr>
        <p:txBody>
          <a:bodyPr/>
          <a:lstStyle/>
          <a:p>
            <a:pPr algn="l"/>
            <a:r>
              <a:rPr lang="en-US" altLang="zh-CN" sz="3200" b="1" dirty="0">
                <a:solidFill>
                  <a:srgbClr val="0823A8"/>
                </a:solidFill>
                <a:latin typeface="Calibri" panose="020F0502020204030204" pitchFamily="34" charset="0"/>
                <a:ea typeface="宋体" panose="02010600030101010101" pitchFamily="2" charset="-122"/>
                <a:cs typeface="+mn-cs"/>
              </a:rPr>
              <a:t>Map</a:t>
            </a:r>
            <a:r>
              <a:rPr lang="zh-CN" altLang="en-US" sz="3200" b="1" dirty="0">
                <a:solidFill>
                  <a:srgbClr val="0823A8"/>
                </a:solidFill>
                <a:latin typeface="Calibri" panose="020F0502020204030204" pitchFamily="34" charset="0"/>
                <a:ea typeface="宋体" panose="02010600030101010101" pitchFamily="2" charset="-122"/>
                <a:cs typeface="+mn-cs"/>
              </a:rPr>
              <a:t>端</a:t>
            </a:r>
            <a:r>
              <a:rPr lang="en-US" altLang="zh-CN" sz="3200" b="1" dirty="0">
                <a:solidFill>
                  <a:srgbClr val="0823A8"/>
                </a:solidFill>
                <a:latin typeface="Calibri" panose="020F0502020204030204" pitchFamily="34" charset="0"/>
                <a:ea typeface="宋体" panose="02010600030101010101" pitchFamily="2" charset="-122"/>
                <a:cs typeface="+mn-cs"/>
              </a:rPr>
              <a:t>Shuffle</a:t>
            </a:r>
            <a:r>
              <a:rPr lang="zh-CN" altLang="en-US" sz="3200" b="1" dirty="0">
                <a:solidFill>
                  <a:srgbClr val="0823A8"/>
                </a:solidFill>
                <a:latin typeface="Calibri" panose="020F0502020204030204" pitchFamily="34" charset="0"/>
                <a:ea typeface="宋体" panose="02010600030101010101" pitchFamily="2" charset="-122"/>
                <a:cs typeface="+mn-cs"/>
              </a:rPr>
              <a:t>结果保存</a:t>
            </a:r>
          </a:p>
        </p:txBody>
      </p:sp>
      <p:sp>
        <p:nvSpPr>
          <p:cNvPr id="4" name="TextBox 1"/>
          <p:cNvSpPr txBox="1"/>
          <p:nvPr/>
        </p:nvSpPr>
        <p:spPr>
          <a:xfrm>
            <a:off x="4114800" y="1587970"/>
            <a:ext cx="4735450" cy="4570482"/>
          </a:xfrm>
          <a:prstGeom prst="rect">
            <a:avLst/>
          </a:prstGeom>
          <a:noFill/>
        </p:spPr>
        <p:txBody>
          <a:bodyPr wrap="square" lIns="0" tIns="0" rIns="0" rtlCol="0">
            <a:spAutoFit/>
          </a:bodyPr>
          <a:lstStyle/>
          <a:p>
            <a:pPr marL="457200" marR="0" lvl="0" indent="-457200" algn="l" defTabSz="914400" rtl="0" eaLnBrk="1" fontAlgn="auto" latinLnBrk="0" hangingPunct="1">
              <a:lnSpc>
                <a:spcPct val="150000"/>
              </a:lnSpc>
              <a:spcBef>
                <a:spcPts val="0"/>
              </a:spcBef>
              <a:spcAft>
                <a:spcPts val="0"/>
              </a:spcAft>
              <a:buClrTx/>
              <a:buSzTx/>
              <a:buFontTx/>
              <a:buAutoNum type="circleNumDbPlain"/>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cs typeface="Times New Roman" panose="02020603050405020304"/>
              </a:rPr>
              <a:t>处理输入数据</a:t>
            </a:r>
            <a:endParaRPr kumimoji="0" lang="en-US" altLang="zh-CN" sz="28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Times New Roman" panose="02020603050405020304"/>
            </a:endParaRPr>
          </a:p>
          <a:p>
            <a:pPr marL="457200" marR="0" lvl="0" indent="-457200" algn="l" defTabSz="914400" rtl="0" eaLnBrk="1" fontAlgn="auto" latinLnBrk="0" hangingPunct="1">
              <a:lnSpc>
                <a:spcPct val="150000"/>
              </a:lnSpc>
              <a:spcBef>
                <a:spcPts val="0"/>
              </a:spcBef>
              <a:spcAft>
                <a:spcPts val="0"/>
              </a:spcAft>
              <a:buClrTx/>
              <a:buSzTx/>
              <a:buFontTx/>
              <a:buAutoNum type="circleNumDbPlain" startAt="2"/>
              <a:defRPr/>
            </a:pPr>
            <a:r>
              <a:rPr kumimoji="0" lang="en-US" altLang="zh-CN" sz="2800" b="0" i="0" u="none" strike="noStrike" kern="1200" cap="none" spc="0" normalizeH="0" baseline="0" noProof="0" dirty="0" err="1">
                <a:ln>
                  <a:noFill/>
                </a:ln>
                <a:solidFill>
                  <a:srgbClr val="000000"/>
                </a:solidFill>
                <a:effectLst/>
                <a:uLnTx/>
                <a:uFillTx/>
                <a:latin typeface="Times New Roman" panose="02020603050405020304"/>
                <a:ea typeface="宋体" panose="02010600030101010101" pitchFamily="2" charset="-122"/>
                <a:cs typeface="Times New Roman" panose="02020603050405020304"/>
              </a:rPr>
              <a:t>寻找对应Reduce（Partition</a:t>
            </a:r>
            <a:r>
              <a:rPr kumimoji="0" lang="en-US" altLang="zh-CN" sz="2800" b="0"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cs typeface="Times New Roman" panose="02020603050405020304"/>
              </a:rPr>
              <a:t>）</a:t>
            </a:r>
            <a:endParaRPr kumimoji="0" lang="en-US" altLang="zh-CN" sz="28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Times New Roman" panose="02020603050405020304"/>
            </a:endParaRPr>
          </a:p>
          <a:p>
            <a:pPr marL="342900" marR="0" lvl="0" indent="-342900" algn="l" defTabSz="914400" rtl="0" eaLnBrk="1" fontAlgn="auto" latinLnBrk="0" hangingPunct="1">
              <a:lnSpc>
                <a:spcPct val="150000"/>
              </a:lnSpc>
              <a:spcBef>
                <a:spcPts val="0"/>
              </a:spcBef>
              <a:spcAft>
                <a:spcPts val="0"/>
              </a:spcAft>
              <a:buClrTx/>
              <a:buSzTx/>
              <a:buFontTx/>
              <a:buAutoNum type="circleNumDbPlain" startAt="3"/>
              <a:defRPr/>
            </a:pPr>
            <a:r>
              <a:rPr kumimoji="0" lang="en-US" altLang="zh-CN" sz="2800" b="0" i="0" u="none" strike="noStrike" kern="1200" cap="none" spc="0" normalizeH="0" baseline="0" noProof="0" dirty="0" err="1">
                <a:ln>
                  <a:noFill/>
                </a:ln>
                <a:solidFill>
                  <a:srgbClr val="000000"/>
                </a:solidFill>
                <a:effectLst/>
                <a:uLnTx/>
                <a:uFillTx/>
                <a:latin typeface="Times New Roman" panose="02020603050405020304"/>
                <a:ea typeface="宋体" panose="02010600030101010101" pitchFamily="2" charset="-122"/>
                <a:cs typeface="Times New Roman" panose="02020603050405020304"/>
              </a:rPr>
              <a:t>内存数据溢出到磁盘（Spill</a:t>
            </a:r>
            <a:r>
              <a:rPr kumimoji="0" lang="en-US" altLang="zh-CN" sz="2800" b="0"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cs typeface="Times New Roman" panose="02020603050405020304"/>
              </a:rPr>
              <a:t>）</a:t>
            </a:r>
          </a:p>
          <a:p>
            <a:pPr marL="800100" marR="0" lvl="1" indent="-342900" algn="l" defTabSz="914400" rtl="0" eaLnBrk="1" fontAlgn="auto" latinLnBrk="0" hangingPunct="1">
              <a:lnSpc>
                <a:spcPct val="150000"/>
              </a:lnSpc>
              <a:spcBef>
                <a:spcPts val="0"/>
              </a:spcBef>
              <a:spcAft>
                <a:spcPts val="0"/>
              </a:spcAft>
              <a:buClrTx/>
              <a:buSzTx/>
              <a:buFont typeface="Symbol" panose="05050102010706020507" charset="2"/>
              <a:buChar char="-"/>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cs typeface="Times New Roman" panose="02020603050405020304"/>
              </a:rPr>
              <a:t>Sort</a:t>
            </a:r>
          </a:p>
          <a:p>
            <a:pPr marL="800100" marR="0" lvl="1" indent="-342900" algn="l" defTabSz="914400" rtl="0" eaLnBrk="1" fontAlgn="auto" latinLnBrk="0" hangingPunct="1">
              <a:lnSpc>
                <a:spcPct val="150000"/>
              </a:lnSpc>
              <a:spcBef>
                <a:spcPts val="0"/>
              </a:spcBef>
              <a:spcAft>
                <a:spcPts val="0"/>
              </a:spcAft>
              <a:buClrTx/>
              <a:buSzTx/>
              <a:buFont typeface="Symbol" panose="05050102010706020507" charset="2"/>
              <a:buChar char="-"/>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cs typeface="Times New Roman" panose="02020603050405020304"/>
              </a:rPr>
              <a:t>Combine</a:t>
            </a: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cs typeface="Times New Roman" panose="02020603050405020304"/>
              </a:rPr>
              <a:t>④</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Times New Roman" panose="02020603050405020304"/>
              </a:rPr>
              <a:t>   </a:t>
            </a:r>
            <a:r>
              <a:rPr kumimoji="0" lang="en-US" altLang="zh-CN" sz="2800" b="0" i="0" u="none" strike="noStrike" kern="1200" cap="none" spc="0" normalizeH="0" baseline="0" noProof="0" dirty="0" err="1">
                <a:ln>
                  <a:noFill/>
                </a:ln>
                <a:solidFill>
                  <a:srgbClr val="000000"/>
                </a:solidFill>
                <a:effectLst/>
                <a:uLnTx/>
                <a:uFillTx/>
                <a:latin typeface="Times New Roman" panose="02020603050405020304"/>
                <a:ea typeface="宋体" panose="02010600030101010101" pitchFamily="2" charset="-122"/>
                <a:cs typeface="Times New Roman" panose="02020603050405020304"/>
              </a:rPr>
              <a:t>合并中间结果文件（Merge</a:t>
            </a:r>
            <a:r>
              <a:rPr kumimoji="0" lang="en-US" altLang="zh-CN" sz="2800" b="0"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cs typeface="Times New Roman" panose="02020603050405020304"/>
              </a:rPr>
              <a:t>）</a:t>
            </a:r>
          </a:p>
        </p:txBody>
      </p:sp>
      <p:pic>
        <p:nvPicPr>
          <p:cNvPr id="5" name="图片 4"/>
          <p:cNvPicPr>
            <a:picLocks noChangeAspect="1"/>
          </p:cNvPicPr>
          <p:nvPr/>
        </p:nvPicPr>
        <p:blipFill>
          <a:blip r:embed="rId3" cstate="print"/>
          <a:stretch>
            <a:fillRect/>
          </a:stretch>
        </p:blipFill>
        <p:spPr>
          <a:xfrm>
            <a:off x="423081" y="1715581"/>
            <a:ext cx="5090829" cy="4859428"/>
          </a:xfrm>
          <a:prstGeom prst="rect">
            <a:avLst/>
          </a:prstGeom>
        </p:spPr>
      </p:pic>
      <p:sp>
        <p:nvSpPr>
          <p:cNvPr id="6"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Times New Roman" panose="02020603050405020304" pitchFamily="18" charset="0"/>
                <a:cs typeface="Times New Roman" panose="02020603050405020304" pitchFamily="18" charset="0"/>
              </a:rPr>
              <a:t>映射与化简</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lstStyle/>
          <a:p>
            <a:pPr>
              <a:buFont typeface="Wingdings" panose="05000000000000000000" pitchFamily="2" charset="2"/>
              <a:buChar char="l"/>
            </a:pPr>
            <a:r>
              <a:rPr lang="zh-CN" altLang="en-US" sz="2400" dirty="0">
                <a:latin typeface="Times New Roman" panose="02020603050405020304"/>
                <a:cs typeface="Times New Roman" panose="02020603050405020304"/>
              </a:rPr>
              <a:t>作用：将</a:t>
            </a:r>
            <a:r>
              <a:rPr lang="en-US" altLang="zh-CN" sz="2400" dirty="0">
                <a:latin typeface="Times New Roman" panose="02020603050405020304"/>
                <a:cs typeface="Times New Roman" panose="02020603050405020304"/>
              </a:rPr>
              <a:t>map</a:t>
            </a:r>
            <a:r>
              <a:rPr lang="zh-CN" altLang="en-US" sz="2400" dirty="0">
                <a:latin typeface="Times New Roman" panose="02020603050405020304"/>
                <a:cs typeface="Times New Roman" panose="02020603050405020304"/>
              </a:rPr>
              <a:t>的结果发送到</a:t>
            </a:r>
            <a:r>
              <a:rPr lang="en-US" altLang="zh-CN" sz="2400" dirty="0">
                <a:latin typeface="Times New Roman" panose="02020603050405020304"/>
                <a:cs typeface="Times New Roman" panose="02020603050405020304"/>
              </a:rPr>
              <a:t>reduce</a:t>
            </a:r>
          </a:p>
          <a:p>
            <a:pPr>
              <a:buFont typeface="Wingdings" panose="05000000000000000000" pitchFamily="2" charset="2"/>
              <a:buChar char="l"/>
            </a:pPr>
            <a:r>
              <a:rPr kumimoji="1" lang="zh-CN" altLang="en-US" sz="2400" dirty="0">
                <a:latin typeface="Times New Roman" panose="02020603050405020304"/>
                <a:cs typeface="Times New Roman" panose="02020603050405020304"/>
              </a:rPr>
              <a:t>要求：负载均衡、效率</a:t>
            </a:r>
            <a:endParaRPr kumimoji="1" lang="en-US" altLang="zh-CN" sz="2400" dirty="0">
              <a:latin typeface="Times New Roman" panose="02020603050405020304"/>
              <a:cs typeface="Times New Roman" panose="02020603050405020304"/>
            </a:endParaRPr>
          </a:p>
          <a:p>
            <a:pPr>
              <a:buFont typeface="Wingdings" panose="05000000000000000000" pitchFamily="2" charset="2"/>
              <a:buChar char="l"/>
            </a:pPr>
            <a:r>
              <a:rPr lang="zh-CN" altLang="en-US" sz="2400" dirty="0">
                <a:latin typeface="Times New Roman" panose="02020603050405020304"/>
                <a:cs typeface="Times New Roman" panose="02020603050405020304"/>
              </a:rPr>
              <a:t>默认</a:t>
            </a:r>
            <a:r>
              <a:rPr lang="en-US" altLang="zh-CN" sz="2400" dirty="0" err="1">
                <a:latin typeface="Times New Roman" panose="02020603050405020304"/>
                <a:cs typeface="Times New Roman" panose="02020603050405020304"/>
              </a:rPr>
              <a:t>HashPartitioner</a:t>
            </a:r>
            <a:endParaRPr lang="en-US" altLang="zh-CN" sz="2400" dirty="0">
              <a:latin typeface="Times New Roman" panose="02020603050405020304"/>
              <a:cs typeface="Times New Roman" panose="02020603050405020304"/>
            </a:endParaRPr>
          </a:p>
          <a:p>
            <a:pPr marL="0" indent="0">
              <a:buNone/>
            </a:pPr>
            <a:r>
              <a:rPr lang="en-US" altLang="zh-CN" sz="2400" dirty="0">
                <a:latin typeface="Times New Roman" panose="02020603050405020304"/>
                <a:cs typeface="Times New Roman" panose="02020603050405020304"/>
              </a:rPr>
              <a:t>(</a:t>
            </a:r>
            <a:r>
              <a:rPr lang="en-US" altLang="zh-CN" sz="2000" dirty="0" err="1">
                <a:latin typeface="Times New Roman" panose="02020603050405020304"/>
                <a:cs typeface="Times New Roman" panose="02020603050405020304"/>
              </a:rPr>
              <a:t>key.hashCode</a:t>
            </a:r>
            <a:r>
              <a:rPr lang="en-US" altLang="zh-CN" sz="2000" dirty="0">
                <a:latin typeface="Times New Roman" panose="02020603050405020304"/>
                <a:cs typeface="Times New Roman" panose="02020603050405020304"/>
              </a:rPr>
              <a:t>()</a:t>
            </a:r>
            <a:r>
              <a:rPr lang="zh-CN" altLang="en-US" sz="2000" dirty="0">
                <a:latin typeface="Times New Roman" panose="02020603050405020304"/>
                <a:cs typeface="Times New Roman" panose="02020603050405020304"/>
              </a:rPr>
              <a:t> </a:t>
            </a:r>
            <a:r>
              <a:rPr lang="en-US" altLang="zh-CN" sz="2000" dirty="0">
                <a:latin typeface="Times New Roman" panose="02020603050405020304"/>
                <a:cs typeface="Times New Roman" panose="02020603050405020304"/>
              </a:rPr>
              <a:t>&amp;</a:t>
            </a:r>
            <a:r>
              <a:rPr lang="zh-CN" altLang="en-US" sz="2000" dirty="0">
                <a:latin typeface="Times New Roman" panose="02020603050405020304"/>
                <a:cs typeface="Times New Roman" panose="02020603050405020304"/>
              </a:rPr>
              <a:t> </a:t>
            </a:r>
            <a:r>
              <a:rPr lang="en-US" altLang="zh-CN" sz="2000" dirty="0" err="1">
                <a:latin typeface="Times New Roman" panose="02020603050405020304"/>
                <a:cs typeface="Times New Roman" panose="02020603050405020304"/>
              </a:rPr>
              <a:t>Integer.MAX_VALUE</a:t>
            </a:r>
            <a:r>
              <a:rPr lang="zh-CN" altLang="zh-CN" sz="2000" dirty="0">
                <a:latin typeface="Times New Roman" panose="02020603050405020304"/>
                <a:cs typeface="Times New Roman" panose="02020603050405020304"/>
              </a:rPr>
              <a:t>)</a:t>
            </a:r>
            <a:r>
              <a:rPr lang="en-US" altLang="zh-CN" sz="2000" dirty="0">
                <a:latin typeface="Times New Roman" panose="02020603050405020304"/>
                <a:cs typeface="Times New Roman" panose="02020603050405020304"/>
              </a:rPr>
              <a:t>%</a:t>
            </a:r>
            <a:r>
              <a:rPr lang="en-US" altLang="zh-CN" sz="2000" dirty="0" err="1">
                <a:latin typeface="Times New Roman" panose="02020603050405020304"/>
                <a:cs typeface="Times New Roman" panose="02020603050405020304"/>
              </a:rPr>
              <a:t>numReduceTasks</a:t>
            </a:r>
            <a:endParaRPr lang="en-US" altLang="zh-CN" sz="2000" dirty="0">
              <a:latin typeface="Times New Roman" panose="02020603050405020304"/>
              <a:cs typeface="Times New Roman" panose="02020603050405020304"/>
            </a:endParaRPr>
          </a:p>
        </p:txBody>
      </p:sp>
      <p:sp>
        <p:nvSpPr>
          <p:cNvPr id="2" name="标题 1"/>
          <p:cNvSpPr>
            <a:spLocks noGrp="1"/>
          </p:cNvSpPr>
          <p:nvPr>
            <p:ph type="title" idx="4294967295"/>
          </p:nvPr>
        </p:nvSpPr>
        <p:spPr>
          <a:xfrm>
            <a:off x="247934" y="966103"/>
            <a:ext cx="9122770" cy="720725"/>
          </a:xfrm>
          <a:prstGeom prst="rect">
            <a:avLst/>
          </a:prstGeom>
        </p:spPr>
        <p:txBody>
          <a:bodyPr/>
          <a:lstStyle/>
          <a:p>
            <a:pPr algn="l"/>
            <a:r>
              <a:rPr lang="en-US" altLang="zh-CN" sz="3200" b="1" dirty="0">
                <a:solidFill>
                  <a:srgbClr val="0823A8"/>
                </a:solidFill>
                <a:latin typeface="Calibri" panose="020F0502020204030204" pitchFamily="34" charset="0"/>
                <a:ea typeface="宋体" panose="02010600030101010101" pitchFamily="2" charset="-122"/>
                <a:cs typeface="+mn-cs"/>
              </a:rPr>
              <a:t>Partition</a:t>
            </a:r>
            <a:endParaRPr lang="zh-CN" altLang="en-US" sz="3200" b="1" dirty="0">
              <a:solidFill>
                <a:srgbClr val="0823A8"/>
              </a:solidFill>
              <a:latin typeface="Calibri" panose="020F0502020204030204" pitchFamily="34" charset="0"/>
              <a:ea typeface="宋体" panose="02010600030101010101" pitchFamily="2" charset="-122"/>
              <a:cs typeface="+mn-cs"/>
            </a:endParaRPr>
          </a:p>
        </p:txBody>
      </p:sp>
      <p:pic>
        <p:nvPicPr>
          <p:cNvPr id="4" name="图片 3"/>
          <p:cNvPicPr>
            <a:picLocks noChangeAspect="1"/>
          </p:cNvPicPr>
          <p:nvPr/>
        </p:nvPicPr>
        <p:blipFill>
          <a:blip r:embed="rId3" cstate="print"/>
          <a:stretch>
            <a:fillRect/>
          </a:stretch>
        </p:blipFill>
        <p:spPr>
          <a:xfrm>
            <a:off x="247934" y="3091251"/>
            <a:ext cx="8571932" cy="3410246"/>
          </a:xfrm>
          <a:prstGeom prst="rect">
            <a:avLst/>
          </a:prstGeom>
        </p:spPr>
      </p:pic>
      <p:sp>
        <p:nvSpPr>
          <p:cNvPr id="5" name="文本框 4"/>
          <p:cNvSpPr txBox="1"/>
          <p:nvPr/>
        </p:nvSpPr>
        <p:spPr>
          <a:xfrm>
            <a:off x="-1231349" y="6726681"/>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7" name="TextBox 1"/>
          <p:cNvSpPr txBox="1"/>
          <p:nvPr/>
        </p:nvSpPr>
        <p:spPr>
          <a:xfrm>
            <a:off x="381000" y="6516881"/>
            <a:ext cx="6967292" cy="341119"/>
          </a:xfrm>
          <a:prstGeom prst="rect">
            <a:avLst/>
          </a:prstGeom>
          <a:noFill/>
        </p:spPr>
        <p:txBody>
          <a:bodyPr wrap="none" lIns="0" tIns="0" rIns="0" rtlCol="0">
            <a:spAutoFit/>
          </a:bodyPr>
          <a:lstStyle/>
          <a:p>
            <a:pPr marL="285750" marR="0" lvl="0" indent="-285750" algn="l" defTabSz="914400" rtl="0" eaLnBrk="1" fontAlgn="auto" latinLnBrk="0" hangingPunct="1">
              <a:lnSpc>
                <a:spcPts val="2300"/>
              </a:lnSpc>
              <a:spcBef>
                <a:spcPts val="0"/>
              </a:spcBef>
              <a:spcAft>
                <a:spcPts val="0"/>
              </a:spcAft>
              <a:buClrTx/>
              <a:buSzTx/>
              <a:buFont typeface="Wingdings" panose="05000000000000000000" charset="0"/>
              <a:buChar char="l"/>
              <a:tabLst>
                <a:tab pos="3822065" algn="l"/>
              </a:tabLst>
              <a:defRPr/>
            </a:pP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自定义：job.setPartitionerClass</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(MyPartitioner.class);</a:t>
            </a:r>
          </a:p>
        </p:txBody>
      </p:sp>
      <p:sp>
        <p:nvSpPr>
          <p:cNvPr id="8"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Times New Roman" panose="02020603050405020304" pitchFamily="18" charset="0"/>
                <a:cs typeface="Times New Roman" panose="02020603050405020304" pitchFamily="18" charset="0"/>
              </a:rPr>
              <a:t>映射与化简</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45659" y="1064728"/>
            <a:ext cx="9448799" cy="720725"/>
          </a:xfrm>
          <a:prstGeom prst="rect">
            <a:avLst/>
          </a:prstGeom>
        </p:spPr>
        <p:txBody>
          <a:bodyPr/>
          <a:lstStyle/>
          <a:p>
            <a:pPr algn="l"/>
            <a:r>
              <a:rPr lang="en-US" altLang="zh-CN" sz="3200" b="1" dirty="0">
                <a:solidFill>
                  <a:srgbClr val="0823A8"/>
                </a:solidFill>
                <a:latin typeface="Calibri" panose="020F0502020204030204" pitchFamily="34" charset="0"/>
                <a:ea typeface="宋体" panose="02010600030101010101" pitchFamily="2" charset="-122"/>
                <a:cs typeface="+mn-cs"/>
              </a:rPr>
              <a:t>Sort-Combine-Merge</a:t>
            </a:r>
            <a:endParaRPr lang="zh-CN" altLang="en-US" sz="3200" b="1" dirty="0">
              <a:solidFill>
                <a:srgbClr val="0823A8"/>
              </a:solidFill>
              <a:latin typeface="Calibri" panose="020F0502020204030204" pitchFamily="34" charset="0"/>
              <a:ea typeface="宋体" panose="02010600030101010101" pitchFamily="2" charset="-122"/>
              <a:cs typeface="+mn-cs"/>
            </a:endParaRPr>
          </a:p>
        </p:txBody>
      </p:sp>
      <p:sp>
        <p:nvSpPr>
          <p:cNvPr id="4" name="TextBox 1"/>
          <p:cNvSpPr txBox="1"/>
          <p:nvPr/>
        </p:nvSpPr>
        <p:spPr>
          <a:xfrm>
            <a:off x="4162567" y="1228904"/>
            <a:ext cx="4693597" cy="1031051"/>
          </a:xfrm>
          <a:prstGeom prst="rect">
            <a:avLst/>
          </a:prstGeom>
          <a:noFill/>
        </p:spPr>
        <p:txBody>
          <a:bodyPr wrap="square" lIns="0" t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tab pos="367665" algn="l"/>
                <a:tab pos="621665" algn="l"/>
              </a:tabLst>
              <a:defRPr/>
            </a:pPr>
            <a:r>
              <a:rPr kumimoji="0" lang="en-US" altLang="zh-CN" sz="1600" b="0" i="0" u="none" strike="noStrike" kern="1200" cap="none" spc="0" normalizeH="0" baseline="0" noProof="0" dirty="0">
                <a:ln>
                  <a:noFill/>
                </a:ln>
                <a:solidFill>
                  <a:srgbClr val="000000"/>
                </a:solidFill>
                <a:effectLst/>
                <a:uLnTx/>
                <a:uFillTx/>
                <a:latin typeface="Wingdings" panose="05000000000000000000" charset="0"/>
                <a:ea typeface="宋体" panose="02010600030101010101" pitchFamily="2" charset="-122"/>
                <a:cs typeface="Wingdings" panose="05000000000000000000" charset="0"/>
              </a:rPr>
              <a:t></a:t>
            </a: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Map后的第1次排序：文件内部快速排序（Sort）</a:t>
            </a:r>
          </a:p>
          <a:p>
            <a:pPr marL="0" marR="0" lvl="0" indent="0" algn="l" defTabSz="914400" rtl="0" eaLnBrk="1" fontAlgn="auto" latinLnBrk="0" hangingPunct="1">
              <a:lnSpc>
                <a:spcPct val="100000"/>
              </a:lnSpc>
              <a:spcBef>
                <a:spcPts val="0"/>
              </a:spcBef>
              <a:spcAft>
                <a:spcPts val="0"/>
              </a:spcAft>
              <a:buClrTx/>
              <a:buSzTx/>
              <a:buFontTx/>
              <a:buNone/>
              <a:tabLst>
                <a:tab pos="367665" algn="l"/>
                <a:tab pos="621665" algn="l"/>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4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map函数处理完输入数据之后，会将中间数据存在本机的</a:t>
            </a:r>
            <a:r>
              <a:rPr kumimoji="0" lang="en-US" altLang="zh-CN"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4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一个或者几个文件当中，并且针对这些文件内部的记录进行一次快速排序</a:t>
            </a:r>
            <a:endPar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TextBox 1"/>
          <p:cNvSpPr txBox="1"/>
          <p:nvPr/>
        </p:nvSpPr>
        <p:spPr>
          <a:xfrm>
            <a:off x="3981429" y="3950271"/>
            <a:ext cx="5055871" cy="1031051"/>
          </a:xfrm>
          <a:prstGeom prst="rect">
            <a:avLst/>
          </a:prstGeom>
          <a:noFill/>
        </p:spPr>
        <p:txBody>
          <a:bodyPr wrap="none" lIns="0" t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tab pos="367665" algn="l"/>
                <a:tab pos="621665" algn="l"/>
                <a:tab pos="3098165" algn="l"/>
              </a:tabLst>
              <a:defRPr/>
            </a:pPr>
            <a:r>
              <a:rPr kumimoji="0" lang="en-US" altLang="zh-CN" sz="1600" b="0" i="0" u="none" strike="noStrike" kern="1200" cap="none" spc="0" normalizeH="0" baseline="0" noProof="0" dirty="0">
                <a:ln>
                  <a:noFill/>
                </a:ln>
                <a:solidFill>
                  <a:srgbClr val="000000"/>
                </a:solidFill>
                <a:effectLst/>
                <a:uLnTx/>
                <a:uFillTx/>
                <a:latin typeface="Wingdings" panose="05000000000000000000" charset="0"/>
                <a:ea typeface="宋体" panose="02010600030101010101" pitchFamily="2" charset="-122"/>
                <a:cs typeface="Wingdings" panose="05000000000000000000" charset="0"/>
              </a:rPr>
              <a:t></a:t>
            </a: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Map后的第2次排序：多个文件归并排序（Merge）</a:t>
            </a:r>
          </a:p>
          <a:p>
            <a:pPr marL="0" marR="0" lvl="0" indent="0" algn="l" defTabSz="914400" rtl="0" eaLnBrk="1" fontAlgn="auto" latinLnBrk="0" hangingPunct="1">
              <a:lnSpc>
                <a:spcPct val="100000"/>
              </a:lnSpc>
              <a:spcBef>
                <a:spcPts val="0"/>
              </a:spcBef>
              <a:spcAft>
                <a:spcPts val="0"/>
              </a:spcAft>
              <a:buClrTx/>
              <a:buSzTx/>
              <a:buFontTx/>
              <a:buNone/>
              <a:tabLst>
                <a:tab pos="367665" algn="l"/>
                <a:tab pos="621665" algn="l"/>
                <a:tab pos="3098165" algn="l"/>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Map任务执行完成后会对这些排好序的文件做一次归并排</a:t>
            </a:r>
          </a:p>
          <a:p>
            <a:pPr marL="0" marR="0" lvl="0" indent="0" algn="l" defTabSz="914400" rtl="0" eaLnBrk="1" fontAlgn="auto" latinLnBrk="0" hangingPunct="1">
              <a:lnSpc>
                <a:spcPct val="100000"/>
              </a:lnSpc>
              <a:spcBef>
                <a:spcPts val="0"/>
              </a:spcBef>
              <a:spcAft>
                <a:spcPts val="0"/>
              </a:spcAft>
              <a:buClrTx/>
              <a:buSzTx/>
              <a:buFontTx/>
              <a:buNone/>
              <a:tabLst>
                <a:tab pos="367665" algn="l"/>
                <a:tab pos="621665" algn="l"/>
                <a:tab pos="3098165" algn="l"/>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序，并将排好序的结果输出到一个大的文件中</a:t>
            </a:r>
          </a:p>
          <a:p>
            <a:pPr marL="0" marR="0" lvl="0" indent="0" algn="l" defTabSz="914400" rtl="0" eaLnBrk="1" fontAlgn="auto" latinLnBrk="0" hangingPunct="1">
              <a:lnSpc>
                <a:spcPct val="100000"/>
              </a:lnSpc>
              <a:spcBef>
                <a:spcPts val="0"/>
              </a:spcBef>
              <a:spcAft>
                <a:spcPts val="0"/>
              </a:spcAft>
              <a:buClrTx/>
              <a:buSzTx/>
              <a:buFontTx/>
              <a:buNone/>
              <a:tabLst>
                <a:tab pos="367665" algn="l"/>
                <a:tab pos="621665" algn="l"/>
                <a:tab pos="3098165" algn="l"/>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1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pic>
        <p:nvPicPr>
          <p:cNvPr id="6" name="图片 5"/>
          <p:cNvPicPr>
            <a:picLocks noChangeAspect="1"/>
          </p:cNvPicPr>
          <p:nvPr/>
        </p:nvPicPr>
        <p:blipFill>
          <a:blip r:embed="rId3" cstate="print"/>
          <a:stretch>
            <a:fillRect/>
          </a:stretch>
        </p:blipFill>
        <p:spPr>
          <a:xfrm>
            <a:off x="696036" y="1949629"/>
            <a:ext cx="7482602" cy="4220592"/>
          </a:xfrm>
          <a:prstGeom prst="rect">
            <a:avLst/>
          </a:prstGeom>
        </p:spPr>
      </p:pic>
      <p:sp>
        <p:nvSpPr>
          <p:cNvPr id="7"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Times New Roman" panose="02020603050405020304" pitchFamily="18" charset="0"/>
                <a:cs typeface="Times New Roman" panose="02020603050405020304" pitchFamily="18" charset="0"/>
              </a:rPr>
              <a:t>映射与化简</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4</a:t>
            </a:fld>
            <a:endParaRPr lang="zh-CN" altLang="en-US"/>
          </a:p>
        </p:txBody>
      </p:sp>
      <p:sp>
        <p:nvSpPr>
          <p:cNvPr id="2056" name="TextBox 12"/>
          <p:cNvSpPr txBox="1">
            <a:spLocks noChangeArrowheads="1"/>
          </p:cNvSpPr>
          <p:nvPr/>
        </p:nvSpPr>
        <p:spPr bwMode="auto">
          <a:xfrm>
            <a:off x="762000" y="1125855"/>
            <a:ext cx="7924800" cy="583565"/>
          </a:xfrm>
          <a:prstGeom prst="rect">
            <a:avLst/>
          </a:prstGeom>
          <a:noFill/>
          <a:ln w="9525">
            <a:noFill/>
            <a:miter lim="800000"/>
          </a:ln>
        </p:spPr>
        <p:txBody>
          <a:bodyPr wrap="square">
            <a:spAutoFit/>
          </a:bodyPr>
          <a:lstStyle/>
          <a:p>
            <a:r>
              <a:rPr lang="zh-CN" altLang="en-US" sz="3200" b="1" dirty="0">
                <a:solidFill>
                  <a:srgbClr val="0823A8"/>
                </a:solidFill>
                <a:latin typeface="+mj-ea"/>
                <a:ea typeface="+mj-ea"/>
                <a:cs typeface="+mj-ea"/>
              </a:rPr>
              <a:t>多指令流多数据流（</a:t>
            </a:r>
            <a:r>
              <a:rPr lang="zh-CN" altLang="en-US" sz="3200" b="1" dirty="0">
                <a:solidFill>
                  <a:srgbClr val="0823A8"/>
                </a:solidFill>
                <a:ea typeface="+mj-ea"/>
                <a:cs typeface="Arial" panose="020B0604020202020204" pitchFamily="34" charset="0"/>
              </a:rPr>
              <a:t>MIMD</a:t>
            </a:r>
            <a:r>
              <a:rPr lang="zh-CN" altLang="en-US" sz="3200" b="1" dirty="0">
                <a:solidFill>
                  <a:srgbClr val="0823A8"/>
                </a:solidFill>
                <a:latin typeface="+mj-ea"/>
                <a:ea typeface="+mj-ea"/>
                <a:cs typeface="+mj-ea"/>
              </a:rPr>
              <a:t>）模型</a:t>
            </a:r>
          </a:p>
        </p:txBody>
      </p:sp>
      <p:sp>
        <p:nvSpPr>
          <p:cNvPr id="2" name="文本框 1"/>
          <p:cNvSpPr txBox="1"/>
          <p:nvPr/>
        </p:nvSpPr>
        <p:spPr>
          <a:xfrm>
            <a:off x="527685" y="1920875"/>
            <a:ext cx="8088630" cy="42240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Bef>
                <a:spcPts val="1800"/>
              </a:spcBef>
              <a:spcAft>
                <a:spcPct val="0"/>
              </a:spcAft>
              <a:buNone/>
            </a:pPr>
            <a:r>
              <a:rPr lang="en-US" altLang="zh-CN" dirty="0">
                <a:solidFill>
                  <a:prstClr val="black"/>
                </a:solidFill>
                <a:latin typeface="Calibri" panose="020F0502020204030204"/>
                <a:ea typeface="宋体" panose="02010600030101010101" pitchFamily="2" charset="-122"/>
              </a:rPr>
              <a:t>     </a:t>
            </a:r>
            <a:r>
              <a:rPr lang="zh-CN" altLang="zh-CN" sz="2600" dirty="0">
                <a:solidFill>
                  <a:prstClr val="black"/>
                </a:solidFill>
                <a:latin typeface="Calibri" panose="020F0502020204030204"/>
                <a:ea typeface="宋体" panose="02010600030101010101" pitchFamily="2" charset="-122"/>
              </a:rPr>
              <a:t>按照处理器是否共享内存</a:t>
            </a:r>
            <a:r>
              <a:rPr lang="zh-CN" altLang="en-US" sz="2600" dirty="0">
                <a:solidFill>
                  <a:prstClr val="black"/>
                </a:solidFill>
                <a:latin typeface="Calibri" panose="020F0502020204030204"/>
                <a:ea typeface="宋体" panose="02010600030101010101" pitchFamily="2" charset="-122"/>
              </a:rPr>
              <a:t>划分：</a:t>
            </a:r>
            <a:endParaRPr lang="en-US" altLang="zh-CN" sz="2600" dirty="0">
              <a:solidFill>
                <a:prstClr val="black"/>
              </a:solidFill>
              <a:latin typeface="Calibri" panose="020F0502020204030204"/>
              <a:ea typeface="宋体" panose="02010600030101010101" pitchFamily="2" charset="-122"/>
            </a:endParaRPr>
          </a:p>
          <a:p>
            <a:pPr fontAlgn="base">
              <a:spcAft>
                <a:spcPct val="0"/>
              </a:spcAft>
              <a:buFont typeface="Wingdings" panose="05000000000000000000" charset="0"/>
              <a:buChar char="Ø"/>
            </a:pPr>
            <a:r>
              <a:rPr lang="zh-CN" altLang="zh-CN" sz="2600" dirty="0">
                <a:solidFill>
                  <a:prstClr val="black"/>
                </a:solidFill>
                <a:latin typeface="Calibri" panose="020F0502020204030204"/>
                <a:ea typeface="宋体" panose="02010600030101010101" pitchFamily="2" charset="-122"/>
              </a:rPr>
              <a:t> 多处理器共享内存机器</a:t>
            </a:r>
            <a:endParaRPr lang="en-US" altLang="zh-CN" dirty="0">
              <a:solidFill>
                <a:prstClr val="black"/>
              </a:solidFill>
              <a:latin typeface="Calibri" panose="020F0502020204030204"/>
              <a:ea typeface="宋体" panose="02010600030101010101" pitchFamily="2" charset="-122"/>
            </a:endParaRPr>
          </a:p>
          <a:p>
            <a:pPr lvl="1" fontAlgn="base">
              <a:spcAft>
                <a:spcPct val="0"/>
              </a:spcAft>
            </a:pPr>
            <a:r>
              <a:rPr lang="en-US" altLang="zh-CN" dirty="0">
                <a:solidFill>
                  <a:prstClr val="black"/>
                </a:solidFill>
                <a:latin typeface="Arial" panose="020B0604020202020204" pitchFamily="34" charset="0"/>
                <a:ea typeface="宋体" panose="02010600030101010101" pitchFamily="2" charset="-122"/>
                <a:cs typeface="Arial" panose="020B0604020202020204" pitchFamily="34" charset="0"/>
              </a:rPr>
              <a:t>UMA</a:t>
            </a:r>
            <a:r>
              <a:rPr lang="zh-CN" altLang="zh-CN" dirty="0">
                <a:solidFill>
                  <a:prstClr val="black"/>
                </a:solidFill>
                <a:latin typeface="Calibri" panose="020F0502020204030204"/>
                <a:ea typeface="宋体" panose="02010600030101010101" pitchFamily="2" charset="-122"/>
              </a:rPr>
              <a:t>架构</a:t>
            </a:r>
            <a:endParaRPr lang="en-US" altLang="zh-CN" dirty="0">
              <a:solidFill>
                <a:prstClr val="black"/>
              </a:solidFill>
              <a:latin typeface="Calibri" panose="020F0502020204030204"/>
              <a:ea typeface="宋体" panose="02010600030101010101" pitchFamily="2" charset="-122"/>
            </a:endParaRPr>
          </a:p>
          <a:p>
            <a:pPr lvl="1" fontAlgn="base">
              <a:spcAft>
                <a:spcPct val="0"/>
              </a:spcAft>
            </a:pPr>
            <a:r>
              <a:rPr lang="en-US" altLang="zh-CN" dirty="0">
                <a:solidFill>
                  <a:prstClr val="black"/>
                </a:solidFill>
                <a:latin typeface="Arial" panose="020B0604020202020204" pitchFamily="34" charset="0"/>
                <a:ea typeface="宋体" panose="02010600030101010101" pitchFamily="2" charset="-122"/>
                <a:cs typeface="Arial" panose="020B0604020202020204" pitchFamily="34" charset="0"/>
              </a:rPr>
              <a:t>NUMA</a:t>
            </a:r>
            <a:r>
              <a:rPr lang="zh-CN" altLang="zh-CN" dirty="0">
                <a:solidFill>
                  <a:prstClr val="black"/>
                </a:solidFill>
                <a:latin typeface="Calibri" panose="020F0502020204030204"/>
                <a:ea typeface="宋体" panose="02010600030101010101" pitchFamily="2" charset="-122"/>
              </a:rPr>
              <a:t>架构</a:t>
            </a:r>
            <a:endParaRPr lang="en-US" altLang="zh-CN" dirty="0">
              <a:solidFill>
                <a:prstClr val="black"/>
              </a:solidFill>
              <a:latin typeface="Calibri" panose="020F0502020204030204"/>
              <a:ea typeface="宋体" panose="02010600030101010101" pitchFamily="2" charset="-122"/>
            </a:endParaRPr>
          </a:p>
          <a:p>
            <a:pPr fontAlgn="base">
              <a:spcAft>
                <a:spcPct val="0"/>
              </a:spcAft>
              <a:buFont typeface="Wingdings" panose="05000000000000000000" charset="0"/>
              <a:buChar char="Ø"/>
            </a:pPr>
            <a:r>
              <a:rPr lang="zh-CN" altLang="zh-CN" sz="2600" dirty="0">
                <a:solidFill>
                  <a:prstClr val="black"/>
                </a:solidFill>
                <a:latin typeface="Calibri" panose="020F0502020204030204"/>
                <a:ea typeface="宋体" panose="02010600030101010101" pitchFamily="2" charset="-122"/>
              </a:rPr>
              <a:t> 多计算机独立内存体系</a:t>
            </a:r>
            <a:endParaRPr lang="en-US" altLang="zh-CN" dirty="0">
              <a:solidFill>
                <a:prstClr val="black"/>
              </a:solidFill>
              <a:latin typeface="Calibri" panose="020F0502020204030204"/>
              <a:ea typeface="宋体" panose="02010600030101010101" pitchFamily="2" charset="-122"/>
            </a:endParaRPr>
          </a:p>
          <a:p>
            <a:pPr lvl="1" fontAlgn="base">
              <a:spcAft>
                <a:spcPct val="0"/>
              </a:spcAft>
            </a:pPr>
            <a:r>
              <a:rPr lang="en-US" altLang="zh-CN" dirty="0">
                <a:solidFill>
                  <a:prstClr val="black"/>
                </a:solidFill>
                <a:latin typeface="Arial" panose="020B0604020202020204" pitchFamily="34" charset="0"/>
                <a:ea typeface="宋体" panose="02010600030101010101" pitchFamily="2" charset="-122"/>
                <a:cs typeface="Arial" panose="020B0604020202020204" pitchFamily="34" charset="0"/>
              </a:rPr>
              <a:t>MPP</a:t>
            </a:r>
            <a:r>
              <a:rPr lang="zh-CN" altLang="en-US" dirty="0">
                <a:solidFill>
                  <a:prstClr val="black"/>
                </a:solidFill>
                <a:latin typeface="Calibri" panose="020F0502020204030204"/>
                <a:ea typeface="宋体" panose="02010600030101010101" pitchFamily="2" charset="-122"/>
              </a:rPr>
              <a:t>架构</a:t>
            </a:r>
            <a:endParaRPr lang="en-US" altLang="zh-CN" dirty="0">
              <a:solidFill>
                <a:prstClr val="black"/>
              </a:solidFill>
              <a:latin typeface="Calibri" panose="020F0502020204030204"/>
              <a:ea typeface="宋体" panose="02010600030101010101" pitchFamily="2" charset="-122"/>
            </a:endParaRPr>
          </a:p>
          <a:p>
            <a:pPr lvl="1" fontAlgn="base">
              <a:spcAft>
                <a:spcPct val="0"/>
              </a:spcAft>
            </a:pPr>
            <a:r>
              <a:rPr lang="zh-CN" altLang="zh-CN" dirty="0">
                <a:solidFill>
                  <a:prstClr val="black"/>
                </a:solidFill>
                <a:latin typeface="Calibri" panose="020F0502020204030204"/>
                <a:ea typeface="宋体" panose="02010600030101010101" pitchFamily="2" charset="-122"/>
              </a:rPr>
              <a:t>集群架构</a:t>
            </a:r>
            <a:endParaRPr lang="en-US" altLang="zh-CN" dirty="0">
              <a:solidFill>
                <a:prstClr val="black"/>
              </a:solidFill>
              <a:latin typeface="Calibri" panose="020F0502020204030204"/>
              <a:ea typeface="宋体" panose="02010600030101010101" pitchFamily="2" charset="-122"/>
            </a:endParaRPr>
          </a:p>
          <a:p>
            <a:pPr fontAlgn="base">
              <a:spcAft>
                <a:spcPct val="0"/>
              </a:spcAft>
              <a:buFont typeface="Wingdings" panose="05000000000000000000" charset="0"/>
              <a:buChar char="Ø"/>
            </a:pPr>
            <a:r>
              <a:rPr lang="zh-CN" altLang="zh-CN" sz="2600" dirty="0">
                <a:solidFill>
                  <a:prstClr val="black"/>
                </a:solidFill>
                <a:latin typeface="Calibri" panose="020F0502020204030204"/>
                <a:ea typeface="宋体" panose="02010600030101010101" pitchFamily="2" charset="-122"/>
              </a:rPr>
              <a:t> 归属于</a:t>
            </a:r>
            <a:r>
              <a:rPr lang="en-US" altLang="zh-CN" sz="2600" dirty="0">
                <a:solidFill>
                  <a:prstClr val="black"/>
                </a:solidFill>
                <a:latin typeface="Arial" panose="020B0604020202020204" pitchFamily="34" charset="0"/>
                <a:ea typeface="宋体" panose="02010600030101010101" pitchFamily="2" charset="-122"/>
                <a:cs typeface="Arial" panose="020B0604020202020204" pitchFamily="34" charset="0"/>
              </a:rPr>
              <a:t>MIMD</a:t>
            </a:r>
            <a:r>
              <a:rPr lang="zh-CN" altLang="zh-CN" sz="2600" dirty="0">
                <a:solidFill>
                  <a:prstClr val="black"/>
                </a:solidFill>
                <a:latin typeface="Calibri" panose="020F0502020204030204"/>
                <a:ea typeface="宋体" panose="02010600030101010101" pitchFamily="2" charset="-122"/>
              </a:rPr>
              <a:t>体系的计算机</a:t>
            </a:r>
            <a:r>
              <a:rPr lang="zh-CN" altLang="en-US" sz="2600" dirty="0">
                <a:solidFill>
                  <a:prstClr val="black"/>
                </a:solidFill>
                <a:latin typeface="Calibri" panose="020F0502020204030204"/>
                <a:ea typeface="宋体" panose="02010600030101010101" pitchFamily="2" charset="-122"/>
              </a:rPr>
              <a:t>架构</a:t>
            </a:r>
            <a:endParaRPr lang="en-US" altLang="zh-CN" dirty="0">
              <a:solidFill>
                <a:prstClr val="black"/>
              </a:solidFill>
              <a:latin typeface="Calibri" panose="020F0502020204030204"/>
              <a:ea typeface="宋体" panose="02010600030101010101" pitchFamily="2" charset="-122"/>
            </a:endParaRPr>
          </a:p>
          <a:p>
            <a:pPr lvl="1" fontAlgn="base">
              <a:spcAft>
                <a:spcPct val="0"/>
              </a:spcAft>
            </a:pPr>
            <a:r>
              <a:rPr lang="zh-CN" altLang="zh-CN" dirty="0">
                <a:solidFill>
                  <a:prstClr val="black"/>
                </a:solidFill>
                <a:latin typeface="Calibri" panose="020F0502020204030204"/>
                <a:ea typeface="宋体" panose="02010600030101010101" pitchFamily="2" charset="-122"/>
              </a:rPr>
              <a:t>并行向量处理机、对称多处理机、大规模并行处理机、工作站机群、分布式共享存储处理机</a:t>
            </a:r>
            <a:endParaRPr lang="en-US" altLang="zh-CN" dirty="0">
              <a:solidFill>
                <a:prstClr val="black"/>
              </a:solidFill>
              <a:latin typeface="Calibri" panose="020F0502020204030204"/>
              <a:ea typeface="宋体" panose="02010600030101010101" pitchFamily="2" charset="-122"/>
            </a:endParaRPr>
          </a:p>
        </p:txBody>
      </p:sp>
      <p:sp>
        <p:nvSpPr>
          <p:cNvPr id="8"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Calibri" panose="020F0502020204030204" pitchFamily="34" charset="0"/>
              </a:rPr>
              <a:t>分布式并行计算系统</a:t>
            </a:r>
            <a:endParaRPr lang="zh-CN" altLang="en-US" sz="3200" b="1" dirty="0">
              <a:solidFill>
                <a:srgbClr val="002060"/>
              </a:solidFill>
              <a:latin typeface="Calibri" panose="020F050202020403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40</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523166" y="1043010"/>
            <a:ext cx="8097670" cy="3209227"/>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rgbClr val="0823A8"/>
                </a:solidFill>
                <a:effectLst/>
                <a:uLnTx/>
                <a:uFillTx/>
                <a:latin typeface="Calibri" panose="020F0502020204030204" pitchFamily="34" charset="0"/>
                <a:ea typeface="宋体" panose="02010600030101010101" pitchFamily="2" charset="-122"/>
                <a:cs typeface="+mn-cs"/>
              </a:rPr>
              <a:t>Shuffle</a:t>
            </a:r>
            <a:r>
              <a:rPr kumimoji="0" lang="zh-CN" altLang="zh-CN" sz="3200" b="1" i="0" u="none" strike="noStrike" kern="1200" cap="none" spc="0" normalizeH="0" baseline="0" noProof="0" dirty="0">
                <a:ln>
                  <a:noFill/>
                </a:ln>
                <a:solidFill>
                  <a:srgbClr val="0823A8"/>
                </a:solidFill>
                <a:effectLst/>
                <a:uLnTx/>
                <a:uFillTx/>
                <a:latin typeface="Calibri" panose="020F0502020204030204" pitchFamily="34" charset="0"/>
                <a:ea typeface="宋体" panose="02010600030101010101" pitchFamily="2" charset="-122"/>
                <a:cs typeface="+mn-cs"/>
              </a:rPr>
              <a:t>阶段</a:t>
            </a:r>
            <a:r>
              <a:rPr kumimoji="0" lang="en-US" altLang="zh-CN" sz="3200" b="1" i="0" u="none" strike="noStrike" kern="1200" cap="none" spc="0" normalizeH="0" baseline="0" noProof="0" dirty="0">
                <a:ln>
                  <a:noFill/>
                </a:ln>
                <a:solidFill>
                  <a:srgbClr val="0823A8"/>
                </a:solidFill>
                <a:effectLst/>
                <a:uLnTx/>
                <a:uFillTx/>
                <a:latin typeface="Calibri" panose="020F0502020204030204" pitchFamily="34" charset="0"/>
                <a:ea typeface="宋体" panose="02010600030101010101" pitchFamily="2" charset="-122"/>
                <a:cs typeface="+mn-cs"/>
              </a:rPr>
              <a:t>—Reduce</a:t>
            </a:r>
            <a:r>
              <a:rPr kumimoji="0" lang="zh-CN" altLang="zh-CN" sz="3200" b="1" i="0" u="none" strike="noStrike" kern="1200" cap="none" spc="0" normalizeH="0" baseline="0" noProof="0" dirty="0">
                <a:ln>
                  <a:noFill/>
                </a:ln>
                <a:solidFill>
                  <a:srgbClr val="0823A8"/>
                </a:solidFill>
                <a:effectLst/>
                <a:uLnTx/>
                <a:uFillTx/>
                <a:latin typeface="Calibri" panose="020F0502020204030204" pitchFamily="34" charset="0"/>
                <a:ea typeface="宋体" panose="02010600030101010101" pitchFamily="2" charset="-122"/>
                <a:cs typeface="+mn-cs"/>
              </a:rPr>
              <a:t>端的</a:t>
            </a:r>
            <a:r>
              <a:rPr kumimoji="0" lang="en-US" altLang="zh-CN" sz="3200" b="1" i="0" u="none" strike="noStrike" kern="1200" cap="none" spc="0" normalizeH="0" baseline="0" noProof="0" dirty="0">
                <a:ln>
                  <a:noFill/>
                </a:ln>
                <a:solidFill>
                  <a:srgbClr val="0823A8"/>
                </a:solidFill>
                <a:effectLst/>
                <a:uLnTx/>
                <a:uFillTx/>
                <a:latin typeface="Calibri" panose="020F0502020204030204" pitchFamily="34" charset="0"/>
                <a:ea typeface="宋体" panose="02010600030101010101" pitchFamily="2" charset="-122"/>
                <a:cs typeface="+mn-cs"/>
              </a:rPr>
              <a:t>Shuffle</a:t>
            </a:r>
            <a:endParaRPr kumimoji="0" lang="zh-CN" altLang="zh-CN" sz="3200" b="1" i="0" u="none" strike="noStrike" kern="1200" cap="none" spc="0" normalizeH="0" baseline="0" noProof="0" dirty="0">
              <a:ln>
                <a:noFill/>
              </a:ln>
              <a:solidFill>
                <a:srgbClr val="0823A8"/>
              </a:solidFill>
              <a:effectLst/>
              <a:uLnTx/>
              <a:uFillTx/>
              <a:latin typeface="Calibri" panose="020F050202020403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Copy</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领取数据</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Merge</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归并数据</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最后的归并文件作为</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的输入文件发送给</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执行</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最后输出结果存入</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HDFS</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Times New Roman" panose="02020603050405020304" pitchFamily="18" charset="0"/>
                <a:cs typeface="Times New Roman" panose="02020603050405020304" pitchFamily="18" charset="0"/>
              </a:rPr>
              <a:t>映射与化简</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54" y="2934890"/>
            <a:ext cx="8904499" cy="3923109"/>
          </a:xfrm>
          <a:prstGeom prst="rect">
            <a:avLst/>
          </a:prstGeom>
          <a:solidFill>
            <a:schemeClr val="accent3">
              <a:lumMod val="20000"/>
              <a:lumOff val="80000"/>
            </a:schemeClr>
          </a:solid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41</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457200" y="1080264"/>
            <a:ext cx="8229600" cy="5458651"/>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lvl="0" indent="0">
              <a:spcBef>
                <a:spcPct val="0"/>
              </a:spcBef>
              <a:buNone/>
              <a:defRPr/>
            </a:pPr>
            <a:r>
              <a:rPr lang="en-US" altLang="zh-CN" b="1" dirty="0" smtClean="0">
                <a:solidFill>
                  <a:prstClr val="black"/>
                </a:solidFill>
                <a:latin typeface="Arial" panose="020B0604020202020204" pitchFamily="34" charset="0"/>
              </a:rPr>
              <a:t>Reduce</a:t>
            </a:r>
            <a:r>
              <a:rPr lang="zh-CN" altLang="en-US" b="1" dirty="0" smtClean="0">
                <a:solidFill>
                  <a:prstClr val="black"/>
                </a:solidFill>
                <a:latin typeface="Arial" panose="020B0604020202020204" pitchFamily="34" charset="0"/>
              </a:rPr>
              <a:t>（化</a:t>
            </a:r>
            <a:r>
              <a:rPr lang="zh-CN" altLang="en-US" b="1" dirty="0">
                <a:solidFill>
                  <a:prstClr val="black"/>
                </a:solidFill>
                <a:latin typeface="Arial" panose="020B0604020202020204" pitchFamily="34" charset="0"/>
              </a:rPr>
              <a:t>简）阶段</a:t>
            </a:r>
            <a:endParaRPr kumimoji="0" lang="zh-CN" altLang="zh-CN" sz="2800" b="1"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100000"/>
              </a:lnSpc>
              <a:spcBef>
                <a:spcPts val="1200"/>
              </a:spcBef>
              <a:spcAft>
                <a:spcPct val="0"/>
              </a:spcAft>
              <a:buClrTx/>
              <a:buSzTx/>
              <a:buFont typeface="Wingdings" panose="05000000000000000000" pitchFamily="2" charset="2"/>
              <a:buChar char="l"/>
              <a:defRPr/>
            </a:pPr>
            <a:r>
              <a:rPr kumimoji="0" lang="zh-CN" altLang="zh-CN" sz="20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将多个</a:t>
            </a:r>
            <a:r>
              <a:rPr kumimoji="0" lang="en-US" altLang="zh-CN" sz="20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Map</a:t>
            </a:r>
            <a:r>
              <a:rPr kumimoji="0" lang="zh-CN" altLang="zh-CN" sz="20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任务的输出结果按照不同的分区</a:t>
            </a:r>
            <a:r>
              <a:rPr kumimoji="0" lang="en-US" altLang="zh-CN" sz="20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copy</a:t>
            </a:r>
            <a:r>
              <a:rPr kumimoji="0" lang="zh-CN" altLang="zh-CN" sz="20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到不同的</a:t>
            </a:r>
            <a:r>
              <a:rPr kumimoji="0" lang="en-US" altLang="zh-CN" sz="20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reduce</a:t>
            </a:r>
            <a:r>
              <a:rPr kumimoji="0" lang="zh-CN" altLang="zh-CN" sz="20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节点执行</a:t>
            </a:r>
            <a:r>
              <a:rPr kumimoji="0" lang="en-US" altLang="zh-CN" sz="20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reduce task</a:t>
            </a:r>
          </a:p>
          <a:p>
            <a:pPr marL="228600" marR="0" lvl="0" indent="-228600" algn="l" defTabSz="914400" rtl="0" eaLnBrk="1" fontAlgn="base" latinLnBrk="0" hangingPunct="1">
              <a:lnSpc>
                <a:spcPct val="100000"/>
              </a:lnSpc>
              <a:spcBef>
                <a:spcPts val="1200"/>
              </a:spcBef>
              <a:spcAft>
                <a:spcPct val="0"/>
              </a:spcAft>
              <a:buClrTx/>
              <a:buSzTx/>
              <a:buFont typeface="Wingdings" panose="05000000000000000000" pitchFamily="2" charset="2"/>
              <a:buChar char="l"/>
              <a:defRPr/>
            </a:pPr>
            <a:r>
              <a:rPr kumimoji="0" lang="zh-CN" altLang="zh-CN" sz="20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每个</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 task</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都会创建一个</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实例</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100000"/>
              </a:lnSpc>
              <a:spcBef>
                <a:spcPts val="1200"/>
              </a:spcBef>
              <a:spcAft>
                <a:spcPct val="0"/>
              </a:spcAft>
              <a:buClrTx/>
              <a:buSzTx/>
              <a:buFont typeface="Wingdings" panose="05000000000000000000" pitchFamily="2" charset="2"/>
              <a:buChar char="l"/>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通过执行</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的</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 ()</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方法将来自不同</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的具有相同的</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key</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值的键值对进行合并处理</a:t>
            </a:r>
          </a:p>
          <a:p>
            <a:pPr marL="228600" marR="0" lvl="0" indent="-228600" algn="l" defTabSz="914400" rtl="0" eaLnBrk="1" fontAlgn="base" latinLnBrk="0" hangingPunct="1">
              <a:lnSpc>
                <a:spcPct val="100000"/>
              </a:lnSpc>
              <a:spcBef>
                <a:spcPts val="1200"/>
              </a:spcBef>
              <a:spcAft>
                <a:spcPct val="0"/>
              </a:spcAft>
              <a:buClrTx/>
              <a:buSzTx/>
              <a:buFont typeface="Wingdings" panose="05000000000000000000" pitchFamily="2" charset="2"/>
              <a:buChar char="l"/>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会通过调用</a:t>
            </a:r>
            <a:r>
              <a:rPr kumimoji="0" lang="en-US" altLang="zh-CN" sz="2000" b="0"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OutputCollector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对象将它所完成的化简结果写入</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HDFS</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文件系统，输出文件格式由</a:t>
            </a:r>
            <a:r>
              <a:rPr kumimoji="0" lang="en-US" altLang="zh-CN" sz="2000" b="0"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OutputFormat</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类来控制</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Times New Roman" panose="02020603050405020304" pitchFamily="18" charset="0"/>
                <a:cs typeface="Times New Roman" panose="02020603050405020304" pitchFamily="18" charset="0"/>
              </a:rPr>
              <a:t>映射与化简</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477672" y="1848359"/>
            <a:ext cx="8325134" cy="4647975"/>
          </a:xfrm>
          <a:prstGeom prst="rect">
            <a:avLst/>
          </a:prstGeom>
        </p:spPr>
      </p:pic>
      <p:sp>
        <p:nvSpPr>
          <p:cNvPr id="2" name="标题 1"/>
          <p:cNvSpPr>
            <a:spLocks noGrp="1"/>
          </p:cNvSpPr>
          <p:nvPr>
            <p:ph type="title" idx="4294967295"/>
          </p:nvPr>
        </p:nvSpPr>
        <p:spPr>
          <a:xfrm>
            <a:off x="477672" y="1069537"/>
            <a:ext cx="9251896" cy="720725"/>
          </a:xfrm>
          <a:prstGeom prst="rect">
            <a:avLst/>
          </a:prstGeom>
        </p:spPr>
        <p:txBody>
          <a:bodyPr/>
          <a:lstStyle/>
          <a:p>
            <a:pPr algn="l"/>
            <a:r>
              <a:rPr lang="en-US" altLang="zh-CN" sz="3200" b="1" dirty="0">
                <a:latin typeface="Arial" panose="020B0604020202020204" pitchFamily="34" charset="0"/>
                <a:ea typeface="宋体" panose="02010600030101010101" pitchFamily="2" charset="-122"/>
                <a:cs typeface="+mn-cs"/>
              </a:rPr>
              <a:t>Reduce</a:t>
            </a:r>
            <a:r>
              <a:rPr lang="zh-CN" altLang="en-US" sz="3200" b="1" dirty="0">
                <a:latin typeface="Arial" panose="020B0604020202020204" pitchFamily="34" charset="0"/>
                <a:ea typeface="宋体" panose="02010600030101010101" pitchFamily="2" charset="-122"/>
                <a:cs typeface="+mn-cs"/>
              </a:rPr>
              <a:t>端拉取数据</a:t>
            </a:r>
          </a:p>
        </p:txBody>
      </p:sp>
      <p:sp>
        <p:nvSpPr>
          <p:cNvPr id="4" name="TextBox 1"/>
          <p:cNvSpPr txBox="1"/>
          <p:nvPr/>
        </p:nvSpPr>
        <p:spPr>
          <a:xfrm>
            <a:off x="5519219" y="5310140"/>
            <a:ext cx="3461008" cy="1118832"/>
          </a:xfrm>
          <a:prstGeom prst="rect">
            <a:avLst/>
          </a:prstGeom>
          <a:noFill/>
        </p:spPr>
        <p:txBody>
          <a:bodyPr wrap="square" lIns="0" tIns="0" rIns="0"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①</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拉取数据（Copy）</a:t>
            </a:r>
          </a:p>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②</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合并中间结果文件（Merge）</a:t>
            </a:r>
          </a:p>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③</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处理数据</a:t>
            </a:r>
          </a:p>
        </p:txBody>
      </p:sp>
      <p:sp>
        <p:nvSpPr>
          <p:cNvPr id="6"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Times New Roman" panose="02020603050405020304" pitchFamily="18" charset="0"/>
                <a:cs typeface="Times New Roman" panose="02020603050405020304" pitchFamily="18" charset="0"/>
              </a:rPr>
              <a:t>映射与化简</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27630" y="1122624"/>
            <a:ext cx="8716370" cy="720725"/>
          </a:xfrm>
          <a:prstGeom prst="rect">
            <a:avLst/>
          </a:prstGeom>
        </p:spPr>
        <p:txBody>
          <a:bodyPr/>
          <a:lstStyle/>
          <a:p>
            <a:pPr algn="l"/>
            <a:r>
              <a:rPr lang="en-US" altLang="zh-CN" sz="3200" b="1" dirty="0">
                <a:latin typeface="Arial" panose="020B0604020202020204" pitchFamily="34" charset="0"/>
                <a:ea typeface="宋体" panose="02010600030101010101" pitchFamily="2" charset="-122"/>
                <a:cs typeface="+mn-cs"/>
              </a:rPr>
              <a:t>Shuffle</a:t>
            </a:r>
            <a:r>
              <a:rPr lang="zh-CN" altLang="en-US" sz="3200" b="1" dirty="0">
                <a:latin typeface="Arial" panose="020B0604020202020204" pitchFamily="34" charset="0"/>
                <a:ea typeface="宋体" panose="02010600030101010101" pitchFamily="2" charset="-122"/>
                <a:cs typeface="+mn-cs"/>
              </a:rPr>
              <a:t>总结</a:t>
            </a:r>
          </a:p>
        </p:txBody>
      </p:sp>
      <p:pic>
        <p:nvPicPr>
          <p:cNvPr id="4" name="图片 3"/>
          <p:cNvPicPr>
            <a:picLocks noChangeAspect="1"/>
          </p:cNvPicPr>
          <p:nvPr/>
        </p:nvPicPr>
        <p:blipFill>
          <a:blip r:embed="rId2" cstate="print"/>
          <a:stretch>
            <a:fillRect/>
          </a:stretch>
        </p:blipFill>
        <p:spPr>
          <a:xfrm>
            <a:off x="1066800" y="1676400"/>
            <a:ext cx="7413204" cy="5181600"/>
          </a:xfrm>
          <a:prstGeom prst="rect">
            <a:avLst/>
          </a:prstGeom>
        </p:spPr>
      </p:pic>
      <p:sp>
        <p:nvSpPr>
          <p:cNvPr id="5"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Times New Roman" panose="02020603050405020304" pitchFamily="18" charset="0"/>
                <a:cs typeface="Times New Roman" panose="02020603050405020304" pitchFamily="18" charset="0"/>
              </a:rPr>
              <a:t>映射与化简</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44</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2" name="标题 1"/>
          <p:cNvSpPr>
            <a:spLocks noGrp="1"/>
          </p:cNvSpPr>
          <p:nvPr>
            <p:ph type="title" idx="4294967295"/>
          </p:nvPr>
        </p:nvSpPr>
        <p:spPr>
          <a:xfrm>
            <a:off x="143301" y="1161745"/>
            <a:ext cx="8543499" cy="758825"/>
          </a:xfrm>
          <a:prstGeom prst="rect">
            <a:avLst/>
          </a:prstGeom>
        </p:spPr>
        <p:txBody>
          <a:bodyPr/>
          <a:lstStyle/>
          <a:p>
            <a:pPr algn="l"/>
            <a:r>
              <a:rPr lang="en-US" altLang="zh-CN" sz="3200" b="1" dirty="0">
                <a:latin typeface="Arial" panose="020B0604020202020204" pitchFamily="34" charset="0"/>
                <a:ea typeface="宋体" panose="02010600030101010101" pitchFamily="2" charset="-122"/>
                <a:cs typeface="+mn-cs"/>
              </a:rPr>
              <a:t>4.  </a:t>
            </a:r>
            <a:r>
              <a:rPr lang="zh-CN" altLang="en-US" sz="3200" b="1" dirty="0">
                <a:latin typeface="Arial" panose="020B0604020202020204" pitchFamily="34" charset="0"/>
                <a:ea typeface="宋体" panose="02010600030101010101" pitchFamily="2" charset="-122"/>
                <a:cs typeface="+mn-cs"/>
              </a:rPr>
              <a:t>实际算例</a:t>
            </a:r>
          </a:p>
        </p:txBody>
      </p:sp>
      <p:sp>
        <p:nvSpPr>
          <p:cNvPr id="6" name="文本框 5"/>
          <p:cNvSpPr txBox="1"/>
          <p:nvPr/>
        </p:nvSpPr>
        <p:spPr>
          <a:xfrm>
            <a:off x="405043" y="1989780"/>
            <a:ext cx="8281757" cy="4297363"/>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算例描述</a:t>
            </a:r>
            <a:endParaRPr kumimoji="0" lang="zh-CN"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zh-CN"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输入文件</a:t>
            </a:r>
            <a:r>
              <a:rPr kumimoji="0" lang="zh-CN"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：一个包含</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3</a:t>
            </a:r>
            <a:r>
              <a:rPr kumimoji="0" lang="zh-CN"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行文字的文本文件（每个单词间用空格隔开，图</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12-18</a:t>
            </a:r>
            <a:r>
              <a:rPr kumimoji="0" lang="zh-CN"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最左侧</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Input</a:t>
            </a:r>
            <a:r>
              <a:rPr kumimoji="0" lang="zh-CN"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列所示）；</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zh-CN"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输出结果</a:t>
            </a:r>
            <a:r>
              <a:rPr kumimoji="0" lang="zh-CN"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：该文件的词频统计，每一行输出一个键值对“单词，出现次数”（图</a:t>
            </a:r>
            <a:r>
              <a:rPr kumimoji="0" lang="en-US" altLang="zh-CN" sz="2000" b="0" i="0" u="none" strike="noStrike" kern="1200" cap="none" spc="0" normalizeH="0" baseline="0" noProof="0" dirty="0" smtClean="0">
                <a:ln>
                  <a:noFill/>
                </a:ln>
                <a:solidFill>
                  <a:prstClr val="black"/>
                </a:solidFill>
                <a:effectLst/>
                <a:uLnTx/>
                <a:uFillTx/>
                <a:latin typeface="Calibri" panose="020F0502020204030204"/>
                <a:ea typeface="宋体" panose="02010600030101010101" pitchFamily="2" charset="-122"/>
                <a:cs typeface="+mn-cs"/>
              </a:rPr>
              <a:t>12-22</a:t>
            </a:r>
            <a:r>
              <a:rPr kumimoji="0" lang="zh-CN" altLang="zh-CN" sz="2000" b="0" i="0" u="none" strike="noStrike" kern="1200" cap="none" spc="0" normalizeH="0" baseline="0" noProof="0" dirty="0" smtClean="0">
                <a:ln>
                  <a:noFill/>
                </a:ln>
                <a:solidFill>
                  <a:prstClr val="black"/>
                </a:solidFill>
                <a:effectLst/>
                <a:uLnTx/>
                <a:uFillTx/>
                <a:latin typeface="Calibri" panose="020F0502020204030204"/>
                <a:ea typeface="宋体" panose="02010600030101010101" pitchFamily="2" charset="-122"/>
                <a:cs typeface="+mn-cs"/>
              </a:rPr>
              <a:t>最</a:t>
            </a:r>
            <a:r>
              <a:rPr kumimoji="0" lang="zh-CN"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右侧</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Final result</a:t>
            </a:r>
            <a:r>
              <a:rPr kumimoji="0" lang="zh-CN"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列所示）；</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zh-CN"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计算模型</a:t>
            </a:r>
            <a:r>
              <a:rPr kumimoji="0" lang="zh-CN"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MapReduce</a:t>
            </a:r>
          </a:p>
        </p:txBody>
      </p:sp>
      <p:sp>
        <p:nvSpPr>
          <p:cNvPr id="7"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Times New Roman" panose="02020603050405020304" pitchFamily="18" charset="0"/>
                <a:cs typeface="Times New Roman" panose="02020603050405020304" pitchFamily="18" charset="0"/>
              </a:rPr>
              <a:t>14.5 </a:t>
            </a:r>
            <a:r>
              <a:rPr lang="zh-CN" altLang="en-US" sz="3200" b="1" dirty="0" smtClean="0">
                <a:solidFill>
                  <a:srgbClr val="002060"/>
                </a:solidFill>
                <a:latin typeface="Times New Roman" panose="02020603050405020304" pitchFamily="18" charset="0"/>
                <a:cs typeface="Times New Roman" panose="02020603050405020304" pitchFamily="18" charset="0"/>
              </a:rPr>
              <a:t>实际算例</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45</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76200" y="1143000"/>
            <a:ext cx="8001000" cy="4297363"/>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案例描述</a:t>
            </a:r>
            <a:endParaRPr kumimoji="0" lang="zh-CN"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8"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Times New Roman" panose="02020603050405020304" pitchFamily="18" charset="0"/>
                <a:cs typeface="Times New Roman" panose="02020603050405020304" pitchFamily="18" charset="0"/>
              </a:rPr>
              <a:t>实际算例展示</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76400"/>
            <a:ext cx="9114286" cy="3571429"/>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46</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268883" y="1662522"/>
            <a:ext cx="8755539" cy="1170115"/>
          </a:xfrm>
          <a:prstGeom prst="rect">
            <a:avLst/>
          </a:prstGeom>
        </p:spPr>
        <p:txBody>
          <a:bodyPr vert="horz" lIns="91440" tIns="45720" rIns="91440" bIns="45720" rtlCol="0">
            <a:normAutofit fontScale="925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第一步：</a:t>
            </a: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Split</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zh-CN"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假设将输入数据文件分为</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3</a:t>
            </a:r>
            <a:r>
              <a:rPr kumimoji="0" lang="zh-CN"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个</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split</a:t>
            </a:r>
            <a:r>
              <a:rPr kumimoji="0" lang="zh-CN"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，每个</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split</a:t>
            </a:r>
            <a:r>
              <a:rPr kumimoji="0" lang="zh-CN"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包含一行文字</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12" name="图片 11" descr="005WTVurjw1eoyphiosvpj30ql0c7wh8"/>
          <p:cNvPicPr/>
          <p:nvPr/>
        </p:nvPicPr>
        <p:blipFill rotWithShape="1">
          <a:blip r:embed="rId3" cstate="print"/>
          <a:srcRect r="64151" b="18758"/>
          <a:stretch>
            <a:fillRect/>
          </a:stretch>
        </p:blipFill>
        <p:spPr>
          <a:xfrm>
            <a:off x="1923288" y="2819401"/>
            <a:ext cx="4462272" cy="3351212"/>
          </a:xfrm>
          <a:prstGeom prst="rect">
            <a:avLst/>
          </a:prstGeom>
          <a:noFill/>
          <a:ln w="9525">
            <a:noFill/>
            <a:miter lim="800000"/>
            <a:headEnd/>
            <a:tailEnd/>
          </a:ln>
        </p:spPr>
      </p:pic>
      <p:sp>
        <p:nvSpPr>
          <p:cNvPr id="7"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Times New Roman" panose="02020603050405020304" pitchFamily="18" charset="0"/>
                <a:cs typeface="Times New Roman" panose="02020603050405020304" pitchFamily="18" charset="0"/>
              </a:rPr>
              <a:t>实际算例展示</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47</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498337" y="1603842"/>
            <a:ext cx="8188463" cy="1371283"/>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第二步：</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Map</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先将</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split</a:t>
            </a:r>
            <a:r>
              <a:rPr kumimoji="0" lang="zh-CN"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的每一行文字转换成如下的键值对（每行第一个字符的字节偏移量作为</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Key</a:t>
            </a:r>
            <a:r>
              <a:rPr kumimoji="0" lang="zh-CN"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11" name="图片 10"/>
          <p:cNvPicPr>
            <a:picLocks noChangeAspect="1"/>
          </p:cNvPicPr>
          <p:nvPr/>
        </p:nvPicPr>
        <p:blipFill>
          <a:blip r:embed="rId3" cstate="print"/>
          <a:stretch>
            <a:fillRect/>
          </a:stretch>
        </p:blipFill>
        <p:spPr>
          <a:xfrm>
            <a:off x="2537231" y="2986747"/>
            <a:ext cx="3252676" cy="3391829"/>
          </a:xfrm>
          <a:prstGeom prst="rect">
            <a:avLst/>
          </a:prstGeom>
        </p:spPr>
      </p:pic>
      <p:sp>
        <p:nvSpPr>
          <p:cNvPr id="7"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Times New Roman" panose="02020603050405020304" pitchFamily="18" charset="0"/>
                <a:cs typeface="Times New Roman" panose="02020603050405020304" pitchFamily="18" charset="0"/>
              </a:rPr>
              <a:t>实际算例展示</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48</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497266" y="1383187"/>
            <a:ext cx="8166570" cy="1749552"/>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第二步：</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Map</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然后针对每一个</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split</a:t>
            </a:r>
            <a:r>
              <a:rPr kumimoji="0" lang="zh-CN"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执行</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map ( )</a:t>
            </a:r>
            <a:r>
              <a:rPr kumimoji="0" lang="zh-CN"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方法，此处为对上述键值对表的每一行进行词频统计，每一个</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Map</a:t>
            </a:r>
            <a:r>
              <a:rPr kumimoji="0" lang="zh-CN"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任务（针对一个</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split</a:t>
            </a:r>
            <a:r>
              <a:rPr kumimoji="0" lang="zh-CN"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）都会生成如下的键值对：</a:t>
            </a: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7" name="图片 6"/>
          <p:cNvPicPr>
            <a:picLocks noChangeAspect="1"/>
          </p:cNvPicPr>
          <p:nvPr/>
        </p:nvPicPr>
        <p:blipFill>
          <a:blip r:embed="rId3" cstate="print"/>
          <a:stretch>
            <a:fillRect/>
          </a:stretch>
        </p:blipFill>
        <p:spPr>
          <a:xfrm>
            <a:off x="1909380" y="2567523"/>
            <a:ext cx="6437625" cy="3802401"/>
          </a:xfrm>
          <a:prstGeom prst="rect">
            <a:avLst/>
          </a:prstGeom>
        </p:spPr>
      </p:pic>
      <p:sp>
        <p:nvSpPr>
          <p:cNvPr id="8"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Times New Roman" panose="02020603050405020304" pitchFamily="18" charset="0"/>
                <a:cs typeface="Times New Roman" panose="02020603050405020304" pitchFamily="18" charset="0"/>
              </a:rPr>
              <a:t>实际算例展示</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49</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457200" y="1371600"/>
            <a:ext cx="8452650" cy="2160623"/>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第三步：</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Shuffle</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Map</a:t>
            </a: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端</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shuffle</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zh-CN"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没有定义</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Combiner</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zh-CN"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9257" name="Picture 41"/>
          <p:cNvPicPr>
            <a:picLocks noChangeAspect="1" noChangeArrowheads="1"/>
          </p:cNvPicPr>
          <p:nvPr/>
        </p:nvPicPr>
        <p:blipFill>
          <a:blip r:embed="rId3" cstate="print"/>
          <a:srcRect/>
          <a:stretch>
            <a:fillRect/>
          </a:stretch>
        </p:blipFill>
        <p:spPr bwMode="auto">
          <a:xfrm>
            <a:off x="3475577" y="1975386"/>
            <a:ext cx="5211223" cy="4109152"/>
          </a:xfrm>
          <a:prstGeom prst="rect">
            <a:avLst/>
          </a:prstGeom>
          <a:noFill/>
          <a:ln w="9525">
            <a:noFill/>
            <a:miter lim="800000"/>
            <a:headEnd/>
            <a:tailEnd/>
          </a:ln>
        </p:spPr>
      </p:pic>
      <p:sp>
        <p:nvSpPr>
          <p:cNvPr id="7"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Times New Roman" panose="02020603050405020304" pitchFamily="18" charset="0"/>
                <a:cs typeface="Times New Roman" panose="02020603050405020304" pitchFamily="18" charset="0"/>
              </a:rPr>
              <a:t>实际算例展示</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5</a:t>
            </a:fld>
            <a:endParaRPr lang="zh-CN" altLang="en-US"/>
          </a:p>
        </p:txBody>
      </p:sp>
      <p:sp>
        <p:nvSpPr>
          <p:cNvPr id="2056" name="TextBox 12"/>
          <p:cNvSpPr txBox="1">
            <a:spLocks noChangeArrowheads="1"/>
          </p:cNvSpPr>
          <p:nvPr/>
        </p:nvSpPr>
        <p:spPr bwMode="auto">
          <a:xfrm>
            <a:off x="763270" y="1056640"/>
            <a:ext cx="7616825" cy="583565"/>
          </a:xfrm>
          <a:prstGeom prst="rect">
            <a:avLst/>
          </a:prstGeom>
          <a:noFill/>
          <a:ln w="9525">
            <a:noFill/>
            <a:miter lim="800000"/>
          </a:ln>
        </p:spPr>
        <p:txBody>
          <a:bodyPr wrap="square">
            <a:spAutoFit/>
          </a:bodyPr>
          <a:lstStyle/>
          <a:p>
            <a:r>
              <a:rPr lang="zh-CN" altLang="en-US" sz="3200" b="1" dirty="0">
                <a:solidFill>
                  <a:srgbClr val="0823A8"/>
                </a:solidFill>
                <a:latin typeface="+mj-ea"/>
                <a:ea typeface="+mj-ea"/>
                <a:cs typeface="+mj-ea"/>
              </a:rPr>
              <a:t>多指令流多数据流（</a:t>
            </a:r>
            <a:r>
              <a:rPr lang="zh-CN" altLang="en-US" sz="3200" b="1" dirty="0">
                <a:solidFill>
                  <a:srgbClr val="0823A8"/>
                </a:solidFill>
                <a:ea typeface="+mj-ea"/>
                <a:cs typeface="Arial" panose="020B0604020202020204" pitchFamily="34" charset="0"/>
              </a:rPr>
              <a:t>MIMD</a:t>
            </a:r>
            <a:r>
              <a:rPr lang="zh-CN" altLang="en-US" sz="3200" b="1" dirty="0">
                <a:solidFill>
                  <a:srgbClr val="0823A8"/>
                </a:solidFill>
                <a:latin typeface="+mj-ea"/>
                <a:ea typeface="+mj-ea"/>
                <a:cs typeface="+mj-ea"/>
              </a:rPr>
              <a:t>）模型</a:t>
            </a:r>
          </a:p>
        </p:txBody>
      </p:sp>
      <p:pic>
        <p:nvPicPr>
          <p:cNvPr id="38915" name="Object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3405" y="1727835"/>
            <a:ext cx="7997190" cy="499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Calibri" panose="020F0502020204030204" pitchFamily="34" charset="0"/>
              </a:rPr>
              <a:t>分布式并行计算系统</a:t>
            </a:r>
            <a:endParaRPr lang="zh-CN" altLang="en-US" sz="3200" b="1" dirty="0">
              <a:solidFill>
                <a:srgbClr val="002060"/>
              </a:solidFill>
              <a:latin typeface="Calibri" panose="020F050202020403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50</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533400" y="1371600"/>
            <a:ext cx="3645408" cy="2974848"/>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第三步：</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Shuffle</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Map</a:t>
            </a: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端</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shuffle</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zh-CN"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定义</a:t>
            </a: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了</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Combiner</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zh-CN"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7169" name="Picture 1"/>
          <p:cNvPicPr>
            <a:picLocks noChangeAspect="1" noChangeArrowheads="1"/>
          </p:cNvPicPr>
          <p:nvPr/>
        </p:nvPicPr>
        <p:blipFill>
          <a:blip r:embed="rId3" cstate="print"/>
          <a:srcRect/>
          <a:stretch>
            <a:fillRect/>
          </a:stretch>
        </p:blipFill>
        <p:spPr bwMode="auto">
          <a:xfrm>
            <a:off x="3342455" y="2196183"/>
            <a:ext cx="5344345" cy="3916921"/>
          </a:xfrm>
          <a:prstGeom prst="rect">
            <a:avLst/>
          </a:prstGeom>
          <a:noFill/>
          <a:ln w="9525">
            <a:noFill/>
            <a:miter lim="800000"/>
            <a:headEnd/>
            <a:tailEnd/>
          </a:ln>
        </p:spPr>
      </p:pic>
      <p:sp>
        <p:nvSpPr>
          <p:cNvPr id="7"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Times New Roman" panose="02020603050405020304" pitchFamily="18" charset="0"/>
                <a:cs typeface="Times New Roman" panose="02020603050405020304" pitchFamily="18" charset="0"/>
              </a:rPr>
              <a:t>实际算例展示</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sp>
        <p:nvSpPr>
          <p:cNvPr id="3" name="圆角矩形 2"/>
          <p:cNvSpPr/>
          <p:nvPr/>
        </p:nvSpPr>
        <p:spPr>
          <a:xfrm>
            <a:off x="6705600" y="3733800"/>
            <a:ext cx="1905000" cy="381000"/>
          </a:xfrm>
          <a:prstGeom prst="roundRect">
            <a:avLst/>
          </a:prstGeom>
          <a:solidFill>
            <a:schemeClr val="accent4">
              <a:lumMod val="40000"/>
              <a:lumOff val="60000"/>
              <a:alpha val="3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2336800" y="6356353"/>
            <a:ext cx="45720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srgbClr val="3F21F1"/>
                </a:solidFill>
                <a:effectLst/>
                <a:uLnTx/>
                <a:uFillTx/>
                <a:latin typeface="Calibri" panose="020F0502020204030204"/>
                <a:ea typeface="宋体" panose="02010600030101010101" pitchFamily="2" charset="-122"/>
                <a:cs typeface="+mn-cs"/>
              </a:rPr>
              <a:t>Big Data Computing Technology, 2017 Fall</a:t>
            </a:r>
            <a:endParaRPr kumimoji="0" lang="zh-CN" altLang="en-US" sz="1400" b="1" i="0" u="none" strike="noStrike" kern="1200" cap="none" spc="0" normalizeH="0" baseline="0" noProof="0" dirty="0">
              <a:ln>
                <a:noFill/>
              </a:ln>
              <a:solidFill>
                <a:srgbClr val="3F21F1"/>
              </a:solidFill>
              <a:effectLst/>
              <a:uLnTx/>
              <a:uFillTx/>
              <a:latin typeface="Calibri" panose="020F0502020204030204"/>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51</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304800" y="1232332"/>
            <a:ext cx="3087624" cy="4297363"/>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第三步：</a:t>
            </a: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Shuffle</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Reduce</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端</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shuffle</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zh-CN"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5121" name="Picture 1"/>
          <p:cNvPicPr>
            <a:picLocks noChangeAspect="1" noChangeArrowheads="1"/>
          </p:cNvPicPr>
          <p:nvPr/>
        </p:nvPicPr>
        <p:blipFill>
          <a:blip r:embed="rId3" cstate="print"/>
          <a:srcRect/>
          <a:stretch>
            <a:fillRect/>
          </a:stretch>
        </p:blipFill>
        <p:spPr bwMode="auto">
          <a:xfrm>
            <a:off x="3517738" y="1967243"/>
            <a:ext cx="4918783" cy="3579153"/>
          </a:xfrm>
          <a:prstGeom prst="rect">
            <a:avLst/>
          </a:prstGeom>
          <a:noFill/>
          <a:ln w="9525">
            <a:noFill/>
            <a:miter lim="800000"/>
            <a:headEnd/>
            <a:tailEnd/>
          </a:ln>
        </p:spPr>
      </p:pic>
      <p:sp>
        <p:nvSpPr>
          <p:cNvPr id="7"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Times New Roman" panose="02020603050405020304" pitchFamily="18" charset="0"/>
                <a:cs typeface="Times New Roman" panose="02020603050405020304" pitchFamily="18" charset="0"/>
              </a:rPr>
              <a:t>实际算例展示</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52</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304800" y="1199401"/>
            <a:ext cx="8001000" cy="4297363"/>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第四步：</a:t>
            </a: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Reduce</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zh-CN"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7" name="图片 6"/>
          <p:cNvPicPr>
            <a:picLocks noChangeAspect="1"/>
          </p:cNvPicPr>
          <p:nvPr/>
        </p:nvPicPr>
        <p:blipFill>
          <a:blip r:embed="rId3" cstate="print"/>
          <a:stretch>
            <a:fillRect/>
          </a:stretch>
        </p:blipFill>
        <p:spPr>
          <a:xfrm>
            <a:off x="1189089" y="1799967"/>
            <a:ext cx="6447612" cy="3696797"/>
          </a:xfrm>
          <a:prstGeom prst="rect">
            <a:avLst/>
          </a:prstGeom>
        </p:spPr>
      </p:pic>
      <p:sp>
        <p:nvSpPr>
          <p:cNvPr id="8"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Times New Roman" panose="02020603050405020304" pitchFamily="18" charset="0"/>
                <a:cs typeface="Times New Roman" panose="02020603050405020304" pitchFamily="18" charset="0"/>
              </a:rPr>
              <a:t>实际算例展示</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6</a:t>
            </a:fld>
            <a:endParaRPr lang="zh-CN" altLang="en-US"/>
          </a:p>
        </p:txBody>
      </p:sp>
      <p:sp>
        <p:nvSpPr>
          <p:cNvPr id="2056" name="TextBox 12"/>
          <p:cNvSpPr txBox="1">
            <a:spLocks noChangeArrowheads="1"/>
          </p:cNvSpPr>
          <p:nvPr/>
        </p:nvSpPr>
        <p:spPr bwMode="auto">
          <a:xfrm>
            <a:off x="762000" y="1030605"/>
            <a:ext cx="7325995" cy="583565"/>
          </a:xfrm>
          <a:prstGeom prst="rect">
            <a:avLst/>
          </a:prstGeom>
          <a:noFill/>
          <a:ln w="9525">
            <a:noFill/>
            <a:miter lim="800000"/>
          </a:ln>
        </p:spPr>
        <p:txBody>
          <a:bodyPr wrap="square">
            <a:spAutoFit/>
          </a:bodyPr>
          <a:lstStyle/>
          <a:p>
            <a:r>
              <a:rPr lang="zh-CN" altLang="en-US" sz="3200" b="1" dirty="0">
                <a:solidFill>
                  <a:srgbClr val="0823A8"/>
                </a:solidFill>
                <a:cs typeface="Arial" panose="020B0604020202020204" pitchFamily="34" charset="0"/>
              </a:rPr>
              <a:t>MIMD</a:t>
            </a:r>
            <a:r>
              <a:rPr lang="zh-CN" altLang="en-US" sz="3200" b="1" dirty="0">
                <a:solidFill>
                  <a:srgbClr val="0823A8"/>
                </a:solidFill>
                <a:latin typeface="Calibri" panose="020F0502020204030204" pitchFamily="34" charset="0"/>
              </a:rPr>
              <a:t>系统架构</a:t>
            </a:r>
          </a:p>
        </p:txBody>
      </p:sp>
      <p:pic>
        <p:nvPicPr>
          <p:cNvPr id="7" name="图片 6"/>
          <p:cNvPicPr/>
          <p:nvPr/>
        </p:nvPicPr>
        <p:blipFill>
          <a:blip r:embed="rId4" cstate="print"/>
          <a:srcRect/>
          <a:stretch>
            <a:fillRect/>
          </a:stretch>
        </p:blipFill>
        <p:spPr bwMode="auto">
          <a:xfrm>
            <a:off x="419735" y="1614170"/>
            <a:ext cx="8304530" cy="4999990"/>
          </a:xfrm>
          <a:prstGeom prst="rect">
            <a:avLst/>
          </a:prstGeom>
          <a:noFill/>
        </p:spPr>
      </p:pic>
      <p:sp>
        <p:nvSpPr>
          <p:cNvPr id="8"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Calibri" panose="020F0502020204030204" pitchFamily="34" charset="0"/>
              </a:rPr>
              <a:t>分布式并行计算系统</a:t>
            </a:r>
            <a:endParaRPr lang="zh-CN" altLang="en-US" sz="3200" b="1" dirty="0">
              <a:solidFill>
                <a:srgbClr val="002060"/>
              </a:solidFill>
              <a:latin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7</a:t>
            </a:fld>
            <a:endParaRPr lang="zh-CN" altLang="en-US"/>
          </a:p>
        </p:txBody>
      </p:sp>
      <p:sp>
        <p:nvSpPr>
          <p:cNvPr id="2056" name="TextBox 12"/>
          <p:cNvSpPr txBox="1">
            <a:spLocks noChangeArrowheads="1"/>
          </p:cNvSpPr>
          <p:nvPr/>
        </p:nvSpPr>
        <p:spPr bwMode="auto">
          <a:xfrm>
            <a:off x="740410" y="1068070"/>
            <a:ext cx="7818755" cy="583565"/>
          </a:xfrm>
          <a:prstGeom prst="rect">
            <a:avLst/>
          </a:prstGeom>
          <a:noFill/>
          <a:ln w="9525">
            <a:noFill/>
            <a:miter lim="800000"/>
          </a:ln>
        </p:spPr>
        <p:txBody>
          <a:bodyPr wrap="square">
            <a:spAutoFit/>
          </a:bodyPr>
          <a:lstStyle/>
          <a:p>
            <a:r>
              <a:rPr lang="zh-CN" altLang="en-US" sz="3200" b="1" dirty="0">
                <a:solidFill>
                  <a:srgbClr val="0823A8"/>
                </a:solidFill>
                <a:latin typeface="Calibri" panose="020F0502020204030204" pitchFamily="34" charset="0"/>
              </a:rPr>
              <a:t>集群（</a:t>
            </a:r>
            <a:r>
              <a:rPr lang="zh-CN" altLang="en-US" sz="3200" b="1" dirty="0">
                <a:solidFill>
                  <a:srgbClr val="0823A8"/>
                </a:solidFill>
                <a:cs typeface="Arial" panose="020B0604020202020204" pitchFamily="34" charset="0"/>
              </a:rPr>
              <a:t>Cluster</a:t>
            </a:r>
            <a:r>
              <a:rPr lang="zh-CN" altLang="en-US" sz="3200" b="1" dirty="0">
                <a:solidFill>
                  <a:srgbClr val="0823A8"/>
                </a:solidFill>
                <a:latin typeface="Calibri" panose="020F0502020204030204" pitchFamily="34" charset="0"/>
              </a:rPr>
              <a:t>）计算架构</a:t>
            </a:r>
          </a:p>
        </p:txBody>
      </p:sp>
      <p:sp>
        <p:nvSpPr>
          <p:cNvPr id="2049" name="Rectangle 1"/>
          <p:cNvSpPr>
            <a:spLocks noChangeArrowheads="1"/>
          </p:cNvSpPr>
          <p:nvPr/>
        </p:nvSpPr>
        <p:spPr bwMode="auto">
          <a:xfrm>
            <a:off x="257175" y="1651318"/>
            <a:ext cx="8629650" cy="486156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12700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tab pos="2871470" algn="l"/>
              </a:tabLst>
            </a:pPr>
            <a:r>
              <a:rPr lang="en-US" altLang="zh-CN" sz="2000" dirty="0">
                <a:ea typeface="宋体" panose="02010600030101010101" pitchFamily="2" charset="-122"/>
                <a:cs typeface="Arial" panose="020B0604020202020204" pitchFamily="34" charset="0"/>
              </a:rPr>
              <a:t>  </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集群由多个独立的计算机（服务器或工作站，称为集群节点）通过高速局域网连接在一起，每个节点拥有独立的内存和磁盘，一个节点的</a:t>
            </a:r>
            <a:r>
              <a:rPr kumimoji="0" lang="en-US" altLang="zh-CN"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CPU</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不能直接访问另外一个节点的内存空间；</a:t>
            </a:r>
            <a:endParaRPr lang="en-US" altLang="zh-CN" sz="2000" dirty="0">
              <a:ea typeface="宋体" panose="02010600030101010101" pitchFamily="2" charset="-122"/>
              <a:cs typeface="Arial" panose="020B0604020202020204" pitchFamily="34" charset="0"/>
            </a:endParaRPr>
          </a:p>
          <a:p>
            <a:pPr marL="0" marR="0" lvl="0" indent="127000" algn="l" defTabSz="914400" rtl="0" eaLnBrk="1" fontAlgn="base" latinLnBrk="0" hangingPunct="1">
              <a:lnSpc>
                <a:spcPct val="100000"/>
              </a:lnSpc>
              <a:spcBef>
                <a:spcPts val="1200"/>
              </a:spcBef>
              <a:spcAft>
                <a:spcPct val="0"/>
              </a:spcAft>
              <a:buClrTx/>
              <a:buSzTx/>
              <a:buFont typeface="Wingdings" panose="05000000000000000000" pitchFamily="2" charset="2"/>
              <a:buChar char="l"/>
              <a:tabLst>
                <a:tab pos="2871470" algn="l"/>
              </a:tabLst>
            </a:pPr>
            <a:r>
              <a:rPr kumimoji="0" lang="en-US" altLang="zh-CN" sz="2000" b="0" i="0" u="none" strike="noStrike" cap="none" normalizeH="0" dirty="0">
                <a:ln>
                  <a:noFill/>
                </a:ln>
                <a:solidFill>
                  <a:schemeClr val="tx1"/>
                </a:solidFill>
                <a:effectLst/>
                <a:ea typeface="宋体" panose="02010600030101010101" pitchFamily="2" charset="-122"/>
                <a:cs typeface="Arial" panose="020B0604020202020204" pitchFamily="34" charset="0"/>
              </a:rPr>
              <a:t>  </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每个节点拥有独立的</a:t>
            </a:r>
            <a:r>
              <a:rPr kumimoji="0" lang="en-US" altLang="zh-CN"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O/S</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和文件系统；</a:t>
            </a:r>
            <a:endParaRPr lang="en-US" altLang="zh-CN" sz="2000" dirty="0">
              <a:ea typeface="宋体" panose="02010600030101010101" pitchFamily="2" charset="-122"/>
              <a:cs typeface="Arial" panose="020B0604020202020204" pitchFamily="34" charset="0"/>
            </a:endParaRPr>
          </a:p>
          <a:p>
            <a:pPr marL="0" marR="0" lvl="0" indent="127000" algn="l" defTabSz="914400" rtl="0" eaLnBrk="1" fontAlgn="base" latinLnBrk="0" hangingPunct="1">
              <a:lnSpc>
                <a:spcPct val="100000"/>
              </a:lnSpc>
              <a:spcBef>
                <a:spcPts val="1200"/>
              </a:spcBef>
              <a:spcAft>
                <a:spcPct val="0"/>
              </a:spcAft>
              <a:buClrTx/>
              <a:buSzTx/>
              <a:buFont typeface="Wingdings" panose="05000000000000000000" pitchFamily="2" charset="2"/>
              <a:buChar char="l"/>
              <a:tabLst>
                <a:tab pos="2871470" algn="l"/>
              </a:tabLst>
            </a:pPr>
            <a:r>
              <a:rPr kumimoji="0" lang="en-US" altLang="zh-CN" sz="2000" b="0" i="0" u="none" strike="noStrike" cap="none" normalizeH="0" dirty="0">
                <a:ln>
                  <a:noFill/>
                </a:ln>
                <a:solidFill>
                  <a:schemeClr val="tx1"/>
                </a:solidFill>
                <a:effectLst/>
                <a:ea typeface="宋体" panose="02010600030101010101" pitchFamily="2" charset="-122"/>
                <a:cs typeface="Arial" panose="020B0604020202020204" pitchFamily="34" charset="0"/>
              </a:rPr>
              <a:t>  </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节点间采用消息传递（</a:t>
            </a:r>
            <a:r>
              <a:rPr kumimoji="0" lang="en-US" altLang="zh-CN"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message passing</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）方式进行数据交换，使用如</a:t>
            </a:r>
            <a:r>
              <a:rPr kumimoji="0" lang="en-US" altLang="zh-CN"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MPI</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a:t>
            </a:r>
            <a:r>
              <a:rPr kumimoji="0" lang="en-US" altLang="zh-CN"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PVM</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等中间件；</a:t>
            </a:r>
            <a:endParaRPr lang="en-US" altLang="zh-CN" sz="2000" dirty="0">
              <a:ea typeface="宋体" panose="02010600030101010101" pitchFamily="2" charset="-122"/>
              <a:cs typeface="Arial" panose="020B0604020202020204" pitchFamily="34" charset="0"/>
            </a:endParaRPr>
          </a:p>
          <a:p>
            <a:pPr marL="0" marR="0" lvl="0" indent="127000" algn="l" defTabSz="914400" rtl="0" eaLnBrk="1" fontAlgn="base" latinLnBrk="0" hangingPunct="1">
              <a:lnSpc>
                <a:spcPct val="100000"/>
              </a:lnSpc>
              <a:spcBef>
                <a:spcPts val="1200"/>
              </a:spcBef>
              <a:spcAft>
                <a:spcPct val="0"/>
              </a:spcAft>
              <a:buClrTx/>
              <a:buSzTx/>
              <a:buFont typeface="Wingdings" panose="05000000000000000000" pitchFamily="2" charset="2"/>
              <a:buChar char="l"/>
              <a:tabLst>
                <a:tab pos="2871470" algn="l"/>
              </a:tabLst>
            </a:pPr>
            <a:r>
              <a:rPr kumimoji="0" lang="en-US" altLang="zh-CN" sz="2000" b="0" i="0" u="none" strike="noStrike" cap="none" normalizeH="0" dirty="0">
                <a:ln>
                  <a:noFill/>
                </a:ln>
                <a:solidFill>
                  <a:schemeClr val="tx1"/>
                </a:solidFill>
                <a:effectLst/>
                <a:ea typeface="宋体" panose="02010600030101010101" pitchFamily="2" charset="-122"/>
                <a:cs typeface="Arial" panose="020B0604020202020204" pitchFamily="34" charset="0"/>
              </a:rPr>
              <a:t>  </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在节点内部（本地机器上）支持共享内存的并行计算模式，可使用</a:t>
            </a:r>
            <a:r>
              <a:rPr kumimoji="0" lang="en-US" altLang="zh-CN" sz="2000" b="0" i="0" u="none" strike="noStrike" cap="none" normalizeH="0" baseline="0" dirty="0" err="1">
                <a:ln>
                  <a:noFill/>
                </a:ln>
                <a:solidFill>
                  <a:schemeClr val="tx1"/>
                </a:solidFill>
                <a:effectLst/>
                <a:ea typeface="宋体" panose="02010600030101010101" pitchFamily="2" charset="-122"/>
                <a:cs typeface="Arial" panose="020B0604020202020204" pitchFamily="34" charset="0"/>
              </a:rPr>
              <a:t>OpenMP</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a:t>
            </a:r>
            <a:r>
              <a:rPr kumimoji="0" lang="en-US" altLang="zh-CN" sz="2000" b="0" i="0" u="none" strike="noStrike" cap="none" normalizeH="0" baseline="0" dirty="0" err="1">
                <a:ln>
                  <a:noFill/>
                </a:ln>
                <a:solidFill>
                  <a:schemeClr val="tx1"/>
                </a:solidFill>
                <a:effectLst/>
                <a:ea typeface="宋体" panose="02010600030101010101" pitchFamily="2" charset="-122"/>
                <a:cs typeface="Arial" panose="020B0604020202020204" pitchFamily="34" charset="0"/>
              </a:rPr>
              <a:t>pthreads</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等编程模型；</a:t>
            </a:r>
            <a:endParaRPr lang="en-US" altLang="zh-CN" sz="2000" dirty="0">
              <a:ea typeface="宋体" panose="02010600030101010101" pitchFamily="2" charset="-122"/>
              <a:cs typeface="Arial" panose="020B0604020202020204" pitchFamily="34" charset="0"/>
            </a:endParaRPr>
          </a:p>
          <a:p>
            <a:pPr marL="0" marR="0" lvl="0" indent="127000" algn="l" defTabSz="914400" rtl="0" eaLnBrk="1" fontAlgn="base" latinLnBrk="0" hangingPunct="1">
              <a:lnSpc>
                <a:spcPct val="100000"/>
              </a:lnSpc>
              <a:spcBef>
                <a:spcPts val="1200"/>
              </a:spcBef>
              <a:spcAft>
                <a:spcPct val="0"/>
              </a:spcAft>
              <a:buClrTx/>
              <a:buSzTx/>
              <a:buFont typeface="Wingdings" panose="05000000000000000000" pitchFamily="2" charset="2"/>
              <a:buChar char="l"/>
              <a:tabLst>
                <a:tab pos="2871470" algn="l"/>
              </a:tabLst>
            </a:pPr>
            <a:r>
              <a:rPr kumimoji="0" lang="en-US" altLang="zh-CN" sz="2000" b="0" i="0" u="none" strike="noStrike" cap="none" normalizeH="0" dirty="0">
                <a:ln>
                  <a:noFill/>
                </a:ln>
                <a:solidFill>
                  <a:schemeClr val="tx1"/>
                </a:solidFill>
                <a:effectLst/>
                <a:ea typeface="宋体" panose="02010600030101010101" pitchFamily="2" charset="-122"/>
                <a:cs typeface="Arial" panose="020B0604020202020204" pitchFamily="34" charset="0"/>
              </a:rPr>
              <a:t>  </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需要一系列集群平台软件来支持整个系统的管理与运行，包括集群系统管理软件（如</a:t>
            </a:r>
            <a:r>
              <a:rPr kumimoji="0" lang="en-US" altLang="zh-CN"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IBM</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的</a:t>
            </a:r>
            <a:r>
              <a:rPr kumimoji="0" lang="en-US" altLang="zh-CN"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CSM</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a:t>
            </a:r>
            <a:r>
              <a:rPr kumimoji="0" lang="en-US" altLang="zh-CN" sz="2000" b="0" i="0" u="none" strike="noStrike" cap="none" normalizeH="0" baseline="0" dirty="0" err="1">
                <a:ln>
                  <a:noFill/>
                </a:ln>
                <a:solidFill>
                  <a:schemeClr val="tx1"/>
                </a:solidFill>
                <a:effectLst/>
                <a:ea typeface="宋体" panose="02010600030101010101" pitchFamily="2" charset="-122"/>
                <a:cs typeface="Arial" panose="020B0604020202020204" pitchFamily="34" charset="0"/>
              </a:rPr>
              <a:t>xCat</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等），消息中间件（如</a:t>
            </a:r>
            <a:r>
              <a:rPr kumimoji="0" lang="en-US" altLang="zh-CN"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MPI</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a:t>
            </a:r>
            <a:r>
              <a:rPr kumimoji="0" lang="en-US" altLang="zh-CN"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PVM</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等），作业管理与调度系统（如</a:t>
            </a:r>
            <a:r>
              <a:rPr kumimoji="0" lang="en-US" altLang="zh-CN"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LSF</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a:t>
            </a:r>
            <a:r>
              <a:rPr kumimoji="0" lang="en-US" altLang="zh-CN"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PBS</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a:t>
            </a:r>
            <a:r>
              <a:rPr kumimoji="0" lang="en-US" altLang="zh-CN" sz="2000" b="0" i="0" u="none" strike="noStrike" cap="none" normalizeH="0" baseline="0" dirty="0" err="1">
                <a:ln>
                  <a:noFill/>
                </a:ln>
                <a:solidFill>
                  <a:schemeClr val="tx1"/>
                </a:solidFill>
                <a:effectLst/>
                <a:ea typeface="宋体" panose="02010600030101010101" pitchFamily="2" charset="-122"/>
                <a:cs typeface="Arial" panose="020B0604020202020204" pitchFamily="34" charset="0"/>
              </a:rPr>
              <a:t>LoadLeveler</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）；并行文件系统（如</a:t>
            </a:r>
            <a:r>
              <a:rPr kumimoji="0" lang="en-US" altLang="zh-CN"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PVFS</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a:t>
            </a:r>
            <a:r>
              <a:rPr kumimoji="0" lang="en-US" altLang="zh-CN"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GPFS</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等；</a:t>
            </a:r>
            <a:endParaRPr kumimoji="0" lang="en-US" altLang="zh-CN" sz="2000" b="0" i="0" u="none" strike="noStrike" cap="none" normalizeH="0" baseline="0" dirty="0">
              <a:ln>
                <a:noFill/>
              </a:ln>
              <a:solidFill>
                <a:schemeClr val="tx1"/>
              </a:solidFill>
              <a:effectLst/>
              <a:ea typeface="宋体" panose="02010600030101010101" pitchFamily="2" charset="-122"/>
              <a:cs typeface="Arial" panose="020B0604020202020204" pitchFamily="34" charset="0"/>
            </a:endParaRPr>
          </a:p>
          <a:p>
            <a:pPr marL="0" marR="0" lvl="0" indent="127000" algn="l" defTabSz="914400" rtl="0" eaLnBrk="1" fontAlgn="base" latinLnBrk="0" hangingPunct="1">
              <a:lnSpc>
                <a:spcPct val="100000"/>
              </a:lnSpc>
              <a:spcBef>
                <a:spcPts val="1200"/>
              </a:spcBef>
              <a:spcAft>
                <a:spcPct val="0"/>
              </a:spcAft>
              <a:buClrTx/>
              <a:buSzTx/>
              <a:buFont typeface="Wingdings" panose="05000000000000000000" pitchFamily="2" charset="2"/>
              <a:buChar char="l"/>
              <a:tabLst>
                <a:tab pos="2871470" algn="l"/>
              </a:tabLst>
            </a:pPr>
            <a:r>
              <a:rPr lang="en-US" altLang="zh-CN" sz="2000" dirty="0">
                <a:ea typeface="宋体" panose="02010600030101010101" pitchFamily="2" charset="-122"/>
                <a:cs typeface="Arial" panose="020B0604020202020204" pitchFamily="34" charset="0"/>
              </a:rPr>
              <a:t>  </a:t>
            </a:r>
            <a:r>
              <a:rPr lang="zh-CN" altLang="en-US" sz="2000" dirty="0">
                <a:ea typeface="宋体" panose="02010600030101010101" pitchFamily="2" charset="-122"/>
                <a:cs typeface="Arial" panose="020B0604020202020204" pitchFamily="34" charset="0"/>
              </a:rPr>
              <a:t>系统吞吐量大、可靠性高、可扩展性好、计算</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性价比好（</a:t>
            </a:r>
            <a:r>
              <a:rPr kumimoji="0" lang="en-US" altLang="zh-CN"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cost-effective</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a:t>
            </a:r>
          </a:p>
        </p:txBody>
      </p:sp>
      <p:sp>
        <p:nvSpPr>
          <p:cNvPr id="8"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Calibri" panose="020F0502020204030204" pitchFamily="34" charset="0"/>
              </a:rPr>
              <a:t>分布式并行计算系统</a:t>
            </a:r>
            <a:endParaRPr lang="zh-CN" altLang="en-US" sz="3200" b="1" dirty="0">
              <a:solidFill>
                <a:srgbClr val="002060"/>
              </a:solidFill>
              <a:latin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8</a:t>
            </a:fld>
            <a:endParaRPr lang="zh-CN" altLang="en-US"/>
          </a:p>
        </p:txBody>
      </p:sp>
      <p:sp>
        <p:nvSpPr>
          <p:cNvPr id="2056" name="TextBox 12"/>
          <p:cNvSpPr txBox="1">
            <a:spLocks noChangeArrowheads="1"/>
          </p:cNvSpPr>
          <p:nvPr/>
        </p:nvSpPr>
        <p:spPr bwMode="auto">
          <a:xfrm>
            <a:off x="740410" y="1068070"/>
            <a:ext cx="7818755" cy="583565"/>
          </a:xfrm>
          <a:prstGeom prst="rect">
            <a:avLst/>
          </a:prstGeom>
          <a:noFill/>
          <a:ln w="9525">
            <a:noFill/>
            <a:miter lim="800000"/>
          </a:ln>
        </p:spPr>
        <p:txBody>
          <a:bodyPr wrap="square">
            <a:spAutoFit/>
          </a:bodyPr>
          <a:lstStyle/>
          <a:p>
            <a:r>
              <a:rPr lang="zh-CN" altLang="en-US" sz="3200" b="1" dirty="0">
                <a:solidFill>
                  <a:srgbClr val="0823A8"/>
                </a:solidFill>
                <a:latin typeface="Calibri" panose="020F0502020204030204" pitchFamily="34" charset="0"/>
              </a:rPr>
              <a:t>集群（</a:t>
            </a:r>
            <a:r>
              <a:rPr lang="zh-CN" altLang="en-US" sz="3200" b="1" dirty="0">
                <a:solidFill>
                  <a:srgbClr val="0823A8"/>
                </a:solidFill>
                <a:cs typeface="Arial" panose="020B0604020202020204" pitchFamily="34" charset="0"/>
              </a:rPr>
              <a:t>Cluster</a:t>
            </a:r>
            <a:r>
              <a:rPr lang="zh-CN" altLang="en-US" sz="3200" b="1" dirty="0">
                <a:solidFill>
                  <a:srgbClr val="0823A8"/>
                </a:solidFill>
                <a:latin typeface="Calibri" panose="020F0502020204030204" pitchFamily="34" charset="0"/>
              </a:rPr>
              <a:t>）计算架构</a:t>
            </a:r>
          </a:p>
        </p:txBody>
      </p:sp>
      <p:pic>
        <p:nvPicPr>
          <p:cNvPr id="8" name="对象 3"/>
          <p:cNvPicPr/>
          <p:nvPr/>
        </p:nvPicPr>
        <p:blipFill>
          <a:blip r:embed="rId4" cstate="print"/>
          <a:srcRect l="-1599" t="-2328" r="-7217" b="-204"/>
          <a:stretch>
            <a:fillRect/>
          </a:stretch>
        </p:blipFill>
        <p:spPr>
          <a:xfrm>
            <a:off x="1665605" y="1892300"/>
            <a:ext cx="5812790" cy="4317365"/>
          </a:xfrm>
          <a:prstGeom prst="rect">
            <a:avLst/>
          </a:prstGeom>
          <a:noFill/>
          <a:ln w="9525">
            <a:noFill/>
            <a:miter lim="800000"/>
            <a:headEnd/>
            <a:tailEnd/>
          </a:ln>
        </p:spPr>
      </p:pic>
      <p:sp>
        <p:nvSpPr>
          <p:cNvPr id="9"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Calibri" panose="020F0502020204030204" pitchFamily="34" charset="0"/>
              </a:rPr>
              <a:t>分布式并行计算系统</a:t>
            </a:r>
            <a:endParaRPr lang="zh-CN" altLang="en-US" sz="3200" b="1" dirty="0">
              <a:solidFill>
                <a:srgbClr val="002060"/>
              </a:solidFill>
              <a:latin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9</a:t>
            </a:fld>
            <a:endParaRPr lang="zh-CN" altLang="en-US"/>
          </a:p>
        </p:txBody>
      </p:sp>
      <p:sp>
        <p:nvSpPr>
          <p:cNvPr id="4" name="标题 1"/>
          <p:cNvSpPr>
            <a:spLocks noGrp="1"/>
          </p:cNvSpPr>
          <p:nvPr/>
        </p:nvSpPr>
        <p:spPr>
          <a:xfrm>
            <a:off x="839470" y="1723390"/>
            <a:ext cx="7464425"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r>
              <a:rPr lang="en-US" altLang="zh-CN" sz="3200" b="1" dirty="0">
                <a:solidFill>
                  <a:srgbClr val="0823A8"/>
                </a:solidFill>
                <a:latin typeface="Arial" panose="020B0604020202020204" pitchFamily="34" charset="0"/>
                <a:ea typeface="宋体" panose="02010600030101010101" pitchFamily="2" charset="-122"/>
                <a:cs typeface="Arial" panose="020B0604020202020204" pitchFamily="34" charset="0"/>
              </a:rPr>
              <a:t>2. </a:t>
            </a:r>
            <a:r>
              <a:rPr lang="en-US" altLang="zh-CN" sz="3200" b="1" dirty="0" err="1">
                <a:solidFill>
                  <a:srgbClr val="0823A8"/>
                </a:solidFill>
                <a:latin typeface="Arial" panose="020B0604020202020204" pitchFamily="34" charset="0"/>
                <a:ea typeface="宋体" panose="02010600030101010101" pitchFamily="2" charset="-122"/>
                <a:cs typeface="Arial" panose="020B0604020202020204" pitchFamily="34" charset="0"/>
              </a:rPr>
              <a:t>MapReduce</a:t>
            </a:r>
            <a:r>
              <a:rPr lang="zh-CN" altLang="en-US" sz="3200" b="1" dirty="0">
                <a:solidFill>
                  <a:srgbClr val="0823A8"/>
                </a:solidFill>
                <a:latin typeface="宋体" panose="02010600030101010101" pitchFamily="2" charset="-122"/>
                <a:ea typeface="宋体" panose="02010600030101010101" pitchFamily="2" charset="-122"/>
                <a:cs typeface="宋体" panose="02010600030101010101" pitchFamily="2" charset="-122"/>
              </a:rPr>
              <a:t>计算架构</a:t>
            </a:r>
          </a:p>
        </p:txBody>
      </p:sp>
      <p:sp>
        <p:nvSpPr>
          <p:cNvPr id="8" name="灯片编号占位符 4"/>
          <p:cNvSpPr>
            <a:spLocks noGrp="1"/>
          </p:cNvSpPr>
          <p:nvPr/>
        </p:nvSpPr>
        <p:spPr>
          <a:xfrm>
            <a:off x="6725920" y="6266816"/>
            <a:ext cx="2844800" cy="365125"/>
          </a:xfrm>
          <a:prstGeom prst="rect">
            <a:avLst/>
          </a:prstGeom>
        </p:spPr>
        <p:txBody>
          <a:bodyPr vert="horz" lIns="91440" tIns="45720" rIns="91440" bIns="45720" rtlCol="0" anchor="ctr"/>
          <a:lstStyle>
            <a:defPPr>
              <a:defRPr lang="zh-CN"/>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6A1FFB0-C415-44D1-9D5D-2AB1F317462C}" type="slidenum">
              <a:rPr lang="zh-CN" altLang="en-US">
                <a:solidFill>
                  <a:prstClr val="black">
                    <a:tint val="75000"/>
                  </a:prstClr>
                </a:solidFill>
                <a:latin typeface="Calibri" panose="020F0502020204030204"/>
                <a:ea typeface="宋体" panose="02010600030101010101" pitchFamily="2" charset="-122"/>
              </a:rPr>
              <a:t>9</a:t>
            </a:fld>
            <a:endParaRPr lang="zh-CN" altLang="en-US" dirty="0">
              <a:solidFill>
                <a:prstClr val="black">
                  <a:tint val="75000"/>
                </a:prstClr>
              </a:solidFill>
              <a:latin typeface="Calibri" panose="020F0502020204030204"/>
              <a:ea typeface="宋体" panose="02010600030101010101" pitchFamily="2" charset="-122"/>
            </a:endParaRPr>
          </a:p>
        </p:txBody>
      </p:sp>
      <p:sp>
        <p:nvSpPr>
          <p:cNvPr id="9" name="文本框 8"/>
          <p:cNvSpPr txBox="1"/>
          <p:nvPr/>
        </p:nvSpPr>
        <p:spPr>
          <a:xfrm>
            <a:off x="2951480" y="2509520"/>
            <a:ext cx="3601720" cy="3349625"/>
          </a:xfrm>
          <a:prstGeom prst="rect">
            <a:avLst/>
          </a:prstGeom>
        </p:spPr>
        <p:txBody>
          <a:bodyPr vert="horz" lIns="91440" tIns="45720" rIns="91440" bIns="45720" rtlCol="0" anchor="ctr">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lnSpc>
                <a:spcPct val="150000"/>
              </a:lnSpc>
              <a:spcAft>
                <a:spcPct val="0"/>
              </a:spcAft>
              <a:buFont typeface="Wingdings" panose="05000000000000000000" pitchFamily="2" charset="2"/>
              <a:buChar char="l"/>
            </a:pPr>
            <a:r>
              <a:rPr lang="en-US" altLang="zh-CN" sz="3000" dirty="0">
                <a:solidFill>
                  <a:srgbClr val="0823A8"/>
                </a:solidFill>
                <a:latin typeface="Calibri" panose="020F0502020204030204"/>
                <a:ea typeface="宋体" panose="02010600030101010101" pitchFamily="2" charset="-122"/>
              </a:rPr>
              <a:t>  </a:t>
            </a:r>
            <a:r>
              <a:rPr lang="zh-CN" altLang="en-US" sz="3000" dirty="0">
                <a:solidFill>
                  <a:srgbClr val="0823A8"/>
                </a:solidFill>
                <a:latin typeface="Calibri" panose="020F0502020204030204"/>
                <a:ea typeface="宋体" panose="02010600030101010101" pitchFamily="2" charset="-122"/>
              </a:rPr>
              <a:t>计算原理</a:t>
            </a:r>
            <a:endParaRPr lang="en-US" altLang="zh-CN" sz="3000" dirty="0">
              <a:solidFill>
                <a:srgbClr val="0823A8"/>
              </a:solidFill>
              <a:latin typeface="Calibri" panose="020F0502020204030204"/>
              <a:ea typeface="宋体" panose="02010600030101010101" pitchFamily="2" charset="-122"/>
            </a:endParaRPr>
          </a:p>
          <a:p>
            <a:pPr marL="0" indent="0" fontAlgn="base">
              <a:lnSpc>
                <a:spcPct val="150000"/>
              </a:lnSpc>
              <a:spcAft>
                <a:spcPct val="0"/>
              </a:spcAft>
              <a:buFont typeface="Wingdings" panose="05000000000000000000" pitchFamily="2" charset="2"/>
              <a:buChar char="l"/>
            </a:pPr>
            <a:r>
              <a:rPr lang="en-US" altLang="zh-CN" sz="3000" dirty="0">
                <a:solidFill>
                  <a:srgbClr val="0823A8"/>
                </a:solidFill>
                <a:latin typeface="Calibri" panose="020F0502020204030204"/>
                <a:ea typeface="宋体" panose="02010600030101010101" pitchFamily="2" charset="-122"/>
              </a:rPr>
              <a:t>  </a:t>
            </a:r>
            <a:r>
              <a:rPr lang="zh-CN" altLang="en-US" sz="3000" dirty="0">
                <a:solidFill>
                  <a:srgbClr val="0823A8"/>
                </a:solidFill>
                <a:latin typeface="Calibri" panose="020F0502020204030204"/>
                <a:ea typeface="宋体" panose="02010600030101010101" pitchFamily="2" charset="-122"/>
              </a:rPr>
              <a:t>软件体系</a:t>
            </a:r>
            <a:endParaRPr lang="en-US" altLang="zh-CN" sz="3000" dirty="0">
              <a:solidFill>
                <a:srgbClr val="0823A8"/>
              </a:solidFill>
              <a:latin typeface="Calibri" panose="020F0502020204030204"/>
              <a:ea typeface="宋体" panose="02010600030101010101" pitchFamily="2" charset="-122"/>
            </a:endParaRPr>
          </a:p>
          <a:p>
            <a:pPr marL="0" indent="0" fontAlgn="base">
              <a:lnSpc>
                <a:spcPct val="150000"/>
              </a:lnSpc>
              <a:spcAft>
                <a:spcPct val="0"/>
              </a:spcAft>
              <a:buFont typeface="Wingdings" panose="05000000000000000000" pitchFamily="2" charset="2"/>
              <a:buChar char="l"/>
            </a:pPr>
            <a:r>
              <a:rPr lang="en-US" altLang="zh-CN" sz="3000" dirty="0">
                <a:solidFill>
                  <a:srgbClr val="0823A8"/>
                </a:solidFill>
                <a:latin typeface="Calibri" panose="020F0502020204030204"/>
                <a:ea typeface="宋体" panose="02010600030101010101" pitchFamily="2" charset="-122"/>
              </a:rPr>
              <a:t>  </a:t>
            </a:r>
            <a:r>
              <a:rPr lang="zh-CN" altLang="en-US" sz="3000" dirty="0">
                <a:solidFill>
                  <a:srgbClr val="0823A8"/>
                </a:solidFill>
                <a:latin typeface="Calibri" panose="020F0502020204030204"/>
                <a:ea typeface="宋体" panose="02010600030101010101" pitchFamily="2" charset="-122"/>
              </a:rPr>
              <a:t>输入数据格式</a:t>
            </a:r>
          </a:p>
        </p:txBody>
      </p:sp>
      <p:sp>
        <p:nvSpPr>
          <p:cNvPr id="10"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Calibri" panose="020F0502020204030204" pitchFamily="34" charset="0"/>
              </a:rPr>
              <a:t>12.2 </a:t>
            </a:r>
            <a:r>
              <a:rPr lang="en-US" altLang="zh-CN" sz="3200" b="1" dirty="0">
                <a:solidFill>
                  <a:srgbClr val="002060"/>
                </a:solidFill>
                <a:latin typeface="Calibri" panose="020F0502020204030204" pitchFamily="34" charset="0"/>
              </a:rPr>
              <a:t>MapReduce</a:t>
            </a:r>
            <a:r>
              <a:rPr lang="zh-CN" altLang="en-US" sz="3200" b="1" dirty="0">
                <a:solidFill>
                  <a:srgbClr val="002060"/>
                </a:solidFill>
                <a:latin typeface="Calibri" panose="020F0502020204030204" pitchFamily="34" charset="0"/>
              </a:rPr>
              <a:t>计算架构</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1048</TotalTime>
  <Words>3060</Words>
  <Application>Microsoft Office PowerPoint</Application>
  <PresentationFormat>全屏显示(4:3)</PresentationFormat>
  <Paragraphs>430</Paragraphs>
  <Slides>52</Slides>
  <Notes>51</Notes>
  <HiddenSlides>2</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52</vt:i4>
      </vt:variant>
    </vt:vector>
  </HeadingPairs>
  <TitlesOfParts>
    <vt:vector size="66" baseType="lpstr">
      <vt:lpstr>Arial Unicode MS</vt:lpstr>
      <vt:lpstr>Franklin Gothic Book</vt:lpstr>
      <vt:lpstr>Perpetua</vt:lpstr>
      <vt:lpstr>黑体</vt:lpstr>
      <vt:lpstr>宋体</vt:lpstr>
      <vt:lpstr>幼圆</vt:lpstr>
      <vt:lpstr>Arial</vt:lpstr>
      <vt:lpstr>Calibri</vt:lpstr>
      <vt:lpstr>Symbol</vt:lpstr>
      <vt:lpstr>Times New Roman</vt:lpstr>
      <vt:lpstr>Wingdings</vt:lpstr>
      <vt:lpstr>Wingdings 2</vt:lpstr>
      <vt:lpstr>Office 主题</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Map数目设置准则</vt:lpstr>
      <vt:lpstr>PowerPoint 演示文稿</vt:lpstr>
      <vt:lpstr>PowerPoint 演示文稿</vt:lpstr>
      <vt:lpstr>MapReduce 计算流程</vt:lpstr>
      <vt:lpstr> MapReduce流程三个阶段：Map/Shaffle/Reduce</vt:lpstr>
      <vt:lpstr>PowerPoint 演示文稿</vt:lpstr>
      <vt:lpstr> Map/Shaffle/Reduce任务与实现</vt:lpstr>
      <vt:lpstr>PowerPoint 演示文稿</vt:lpstr>
      <vt:lpstr>PowerPoint 演示文稿</vt:lpstr>
      <vt:lpstr>Map端Shuffle结果保存</vt:lpstr>
      <vt:lpstr>Partition</vt:lpstr>
      <vt:lpstr>Sort-Combine-Merge</vt:lpstr>
      <vt:lpstr>PowerPoint 演示文稿</vt:lpstr>
      <vt:lpstr>PowerPoint 演示文稿</vt:lpstr>
      <vt:lpstr>Reduce端拉取数据</vt:lpstr>
      <vt:lpstr>Shuffle总结</vt:lpstr>
      <vt:lpstr>4.  实际算例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tom</cp:lastModifiedBy>
  <cp:revision>331</cp:revision>
  <dcterms:created xsi:type="dcterms:W3CDTF">2010-07-16T22:48:00Z</dcterms:created>
  <dcterms:modified xsi:type="dcterms:W3CDTF">2021-09-19T01:48:07Z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01E0C68551E8408E9E76C9D0F7514C60</vt:lpwstr>
  </property>
</Properties>
</file>