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70" r:id="rId3"/>
    <p:sldId id="272" r:id="rId4"/>
    <p:sldId id="273" r:id="rId5"/>
    <p:sldId id="291" r:id="rId6"/>
    <p:sldId id="29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303" r:id="rId16"/>
    <p:sldId id="282" r:id="rId17"/>
    <p:sldId id="305" r:id="rId18"/>
    <p:sldId id="284" r:id="rId19"/>
    <p:sldId id="285" r:id="rId20"/>
    <p:sldId id="286" r:id="rId21"/>
    <p:sldId id="293" r:id="rId22"/>
    <p:sldId id="294" r:id="rId23"/>
    <p:sldId id="287" r:id="rId24"/>
    <p:sldId id="288" r:id="rId25"/>
    <p:sldId id="289" r:id="rId26"/>
    <p:sldId id="304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3A8"/>
    <a:srgbClr val="0046D2"/>
    <a:srgbClr val="3F2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02" autoAdjust="0"/>
  </p:normalViewPr>
  <p:slideViewPr>
    <p:cSldViewPr>
      <p:cViewPr>
        <p:scale>
          <a:sx n="75" d="100"/>
          <a:sy n="75" d="100"/>
        </p:scale>
        <p:origin x="12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45124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36650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32420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73986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39854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39854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79614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65056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47977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667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95894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59927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65540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normAutofit fontScale="77500" lnSpcReduction="20000"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下面我们以以图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15-31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Topology Tree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为例讲解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算法流程。该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Topology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Spout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，流程步骤如下：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步骤一：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Spout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读入数据后生成了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msgId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分别为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），通知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步骤二：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1001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，处理完后产生了新的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1110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发送了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1001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1010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，处理完后产生了新的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1111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发送了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1010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步骤三：两个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1110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1111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流向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，处理完后不再有新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产生，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发送了处理结果的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	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按照上述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ack-val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校验值步骤如下：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步骤一：初始化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ack-val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0000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步骤一结束时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ack-val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0000 XOR 1001 XOR 1010 = 0011;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步骤二：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在送出的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消息中包含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tmp-ack-val-1 = 1001 XOR 1110 = 0111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Acker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ack-val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ack-val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XOR tmp-ack-val-1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= 0011 XOR 0111 = 0100;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Bolt2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在送出的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消息中包含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tmp-ack-val-2 = 1010 XOR 1111 = 0101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Acker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ack-val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ack-val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XOR tmp-ack-val-2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= 0100 XOR 0101 = 0001;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步骤二结束时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ack-val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0001;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步骤三：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在送出的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消息中包含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tmp-ack-val-3 = 1110 XOR 1111 = 0001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Acker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ack-val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ack-val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XOR tmp-ack-val-3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= 0001 XOR 0001 = 0000;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步骤三结束时，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ack-val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；因此判定该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Tree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处理完毕，计算结束。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2731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184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92107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23889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23889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65183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8047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02079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2377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86771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39885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4055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September 21, 2021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September 21,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September 21,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September 21,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September 21,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September 21,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September 21,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September 21,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September 21, 2021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September 21, 2021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September 21, 2021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September 21,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September 21, 2021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609600" y="1676400"/>
            <a:ext cx="7924800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   Lecture 17  Storm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计算架构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6" indent="-7429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逻辑架构</a:t>
            </a: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6" indent="-7429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系统架构</a:t>
            </a: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6" indent="-7429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Storm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实现机制</a:t>
            </a:r>
            <a:endParaRPr lang="zh-CN" altLang="zh-CN" sz="32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  <p:sp>
        <p:nvSpPr>
          <p:cNvPr id="8" name="文本框 7"/>
          <p:cNvSpPr txBox="1"/>
          <p:nvPr/>
        </p:nvSpPr>
        <p:spPr>
          <a:xfrm>
            <a:off x="685800" y="1219200"/>
            <a:ext cx="7848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工作节点控制程序 </a:t>
            </a:r>
            <a:r>
              <a:rPr lang="en-US" altLang="zh-CN" b="1" dirty="0"/>
              <a:t>Supervisor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运行</a:t>
            </a:r>
            <a:r>
              <a:rPr lang="zh-CN" altLang="en-US" dirty="0"/>
              <a:t>在工作节点（称为</a:t>
            </a:r>
            <a:r>
              <a:rPr lang="en-US" altLang="zh-CN" dirty="0"/>
              <a:t>node</a:t>
            </a:r>
            <a:r>
              <a:rPr lang="zh-CN" altLang="en-US" dirty="0"/>
              <a:t>）上的控制程序，监听本地机器的状态，接受</a:t>
            </a:r>
            <a:r>
              <a:rPr lang="en-US" altLang="zh-CN" dirty="0"/>
              <a:t>Nimbus</a:t>
            </a:r>
            <a:r>
              <a:rPr lang="zh-CN" altLang="en-US" dirty="0"/>
              <a:t>指令管理本地的</a:t>
            </a:r>
            <a:r>
              <a:rPr lang="en-US" altLang="zh-CN" dirty="0"/>
              <a:t>Worker</a:t>
            </a:r>
            <a:r>
              <a:rPr lang="zh-CN" altLang="en-US" dirty="0"/>
              <a:t>进程。</a:t>
            </a:r>
            <a:r>
              <a:rPr lang="en-US" altLang="zh-CN" dirty="0"/>
              <a:t>Nimbus</a:t>
            </a:r>
            <a:r>
              <a:rPr lang="zh-CN" altLang="en-US" dirty="0"/>
              <a:t>和</a:t>
            </a:r>
            <a:r>
              <a:rPr lang="en-US" altLang="zh-CN" dirty="0"/>
              <a:t>Supervisor</a:t>
            </a:r>
            <a:r>
              <a:rPr lang="zh-CN" altLang="en-US" dirty="0"/>
              <a:t>都具有</a:t>
            </a:r>
            <a:r>
              <a:rPr lang="en-US" altLang="zh-CN" dirty="0"/>
              <a:t>fail-fast</a:t>
            </a:r>
            <a:r>
              <a:rPr lang="zh-CN" altLang="en-US" dirty="0"/>
              <a:t>（并发线程快速报错）和无状态的特点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b="1" dirty="0" smtClean="0"/>
              <a:t>工</a:t>
            </a:r>
            <a:r>
              <a:rPr lang="zh-CN" altLang="en-US" b="1" dirty="0"/>
              <a:t>作进程 </a:t>
            </a:r>
            <a:r>
              <a:rPr lang="en-US" altLang="zh-CN" b="1" dirty="0"/>
              <a:t>Worker</a:t>
            </a:r>
            <a:endParaRPr lang="zh-CN" altLang="en-US" dirty="0"/>
          </a:p>
          <a:p>
            <a:r>
              <a:rPr lang="zh-CN" altLang="en-US" dirty="0"/>
              <a:t>	运行在</a:t>
            </a:r>
            <a:r>
              <a:rPr lang="en-US" altLang="zh-CN" dirty="0"/>
              <a:t>node</a:t>
            </a:r>
            <a:r>
              <a:rPr lang="zh-CN" altLang="en-US" dirty="0"/>
              <a:t>上的工作进程。</a:t>
            </a:r>
            <a:r>
              <a:rPr lang="en-US" altLang="zh-CN" dirty="0"/>
              <a:t>Worker</a:t>
            </a:r>
            <a:r>
              <a:rPr lang="zh-CN" altLang="en-US" dirty="0"/>
              <a:t>由</a:t>
            </a:r>
            <a:r>
              <a:rPr lang="en-US" altLang="zh-CN" dirty="0"/>
              <a:t>node + port</a:t>
            </a:r>
            <a:r>
              <a:rPr lang="zh-CN" altLang="en-US" dirty="0"/>
              <a:t>唯一确定，一个</a:t>
            </a:r>
            <a:r>
              <a:rPr lang="en-US" altLang="zh-CN" dirty="0"/>
              <a:t>node</a:t>
            </a:r>
            <a:r>
              <a:rPr lang="zh-CN" altLang="en-US" dirty="0"/>
              <a:t>上可以有多个</a:t>
            </a:r>
            <a:r>
              <a:rPr lang="en-US" altLang="zh-CN" dirty="0"/>
              <a:t>Worker</a:t>
            </a:r>
            <a:r>
              <a:rPr lang="zh-CN" altLang="en-US" dirty="0"/>
              <a:t>进程运行，一个</a:t>
            </a:r>
            <a:r>
              <a:rPr lang="en-US" altLang="zh-CN" dirty="0"/>
              <a:t>Worker</a:t>
            </a:r>
            <a:r>
              <a:rPr lang="zh-CN" altLang="en-US" dirty="0"/>
              <a:t>内部可执行多个</a:t>
            </a:r>
            <a:r>
              <a:rPr lang="en-US" altLang="zh-CN" dirty="0"/>
              <a:t>Task</a:t>
            </a:r>
            <a:r>
              <a:rPr lang="zh-CN" altLang="en-US" dirty="0"/>
              <a:t>。</a:t>
            </a:r>
            <a:r>
              <a:rPr lang="en-US" altLang="zh-CN" dirty="0"/>
              <a:t>Worker</a:t>
            </a:r>
            <a:r>
              <a:rPr lang="zh-CN" altLang="en-US" dirty="0"/>
              <a:t>还负责与远程</a:t>
            </a:r>
            <a:r>
              <a:rPr lang="en-US" altLang="zh-CN" dirty="0"/>
              <a:t>node</a:t>
            </a:r>
            <a:r>
              <a:rPr lang="zh-CN" altLang="en-US" dirty="0"/>
              <a:t>的通信。</a:t>
            </a:r>
          </a:p>
          <a:p>
            <a:pPr>
              <a:spcBef>
                <a:spcPts val="1200"/>
              </a:spcBef>
            </a:pPr>
            <a:r>
              <a:rPr lang="zh-CN" altLang="en-US" b="1" dirty="0" smtClean="0"/>
              <a:t>执</a:t>
            </a:r>
            <a:r>
              <a:rPr lang="zh-CN" altLang="en-US" b="1" dirty="0"/>
              <a:t>行进程 </a:t>
            </a:r>
            <a:r>
              <a:rPr lang="en-US" altLang="zh-CN" b="1" dirty="0"/>
              <a:t>Executor</a:t>
            </a:r>
            <a:endParaRPr lang="zh-CN" altLang="en-US" dirty="0"/>
          </a:p>
          <a:p>
            <a:r>
              <a:rPr lang="zh-CN" altLang="en-US" dirty="0"/>
              <a:t>	提供</a:t>
            </a:r>
            <a:r>
              <a:rPr lang="en-US" altLang="zh-CN" dirty="0"/>
              <a:t>Task</a:t>
            </a:r>
            <a:r>
              <a:rPr lang="zh-CN" altLang="en-US" dirty="0"/>
              <a:t>运行时的容器，执行</a:t>
            </a:r>
            <a:r>
              <a:rPr lang="en-US" altLang="zh-CN" dirty="0"/>
              <a:t>Task</a:t>
            </a:r>
            <a:r>
              <a:rPr lang="zh-CN" altLang="en-US" dirty="0"/>
              <a:t>的处理逻辑。一个或多个</a:t>
            </a:r>
            <a:r>
              <a:rPr lang="en-US" altLang="zh-CN" dirty="0"/>
              <a:t>Executor</a:t>
            </a:r>
            <a:r>
              <a:rPr lang="zh-CN" altLang="en-US" dirty="0"/>
              <a:t>实例可以运行在一个</a:t>
            </a:r>
            <a:r>
              <a:rPr lang="en-US" altLang="zh-CN" dirty="0"/>
              <a:t>Worker</a:t>
            </a:r>
            <a:r>
              <a:rPr lang="zh-CN" altLang="en-US" dirty="0"/>
              <a:t>中，一个或多个</a:t>
            </a:r>
            <a:r>
              <a:rPr lang="en-US" altLang="zh-CN" dirty="0"/>
              <a:t>Task</a:t>
            </a:r>
            <a:r>
              <a:rPr lang="zh-CN" altLang="en-US" dirty="0"/>
              <a:t>线程也可运行在一个</a:t>
            </a:r>
            <a:r>
              <a:rPr lang="en-US" altLang="zh-CN" dirty="0"/>
              <a:t>Executor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b="1" dirty="0" smtClean="0"/>
              <a:t>计</a:t>
            </a:r>
            <a:r>
              <a:rPr lang="zh-CN" altLang="en-US" b="1" dirty="0"/>
              <a:t>算任务 </a:t>
            </a:r>
            <a:r>
              <a:rPr lang="en-US" altLang="zh-CN" b="1" dirty="0"/>
              <a:t>Task</a:t>
            </a:r>
            <a:endParaRPr lang="zh-CN" altLang="en-US" dirty="0"/>
          </a:p>
          <a:p>
            <a:r>
              <a:rPr lang="zh-CN" altLang="en-US" dirty="0"/>
              <a:t>	逻辑组件</a:t>
            </a:r>
            <a:r>
              <a:rPr lang="en-US" altLang="zh-CN" dirty="0"/>
              <a:t>Spout/Bolt</a:t>
            </a:r>
            <a:r>
              <a:rPr lang="zh-CN" altLang="en-US" dirty="0"/>
              <a:t>在运行时的实体，也是</a:t>
            </a:r>
            <a:r>
              <a:rPr lang="en-US" altLang="zh-CN" dirty="0"/>
              <a:t>Executor</a:t>
            </a:r>
            <a:r>
              <a:rPr lang="zh-CN" altLang="en-US" dirty="0"/>
              <a:t>内并行运行的计算任务。一个</a:t>
            </a:r>
            <a:r>
              <a:rPr lang="en-US" altLang="zh-CN" dirty="0"/>
              <a:t>Spout/Bolt</a:t>
            </a:r>
            <a:r>
              <a:rPr lang="zh-CN" altLang="en-US" dirty="0"/>
              <a:t>在运行时可能对应一个或多个</a:t>
            </a:r>
            <a:r>
              <a:rPr lang="en-US" altLang="zh-CN" dirty="0"/>
              <a:t>Tasks</a:t>
            </a:r>
            <a:r>
              <a:rPr lang="zh-CN" altLang="en-US" dirty="0"/>
              <a:t>，并行运行在不同节点上。</a:t>
            </a:r>
            <a:r>
              <a:rPr lang="en-US" altLang="zh-CN" dirty="0"/>
              <a:t>Task</a:t>
            </a:r>
            <a:r>
              <a:rPr lang="zh-CN" altLang="en-US" dirty="0"/>
              <a:t>数目可在</a:t>
            </a:r>
            <a:r>
              <a:rPr lang="en-US" altLang="zh-CN" dirty="0"/>
              <a:t>Topology</a:t>
            </a:r>
            <a:r>
              <a:rPr lang="zh-CN" altLang="en-US" dirty="0"/>
              <a:t>中配置，一旦设定不能改变。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30328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03466"/>
            <a:ext cx="8807189" cy="5153928"/>
          </a:xfrm>
          <a:prstGeom prst="rect">
            <a:avLst/>
          </a:prstGeom>
        </p:spPr>
      </p:pic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22155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228600" y="1280885"/>
            <a:ext cx="861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17.3.1 Topology</a:t>
            </a:r>
            <a:r>
              <a:rPr lang="zh-CN" altLang="en-US" sz="2800" b="1" dirty="0"/>
              <a:t>提交与执行</a:t>
            </a:r>
          </a:p>
          <a:p>
            <a:pPr>
              <a:spcBef>
                <a:spcPts val="600"/>
              </a:spcBef>
            </a:pPr>
            <a:r>
              <a:rPr lang="zh-CN" altLang="en-US" dirty="0" smtClean="0"/>
              <a:t>      </a:t>
            </a:r>
            <a:r>
              <a:rPr lang="en-US" altLang="zh-CN" dirty="0" smtClean="0"/>
              <a:t>Storm</a:t>
            </a:r>
            <a:r>
              <a:rPr lang="zh-CN" altLang="en-US" dirty="0"/>
              <a:t>作业</a:t>
            </a:r>
            <a:r>
              <a:rPr lang="en-US" altLang="zh-CN" dirty="0"/>
              <a:t>Topology</a:t>
            </a:r>
            <a:r>
              <a:rPr lang="zh-CN" altLang="en-US" dirty="0"/>
              <a:t>的提交过程如</a:t>
            </a:r>
            <a:r>
              <a:rPr lang="zh-CN" altLang="en-US" dirty="0" smtClean="0"/>
              <a:t>图所</a:t>
            </a:r>
            <a:r>
              <a:rPr lang="zh-CN" altLang="en-US" dirty="0"/>
              <a:t>示。在非本地模式下，客户端通过</a:t>
            </a:r>
            <a:r>
              <a:rPr lang="en-US" altLang="zh-CN" dirty="0"/>
              <a:t>Thrift</a:t>
            </a:r>
            <a:r>
              <a:rPr lang="zh-CN" altLang="en-US" dirty="0"/>
              <a:t>调用</a:t>
            </a:r>
            <a:r>
              <a:rPr lang="en-US" altLang="zh-CN" dirty="0"/>
              <a:t>Nimbus</a:t>
            </a:r>
            <a:r>
              <a:rPr lang="zh-CN" altLang="en-US" dirty="0"/>
              <a:t>接口来上传代码到</a:t>
            </a:r>
            <a:r>
              <a:rPr lang="en-US" altLang="zh-CN" dirty="0"/>
              <a:t>Nimbus</a:t>
            </a:r>
            <a:r>
              <a:rPr lang="zh-CN" altLang="en-US" dirty="0"/>
              <a:t>并启动提交操作。</a:t>
            </a:r>
            <a:r>
              <a:rPr lang="en-US" altLang="zh-CN" dirty="0"/>
              <a:t>Nimbus</a:t>
            </a:r>
            <a:r>
              <a:rPr lang="zh-CN" altLang="en-US" dirty="0"/>
              <a:t>进行任务分配，并将信息同步到</a:t>
            </a:r>
            <a:r>
              <a:rPr lang="en-US" altLang="zh-CN" dirty="0"/>
              <a:t>Zookeeper</a:t>
            </a:r>
            <a:r>
              <a:rPr lang="zh-CN" altLang="en-US" dirty="0"/>
              <a:t>。</a:t>
            </a:r>
            <a:r>
              <a:rPr lang="en-US" altLang="zh-CN" dirty="0"/>
              <a:t>Supervisor</a:t>
            </a:r>
            <a:r>
              <a:rPr lang="zh-CN" altLang="en-US" dirty="0"/>
              <a:t>定期获取任务分配信息，如果</a:t>
            </a:r>
            <a:r>
              <a:rPr lang="en-US" altLang="zh-CN" dirty="0"/>
              <a:t>Topology</a:t>
            </a:r>
            <a:r>
              <a:rPr lang="zh-CN" altLang="en-US" dirty="0"/>
              <a:t>代码缺失，会从</a:t>
            </a:r>
            <a:r>
              <a:rPr lang="en-US" altLang="zh-CN" dirty="0"/>
              <a:t>Nimbus</a:t>
            </a:r>
            <a:r>
              <a:rPr lang="zh-CN" altLang="en-US" dirty="0"/>
              <a:t>下载代码，并根据任务分配信息同步</a:t>
            </a:r>
            <a:r>
              <a:rPr lang="en-US" altLang="zh-CN" dirty="0"/>
              <a:t>Worker</a:t>
            </a:r>
            <a:r>
              <a:rPr lang="zh-CN" altLang="en-US" dirty="0"/>
              <a:t>。</a:t>
            </a:r>
            <a:r>
              <a:rPr lang="en-US" altLang="zh-CN" dirty="0"/>
              <a:t>Worker</a:t>
            </a:r>
            <a:r>
              <a:rPr lang="zh-CN" altLang="en-US" dirty="0"/>
              <a:t>根据分配的</a:t>
            </a:r>
            <a:r>
              <a:rPr lang="en-US" altLang="zh-CN" dirty="0"/>
              <a:t>tasks</a:t>
            </a:r>
            <a:r>
              <a:rPr lang="zh-CN" altLang="en-US" dirty="0"/>
              <a:t>信息，启动多个</a:t>
            </a:r>
            <a:r>
              <a:rPr lang="en-US" altLang="zh-CN" dirty="0"/>
              <a:t>Executor</a:t>
            </a:r>
            <a:r>
              <a:rPr lang="zh-CN" altLang="en-US" dirty="0"/>
              <a:t>线程，同时实例化</a:t>
            </a:r>
            <a:r>
              <a:rPr lang="en-US" altLang="zh-CN" dirty="0"/>
              <a:t>Spout</a:t>
            </a:r>
            <a:r>
              <a:rPr lang="zh-CN" altLang="en-US" dirty="0"/>
              <a:t>，</a:t>
            </a:r>
            <a:r>
              <a:rPr lang="en-US" altLang="zh-CN" dirty="0"/>
              <a:t>Bolt</a:t>
            </a:r>
            <a:r>
              <a:rPr lang="zh-CN" altLang="en-US" dirty="0"/>
              <a:t>，</a:t>
            </a:r>
            <a:r>
              <a:rPr lang="en-US" altLang="zh-CN" dirty="0"/>
              <a:t>Acker</a:t>
            </a:r>
            <a:r>
              <a:rPr lang="zh-CN" altLang="en-US" dirty="0"/>
              <a:t>等组件，待所有</a:t>
            </a:r>
            <a:r>
              <a:rPr lang="en-US" altLang="zh-CN" dirty="0"/>
              <a:t>connections</a:t>
            </a:r>
            <a:r>
              <a:rPr lang="zh-CN" altLang="en-US" dirty="0"/>
              <a:t>（</a:t>
            </a:r>
            <a:r>
              <a:rPr lang="en-US" altLang="zh-CN" dirty="0"/>
              <a:t>Worker</a:t>
            </a:r>
            <a:r>
              <a:rPr lang="zh-CN" altLang="en-US" dirty="0"/>
              <a:t>和其它机器通讯的网络连接）启动完毕，此</a:t>
            </a:r>
            <a:r>
              <a:rPr lang="en-US" altLang="zh-CN" dirty="0"/>
              <a:t>Storm</a:t>
            </a:r>
            <a:r>
              <a:rPr lang="zh-CN" altLang="en-US" dirty="0"/>
              <a:t>系统即进入工作状态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en-US" altLang="zh-CN" dirty="0" smtClean="0"/>
              <a:t>     Storm</a:t>
            </a:r>
            <a:r>
              <a:rPr lang="zh-CN" altLang="en-US" dirty="0"/>
              <a:t>的运行有两种模式</a:t>
            </a:r>
            <a:r>
              <a:rPr lang="en-US" altLang="zh-CN" dirty="0"/>
              <a:t>: </a:t>
            </a:r>
            <a:r>
              <a:rPr lang="zh-CN" altLang="en-US" dirty="0"/>
              <a:t>本地模式和分布式模式。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1) </a:t>
            </a:r>
            <a:r>
              <a:rPr lang="zh-CN" altLang="en-US" dirty="0"/>
              <a:t>本地</a:t>
            </a:r>
            <a:r>
              <a:rPr lang="zh-CN" altLang="en-US" dirty="0" smtClean="0"/>
              <a:t>模式：</a:t>
            </a:r>
            <a:r>
              <a:rPr lang="en-US" altLang="zh-CN" dirty="0" smtClean="0"/>
              <a:t>Storm</a:t>
            </a:r>
            <a:r>
              <a:rPr lang="zh-CN" altLang="en-US" dirty="0"/>
              <a:t>用一个进程里面的线程来模拟所有的</a:t>
            </a:r>
            <a:r>
              <a:rPr lang="en-US" altLang="zh-CN" dirty="0"/>
              <a:t>Spout</a:t>
            </a:r>
            <a:r>
              <a:rPr lang="zh-CN" altLang="en-US" dirty="0"/>
              <a:t>和</a:t>
            </a:r>
            <a:r>
              <a:rPr lang="en-US" altLang="zh-CN" dirty="0"/>
              <a:t>Bolt</a:t>
            </a:r>
            <a:r>
              <a:rPr lang="zh-CN" altLang="en-US" dirty="0"/>
              <a:t>。本地模式只对开发测试来说有用。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2) </a:t>
            </a:r>
            <a:r>
              <a:rPr lang="zh-CN" altLang="en-US" dirty="0"/>
              <a:t>分布式</a:t>
            </a:r>
            <a:r>
              <a:rPr lang="zh-CN" altLang="en-US" dirty="0" smtClean="0"/>
              <a:t>模式：</a:t>
            </a:r>
            <a:r>
              <a:rPr lang="en-US" altLang="zh-CN" dirty="0" smtClean="0"/>
              <a:t>Storm</a:t>
            </a:r>
            <a:r>
              <a:rPr lang="zh-CN" altLang="en-US" dirty="0"/>
              <a:t>以多进程多线程模式运行在一个集群上。当提交</a:t>
            </a:r>
            <a:r>
              <a:rPr lang="en-US" altLang="zh-CN" dirty="0"/>
              <a:t>Topology</a:t>
            </a:r>
            <a:r>
              <a:rPr lang="zh-CN" altLang="en-US" dirty="0"/>
              <a:t>给</a:t>
            </a:r>
            <a:r>
              <a:rPr lang="en-US" altLang="zh-CN" dirty="0"/>
              <a:t>Nimbus</a:t>
            </a:r>
            <a:r>
              <a:rPr lang="zh-CN" altLang="en-US" dirty="0"/>
              <a:t>的时候， 同时就提交了</a:t>
            </a:r>
            <a:r>
              <a:rPr lang="en-US" altLang="zh-CN" dirty="0"/>
              <a:t>Topology</a:t>
            </a:r>
            <a:r>
              <a:rPr lang="zh-CN" altLang="en-US" dirty="0"/>
              <a:t>的代码。</a:t>
            </a:r>
            <a:r>
              <a:rPr lang="en-US" altLang="zh-CN" dirty="0"/>
              <a:t>Nimbus</a:t>
            </a:r>
            <a:r>
              <a:rPr lang="zh-CN" altLang="en-US" dirty="0"/>
              <a:t>负责分发你的代码并且负责给你的</a:t>
            </a:r>
            <a:r>
              <a:rPr lang="en-US" altLang="zh-CN" dirty="0" err="1"/>
              <a:t>topolgoy</a:t>
            </a:r>
            <a:r>
              <a:rPr lang="zh-CN" altLang="en-US" dirty="0"/>
              <a:t>分配工作进程，如果一个工作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failed</a:t>
            </a:r>
            <a:r>
              <a:rPr lang="zh-CN" altLang="en-US" dirty="0" smtClean="0"/>
              <a:t>，</a:t>
            </a:r>
            <a:r>
              <a:rPr lang="en-US" altLang="zh-CN" dirty="0"/>
              <a:t>Nimbus</a:t>
            </a:r>
            <a:r>
              <a:rPr lang="zh-CN" altLang="en-US" dirty="0"/>
              <a:t>会把它重新分配到其它节点。</a:t>
            </a: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17.3 Storm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工作机制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2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3888" y="6206435"/>
            <a:ext cx="5601265" cy="609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1189786"/>
            <a:ext cx="7127843" cy="5212235"/>
          </a:xfrm>
          <a:prstGeom prst="rect">
            <a:avLst/>
          </a:prstGeom>
        </p:spPr>
      </p:pic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工作机制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8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  <p:sp>
        <p:nvSpPr>
          <p:cNvPr id="5" name="文本框 4"/>
          <p:cNvSpPr txBox="1"/>
          <p:nvPr/>
        </p:nvSpPr>
        <p:spPr>
          <a:xfrm>
            <a:off x="609600" y="1143000"/>
            <a:ext cx="8001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dirty="0" smtClean="0"/>
              <a:t>  </a:t>
            </a:r>
            <a:r>
              <a:rPr lang="zh-CN" altLang="en-US" sz="2000" dirty="0" smtClean="0"/>
              <a:t>前</a:t>
            </a:r>
            <a:r>
              <a:rPr lang="en-US" altLang="zh-CN" sz="2000" dirty="0" smtClean="0"/>
              <a:t>(parent) </a:t>
            </a:r>
            <a:r>
              <a:rPr lang="zh-CN" altLang="en-US" sz="2000" dirty="0" smtClean="0"/>
              <a:t>、后</a:t>
            </a:r>
            <a:r>
              <a:rPr lang="en-US" altLang="zh-CN" sz="2000" dirty="0" smtClean="0"/>
              <a:t>(child) tuples</a:t>
            </a:r>
            <a:r>
              <a:rPr lang="zh-CN" altLang="en-US" sz="2000" dirty="0" smtClean="0"/>
              <a:t>的</a:t>
            </a:r>
            <a:r>
              <a:rPr lang="zh-CN" altLang="en-US" sz="2000" dirty="0" smtClean="0">
                <a:solidFill>
                  <a:srgbClr val="FF0000"/>
                </a:solidFill>
              </a:rPr>
              <a:t>锚定（</a:t>
            </a:r>
            <a:r>
              <a:rPr lang="en-US" altLang="zh-CN" sz="2000" dirty="0" smtClean="0">
                <a:solidFill>
                  <a:srgbClr val="FF0000"/>
                </a:solidFill>
              </a:rPr>
              <a:t>anchor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endParaRPr lang="en-US" altLang="zh-CN" sz="2000" dirty="0" smtClean="0"/>
          </a:p>
          <a:p>
            <a:pPr>
              <a:spcBef>
                <a:spcPts val="600"/>
              </a:spcBef>
            </a:pPr>
            <a:r>
              <a:rPr lang="en-US" altLang="zh-CN" dirty="0" smtClean="0"/>
              <a:t>Spout</a:t>
            </a:r>
            <a:r>
              <a:rPr lang="zh-CN" altLang="zh-CN" dirty="0" smtClean="0"/>
              <a:t>发出的</a:t>
            </a:r>
            <a:r>
              <a:rPr lang="en-US" altLang="zh-CN" dirty="0" err="1" smtClean="0"/>
              <a:t>tuple</a:t>
            </a:r>
            <a:r>
              <a:rPr lang="zh-CN" altLang="zh-CN" dirty="0" smtClean="0"/>
              <a:t>都带有一个</a:t>
            </a:r>
            <a:r>
              <a:rPr lang="en-US" altLang="zh-CN" dirty="0" smtClean="0"/>
              <a:t>64-bit</a:t>
            </a:r>
            <a:r>
              <a:rPr lang="zh-CN" altLang="zh-CN" dirty="0" smtClean="0"/>
              <a:t>随机生成的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msgId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en-US" altLang="zh-CN" dirty="0" smtClean="0"/>
              <a:t>     </a:t>
            </a:r>
            <a:r>
              <a:rPr lang="en-US" altLang="zh-CN" i="1" dirty="0" err="1" smtClean="0"/>
              <a:t>SpoutOutputCollector.emit</a:t>
            </a:r>
            <a:r>
              <a:rPr lang="en-US" altLang="zh-CN" i="1" dirty="0" smtClean="0"/>
              <a:t> (new Values("value1","value2"), 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msgId</a:t>
            </a:r>
            <a:r>
              <a:rPr lang="en-US" altLang="zh-CN" i="1" dirty="0" smtClean="0"/>
              <a:t>);</a:t>
            </a:r>
            <a:endParaRPr lang="zh-CN" altLang="zh-CN" i="1" dirty="0" smtClean="0"/>
          </a:p>
          <a:p>
            <a:pPr>
              <a:spcBef>
                <a:spcPts val="600"/>
              </a:spcBef>
            </a:pPr>
            <a:r>
              <a:rPr lang="zh-CN" altLang="zh-CN" dirty="0" smtClean="0"/>
              <a:t>当</a:t>
            </a:r>
            <a:r>
              <a:rPr lang="en-US" altLang="zh-CN" dirty="0" smtClean="0"/>
              <a:t>Bolt</a:t>
            </a:r>
            <a:r>
              <a:rPr lang="zh-CN" altLang="zh-CN" dirty="0" smtClean="0"/>
              <a:t>向下游输出衍生的</a:t>
            </a:r>
            <a:r>
              <a:rPr lang="en-US" altLang="zh-CN" dirty="0" err="1" smtClean="0"/>
              <a:t>tuple</a:t>
            </a:r>
            <a:r>
              <a:rPr lang="zh-CN" altLang="zh-CN" dirty="0" smtClean="0"/>
              <a:t>时，调用如下方法建立起输入</a:t>
            </a:r>
            <a:r>
              <a:rPr lang="en-US" altLang="zh-CN" dirty="0" err="1" smtClean="0"/>
              <a:t>tuple</a:t>
            </a:r>
            <a:r>
              <a:rPr lang="zh-CN" altLang="zh-CN" dirty="0" smtClean="0"/>
              <a:t>和输出</a:t>
            </a:r>
            <a:r>
              <a:rPr lang="en-US" altLang="zh-CN" dirty="0" err="1" smtClean="0"/>
              <a:t>tuple</a:t>
            </a:r>
            <a:r>
              <a:rPr lang="zh-CN" altLang="zh-CN" dirty="0" smtClean="0"/>
              <a:t>的关联关系，这称之为锚定（</a:t>
            </a:r>
            <a:r>
              <a:rPr lang="en-US" altLang="zh-CN" dirty="0" smtClean="0"/>
              <a:t>anchor</a:t>
            </a:r>
            <a:r>
              <a:rPr lang="zh-CN" altLang="zh-CN" dirty="0" smtClean="0"/>
              <a:t>）</a:t>
            </a:r>
            <a:r>
              <a:rPr lang="en-US" altLang="zh-CN" dirty="0" smtClean="0"/>
              <a:t>: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     </a:t>
            </a:r>
            <a:r>
              <a:rPr lang="en-US" altLang="zh-CN" i="1" dirty="0" err="1" smtClean="0"/>
              <a:t>BoltOutputCollector.emit</a:t>
            </a:r>
            <a:r>
              <a:rPr lang="en-US" altLang="zh-CN" i="1" dirty="0" smtClean="0"/>
              <a:t> (</a:t>
            </a:r>
            <a:r>
              <a:rPr lang="en-US" altLang="zh-CN" i="1" dirty="0" smtClean="0">
                <a:solidFill>
                  <a:srgbClr val="FF0000"/>
                </a:solidFill>
              </a:rPr>
              <a:t>in-tuple</a:t>
            </a:r>
            <a:r>
              <a:rPr lang="en-US" altLang="zh-CN" i="1" dirty="0" smtClean="0"/>
              <a:t>, new Values(</a:t>
            </a:r>
            <a:r>
              <a:rPr lang="en-US" altLang="zh-CN" i="1" dirty="0" smtClean="0">
                <a:solidFill>
                  <a:srgbClr val="FF0000"/>
                </a:solidFill>
              </a:rPr>
              <a:t>word</a:t>
            </a:r>
            <a:r>
              <a:rPr lang="en-US" altLang="zh-CN" i="1" dirty="0" smtClean="0"/>
              <a:t>));  //anchor word to </a:t>
            </a:r>
            <a:r>
              <a:rPr lang="en-US" altLang="zh-CN" i="1" dirty="0" smtClean="0"/>
              <a:t>in-tuple</a:t>
            </a:r>
            <a:endParaRPr lang="en-US" altLang="zh-CN" i="1" dirty="0" smtClean="0"/>
          </a:p>
        </p:txBody>
      </p:sp>
      <p:grpSp>
        <p:nvGrpSpPr>
          <p:cNvPr id="17" name="组合 16"/>
          <p:cNvGrpSpPr/>
          <p:nvPr/>
        </p:nvGrpSpPr>
        <p:grpSpPr>
          <a:xfrm>
            <a:off x="685800" y="3970937"/>
            <a:ext cx="8077200" cy="838200"/>
            <a:chOff x="685800" y="4724400"/>
            <a:chExt cx="8077200" cy="838200"/>
          </a:xfrm>
        </p:grpSpPr>
        <p:sp>
          <p:nvSpPr>
            <p:cNvPr id="9" name="椭圆 8"/>
            <p:cNvSpPr/>
            <p:nvPr/>
          </p:nvSpPr>
          <p:spPr>
            <a:xfrm>
              <a:off x="3733800" y="4724400"/>
              <a:ext cx="838200" cy="838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10000" y="4953000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Bolt  </a:t>
              </a:r>
              <a:endParaRPr lang="zh-CN" alt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5800" y="49530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in-</a:t>
              </a:r>
              <a:r>
                <a:rPr lang="en-US" altLang="zh-CN" sz="2000" dirty="0" err="1" smtClean="0">
                  <a:solidFill>
                    <a:srgbClr val="FF0000"/>
                  </a:solidFill>
                </a:rPr>
                <a:t>tuple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000" dirty="0" smtClean="0"/>
                <a:t>(</a:t>
              </a:r>
              <a:r>
                <a:rPr lang="zh-CN" altLang="en-US" sz="2000" dirty="0" smtClean="0"/>
                <a:t>。。</a:t>
              </a:r>
              <a:r>
                <a:rPr lang="en-US" altLang="zh-CN" sz="2000" dirty="0" smtClean="0"/>
                <a:t>)</a:t>
              </a:r>
              <a:endParaRPr lang="zh-CN" altLang="en-US" sz="2000" dirty="0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2514600" y="5029200"/>
              <a:ext cx="10668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8800" y="4953000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out- </a:t>
              </a:r>
              <a:r>
                <a:rPr lang="en-US" altLang="zh-CN" sz="2000" dirty="0" err="1" smtClean="0"/>
                <a:t>tuple</a:t>
              </a:r>
              <a:r>
                <a:rPr lang="en-US" altLang="zh-CN" sz="2000" dirty="0" smtClean="0"/>
                <a:t> (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in-</a:t>
              </a:r>
              <a:r>
                <a:rPr lang="en-US" altLang="zh-CN" sz="2000" dirty="0" err="1" smtClean="0">
                  <a:solidFill>
                    <a:srgbClr val="FF0000"/>
                  </a:solidFill>
                </a:rPr>
                <a:t>tuple</a:t>
              </a:r>
              <a:r>
                <a:rPr lang="en-US" altLang="zh-CN" sz="2000" dirty="0" smtClean="0"/>
                <a:t>,  word)</a:t>
              </a:r>
              <a:endParaRPr lang="zh-CN" altLang="en-US" sz="2000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4724400" y="5029200"/>
              <a:ext cx="8382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685800" y="53340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dirty="0" smtClean="0"/>
              <a:t>  emit()</a:t>
            </a:r>
            <a:r>
              <a:rPr lang="zh-CN" altLang="zh-CN" dirty="0" smtClean="0"/>
              <a:t>建立的</a:t>
            </a:r>
            <a:r>
              <a:rPr lang="en-US" altLang="zh-CN" dirty="0" err="1" smtClean="0"/>
              <a:t>tuple</a:t>
            </a:r>
            <a:r>
              <a:rPr lang="zh-CN" altLang="zh-CN" dirty="0" smtClean="0"/>
              <a:t>关联关系在跟踪这个</a:t>
            </a:r>
            <a:r>
              <a:rPr lang="en-US" altLang="zh-CN" dirty="0" err="1" smtClean="0"/>
              <a:t>tuple</a:t>
            </a:r>
            <a:r>
              <a:rPr lang="zh-CN" altLang="zh-CN" dirty="0" smtClean="0"/>
              <a:t>的</a:t>
            </a:r>
            <a:r>
              <a:rPr lang="en-US" altLang="zh-CN" dirty="0" smtClean="0"/>
              <a:t>Acker</a:t>
            </a:r>
            <a:r>
              <a:rPr lang="zh-CN" altLang="zh-CN" dirty="0" smtClean="0"/>
              <a:t>那里会构成一张</a:t>
            </a:r>
            <a:r>
              <a:rPr lang="en-US" altLang="zh-CN" dirty="0" smtClean="0"/>
              <a:t>DAG</a:t>
            </a:r>
            <a:r>
              <a:rPr lang="zh-CN" altLang="zh-CN" dirty="0" smtClean="0"/>
              <a:t>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Bolt</a:t>
            </a:r>
            <a:r>
              <a:rPr lang="zh-CN" altLang="zh-CN" dirty="0" smtClean="0"/>
              <a:t>接收输入</a:t>
            </a:r>
            <a:r>
              <a:rPr lang="en-US" altLang="zh-CN" dirty="0" err="1" smtClean="0"/>
              <a:t>tuple</a:t>
            </a:r>
            <a:r>
              <a:rPr lang="zh-CN" altLang="zh-CN" dirty="0" smtClean="0"/>
              <a:t>进行处理，处理成功则向</a:t>
            </a:r>
            <a:r>
              <a:rPr lang="en-US" altLang="zh-CN" dirty="0" smtClean="0"/>
              <a:t>Acker</a:t>
            </a:r>
            <a:r>
              <a:rPr lang="zh-CN" altLang="zh-CN" dirty="0" smtClean="0"/>
              <a:t>发送</a:t>
            </a:r>
            <a:r>
              <a:rPr lang="en-US" altLang="zh-CN" dirty="0" err="1" smtClean="0">
                <a:solidFill>
                  <a:srgbClr val="FF0000"/>
                </a:solidFill>
              </a:rPr>
              <a:t>Ack</a:t>
            </a:r>
            <a:r>
              <a:rPr lang="zh-CN" altLang="zh-CN" dirty="0" smtClean="0">
                <a:solidFill>
                  <a:srgbClr val="FF0000"/>
                </a:solidFill>
              </a:rPr>
              <a:t>确认</a:t>
            </a:r>
            <a:r>
              <a:rPr lang="zh-CN" altLang="en-US" dirty="0" smtClean="0"/>
              <a:t>；</a:t>
            </a:r>
            <a:r>
              <a:rPr lang="zh-CN" altLang="zh-CN" dirty="0" smtClean="0"/>
              <a:t>失败则发送</a:t>
            </a:r>
            <a:r>
              <a:rPr lang="en-US" altLang="zh-CN" dirty="0" smtClean="0">
                <a:solidFill>
                  <a:srgbClr val="FF0000"/>
                </a:solidFill>
              </a:rPr>
              <a:t>fail</a:t>
            </a:r>
            <a:r>
              <a:rPr lang="zh-CN" altLang="zh-CN" dirty="0" smtClean="0">
                <a:solidFill>
                  <a:srgbClr val="FF0000"/>
                </a:solidFill>
              </a:rPr>
              <a:t>报错</a:t>
            </a:r>
            <a:r>
              <a:rPr lang="zh-CN" altLang="zh-CN" dirty="0" smtClean="0"/>
              <a:t>。这样</a:t>
            </a:r>
            <a:r>
              <a:rPr lang="en-US" altLang="zh-CN" dirty="0" smtClean="0"/>
              <a:t>Acker</a:t>
            </a:r>
            <a:r>
              <a:rPr lang="zh-CN" altLang="zh-CN" dirty="0" smtClean="0"/>
              <a:t>可以跟踪这张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 Tree</a:t>
            </a:r>
            <a:r>
              <a:rPr lang="zh-CN" altLang="zh-CN" dirty="0" smtClean="0"/>
              <a:t>图里每一个</a:t>
            </a:r>
            <a:r>
              <a:rPr lang="en-US" altLang="zh-CN" dirty="0" err="1" smtClean="0"/>
              <a:t>tuple</a:t>
            </a:r>
            <a:r>
              <a:rPr lang="zh-CN" altLang="zh-CN" dirty="0" smtClean="0"/>
              <a:t>的完成状态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17.3.2 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 Tree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构成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17.3.3 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消息发送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8600" y="11430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可靠性要求发出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都会完成处理过程，其含义是这个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以及由这个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所产生的所有后续的子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都被成功处理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是一个实时处理系统，任何一个消息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和其子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如果没有在设定的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timeout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时限内完成处理，那这个消息就失败了，因此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需要一种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Acknowledgement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）机制来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保证每个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在规定时限内得到即时处理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这个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timeout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时限可以通过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Config.TOPOLOGY_MESSAGE_TIMEOUT_SECS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来设定，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Timeout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的默认时长为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秒。</a:t>
            </a:r>
          </a:p>
        </p:txBody>
      </p:sp>
    </p:spTree>
    <p:extLst>
      <p:ext uri="{BB962C8B-B14F-4D97-AF65-F5344CB8AC3E}">
        <p14:creationId xmlns:p14="http://schemas.microsoft.com/office/powerpoint/2010/main" val="23173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  <p:sp>
        <p:nvSpPr>
          <p:cNvPr id="5" name="文本框 4"/>
          <p:cNvSpPr txBox="1"/>
          <p:nvPr/>
        </p:nvSpPr>
        <p:spPr>
          <a:xfrm>
            <a:off x="228600" y="1219200"/>
            <a:ext cx="8610600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Storm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作业的每一个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Topology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中都包含一个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组件。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的任务就是跟踪从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发出的每一个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及其子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的处理完成情况，实际上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是以一种特殊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运行，可以通过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Config.setNumAckers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conf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ackerParal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 Task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的数目大于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（默认是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还可用于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限流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作用：为了避免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发送数据太快而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Bolt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来不及处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理。当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有等于或超过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pending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没有收到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fail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了，则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跳过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nextTuple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方法不生成下一个新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，从而限制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的发送速度。</a:t>
            </a: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消息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发送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机制</a:t>
            </a:r>
          </a:p>
        </p:txBody>
      </p:sp>
    </p:spTree>
    <p:extLst>
      <p:ext uri="{BB962C8B-B14F-4D97-AF65-F5344CB8AC3E}">
        <p14:creationId xmlns:p14="http://schemas.microsoft.com/office/powerpoint/2010/main" val="33815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  <p:sp>
        <p:nvSpPr>
          <p:cNvPr id="5" name="文本框 4"/>
          <p:cNvSpPr txBox="1"/>
          <p:nvPr/>
        </p:nvSpPr>
        <p:spPr>
          <a:xfrm>
            <a:off x="678493" y="1219200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Tuple Tree</a:t>
            </a:r>
            <a:r>
              <a:rPr lang="zh-CN" altLang="en-US" sz="2400" b="1" dirty="0" smtClean="0"/>
              <a:t>的状态跟踪</a:t>
            </a:r>
            <a:endParaRPr lang="en-US" altLang="zh-CN" sz="2400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       以如图的</a:t>
            </a:r>
            <a:r>
              <a:rPr lang="en-US" altLang="zh-CN" dirty="0"/>
              <a:t>Tuple Tree</a:t>
            </a:r>
            <a:r>
              <a:rPr lang="zh-CN" altLang="en-US" dirty="0"/>
              <a:t>为例，输入</a:t>
            </a:r>
            <a:r>
              <a:rPr lang="en-US" altLang="zh-CN" dirty="0"/>
              <a:t>tuple A</a:t>
            </a:r>
            <a:r>
              <a:rPr lang="zh-CN" altLang="en-US" dirty="0"/>
              <a:t>在</a:t>
            </a:r>
            <a:r>
              <a:rPr lang="en-US" altLang="zh-CN" dirty="0"/>
              <a:t>Bolt</a:t>
            </a:r>
            <a:r>
              <a:rPr lang="zh-CN" altLang="en-US" dirty="0"/>
              <a:t>处完成了处理，并向下游发送了</a:t>
            </a:r>
            <a:r>
              <a:rPr lang="en-US" altLang="zh-CN" dirty="0"/>
              <a:t>2</a:t>
            </a:r>
            <a:r>
              <a:rPr lang="zh-CN" altLang="en-US" dirty="0"/>
              <a:t>个衍生</a:t>
            </a:r>
            <a:r>
              <a:rPr lang="en-US" altLang="zh-CN" dirty="0"/>
              <a:t>tuples 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，在</a:t>
            </a:r>
            <a:r>
              <a:rPr lang="en-US" altLang="zh-CN" dirty="0"/>
              <a:t>Bolt</a:t>
            </a:r>
            <a:r>
              <a:rPr lang="zh-CN" altLang="en-US" dirty="0"/>
              <a:t>向跟踪的</a:t>
            </a:r>
            <a:r>
              <a:rPr lang="en-US" altLang="zh-CN" dirty="0"/>
              <a:t>Acker</a:t>
            </a:r>
            <a:r>
              <a:rPr lang="zh-CN" altLang="en-US" dirty="0"/>
              <a:t>报告了</a:t>
            </a:r>
            <a:r>
              <a:rPr lang="en-US" altLang="zh-CN" dirty="0" err="1"/>
              <a:t>Ack</a:t>
            </a:r>
            <a:r>
              <a:rPr lang="zh-CN" altLang="en-US" dirty="0"/>
              <a:t>后，</a:t>
            </a:r>
            <a:r>
              <a:rPr lang="en-US" altLang="zh-CN" dirty="0"/>
              <a:t>Tuple Tree</a:t>
            </a:r>
            <a:r>
              <a:rPr lang="zh-CN" altLang="en-US" dirty="0"/>
              <a:t>就只包含了</a:t>
            </a:r>
            <a:r>
              <a:rPr lang="en-US" altLang="zh-CN" dirty="0"/>
              <a:t>tuples 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tuple A</a:t>
            </a:r>
            <a:r>
              <a:rPr lang="zh-CN" altLang="en-US" dirty="0"/>
              <a:t>打红</a:t>
            </a:r>
            <a:r>
              <a:rPr lang="en-US" altLang="zh-CN" dirty="0"/>
              <a:t>X</a:t>
            </a:r>
            <a:r>
              <a:rPr lang="zh-CN" altLang="en-US" dirty="0"/>
              <a:t>表示它已不在当前状态的</a:t>
            </a:r>
            <a:r>
              <a:rPr lang="en-US" altLang="zh-CN" dirty="0"/>
              <a:t>Tuple Tree</a:t>
            </a:r>
            <a:r>
              <a:rPr lang="zh-CN" altLang="en-US" dirty="0"/>
              <a:t>中）。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 </a:t>
            </a:r>
            <a:r>
              <a:rPr lang="zh-CN" altLang="en-US" dirty="0" smtClean="0"/>
              <a:t>      然后</a:t>
            </a:r>
            <a:r>
              <a:rPr lang="en-US" altLang="zh-CN" dirty="0"/>
              <a:t>tuple C</a:t>
            </a:r>
            <a:r>
              <a:rPr lang="zh-CN" altLang="en-US" dirty="0"/>
              <a:t>流转到下一个</a:t>
            </a:r>
            <a:r>
              <a:rPr lang="en-US" altLang="zh-CN" dirty="0"/>
              <a:t>Bolt</a:t>
            </a:r>
            <a:r>
              <a:rPr lang="zh-CN" altLang="en-US" dirty="0"/>
              <a:t>，被处理完后又衍生了</a:t>
            </a:r>
            <a:r>
              <a:rPr lang="en-US" altLang="zh-CN" dirty="0"/>
              <a:t>tuples D</a:t>
            </a:r>
            <a:r>
              <a:rPr lang="zh-CN" altLang="en-US" dirty="0"/>
              <a:t>和</a:t>
            </a:r>
            <a:r>
              <a:rPr lang="en-US" altLang="zh-CN" dirty="0"/>
              <a:t>E</a:t>
            </a:r>
            <a:r>
              <a:rPr lang="zh-CN" altLang="en-US" dirty="0"/>
              <a:t>。该</a:t>
            </a:r>
            <a:r>
              <a:rPr lang="en-US" altLang="zh-CN" dirty="0"/>
              <a:t>Bolt</a:t>
            </a:r>
            <a:r>
              <a:rPr lang="zh-CN" altLang="en-US" dirty="0"/>
              <a:t>向</a:t>
            </a:r>
            <a:r>
              <a:rPr lang="en-US" altLang="zh-CN" dirty="0"/>
              <a:t>Acker</a:t>
            </a:r>
            <a:r>
              <a:rPr lang="zh-CN" altLang="en-US" dirty="0"/>
              <a:t>确认已处理完</a:t>
            </a:r>
            <a:r>
              <a:rPr lang="en-US" altLang="zh-CN" dirty="0"/>
              <a:t>tuple C</a:t>
            </a:r>
            <a:r>
              <a:rPr lang="zh-CN" altLang="en-US" dirty="0"/>
              <a:t>，于是</a:t>
            </a:r>
            <a:r>
              <a:rPr lang="en-US" altLang="zh-CN" dirty="0"/>
              <a:t>C</a:t>
            </a:r>
            <a:r>
              <a:rPr lang="zh-CN" altLang="en-US" dirty="0"/>
              <a:t>被移出</a:t>
            </a:r>
            <a:r>
              <a:rPr lang="en-US" altLang="zh-CN" dirty="0"/>
              <a:t>Tuple Tree</a:t>
            </a:r>
            <a:r>
              <a:rPr lang="zh-CN" altLang="en-US" dirty="0"/>
              <a:t>，当前状态的</a:t>
            </a:r>
            <a:r>
              <a:rPr lang="en-US" altLang="zh-CN" dirty="0"/>
              <a:t>Tuple Tree</a:t>
            </a:r>
            <a:r>
              <a:rPr lang="zh-CN" altLang="en-US" dirty="0"/>
              <a:t>变成只包含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E </a:t>
            </a:r>
            <a:r>
              <a:rPr lang="zh-CN" altLang="en-US" dirty="0"/>
              <a:t>。。。这一过程将持续进行，直到没有新的</a:t>
            </a:r>
            <a:r>
              <a:rPr lang="en-US" altLang="zh-CN" dirty="0"/>
              <a:t>tuple</a:t>
            </a:r>
            <a:r>
              <a:rPr lang="zh-CN" altLang="en-US" dirty="0"/>
              <a:t>加入这个</a:t>
            </a:r>
            <a:r>
              <a:rPr lang="en-US" altLang="zh-CN" dirty="0"/>
              <a:t>Tuple Tree</a:t>
            </a:r>
            <a:r>
              <a:rPr lang="zh-CN" altLang="en-US" dirty="0"/>
              <a:t>，而树中所有的</a:t>
            </a:r>
            <a:r>
              <a:rPr lang="en-US" altLang="zh-CN" dirty="0"/>
              <a:t>tuples</a:t>
            </a:r>
            <a:r>
              <a:rPr lang="zh-CN" altLang="en-US" dirty="0"/>
              <a:t>都完成了处理移出了</a:t>
            </a:r>
            <a:r>
              <a:rPr lang="en-US" altLang="zh-CN" dirty="0"/>
              <a:t>Tuple Tree</a:t>
            </a:r>
            <a:r>
              <a:rPr lang="zh-CN" altLang="en-US" dirty="0"/>
              <a:t>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600" y="3886200"/>
            <a:ext cx="5405886" cy="2884501"/>
          </a:xfrm>
          <a:prstGeom prst="rect">
            <a:avLst/>
          </a:prstGeom>
        </p:spPr>
      </p:pic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消息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发送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机制</a:t>
            </a:r>
          </a:p>
        </p:txBody>
      </p:sp>
    </p:spTree>
    <p:extLst>
      <p:ext uri="{BB962C8B-B14F-4D97-AF65-F5344CB8AC3E}">
        <p14:creationId xmlns:p14="http://schemas.microsoft.com/office/powerpoint/2010/main" val="1063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  <p:sp>
        <p:nvSpPr>
          <p:cNvPr id="5" name="文本框 4"/>
          <p:cNvSpPr txBox="1"/>
          <p:nvPr/>
        </p:nvSpPr>
        <p:spPr>
          <a:xfrm>
            <a:off x="228600" y="1143000"/>
            <a:ext cx="8610600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前面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提到，一个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发出的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 Tree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构成和更新是由处理该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的各个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Bolts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在流转过程中完成，跟踪这个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及其衍生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（它们构成了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 Tree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程序最终基于以下算法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 Tree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是否处理完毕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（即树中所有的节点都被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），也即判断该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处理是否结束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）当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生成一个新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时，会向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发送如下一条信息通知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spout-tuple-id {:spout-task task-id :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ack-val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}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这里，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spout-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-id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是这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随机生成的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64-bit ID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task-id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是产生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这条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 ID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可能有多个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，每个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都会被分配一个唯一的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taskId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ack-val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64-bit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校验值计数器，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初始值为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收到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发来的初始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消息后，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首先将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ack-val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（此时为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）与初始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msgId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做一个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exclusive 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）运算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（下表），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并将结果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更新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所持的目前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ack-val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值：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ack-val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ack-val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XOR (spout-tuple-id);</a:t>
            </a: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17.3.4 Acker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  <p:sp>
        <p:nvSpPr>
          <p:cNvPr id="5" name="文本框 4"/>
          <p:cNvSpPr txBox="1"/>
          <p:nvPr/>
        </p:nvSpPr>
        <p:spPr>
          <a:xfrm>
            <a:off x="228600" y="3293086"/>
            <a:ext cx="86106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Bolt</a:t>
            </a:r>
            <a:r>
              <a:rPr lang="zh-CN" altLang="en-US" dirty="0"/>
              <a:t>处理完输入的</a:t>
            </a:r>
            <a:r>
              <a:rPr lang="en-US" altLang="zh-CN" dirty="0"/>
              <a:t>tuple</a:t>
            </a:r>
            <a:r>
              <a:rPr lang="zh-CN" altLang="en-US" dirty="0"/>
              <a:t>，若创建了新的衍生</a:t>
            </a:r>
            <a:r>
              <a:rPr lang="en-US" altLang="zh-CN" dirty="0"/>
              <a:t>tuples</a:t>
            </a:r>
            <a:r>
              <a:rPr lang="zh-CN" altLang="en-US" dirty="0"/>
              <a:t>向下游发送，在向</a:t>
            </a:r>
            <a:r>
              <a:rPr lang="en-US" altLang="zh-CN" dirty="0"/>
              <a:t>Acker</a:t>
            </a:r>
            <a:r>
              <a:rPr lang="zh-CN" altLang="en-US" dirty="0"/>
              <a:t>发送消息确认输入</a:t>
            </a:r>
            <a:r>
              <a:rPr lang="en-US" altLang="zh-CN" dirty="0"/>
              <a:t>tuple</a:t>
            </a:r>
            <a:r>
              <a:rPr lang="zh-CN" altLang="en-US" dirty="0"/>
              <a:t>完成时，它会先把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en-US" altLang="zh-CN" dirty="0">
                <a:solidFill>
                  <a:srgbClr val="FF0000"/>
                </a:solidFill>
              </a:rPr>
              <a:t>tuple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 err="1">
                <a:solidFill>
                  <a:srgbClr val="FF0000"/>
                </a:solidFill>
              </a:rPr>
              <a:t>msgId</a:t>
            </a:r>
            <a:r>
              <a:rPr lang="zh-CN" altLang="en-US" dirty="0">
                <a:solidFill>
                  <a:srgbClr val="FF0000"/>
                </a:solidFill>
              </a:rPr>
              <a:t>与所有衍生</a:t>
            </a:r>
            <a:r>
              <a:rPr lang="en-US" altLang="zh-CN" dirty="0">
                <a:solidFill>
                  <a:srgbClr val="FF0000"/>
                </a:solidFill>
              </a:rPr>
              <a:t>tuples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 err="1">
                <a:solidFill>
                  <a:srgbClr val="FF0000"/>
                </a:solidFill>
              </a:rPr>
              <a:t>msgId</a:t>
            </a:r>
            <a:r>
              <a:rPr lang="zh-CN" altLang="en-US" dirty="0">
                <a:solidFill>
                  <a:srgbClr val="FF0000"/>
                </a:solidFill>
              </a:rPr>
              <a:t>（也是</a:t>
            </a:r>
            <a:r>
              <a:rPr lang="en-US" altLang="zh-CN" dirty="0">
                <a:solidFill>
                  <a:srgbClr val="FF0000"/>
                </a:solidFill>
              </a:rPr>
              <a:t>64-bit</a:t>
            </a:r>
            <a:r>
              <a:rPr lang="zh-CN" altLang="en-US" dirty="0">
                <a:solidFill>
                  <a:srgbClr val="FF0000"/>
                </a:solidFill>
              </a:rPr>
              <a:t>的全新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</a:rPr>
              <a:t>）作</a:t>
            </a:r>
            <a:r>
              <a:rPr lang="en-US" altLang="zh-CN" dirty="0">
                <a:solidFill>
                  <a:srgbClr val="FF0000"/>
                </a:solidFill>
              </a:rPr>
              <a:t>XOR</a:t>
            </a:r>
            <a:r>
              <a:rPr lang="zh-CN" altLang="en-US" dirty="0">
                <a:solidFill>
                  <a:srgbClr val="FF0000"/>
                </a:solidFill>
              </a:rPr>
              <a:t>运算</a:t>
            </a:r>
            <a:r>
              <a:rPr lang="zh-CN" altLang="en-US" dirty="0"/>
              <a:t>，然后把结果</a:t>
            </a:r>
            <a:r>
              <a:rPr lang="en-US" altLang="zh-CN" dirty="0" err="1"/>
              <a:t>tmp-ack-val</a:t>
            </a:r>
            <a:r>
              <a:rPr lang="zh-CN" altLang="en-US" dirty="0"/>
              <a:t>包含在发送的</a:t>
            </a:r>
            <a:r>
              <a:rPr lang="en-US" altLang="zh-CN" dirty="0" err="1"/>
              <a:t>Ack</a:t>
            </a:r>
            <a:r>
              <a:rPr lang="zh-CN" altLang="en-US" dirty="0"/>
              <a:t>消息中，消息格式是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:(spout-tuple-id, </a:t>
            </a:r>
            <a:r>
              <a:rPr lang="en-US" altLang="zh-CN" dirty="0" err="1"/>
              <a:t>tmp-ack-val</a:t>
            </a:r>
            <a:r>
              <a:rPr lang="en-US" altLang="zh-CN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Acker</a:t>
            </a:r>
            <a:r>
              <a:rPr lang="zh-CN" altLang="en-US" dirty="0"/>
              <a:t>收到每个</a:t>
            </a:r>
            <a:r>
              <a:rPr lang="en-US" altLang="zh-CN" dirty="0"/>
              <a:t>Bolt</a:t>
            </a:r>
            <a:r>
              <a:rPr lang="zh-CN" altLang="en-US" dirty="0"/>
              <a:t>发来的</a:t>
            </a:r>
            <a:r>
              <a:rPr lang="en-US" altLang="zh-CN" dirty="0" err="1"/>
              <a:t>Ack</a:t>
            </a:r>
            <a:r>
              <a:rPr lang="zh-CN" altLang="en-US" dirty="0"/>
              <a:t>消息，都会执行如下运算：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ack-val</a:t>
            </a:r>
            <a:r>
              <a:rPr lang="en-US" altLang="zh-CN" dirty="0"/>
              <a:t> = (</a:t>
            </a:r>
            <a:r>
              <a:rPr lang="en-US" altLang="zh-CN" dirty="0" err="1"/>
              <a:t>ack-val</a:t>
            </a:r>
            <a:r>
              <a:rPr lang="en-US" altLang="zh-CN" dirty="0"/>
              <a:t>) XOR (</a:t>
            </a:r>
            <a:r>
              <a:rPr lang="en-US" altLang="zh-CN" dirty="0" err="1"/>
              <a:t>tmp-ack-val</a:t>
            </a:r>
            <a:r>
              <a:rPr lang="en-US" altLang="zh-CN" dirty="0"/>
              <a:t>);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/>
              <a:t>所以</a:t>
            </a:r>
            <a:r>
              <a:rPr lang="en-US" altLang="zh-CN" dirty="0" smtClean="0"/>
              <a:t>Acker</a:t>
            </a:r>
            <a:r>
              <a:rPr lang="zh-CN" altLang="en-US" dirty="0" smtClean="0"/>
              <a:t>所持的</a:t>
            </a:r>
            <a:r>
              <a:rPr lang="en-US" altLang="zh-CN" dirty="0" err="1" smtClean="0"/>
              <a:t>ack-val</a:t>
            </a:r>
            <a:r>
              <a:rPr lang="zh-CN" altLang="en-US" dirty="0"/>
              <a:t>所含值总是目前</a:t>
            </a:r>
            <a:r>
              <a:rPr lang="en-US" altLang="zh-CN" dirty="0"/>
              <a:t>Tuple Tree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所有</a:t>
            </a:r>
            <a:r>
              <a:rPr lang="en-US" altLang="zh-CN" dirty="0">
                <a:solidFill>
                  <a:srgbClr val="FF0000"/>
                </a:solidFill>
              </a:rPr>
              <a:t>tuples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 err="1">
                <a:solidFill>
                  <a:srgbClr val="FF0000"/>
                </a:solidFill>
              </a:rPr>
              <a:t>msgId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XOR</a:t>
            </a:r>
            <a:r>
              <a:rPr lang="zh-CN" altLang="en-US" dirty="0">
                <a:solidFill>
                  <a:srgbClr val="FF0000"/>
                </a:solidFill>
              </a:rPr>
              <a:t>运算值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271176"/>
            <a:ext cx="7046753" cy="1981200"/>
          </a:xfrm>
          <a:prstGeom prst="rect">
            <a:avLst/>
          </a:prstGeom>
        </p:spPr>
      </p:pic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Acker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算法（续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7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  <p:sp>
        <p:nvSpPr>
          <p:cNvPr id="8" name="文本框 7"/>
          <p:cNvSpPr txBox="1"/>
          <p:nvPr/>
        </p:nvSpPr>
        <p:spPr>
          <a:xfrm>
            <a:off x="228600" y="1021523"/>
            <a:ext cx="88392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作为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一个流计算框架，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具备如下特点：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分布式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：具有水平扩展能力（通过增加集群机器和并发数提升计算能力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实时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：对流数据的快速响应处理，响应时延可控制在毫秒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规模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：支持海量数据处理，数据规模可达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甚至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量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容错性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：提供系统级的容错和故障恢复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机制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简便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：简单的编程模型，支持编程语言如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Clojure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Ruby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，要增加对其他语言的支持，只需实现一个简单的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通信协议即可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计算架构特点</a:t>
            </a:r>
          </a:p>
        </p:txBody>
      </p:sp>
    </p:spTree>
    <p:extLst>
      <p:ext uri="{BB962C8B-B14F-4D97-AF65-F5344CB8AC3E}">
        <p14:creationId xmlns:p14="http://schemas.microsoft.com/office/powerpoint/2010/main" val="40736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  <p:sp>
        <p:nvSpPr>
          <p:cNvPr id="5" name="文本框 4"/>
          <p:cNvSpPr txBox="1"/>
          <p:nvPr/>
        </p:nvSpPr>
        <p:spPr>
          <a:xfrm>
            <a:off x="228600" y="1357829"/>
            <a:ext cx="861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r>
              <a:rPr lang="zh-CN" altLang="en-US" sz="2000" dirty="0"/>
              <a:t>）当</a:t>
            </a:r>
            <a:r>
              <a:rPr lang="en-US" altLang="zh-CN" sz="2000" dirty="0"/>
              <a:t>Acker</a:t>
            </a:r>
            <a:r>
              <a:rPr lang="zh-CN" altLang="en-US" sz="2000" dirty="0"/>
              <a:t>收到一个</a:t>
            </a:r>
            <a:r>
              <a:rPr lang="en-US" altLang="zh-CN" sz="2000" dirty="0" err="1"/>
              <a:t>Ack</a:t>
            </a:r>
            <a:r>
              <a:rPr lang="zh-CN" altLang="en-US" sz="2000" dirty="0"/>
              <a:t>消息使</a:t>
            </a:r>
            <a:r>
              <a:rPr lang="en-US" altLang="zh-CN" sz="2000" dirty="0" err="1"/>
              <a:t>ack-val</a:t>
            </a:r>
            <a:r>
              <a:rPr lang="en-US" altLang="zh-CN" sz="2000" dirty="0"/>
              <a:t> = 0</a:t>
            </a:r>
            <a:r>
              <a:rPr lang="zh-CN" altLang="en-US" sz="2000" dirty="0"/>
              <a:t>时，该条</a:t>
            </a:r>
            <a:r>
              <a:rPr lang="en-US" altLang="zh-CN" sz="2000" dirty="0" err="1"/>
              <a:t>tuple</a:t>
            </a:r>
            <a:r>
              <a:rPr lang="zh-CN" altLang="en-US" sz="2000" dirty="0"/>
              <a:t>的处理结束，</a:t>
            </a:r>
            <a:r>
              <a:rPr lang="zh-CN" altLang="en-US" sz="2000" dirty="0" smtClean="0"/>
              <a:t>因为：</a:t>
            </a:r>
            <a:endParaRPr lang="en-US" altLang="zh-CN" sz="2000" dirty="0" smtClean="0"/>
          </a:p>
          <a:p>
            <a:pPr>
              <a:spcAft>
                <a:spcPts val="12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            (</a:t>
            </a:r>
            <a:r>
              <a:rPr lang="en-US" altLang="zh-CN" sz="2000" dirty="0" err="1">
                <a:solidFill>
                  <a:srgbClr val="FF0000"/>
                </a:solidFill>
              </a:rPr>
              <a:t>ack-val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dirty="0" smtClean="0">
                <a:solidFill>
                  <a:srgbClr val="FF0000"/>
                </a:solidFill>
              </a:rPr>
              <a:t> XOR  (</a:t>
            </a:r>
            <a:r>
              <a:rPr lang="en-US" altLang="zh-CN" sz="2000" dirty="0" err="1">
                <a:solidFill>
                  <a:srgbClr val="FF0000"/>
                </a:solidFill>
              </a:rPr>
              <a:t>tmp-ack-val</a:t>
            </a:r>
            <a:r>
              <a:rPr lang="en-US" altLang="zh-CN" sz="2000" dirty="0">
                <a:solidFill>
                  <a:srgbClr val="FF0000"/>
                </a:solidFill>
              </a:rPr>
              <a:t>) = 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zh-CN" altLang="en-US" sz="2000" dirty="0" smtClean="0"/>
              <a:t>意味着</a:t>
            </a:r>
            <a:r>
              <a:rPr lang="en-US" altLang="zh-CN" sz="2000" dirty="0" err="1"/>
              <a:t>ack-val</a:t>
            </a:r>
            <a:r>
              <a:rPr lang="zh-CN" altLang="en-US" sz="2000" dirty="0"/>
              <a:t>的值与</a:t>
            </a:r>
            <a:r>
              <a:rPr lang="en-US" altLang="zh-CN" sz="2000" dirty="0" err="1"/>
              <a:t>tmp-ack-val</a:t>
            </a:r>
            <a:r>
              <a:rPr lang="zh-CN" altLang="en-US" sz="2000" dirty="0"/>
              <a:t>相同（只有两个值完全相同时</a:t>
            </a:r>
            <a:r>
              <a:rPr lang="en-US" altLang="zh-CN" sz="2000" dirty="0"/>
              <a:t>XOR</a:t>
            </a:r>
            <a:r>
              <a:rPr lang="zh-CN" altLang="en-US" sz="2000" dirty="0"/>
              <a:t>的运算结果才为</a:t>
            </a:r>
            <a:r>
              <a:rPr lang="en-US" altLang="zh-CN" sz="2000" dirty="0"/>
              <a:t>0</a:t>
            </a:r>
            <a:r>
              <a:rPr lang="zh-CN" altLang="en-US" sz="2000" dirty="0"/>
              <a:t>）。</a:t>
            </a:r>
            <a:r>
              <a:rPr lang="zh-CN" altLang="en-US" sz="2000" dirty="0" smtClean="0"/>
              <a:t>这意味着</a:t>
            </a:r>
            <a:r>
              <a:rPr lang="zh-CN" altLang="en-US" sz="2000" dirty="0"/>
              <a:t>整个</a:t>
            </a:r>
            <a:r>
              <a:rPr lang="en-US" altLang="zh-CN" sz="2000" dirty="0" err="1"/>
              <a:t>Tuple</a:t>
            </a:r>
            <a:r>
              <a:rPr lang="en-US" altLang="zh-CN" sz="2000" dirty="0"/>
              <a:t> Tree</a:t>
            </a:r>
            <a:r>
              <a:rPr lang="zh-CN" altLang="en-US" sz="2000" dirty="0"/>
              <a:t>在规定时间</a:t>
            </a:r>
            <a:r>
              <a:rPr lang="zh-CN" altLang="en-US" sz="2000" dirty="0" smtClean="0"/>
              <a:t>内</a:t>
            </a:r>
            <a:r>
              <a:rPr lang="en-US" altLang="zh-CN" sz="2000" dirty="0" smtClean="0"/>
              <a:t>timeout</a:t>
            </a:r>
            <a:r>
              <a:rPr lang="zh-CN" altLang="en-US" sz="2000" dirty="0" smtClean="0"/>
              <a:t>再</a:t>
            </a:r>
            <a:r>
              <a:rPr lang="zh-CN" altLang="en-US" sz="2000" dirty="0"/>
              <a:t>无新的</a:t>
            </a:r>
            <a:r>
              <a:rPr lang="en-US" altLang="zh-CN" sz="2000" dirty="0" err="1"/>
              <a:t>tuple</a:t>
            </a:r>
            <a:r>
              <a:rPr lang="zh-CN" altLang="en-US" sz="2000" dirty="0"/>
              <a:t>产生，整个运算结束。</a:t>
            </a:r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     有</a:t>
            </a:r>
            <a:r>
              <a:rPr lang="zh-CN" altLang="en-US" sz="2000" dirty="0"/>
              <a:t>无可能由于两个衍生</a:t>
            </a:r>
            <a:r>
              <a:rPr lang="en-US" altLang="zh-CN" sz="2000" dirty="0" err="1"/>
              <a:t>tuple</a:t>
            </a:r>
            <a:r>
              <a:rPr lang="zh-CN" altLang="en-US" sz="2000" dirty="0"/>
              <a:t>的</a:t>
            </a:r>
            <a:r>
              <a:rPr lang="en-US" altLang="zh-CN" sz="2000" dirty="0"/>
              <a:t>ID</a:t>
            </a:r>
            <a:r>
              <a:rPr lang="zh-CN" altLang="en-US" sz="2000" dirty="0"/>
              <a:t>值碰巧相同，造成</a:t>
            </a:r>
            <a:r>
              <a:rPr lang="en-US" altLang="zh-CN" sz="2000" dirty="0" err="1"/>
              <a:t>ack-val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Tuple</a:t>
            </a:r>
            <a:r>
              <a:rPr lang="en-US" altLang="zh-CN" sz="2000" dirty="0"/>
              <a:t> Tree</a:t>
            </a:r>
            <a:r>
              <a:rPr lang="zh-CN" altLang="en-US" sz="2000" dirty="0"/>
              <a:t>处理完之前就变成</a:t>
            </a:r>
            <a:r>
              <a:rPr lang="en-US" altLang="zh-CN" sz="2000" dirty="0"/>
              <a:t>0</a:t>
            </a:r>
            <a:r>
              <a:rPr lang="zh-CN" altLang="en-US" sz="2000" dirty="0"/>
              <a:t>？由于衍生</a:t>
            </a:r>
            <a:r>
              <a:rPr lang="en-US" altLang="zh-CN" sz="2000" dirty="0" err="1"/>
              <a:t>tuple</a:t>
            </a:r>
            <a:r>
              <a:rPr lang="zh-CN" altLang="en-US" sz="2000" dirty="0"/>
              <a:t>也是</a:t>
            </a:r>
            <a:r>
              <a:rPr lang="en-US" altLang="zh-CN" sz="2000" dirty="0"/>
              <a:t>64-bit</a:t>
            </a:r>
            <a:r>
              <a:rPr lang="zh-CN" altLang="en-US" sz="2000" dirty="0"/>
              <a:t>的随机数，两个</a:t>
            </a:r>
            <a:r>
              <a:rPr lang="en-US" altLang="zh-CN" sz="2000" dirty="0"/>
              <a:t>64-bit</a:t>
            </a:r>
            <a:r>
              <a:rPr lang="zh-CN" altLang="en-US" sz="2000" dirty="0"/>
              <a:t>随机生成的</a:t>
            </a:r>
            <a:r>
              <a:rPr lang="en-US" altLang="zh-CN" sz="2000" dirty="0"/>
              <a:t>ID</a:t>
            </a:r>
            <a:r>
              <a:rPr lang="zh-CN" altLang="en-US" sz="2000" dirty="0"/>
              <a:t>值完全一样的概率非常低，几乎可忽略不计，因此在</a:t>
            </a:r>
            <a:r>
              <a:rPr lang="en-US" altLang="zh-CN" sz="2000" dirty="0" err="1"/>
              <a:t>Tuple</a:t>
            </a:r>
            <a:r>
              <a:rPr lang="en-US" altLang="zh-CN" sz="2000" dirty="0"/>
              <a:t> Tree</a:t>
            </a:r>
            <a:r>
              <a:rPr lang="zh-CN" altLang="en-US" sz="2000" dirty="0"/>
              <a:t>处理完之前</a:t>
            </a:r>
            <a:r>
              <a:rPr lang="en-US" altLang="zh-CN" sz="2000" dirty="0" err="1"/>
              <a:t>ack-val</a:t>
            </a:r>
            <a:r>
              <a:rPr lang="zh-CN" altLang="en-US" sz="2000" dirty="0"/>
              <a:t>为</a:t>
            </a:r>
            <a:r>
              <a:rPr lang="en-US" altLang="zh-CN" sz="2000" dirty="0"/>
              <a:t>0</a:t>
            </a:r>
            <a:r>
              <a:rPr lang="zh-CN" altLang="en-US" sz="2000" dirty="0"/>
              <a:t>的概率非常</a:t>
            </a:r>
            <a:r>
              <a:rPr lang="zh-CN" altLang="en-US" sz="2000" dirty="0" smtClean="0"/>
              <a:t>小。</a:t>
            </a:r>
            <a:endParaRPr lang="zh-CN" altLang="en-US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4</a:t>
            </a:r>
            <a:r>
              <a:rPr lang="zh-CN" altLang="en-US" sz="2000" dirty="0"/>
              <a:t>）根据最后的</a:t>
            </a:r>
            <a:r>
              <a:rPr lang="en-US" altLang="zh-CN" sz="2000" dirty="0" err="1"/>
              <a:t>tuple</a:t>
            </a:r>
            <a:r>
              <a:rPr lang="zh-CN" altLang="en-US" sz="2000" dirty="0"/>
              <a:t>处理成功或失败结果，</a:t>
            </a:r>
            <a:r>
              <a:rPr lang="en-US" altLang="zh-CN" sz="2000" dirty="0"/>
              <a:t>Acker</a:t>
            </a:r>
            <a:r>
              <a:rPr lang="zh-CN" altLang="en-US" sz="2000" dirty="0"/>
              <a:t>会调用对应的</a:t>
            </a:r>
            <a:r>
              <a:rPr lang="en-US" altLang="zh-CN" sz="2000" dirty="0"/>
              <a:t>Spout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()</a:t>
            </a:r>
            <a:r>
              <a:rPr lang="zh-CN" altLang="en-US" sz="2000" dirty="0"/>
              <a:t>或</a:t>
            </a:r>
            <a:r>
              <a:rPr lang="en-US" altLang="zh-CN" sz="2000" dirty="0"/>
              <a:t>fail ()</a:t>
            </a:r>
            <a:r>
              <a:rPr lang="zh-CN" altLang="en-US" sz="2000" dirty="0"/>
              <a:t>方法通知</a:t>
            </a:r>
            <a:r>
              <a:rPr lang="en-US" altLang="zh-CN" sz="2000" dirty="0"/>
              <a:t>Spout</a:t>
            </a:r>
            <a:r>
              <a:rPr lang="zh-CN" altLang="en-US" sz="2000" dirty="0"/>
              <a:t>结果，如果用户重写了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 ()</a:t>
            </a:r>
            <a:r>
              <a:rPr lang="zh-CN" altLang="en-US" sz="2000" dirty="0"/>
              <a:t>和</a:t>
            </a:r>
            <a:r>
              <a:rPr lang="en-US" altLang="zh-CN" sz="2000" dirty="0"/>
              <a:t>fail ()</a:t>
            </a:r>
            <a:r>
              <a:rPr lang="zh-CN" altLang="en-US" sz="2000" dirty="0"/>
              <a:t>方法，</a:t>
            </a:r>
            <a:r>
              <a:rPr lang="en-US" altLang="zh-CN" sz="2000" dirty="0"/>
              <a:t>Storm</a:t>
            </a:r>
            <a:r>
              <a:rPr lang="zh-CN" altLang="en-US" sz="2000" dirty="0"/>
              <a:t>就会按用户的逻辑来进行处理。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Acker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算法（续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1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  <p:sp>
        <p:nvSpPr>
          <p:cNvPr id="5" name="文本框 4"/>
          <p:cNvSpPr txBox="1"/>
          <p:nvPr/>
        </p:nvSpPr>
        <p:spPr>
          <a:xfrm>
            <a:off x="228600" y="1219200"/>
            <a:ext cx="8610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下面</a:t>
            </a:r>
            <a:r>
              <a:rPr lang="zh-CN" altLang="en-US" sz="2000" dirty="0"/>
              <a:t>我们</a:t>
            </a:r>
            <a:r>
              <a:rPr lang="zh-CN" altLang="en-US" sz="2000" dirty="0" smtClean="0"/>
              <a:t>以下图的</a:t>
            </a:r>
            <a:r>
              <a:rPr lang="en-US" altLang="zh-CN" sz="2000" dirty="0"/>
              <a:t>Topology Tree</a:t>
            </a:r>
            <a:r>
              <a:rPr lang="zh-CN" altLang="en-US" sz="2000" dirty="0"/>
              <a:t>为例讲解</a:t>
            </a:r>
            <a:r>
              <a:rPr lang="en-US" altLang="zh-CN" sz="2000" dirty="0"/>
              <a:t>Acker</a:t>
            </a:r>
            <a:r>
              <a:rPr lang="zh-CN" altLang="en-US" sz="2000" dirty="0"/>
              <a:t>算法流程。该</a:t>
            </a:r>
            <a:r>
              <a:rPr lang="en-US" altLang="zh-CN" sz="2000" dirty="0"/>
              <a:t>Topology</a:t>
            </a:r>
            <a:r>
              <a:rPr lang="zh-CN" altLang="en-US" sz="2000" dirty="0"/>
              <a:t>包含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/>
              <a:t>Spout</a:t>
            </a:r>
            <a:r>
              <a:rPr lang="zh-CN" altLang="en-US" sz="2000" dirty="0"/>
              <a:t>，</a:t>
            </a:r>
            <a:r>
              <a:rPr lang="en-US" altLang="zh-CN" sz="2000" dirty="0"/>
              <a:t>3</a:t>
            </a:r>
            <a:r>
              <a:rPr lang="zh-CN" altLang="en-US" sz="2000" dirty="0"/>
              <a:t>个</a:t>
            </a:r>
            <a:r>
              <a:rPr lang="en-US" altLang="zh-CN" sz="2000" dirty="0"/>
              <a:t>Bolts</a:t>
            </a:r>
            <a:r>
              <a:rPr lang="zh-CN" altLang="en-US" sz="2000" dirty="0"/>
              <a:t>，流程步骤如下：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步骤一：</a:t>
            </a:r>
            <a:r>
              <a:rPr lang="en-US" altLang="zh-CN" sz="2000" dirty="0"/>
              <a:t>Spout</a:t>
            </a:r>
            <a:r>
              <a:rPr lang="zh-CN" altLang="en-US" sz="2000" dirty="0"/>
              <a:t>读入数据后生成了</a:t>
            </a:r>
            <a:r>
              <a:rPr lang="en-US" altLang="zh-CN" sz="2000" dirty="0"/>
              <a:t>2</a:t>
            </a:r>
            <a:r>
              <a:rPr lang="zh-CN" altLang="en-US" sz="2000" dirty="0"/>
              <a:t>个</a:t>
            </a:r>
            <a:r>
              <a:rPr lang="en-US" altLang="zh-CN" sz="2000" dirty="0"/>
              <a:t>tuples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msgId</a:t>
            </a:r>
            <a:r>
              <a:rPr lang="zh-CN" altLang="en-US" sz="2000" dirty="0"/>
              <a:t>分别为</a:t>
            </a:r>
            <a:r>
              <a:rPr lang="en-US" altLang="zh-CN" sz="2000" dirty="0"/>
              <a:t>1001</a:t>
            </a:r>
            <a:r>
              <a:rPr lang="zh-CN" altLang="en-US" sz="2000" dirty="0"/>
              <a:t>和</a:t>
            </a:r>
            <a:r>
              <a:rPr lang="en-US" altLang="zh-CN" sz="2000" dirty="0"/>
              <a:t>1010</a:t>
            </a:r>
            <a:r>
              <a:rPr lang="zh-CN" altLang="en-US" sz="2000" dirty="0"/>
              <a:t>），通知</a:t>
            </a:r>
            <a:r>
              <a:rPr lang="en-US" altLang="zh-CN" sz="2000" dirty="0"/>
              <a:t>Acker</a:t>
            </a:r>
            <a:r>
              <a:rPr lang="zh-CN" altLang="en-US" sz="2000" dirty="0"/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步骤二：</a:t>
            </a:r>
            <a:r>
              <a:rPr lang="en-US" altLang="zh-CN" sz="2000" dirty="0"/>
              <a:t>tuple 1001</a:t>
            </a:r>
            <a:r>
              <a:rPr lang="zh-CN" altLang="en-US" sz="2000" dirty="0"/>
              <a:t>流入</a:t>
            </a:r>
            <a:r>
              <a:rPr lang="en-US" altLang="zh-CN" sz="2000" dirty="0"/>
              <a:t>Bolt1</a:t>
            </a:r>
            <a:r>
              <a:rPr lang="zh-CN" altLang="en-US" sz="2000" dirty="0"/>
              <a:t>，处理完后产生了新的</a:t>
            </a:r>
            <a:r>
              <a:rPr lang="en-US" altLang="zh-CN" sz="2000" dirty="0"/>
              <a:t>tuple 1110</a:t>
            </a:r>
            <a:r>
              <a:rPr lang="zh-CN" altLang="en-US" sz="2000" dirty="0"/>
              <a:t>，</a:t>
            </a:r>
            <a:r>
              <a:rPr lang="en-US" altLang="zh-CN" sz="2000" dirty="0"/>
              <a:t>Bolt1</a:t>
            </a:r>
            <a:r>
              <a:rPr lang="zh-CN" altLang="en-US" sz="2000" dirty="0"/>
              <a:t>向</a:t>
            </a:r>
            <a:r>
              <a:rPr lang="en-US" altLang="zh-CN" sz="2000" dirty="0"/>
              <a:t>Acker</a:t>
            </a:r>
            <a:r>
              <a:rPr lang="zh-CN" altLang="en-US" sz="2000" dirty="0"/>
              <a:t>发送了</a:t>
            </a:r>
            <a:r>
              <a:rPr lang="en-US" altLang="zh-CN" sz="2000" dirty="0"/>
              <a:t>tuple 1001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Ack</a:t>
            </a:r>
            <a:r>
              <a:rPr lang="zh-CN" altLang="en-US" sz="2000" dirty="0"/>
              <a:t>；</a:t>
            </a:r>
          </a:p>
          <a:p>
            <a:r>
              <a:rPr lang="zh-CN" altLang="en-US" sz="2000" dirty="0"/>
              <a:t>	</a:t>
            </a:r>
            <a:r>
              <a:rPr lang="en-US" altLang="zh-CN" sz="2000" dirty="0" err="1" smtClean="0"/>
              <a:t>tuple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1010</a:t>
            </a:r>
            <a:r>
              <a:rPr lang="zh-CN" altLang="en-US" sz="2000" dirty="0"/>
              <a:t>流入</a:t>
            </a:r>
            <a:r>
              <a:rPr lang="en-US" altLang="zh-CN" sz="2000" dirty="0"/>
              <a:t>Bolt2</a:t>
            </a:r>
            <a:r>
              <a:rPr lang="zh-CN" altLang="en-US" sz="2000" dirty="0"/>
              <a:t>，处理完后产生了新的</a:t>
            </a:r>
            <a:r>
              <a:rPr lang="en-US" altLang="zh-CN" sz="2000" dirty="0"/>
              <a:t>tuple 1111</a:t>
            </a:r>
            <a:r>
              <a:rPr lang="zh-CN" altLang="en-US" sz="2000" dirty="0"/>
              <a:t>，</a:t>
            </a:r>
            <a:r>
              <a:rPr lang="en-US" altLang="zh-CN" sz="2000" dirty="0"/>
              <a:t>Bolt2</a:t>
            </a:r>
            <a:r>
              <a:rPr lang="zh-CN" altLang="en-US" sz="2000" dirty="0"/>
              <a:t>向</a:t>
            </a:r>
            <a:r>
              <a:rPr lang="en-US" altLang="zh-CN" sz="2000" dirty="0"/>
              <a:t>Acker</a:t>
            </a:r>
            <a:r>
              <a:rPr lang="zh-CN" altLang="en-US" sz="2000" dirty="0"/>
              <a:t>发送了</a:t>
            </a:r>
            <a:r>
              <a:rPr lang="en-US" altLang="zh-CN" sz="2000" dirty="0"/>
              <a:t>tuple 1010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Ack</a:t>
            </a:r>
            <a:r>
              <a:rPr lang="zh-CN" altLang="en-US" sz="2000" dirty="0"/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步骤三：两个</a:t>
            </a:r>
            <a:r>
              <a:rPr lang="en-US" altLang="zh-CN" sz="2000" dirty="0"/>
              <a:t>tuples 1110</a:t>
            </a:r>
            <a:r>
              <a:rPr lang="zh-CN" altLang="en-US" sz="2000" dirty="0"/>
              <a:t>，</a:t>
            </a:r>
            <a:r>
              <a:rPr lang="en-US" altLang="zh-CN" sz="2000" dirty="0"/>
              <a:t>1111</a:t>
            </a:r>
            <a:r>
              <a:rPr lang="zh-CN" altLang="en-US" sz="2000" dirty="0"/>
              <a:t>流向</a:t>
            </a:r>
            <a:r>
              <a:rPr lang="en-US" altLang="zh-CN" sz="2000" dirty="0"/>
              <a:t>Bolt3</a:t>
            </a:r>
            <a:r>
              <a:rPr lang="zh-CN" altLang="en-US" sz="2000" dirty="0"/>
              <a:t>，处理完后不再有新</a:t>
            </a:r>
            <a:r>
              <a:rPr lang="en-US" altLang="zh-CN" sz="2000" dirty="0"/>
              <a:t>tuple</a:t>
            </a:r>
            <a:r>
              <a:rPr lang="zh-CN" altLang="en-US" sz="2000" dirty="0"/>
              <a:t>产生，</a:t>
            </a:r>
            <a:r>
              <a:rPr lang="en-US" altLang="zh-CN" sz="2000" dirty="0"/>
              <a:t>Bolt3</a:t>
            </a:r>
            <a:r>
              <a:rPr lang="zh-CN" altLang="en-US" sz="2000" dirty="0"/>
              <a:t>向</a:t>
            </a:r>
            <a:r>
              <a:rPr lang="en-US" altLang="zh-CN" sz="2000" dirty="0"/>
              <a:t>Acker</a:t>
            </a:r>
            <a:r>
              <a:rPr lang="zh-CN" altLang="en-US" sz="2000" dirty="0"/>
              <a:t>发送了处理结果的</a:t>
            </a:r>
            <a:r>
              <a:rPr lang="en-US" altLang="zh-CN" sz="2000" dirty="0" err="1"/>
              <a:t>Ack</a:t>
            </a:r>
            <a:r>
              <a:rPr lang="zh-CN" altLang="en-US" sz="2000" dirty="0"/>
              <a:t>。</a:t>
            </a: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Acker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算例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9070" y="1092150"/>
            <a:ext cx="7086600" cy="551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Acker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算例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789348" y="1164993"/>
            <a:ext cx="6827520" cy="5083408"/>
            <a:chOff x="789348" y="1164993"/>
            <a:chExt cx="6827520" cy="5083408"/>
          </a:xfrm>
        </p:grpSpPr>
        <p:sp>
          <p:nvSpPr>
            <p:cNvPr id="51" name="圆角矩形 50"/>
            <p:cNvSpPr/>
            <p:nvPr/>
          </p:nvSpPr>
          <p:spPr>
            <a:xfrm>
              <a:off x="3302338" y="5876643"/>
              <a:ext cx="1840065" cy="371758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Acker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组件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919500" y="2061367"/>
              <a:ext cx="1782160" cy="268093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Init: ack_val=0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045514" y="2651735"/>
              <a:ext cx="1541881" cy="8514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msg1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684869" y="2790882"/>
              <a:ext cx="767911" cy="2235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1001</a:t>
              </a:r>
            </a:p>
          </p:txBody>
        </p:sp>
        <p:sp>
          <p:nvSpPr>
            <p:cNvPr id="55" name="椭圆 54"/>
            <p:cNvSpPr/>
            <p:nvPr/>
          </p:nvSpPr>
          <p:spPr>
            <a:xfrm>
              <a:off x="1684869" y="3159851"/>
              <a:ext cx="767911" cy="223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1010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552336" y="3573846"/>
              <a:ext cx="548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Spout</a:t>
              </a: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026318" y="3983340"/>
              <a:ext cx="1568524" cy="407574"/>
            </a:xfrm>
            <a:prstGeom prst="roundRect">
              <a:avLst/>
            </a:prstGeom>
            <a:noFill/>
            <a:ln w="19050" cap="flat" cmpd="sng" algn="ctr">
              <a:noFill/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1001^1010=0011</a:t>
              </a: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919500" y="4600691"/>
              <a:ext cx="1782160" cy="445531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ack_val^1001^1010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=0011</a:t>
              </a: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3052488" y="1522215"/>
              <a:ext cx="0" cy="418562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lgDash"/>
              <a:miter lim="800000"/>
            </a:ln>
            <a:effectLst/>
          </p:spPr>
        </p:cxnSp>
        <p:sp>
          <p:nvSpPr>
            <p:cNvPr id="60" name="圆角矩形 59"/>
            <p:cNvSpPr/>
            <p:nvPr/>
          </p:nvSpPr>
          <p:spPr>
            <a:xfrm>
              <a:off x="3350079" y="1641548"/>
              <a:ext cx="1744585" cy="648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3390152" y="1853948"/>
              <a:ext cx="766800" cy="223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1001</a:t>
              </a:r>
            </a:p>
          </p:txBody>
        </p:sp>
        <p:sp>
          <p:nvSpPr>
            <p:cNvPr id="62" name="椭圆 61"/>
            <p:cNvSpPr/>
            <p:nvPr/>
          </p:nvSpPr>
          <p:spPr>
            <a:xfrm>
              <a:off x="4268678" y="1853948"/>
              <a:ext cx="766800" cy="22320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1110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979356" y="2308275"/>
              <a:ext cx="514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Bolt1</a:t>
              </a:r>
            </a:p>
          </p:txBody>
        </p:sp>
        <p:cxnSp>
          <p:nvCxnSpPr>
            <p:cNvPr id="64" name="直接箭头连接符 63"/>
            <p:cNvCxnSpPr>
              <a:endCxn id="58" idx="0"/>
            </p:cNvCxnSpPr>
            <p:nvPr/>
          </p:nvCxnSpPr>
          <p:spPr>
            <a:xfrm>
              <a:off x="1810051" y="4288985"/>
              <a:ext cx="529" cy="311706"/>
            </a:xfrm>
            <a:prstGeom prst="straightConnector1">
              <a:avLst/>
            </a:prstGeom>
            <a:noFill/>
            <a:ln w="12700" cap="flat" cmpd="sng" algn="ctr">
              <a:solidFill>
                <a:srgbClr val="5B9BD5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65" name="圆角矩形 64"/>
            <p:cNvSpPr/>
            <p:nvPr/>
          </p:nvSpPr>
          <p:spPr>
            <a:xfrm>
              <a:off x="3456897" y="2487938"/>
              <a:ext cx="1568524" cy="407574"/>
            </a:xfrm>
            <a:prstGeom prst="roundRect">
              <a:avLst/>
            </a:prstGeom>
            <a:noFill/>
            <a:ln w="19050" cap="flat" cmpd="sng" algn="ctr">
              <a:noFill/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1001^1110=0111</a:t>
              </a: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3403317" y="3109958"/>
              <a:ext cx="1691347" cy="281636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ack_val^0111=0100</a:t>
              </a:r>
            </a:p>
          </p:txBody>
        </p:sp>
        <p:cxnSp>
          <p:nvCxnSpPr>
            <p:cNvPr id="67" name="直接箭头连接符 66"/>
            <p:cNvCxnSpPr>
              <a:endCxn id="66" idx="0"/>
            </p:cNvCxnSpPr>
            <p:nvPr/>
          </p:nvCxnSpPr>
          <p:spPr>
            <a:xfrm>
              <a:off x="4248991" y="2752055"/>
              <a:ext cx="0" cy="357903"/>
            </a:xfrm>
            <a:prstGeom prst="straightConnector1">
              <a:avLst/>
            </a:prstGeom>
            <a:noFill/>
            <a:ln w="12700" cap="flat" cmpd="sng" algn="ctr">
              <a:solidFill>
                <a:srgbClr val="5B9BD5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68" name="圆角矩形 67"/>
            <p:cNvSpPr/>
            <p:nvPr/>
          </p:nvSpPr>
          <p:spPr>
            <a:xfrm>
              <a:off x="3350079" y="3769980"/>
              <a:ext cx="1744585" cy="648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390152" y="3982380"/>
              <a:ext cx="766800" cy="223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1010</a:t>
              </a:r>
            </a:p>
          </p:txBody>
        </p:sp>
        <p:sp>
          <p:nvSpPr>
            <p:cNvPr id="70" name="椭圆 69"/>
            <p:cNvSpPr/>
            <p:nvPr/>
          </p:nvSpPr>
          <p:spPr>
            <a:xfrm>
              <a:off x="4268678" y="3982380"/>
              <a:ext cx="766800" cy="22320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1111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979356" y="4436707"/>
              <a:ext cx="514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Bolt2</a:t>
              </a: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3456897" y="4616370"/>
              <a:ext cx="1568524" cy="407574"/>
            </a:xfrm>
            <a:prstGeom prst="roundRect">
              <a:avLst/>
            </a:prstGeom>
            <a:noFill/>
            <a:ln w="19050" cap="flat" cmpd="sng" algn="ctr">
              <a:noFill/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1010^1111=0101</a:t>
              </a: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3403317" y="5233722"/>
              <a:ext cx="1691347" cy="281636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ack_val^0101=0001</a:t>
              </a:r>
            </a:p>
          </p:txBody>
        </p:sp>
        <p:cxnSp>
          <p:nvCxnSpPr>
            <p:cNvPr id="74" name="直接箭头连接符 73"/>
            <p:cNvCxnSpPr>
              <a:endCxn id="73" idx="0"/>
            </p:cNvCxnSpPr>
            <p:nvPr/>
          </p:nvCxnSpPr>
          <p:spPr>
            <a:xfrm>
              <a:off x="4248991" y="4876800"/>
              <a:ext cx="0" cy="356922"/>
            </a:xfrm>
            <a:prstGeom prst="straightConnector1">
              <a:avLst/>
            </a:prstGeom>
            <a:noFill/>
            <a:ln w="12700" cap="flat" cmpd="sng" algn="ctr">
              <a:solidFill>
                <a:srgbClr val="5B9BD5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75" name="圆角矩形 74"/>
            <p:cNvSpPr/>
            <p:nvPr/>
          </p:nvSpPr>
          <p:spPr>
            <a:xfrm>
              <a:off x="5971360" y="2735051"/>
              <a:ext cx="1501303" cy="648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6338611" y="2821585"/>
              <a:ext cx="766800" cy="22320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1110</a:t>
              </a:r>
            </a:p>
          </p:txBody>
        </p:sp>
        <p:sp>
          <p:nvSpPr>
            <p:cNvPr id="77" name="椭圆 76"/>
            <p:cNvSpPr/>
            <p:nvPr/>
          </p:nvSpPr>
          <p:spPr>
            <a:xfrm>
              <a:off x="6338611" y="3102014"/>
              <a:ext cx="766800" cy="22320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1111</a:t>
              </a:r>
            </a:p>
          </p:txBody>
        </p:sp>
        <p:cxnSp>
          <p:nvCxnSpPr>
            <p:cNvPr id="78" name="直接箭头连接符 77"/>
            <p:cNvCxnSpPr>
              <a:stCxn id="53" idx="3"/>
              <a:endCxn id="60" idx="1"/>
            </p:cNvCxnSpPr>
            <p:nvPr/>
          </p:nvCxnSpPr>
          <p:spPr>
            <a:xfrm flipV="1">
              <a:off x="2587395" y="1965548"/>
              <a:ext cx="762684" cy="111190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stealth" w="lg" len="lg"/>
            </a:ln>
            <a:effectLst/>
          </p:spPr>
        </p:cxnSp>
        <p:cxnSp>
          <p:nvCxnSpPr>
            <p:cNvPr id="79" name="直接箭头连接符 78"/>
            <p:cNvCxnSpPr>
              <a:stCxn id="53" idx="3"/>
              <a:endCxn id="68" idx="1"/>
            </p:cNvCxnSpPr>
            <p:nvPr/>
          </p:nvCxnSpPr>
          <p:spPr>
            <a:xfrm>
              <a:off x="2587395" y="3077454"/>
              <a:ext cx="762684" cy="101652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stealth" w="lg" len="lg"/>
            </a:ln>
            <a:effectLst/>
          </p:spPr>
        </p:cxnSp>
        <p:cxnSp>
          <p:nvCxnSpPr>
            <p:cNvPr id="80" name="直接箭头连接符 79"/>
            <p:cNvCxnSpPr>
              <a:stCxn id="68" idx="3"/>
              <a:endCxn id="75" idx="1"/>
            </p:cNvCxnSpPr>
            <p:nvPr/>
          </p:nvCxnSpPr>
          <p:spPr>
            <a:xfrm flipV="1">
              <a:off x="5094664" y="3059051"/>
              <a:ext cx="876696" cy="103492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stealth" w="lg" len="lg"/>
            </a:ln>
            <a:effectLst/>
          </p:spPr>
        </p:cxnSp>
        <p:cxnSp>
          <p:nvCxnSpPr>
            <p:cNvPr id="81" name="直接箭头连接符 80"/>
            <p:cNvCxnSpPr>
              <a:stCxn id="60" idx="3"/>
              <a:endCxn id="75" idx="1"/>
            </p:cNvCxnSpPr>
            <p:nvPr/>
          </p:nvCxnSpPr>
          <p:spPr>
            <a:xfrm>
              <a:off x="5094664" y="1965548"/>
              <a:ext cx="876696" cy="109350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82" name="文本框 81"/>
            <p:cNvSpPr txBox="1"/>
            <p:nvPr/>
          </p:nvSpPr>
          <p:spPr>
            <a:xfrm>
              <a:off x="6464860" y="3435365"/>
              <a:ext cx="514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Bolt3</a:t>
              </a: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5942401" y="3615028"/>
              <a:ext cx="1568524" cy="407574"/>
            </a:xfrm>
            <a:prstGeom prst="roundRect">
              <a:avLst/>
            </a:prstGeom>
            <a:noFill/>
            <a:ln w="19050" cap="flat" cmpd="sng" algn="ctr">
              <a:noFill/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1110^1111=0001</a:t>
              </a: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5923042" y="4232380"/>
              <a:ext cx="1597940" cy="281636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ack_val^0001=0</a:t>
              </a:r>
            </a:p>
          </p:txBody>
        </p:sp>
        <p:cxnSp>
          <p:nvCxnSpPr>
            <p:cNvPr id="85" name="直接箭头连接符 84"/>
            <p:cNvCxnSpPr>
              <a:endCxn id="84" idx="0"/>
            </p:cNvCxnSpPr>
            <p:nvPr/>
          </p:nvCxnSpPr>
          <p:spPr>
            <a:xfrm>
              <a:off x="6719964" y="3879145"/>
              <a:ext cx="2048" cy="353235"/>
            </a:xfrm>
            <a:prstGeom prst="straightConnector1">
              <a:avLst/>
            </a:prstGeom>
            <a:noFill/>
            <a:ln w="12700" cap="flat" cmpd="sng" algn="ctr">
              <a:solidFill>
                <a:srgbClr val="5B9BD5"/>
              </a:solidFill>
              <a:prstDash val="solid"/>
              <a:miter lim="800000"/>
              <a:tailEnd type="stealth" w="lg" len="lg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>
            <a:xfrm>
              <a:off x="5475648" y="1539510"/>
              <a:ext cx="0" cy="418562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lgDash"/>
              <a:miter lim="800000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>
            <a:xfrm>
              <a:off x="789348" y="1539510"/>
              <a:ext cx="0" cy="418562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lgDash"/>
              <a:miter lim="800000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>
            <a:xfrm>
              <a:off x="7616868" y="1539510"/>
              <a:ext cx="0" cy="418562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lgDash"/>
              <a:miter lim="800000"/>
            </a:ln>
            <a:effectLst/>
          </p:spPr>
        </p:cxnSp>
        <p:sp>
          <p:nvSpPr>
            <p:cNvPr id="89" name="文本框 88"/>
            <p:cNvSpPr txBox="1"/>
            <p:nvPr/>
          </p:nvSpPr>
          <p:spPr>
            <a:xfrm>
              <a:off x="1490427" y="121248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步骤一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855815" y="116499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步骤二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278974" y="120772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步骤三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8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  <p:sp>
        <p:nvSpPr>
          <p:cNvPr id="5" name="文本框 4"/>
          <p:cNvSpPr txBox="1"/>
          <p:nvPr/>
        </p:nvSpPr>
        <p:spPr>
          <a:xfrm>
            <a:off x="228600" y="1143000"/>
            <a:ext cx="8610600" cy="5116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某些场景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下不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希望使用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可靠性机制，或者对一部分流数据不需要保证处理成功，可以用如下方式关闭或部分关闭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功能：</a:t>
            </a: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Config.TOPOLOGY_ACKERS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设置成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。在这种情况下，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发射一个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之后马上调用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方法，这样这个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整个的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 Tree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不会被跟踪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的时候不设定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msgId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来达到不跟踪这个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的目的，这种发射方式是一种不可靠的发射；</a:t>
            </a: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对于一个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 Tree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的某一部分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是否处理成功不关注，可以在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Bolt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发射这些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的时候不锚定它们。这样这部分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就不会加入到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 Tree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里面，也就不会被跟踪了。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17.3.5 ACK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关闭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03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  <p:sp>
        <p:nvSpPr>
          <p:cNvPr id="5" name="文本框 4"/>
          <p:cNvSpPr txBox="1"/>
          <p:nvPr/>
        </p:nvSpPr>
        <p:spPr>
          <a:xfrm>
            <a:off x="228600" y="914400"/>
            <a:ext cx="8610600" cy="5962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从任务（线程）、组件（进程）、节点（系统）三个层面设计了系统容错机制，尽可能实现一种可靠的服务。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任务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级容错（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Task-level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如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果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Bolt Task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线程崩溃，导致流转到该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Bolt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未被应答。此时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会将所有与此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Bolt Task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关联的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都设置为为超时失败，并调用对应的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fail ()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方法进行后续处理。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如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果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 Task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本身失效，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会判定它在失败之前维护的所有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都因超时而失败，对应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fail ()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方法将被调用。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如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果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任务失败，在这种情况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对接的外部设备（如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MQ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队列）负责消息的完整性。例如当客户端异常时，外部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kestrel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队列会将处于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pending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状态的所有消息重新放回队列中。另外，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记录有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成功处理的进度，当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任务重启时，会继续从以前的成功点开始。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17.3.6 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容错机制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  <p:sp>
        <p:nvSpPr>
          <p:cNvPr id="5" name="文本框 4"/>
          <p:cNvSpPr txBox="1"/>
          <p:nvPr/>
        </p:nvSpPr>
        <p:spPr>
          <a:xfrm>
            <a:off x="228600" y="1219200"/>
            <a:ext cx="8610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Bolt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故障（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Process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果一个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进程失败，每个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包含的数个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Bolt (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Spout) Tasks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也失效了。负责监控此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Supervisor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会尝试在本机重启它，如果在启动多次仍然失败，它将无法发送心跳信息到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将判定此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失效，将在另一台机器上重新分配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并启动。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果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Supervisor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失败，由于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Supervisor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是无状态的（所有的状态都保存在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或者磁盘上）和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fail-fast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（每当遇到任何意外的情况，进程自动毁灭），因此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Supervisor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的失败不会影响当前正在运行的任务，只要及时将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Supervisor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重新启动即可。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果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失败，由于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也是无状态和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fail-fast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的，因此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的失败不会影响当前正在运行的任务，只是无法提交新的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Topology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，只需及时将它重启即可。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集群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节点故障（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果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集群节点发生故障。此时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会将此节点上所有正在运行的任务转移到其他可用的节点上运行。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若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集群节点故障，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自身有容错机制，可以保证少于半数的机器宕机系统仍可正常运行。</a:t>
            </a: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容错机制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26</a:t>
            </a:fld>
            <a:endParaRPr lang="zh-CN" altLang="en-US" smtClean="0"/>
          </a:p>
        </p:txBody>
      </p:sp>
      <p:pic>
        <p:nvPicPr>
          <p:cNvPr id="2051" name="Picture 3" descr="C:\Users\qyzc\Desktop\v2-e9efaad87373e4a661e9e8716d1f71c9_r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991" y="1569278"/>
            <a:ext cx="8463909" cy="3962400"/>
          </a:xfrm>
          <a:prstGeom prst="rect">
            <a:avLst/>
          </a:prstGeom>
          <a:noFill/>
        </p:spPr>
      </p:pic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17.4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WordCount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  <p:sp>
        <p:nvSpPr>
          <p:cNvPr id="8" name="文本框 7"/>
          <p:cNvSpPr txBox="1"/>
          <p:nvPr/>
        </p:nvSpPr>
        <p:spPr>
          <a:xfrm>
            <a:off x="228600" y="1219200"/>
            <a:ext cx="861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 smtClean="0"/>
              <a:t>         </a:t>
            </a:r>
            <a:r>
              <a:rPr lang="en-US" altLang="zh-CN" sz="2400" dirty="0" smtClean="0"/>
              <a:t>Storm</a:t>
            </a:r>
            <a:r>
              <a:rPr lang="zh-CN" altLang="en-US" sz="2400" dirty="0"/>
              <a:t>的计算架构分为逻辑架构（抽象模型）与物理架构（系统结构）两个方面。逻辑架构主要包含以下组件：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  数据模型  </a:t>
            </a:r>
            <a:r>
              <a:rPr lang="en-US" altLang="zh-CN" sz="2400" dirty="0" err="1" smtClean="0"/>
              <a:t>Tuple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数据流     </a:t>
            </a:r>
            <a:r>
              <a:rPr lang="en-US" altLang="zh-CN" sz="2400" dirty="0" smtClean="0"/>
              <a:t>Stream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数据源     </a:t>
            </a:r>
            <a:r>
              <a:rPr lang="en-US" altLang="zh-CN" sz="2400" dirty="0" smtClean="0"/>
              <a:t>Spout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处理单元  </a:t>
            </a:r>
            <a:r>
              <a:rPr lang="en-US" altLang="zh-CN" sz="2400" dirty="0" smtClean="0"/>
              <a:t>Bolt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分发</a:t>
            </a:r>
            <a:r>
              <a:rPr lang="zh-CN" altLang="en-US" sz="2400" dirty="0"/>
              <a:t>策略  </a:t>
            </a:r>
            <a:r>
              <a:rPr lang="en-US" altLang="zh-CN" sz="2400" dirty="0"/>
              <a:t>Stream </a:t>
            </a:r>
            <a:r>
              <a:rPr lang="en-US" altLang="zh-CN" sz="2400" dirty="0" smtClean="0"/>
              <a:t>Grouping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逻辑</a:t>
            </a:r>
            <a:r>
              <a:rPr lang="zh-CN" altLang="en-US" sz="2400" dirty="0"/>
              <a:t>视图  </a:t>
            </a:r>
            <a:r>
              <a:rPr lang="en-US" altLang="zh-CN" sz="2400" dirty="0"/>
              <a:t>Topology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17.1 Storm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逻辑架构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  <p:sp>
        <p:nvSpPr>
          <p:cNvPr id="8" name="文本框 7"/>
          <p:cNvSpPr txBox="1"/>
          <p:nvPr/>
        </p:nvSpPr>
        <p:spPr>
          <a:xfrm>
            <a:off x="914400" y="1371600"/>
            <a:ext cx="73914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、多</a:t>
            </a:r>
            <a:r>
              <a:rPr lang="zh-CN" altLang="en-US" sz="2400" b="1" dirty="0"/>
              <a:t>元组</a:t>
            </a:r>
            <a:r>
              <a:rPr lang="en-US" altLang="zh-CN" sz="2400" b="1" dirty="0" smtClean="0"/>
              <a:t>Tuple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     Tuple</a:t>
            </a:r>
            <a:r>
              <a:rPr lang="zh-CN" altLang="en-US" dirty="0"/>
              <a:t>是由一组各种类型的值域组成的</a:t>
            </a:r>
            <a:r>
              <a:rPr lang="zh-CN" altLang="en-US" dirty="0">
                <a:solidFill>
                  <a:srgbClr val="FF0000"/>
                </a:solidFill>
              </a:rPr>
              <a:t>多元组</a:t>
            </a:r>
            <a:r>
              <a:rPr lang="zh-CN" altLang="en-US" dirty="0"/>
              <a:t>，所有的基本类型、字符串以及字节数组都作为</a:t>
            </a:r>
            <a:r>
              <a:rPr lang="en-US" altLang="zh-CN" dirty="0"/>
              <a:t>Tuple</a:t>
            </a:r>
            <a:r>
              <a:rPr lang="zh-CN" altLang="en-US" dirty="0"/>
              <a:t>的值域类型，也可以使用用户自己定义的类型，它是</a:t>
            </a:r>
            <a:r>
              <a:rPr lang="en-US" altLang="zh-CN" dirty="0"/>
              <a:t>Storm</a:t>
            </a:r>
            <a:r>
              <a:rPr lang="zh-CN" altLang="en-US" dirty="0"/>
              <a:t>的基本数据单</a:t>
            </a:r>
            <a:r>
              <a:rPr lang="zh-CN" altLang="en-US" dirty="0" smtClean="0"/>
              <a:t>元</a:t>
            </a:r>
            <a:r>
              <a:rPr lang="zh-CN" altLang="en-US" dirty="0"/>
              <a:t>，如图</a:t>
            </a:r>
            <a:r>
              <a:rPr lang="en-US" altLang="zh-CN" dirty="0"/>
              <a:t>15-18</a:t>
            </a:r>
            <a:r>
              <a:rPr lang="zh-CN" altLang="en-US" dirty="0"/>
              <a:t>所示。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9800" y="2971800"/>
            <a:ext cx="4976810" cy="381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62400" y="3352800"/>
            <a:ext cx="1214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Tuple</a:t>
            </a:r>
            <a:r>
              <a:rPr lang="zh-CN" altLang="en-US" dirty="0"/>
              <a:t>格式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90600" y="3810000"/>
            <a:ext cx="756536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、数据流</a:t>
            </a:r>
            <a:r>
              <a:rPr lang="en-US" altLang="zh-CN" sz="2400" b="1" dirty="0"/>
              <a:t>Stream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    Stream</a:t>
            </a:r>
            <a:r>
              <a:rPr lang="zh-CN" altLang="en-US" dirty="0"/>
              <a:t>是一个不间断的无界的</a:t>
            </a:r>
            <a:r>
              <a:rPr lang="zh-CN" altLang="en-US" dirty="0">
                <a:solidFill>
                  <a:srgbClr val="FF0000"/>
                </a:solidFill>
              </a:rPr>
              <a:t>连续</a:t>
            </a:r>
            <a:r>
              <a:rPr lang="en-US" altLang="zh-CN" dirty="0" err="1">
                <a:solidFill>
                  <a:srgbClr val="FF0000"/>
                </a:solidFill>
              </a:rPr>
              <a:t>Tuple</a:t>
            </a:r>
            <a:r>
              <a:rPr lang="zh-CN" altLang="en-US" dirty="0">
                <a:solidFill>
                  <a:srgbClr val="FF0000"/>
                </a:solidFill>
              </a:rPr>
              <a:t>序列</a:t>
            </a:r>
            <a:r>
              <a:rPr lang="zh-CN" altLang="en-US" dirty="0"/>
              <a:t>，是</a:t>
            </a:r>
            <a:r>
              <a:rPr lang="en-US" altLang="zh-CN" dirty="0"/>
              <a:t>Storm</a:t>
            </a:r>
            <a:r>
              <a:rPr lang="zh-CN" altLang="en-US" dirty="0"/>
              <a:t>对流数据的抽象，如图</a:t>
            </a:r>
            <a:r>
              <a:rPr lang="en-US" altLang="zh-CN" dirty="0"/>
              <a:t>15-19</a:t>
            </a:r>
            <a:r>
              <a:rPr lang="zh-CN" altLang="en-US" dirty="0"/>
              <a:t>所示。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9800" y="5029200"/>
            <a:ext cx="5756031" cy="609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62400" y="5715000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Stream</a:t>
            </a:r>
            <a:r>
              <a:rPr lang="zh-CN" altLang="en-US" dirty="0"/>
              <a:t>组成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逻辑架构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0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  <p:sp>
        <p:nvSpPr>
          <p:cNvPr id="8" name="文本框 7"/>
          <p:cNvSpPr txBox="1"/>
          <p:nvPr/>
        </p:nvSpPr>
        <p:spPr>
          <a:xfrm>
            <a:off x="685800" y="1143000"/>
            <a:ext cx="74676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、数据源</a:t>
            </a:r>
            <a:r>
              <a:rPr lang="en-US" altLang="zh-CN" sz="2400" b="1" dirty="0"/>
              <a:t>Spout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       Storm</a:t>
            </a:r>
            <a:r>
              <a:rPr lang="zh-CN" altLang="en-US" dirty="0"/>
              <a:t>认为每个</a:t>
            </a:r>
            <a:r>
              <a:rPr lang="en-US" altLang="zh-CN" dirty="0"/>
              <a:t>Stream</a:t>
            </a:r>
            <a:r>
              <a:rPr lang="zh-CN" altLang="en-US" dirty="0"/>
              <a:t>都有一个源头，它将这个源头抽象为</a:t>
            </a:r>
            <a:r>
              <a:rPr lang="en-US" altLang="zh-CN" dirty="0" smtClean="0"/>
              <a:t>Spout</a:t>
            </a:r>
            <a:r>
              <a:rPr lang="zh-CN" altLang="en-US" dirty="0" smtClean="0"/>
              <a:t>，它负责</a:t>
            </a:r>
            <a:r>
              <a:rPr lang="zh-CN" altLang="en-US" dirty="0">
                <a:solidFill>
                  <a:srgbClr val="FF0000"/>
                </a:solidFill>
              </a:rPr>
              <a:t>将外部输入数据流转换成</a:t>
            </a:r>
            <a:r>
              <a:rPr lang="en-US" altLang="zh-CN" dirty="0" err="1">
                <a:solidFill>
                  <a:srgbClr val="FF0000"/>
                </a:solidFill>
              </a:rPr>
              <a:t>Tuple</a:t>
            </a:r>
            <a:r>
              <a:rPr lang="zh-CN" altLang="en-US" dirty="0" smtClean="0">
                <a:solidFill>
                  <a:srgbClr val="FF0000"/>
                </a:solidFill>
              </a:rPr>
              <a:t>序列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5600" y="2362200"/>
            <a:ext cx="4038600" cy="14092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19200" y="304800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数据源</a:t>
            </a:r>
            <a:r>
              <a:rPr lang="en-US" altLang="zh-CN" dirty="0"/>
              <a:t>Spout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8200" y="3962400"/>
            <a:ext cx="7239000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、处理单元</a:t>
            </a:r>
            <a:r>
              <a:rPr lang="en-US" altLang="zh-CN" sz="2400" b="1" dirty="0"/>
              <a:t>Bolt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   Storm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处理单元</a:t>
            </a:r>
            <a:r>
              <a:rPr lang="zh-CN" altLang="en-US" dirty="0"/>
              <a:t>，</a:t>
            </a:r>
            <a:r>
              <a:rPr lang="en-US" altLang="zh-CN" dirty="0"/>
              <a:t>Bolt</a:t>
            </a:r>
            <a:r>
              <a:rPr lang="zh-CN" altLang="en-US" dirty="0"/>
              <a:t>将所有的消息处理逻辑都封装在执行程序里面，可执行过滤、聚合、查询数据库等操作，它接收输入的</a:t>
            </a:r>
            <a:r>
              <a:rPr lang="en-US" altLang="zh-CN" dirty="0"/>
              <a:t>Tuple</a:t>
            </a:r>
            <a:r>
              <a:rPr lang="zh-CN" altLang="en-US" dirty="0"/>
              <a:t>流并产生输出的新</a:t>
            </a:r>
            <a:r>
              <a:rPr lang="en-US" altLang="zh-CN" dirty="0" err="1"/>
              <a:t>Tuple</a:t>
            </a:r>
            <a:r>
              <a:rPr lang="zh-CN" altLang="en-US" dirty="0" smtClean="0"/>
              <a:t>流。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5600" y="5410200"/>
            <a:ext cx="5257800" cy="129266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295400" y="57150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处理单元</a:t>
            </a:r>
            <a:r>
              <a:rPr lang="en-US" altLang="zh-CN" dirty="0"/>
              <a:t>Bolt </a:t>
            </a:r>
            <a:endParaRPr lang="zh-CN" alt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逻辑架构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7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  <p:sp>
        <p:nvSpPr>
          <p:cNvPr id="3" name="矩形 2"/>
          <p:cNvSpPr/>
          <p:nvPr/>
        </p:nvSpPr>
        <p:spPr>
          <a:xfrm>
            <a:off x="685800" y="1371600"/>
            <a:ext cx="8001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、消息</a:t>
            </a:r>
            <a:r>
              <a:rPr lang="zh-CN" altLang="en-US" sz="2800" b="1" dirty="0"/>
              <a:t>分发</a:t>
            </a:r>
            <a:r>
              <a:rPr lang="zh-CN" altLang="en-US" sz="2800" b="1" dirty="0" smtClean="0"/>
              <a:t>策略 </a:t>
            </a:r>
            <a:r>
              <a:rPr lang="en-US" altLang="zh-CN" sz="2800" b="1" dirty="0" smtClean="0"/>
              <a:t>Stream </a:t>
            </a:r>
            <a:r>
              <a:rPr lang="en-US" altLang="zh-CN" sz="2800" b="1" dirty="0"/>
              <a:t>Grouping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        </a:t>
            </a:r>
            <a:r>
              <a:rPr lang="en-US" altLang="zh-CN" sz="2000" dirty="0" smtClean="0"/>
              <a:t>Tuple</a:t>
            </a:r>
            <a:r>
              <a:rPr lang="zh-CN" altLang="en-US" sz="2000" dirty="0"/>
              <a:t>序列从上游</a:t>
            </a:r>
            <a:r>
              <a:rPr lang="en-US" altLang="zh-CN" sz="2000" dirty="0"/>
              <a:t>Bolt</a:t>
            </a:r>
            <a:r>
              <a:rPr lang="zh-CN" altLang="en-US" sz="2000" dirty="0" smtClean="0"/>
              <a:t>到下游</a:t>
            </a:r>
            <a:r>
              <a:rPr lang="en-US" altLang="zh-CN" sz="2000" dirty="0"/>
              <a:t>Bolt</a:t>
            </a:r>
            <a:r>
              <a:rPr lang="zh-CN" altLang="en-US" sz="2000" dirty="0"/>
              <a:t>其多个并发</a:t>
            </a:r>
            <a:r>
              <a:rPr lang="en-US" altLang="zh-CN" sz="2000" dirty="0"/>
              <a:t>Task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FF0000"/>
                </a:solidFill>
              </a:rPr>
              <a:t>分组分发</a:t>
            </a:r>
            <a:r>
              <a:rPr lang="zh-CN" altLang="en-US" sz="2000" dirty="0" smtClean="0">
                <a:solidFill>
                  <a:srgbClr val="FF0000"/>
                </a:solidFill>
              </a:rPr>
              <a:t>方式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200" y="2514600"/>
            <a:ext cx="4114800" cy="35447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00" y="25146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Shuffle </a:t>
            </a:r>
            <a:r>
              <a:rPr lang="en-US" altLang="zh-CN" sz="2000" dirty="0"/>
              <a:t>Grouping: </a:t>
            </a:r>
            <a:r>
              <a:rPr lang="zh-CN" altLang="en-US" sz="2000" dirty="0"/>
              <a:t>随机</a:t>
            </a:r>
            <a:r>
              <a:rPr lang="zh-CN" altLang="en-US" sz="2000" dirty="0" smtClean="0"/>
              <a:t>分组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/>
              <a:t>  Fields </a:t>
            </a:r>
            <a:r>
              <a:rPr lang="en-US" altLang="zh-CN" sz="2000" dirty="0"/>
              <a:t>Grouping</a:t>
            </a:r>
            <a:r>
              <a:rPr lang="zh-CN" altLang="en-US" sz="2000" dirty="0"/>
              <a:t>：按字段</a:t>
            </a:r>
            <a:r>
              <a:rPr lang="zh-CN" altLang="en-US" sz="2000" dirty="0" smtClean="0"/>
              <a:t>分组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/>
              <a:t>  All </a:t>
            </a:r>
            <a:r>
              <a:rPr lang="en-US" altLang="zh-CN" sz="2000" dirty="0"/>
              <a:t>Grouping</a:t>
            </a:r>
            <a:r>
              <a:rPr lang="zh-CN" altLang="en-US" sz="2000" dirty="0"/>
              <a:t>：广播</a:t>
            </a:r>
            <a:r>
              <a:rPr lang="zh-CN" altLang="en-US" sz="2000" dirty="0" smtClean="0"/>
              <a:t>发送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/>
              <a:t>  Global </a:t>
            </a:r>
            <a:r>
              <a:rPr lang="en-US" altLang="zh-CN" sz="2000" dirty="0"/>
              <a:t>Grouping: </a:t>
            </a:r>
            <a:r>
              <a:rPr lang="zh-CN" altLang="en-US" sz="2000" dirty="0"/>
              <a:t>全局</a:t>
            </a:r>
            <a:r>
              <a:rPr lang="zh-CN" altLang="en-US" sz="2000" dirty="0" smtClean="0"/>
              <a:t>分组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/>
              <a:t>  Non-Grouping</a:t>
            </a:r>
            <a:r>
              <a:rPr lang="en-US" altLang="zh-CN" sz="2000" dirty="0"/>
              <a:t>: 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分组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/>
              <a:t>  Direct </a:t>
            </a:r>
            <a:r>
              <a:rPr lang="en-US" altLang="zh-CN" sz="2000" dirty="0"/>
              <a:t>Grouping: </a:t>
            </a:r>
            <a:r>
              <a:rPr lang="zh-CN" altLang="en-US" sz="2000" dirty="0"/>
              <a:t>直接</a:t>
            </a:r>
            <a:r>
              <a:rPr lang="zh-CN" altLang="en-US" sz="2000" dirty="0" smtClean="0"/>
              <a:t>分组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953000" y="6096000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分发</a:t>
            </a:r>
            <a:r>
              <a:rPr lang="zh-CN" altLang="en-US" dirty="0"/>
              <a:t>策略</a:t>
            </a:r>
            <a:r>
              <a:rPr lang="en-US" altLang="zh-CN" dirty="0"/>
              <a:t>Stream Grouping</a:t>
            </a:r>
            <a:endParaRPr lang="zh-CN" altLang="en-US" dirty="0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逻辑架构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1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  <p:sp>
        <p:nvSpPr>
          <p:cNvPr id="8" name="文本框 7"/>
          <p:cNvSpPr txBox="1"/>
          <p:nvPr/>
        </p:nvSpPr>
        <p:spPr>
          <a:xfrm>
            <a:off x="762000" y="1219200"/>
            <a:ext cx="77724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6</a:t>
            </a:r>
            <a:r>
              <a:rPr lang="zh-CN" altLang="en-US" sz="2800" b="1" dirty="0" smtClean="0"/>
              <a:t>、逻辑</a:t>
            </a:r>
            <a:r>
              <a:rPr lang="zh-CN" altLang="en-US" sz="2800" b="1" dirty="0" smtClean="0"/>
              <a:t>视图 </a:t>
            </a:r>
            <a:r>
              <a:rPr lang="en-US" altLang="zh-CN" sz="2800" b="1" dirty="0" smtClean="0"/>
              <a:t>Topology</a:t>
            </a:r>
            <a:endParaRPr lang="en-US" altLang="zh-CN" sz="2800" b="1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Topology</a:t>
            </a:r>
            <a:r>
              <a:rPr lang="zh-CN" altLang="en-US" sz="2000" dirty="0"/>
              <a:t>是一个由</a:t>
            </a:r>
            <a:r>
              <a:rPr lang="en-US" altLang="zh-CN" sz="2000" dirty="0"/>
              <a:t>Spout</a:t>
            </a:r>
            <a:r>
              <a:rPr lang="zh-CN" altLang="en-US" sz="2000" dirty="0"/>
              <a:t>源，</a:t>
            </a:r>
            <a:r>
              <a:rPr lang="en-US" altLang="zh-CN" sz="2000" dirty="0"/>
              <a:t>Bolt</a:t>
            </a:r>
            <a:r>
              <a:rPr lang="zh-CN" altLang="en-US" sz="2000" dirty="0"/>
              <a:t>节点，</a:t>
            </a:r>
            <a:r>
              <a:rPr lang="en-US" altLang="zh-CN" sz="2000" dirty="0" err="1"/>
              <a:t>Tuple</a:t>
            </a:r>
            <a:r>
              <a:rPr lang="zh-CN" altLang="en-US" sz="2000" dirty="0"/>
              <a:t>流，</a:t>
            </a:r>
            <a:r>
              <a:rPr lang="en-US" altLang="zh-CN" sz="2000" dirty="0"/>
              <a:t>Stream Grouping</a:t>
            </a:r>
            <a:r>
              <a:rPr lang="zh-CN" altLang="en-US" sz="2000" dirty="0"/>
              <a:t>分发方式组成的一个</a:t>
            </a:r>
            <a:r>
              <a:rPr lang="zh-CN" altLang="en-US" sz="2000" dirty="0">
                <a:solidFill>
                  <a:srgbClr val="FF0000"/>
                </a:solidFill>
              </a:rPr>
              <a:t>有向图（</a:t>
            </a:r>
            <a:r>
              <a:rPr lang="en-US" altLang="zh-CN" sz="2000" dirty="0">
                <a:solidFill>
                  <a:srgbClr val="FF0000"/>
                </a:solidFill>
              </a:rPr>
              <a:t>DAG</a:t>
            </a:r>
            <a:r>
              <a:rPr lang="zh-CN" altLang="en-US" sz="2000" dirty="0">
                <a:solidFill>
                  <a:srgbClr val="FF0000"/>
                </a:solidFill>
              </a:rPr>
              <a:t>），</a:t>
            </a:r>
            <a:r>
              <a:rPr lang="zh-CN" altLang="en-US" sz="2000" dirty="0"/>
              <a:t>代表了一个</a:t>
            </a:r>
            <a:r>
              <a:rPr lang="en-US" altLang="zh-CN" sz="2000" dirty="0"/>
              <a:t>Storm</a:t>
            </a:r>
            <a:r>
              <a:rPr lang="zh-CN" altLang="en-US" sz="2000" dirty="0"/>
              <a:t>作业（</a:t>
            </a:r>
            <a:r>
              <a:rPr lang="en-US" altLang="zh-CN" sz="2000" dirty="0"/>
              <a:t>Job</a:t>
            </a:r>
            <a:r>
              <a:rPr lang="zh-CN" altLang="en-US" sz="2000" dirty="0"/>
              <a:t>）的</a:t>
            </a:r>
            <a:r>
              <a:rPr lang="zh-CN" altLang="en-US" sz="2000" dirty="0">
                <a:solidFill>
                  <a:srgbClr val="FF0000"/>
                </a:solidFill>
              </a:rPr>
              <a:t>逻辑</a:t>
            </a:r>
            <a:r>
              <a:rPr lang="zh-CN" altLang="en-US" sz="2000" dirty="0" smtClean="0">
                <a:solidFill>
                  <a:srgbClr val="FF0000"/>
                </a:solidFill>
              </a:rPr>
              <a:t>架构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62000" y="2895600"/>
            <a:ext cx="3907766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000" dirty="0" smtClean="0"/>
              <a:t>  Storm</a:t>
            </a:r>
            <a:r>
              <a:rPr lang="zh-CN" altLang="en-US" sz="2000" dirty="0"/>
              <a:t>对数据的</a:t>
            </a:r>
            <a:r>
              <a:rPr lang="zh-CN" altLang="en-US" sz="2000" dirty="0">
                <a:solidFill>
                  <a:srgbClr val="FF0000"/>
                </a:solidFill>
              </a:rPr>
              <a:t>处理逻辑与算法封装在</a:t>
            </a:r>
            <a:r>
              <a:rPr lang="en-US" altLang="zh-CN" sz="2000" dirty="0">
                <a:solidFill>
                  <a:srgbClr val="FF0000"/>
                </a:solidFill>
              </a:rPr>
              <a:t>Bolt</a:t>
            </a:r>
            <a:r>
              <a:rPr lang="zh-CN" altLang="en-US" sz="2000" dirty="0">
                <a:solidFill>
                  <a:srgbClr val="FF0000"/>
                </a:solidFill>
              </a:rPr>
              <a:t>里</a:t>
            </a:r>
            <a:r>
              <a:rPr lang="zh-CN" altLang="en-US" sz="2000" dirty="0"/>
              <a:t>，那么一个</a:t>
            </a:r>
            <a:r>
              <a:rPr lang="en-US" altLang="zh-CN" sz="2000" dirty="0"/>
              <a:t>Storm</a:t>
            </a:r>
            <a:r>
              <a:rPr lang="zh-CN" altLang="en-US" sz="2000" dirty="0"/>
              <a:t>作业的</a:t>
            </a:r>
            <a:r>
              <a:rPr lang="zh-CN" altLang="en-US" sz="2000" dirty="0">
                <a:solidFill>
                  <a:srgbClr val="FF0000"/>
                </a:solidFill>
              </a:rPr>
              <a:t>计算流程就封装在</a:t>
            </a:r>
            <a:r>
              <a:rPr lang="en-US" altLang="zh-CN" sz="2000" dirty="0">
                <a:solidFill>
                  <a:srgbClr val="FF0000"/>
                </a:solidFill>
              </a:rPr>
              <a:t>Topology</a:t>
            </a:r>
            <a:r>
              <a:rPr lang="zh-CN" altLang="en-US" sz="2000" dirty="0">
                <a:solidFill>
                  <a:srgbClr val="FF0000"/>
                </a:solidFill>
              </a:rPr>
              <a:t>里</a:t>
            </a:r>
            <a:r>
              <a:rPr lang="zh-CN" altLang="en-US" sz="2000" dirty="0"/>
              <a:t>。因此，一个设计好的</a:t>
            </a:r>
            <a:r>
              <a:rPr lang="en-US" altLang="zh-CN" sz="2000" dirty="0"/>
              <a:t>Topology</a:t>
            </a:r>
            <a:r>
              <a:rPr lang="zh-CN" altLang="en-US" sz="2000" dirty="0"/>
              <a:t>可以提交到</a:t>
            </a:r>
            <a:r>
              <a:rPr lang="en-US" altLang="zh-CN" sz="2000" dirty="0"/>
              <a:t>Storm</a:t>
            </a:r>
            <a:r>
              <a:rPr lang="zh-CN" altLang="en-US" sz="2000" dirty="0"/>
              <a:t>集群去</a:t>
            </a:r>
            <a:r>
              <a:rPr lang="zh-CN" altLang="en-US" sz="2000" dirty="0" smtClean="0"/>
              <a:t>执行</a:t>
            </a:r>
            <a:endParaRPr lang="en-US" altLang="zh-CN" sz="2000" dirty="0" smtClean="0"/>
          </a:p>
          <a:p>
            <a:pPr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2000" dirty="0" smtClean="0"/>
              <a:t>  Topology</a:t>
            </a:r>
            <a:r>
              <a:rPr lang="zh-CN" altLang="en-US" sz="2000" dirty="0"/>
              <a:t>只是一个</a:t>
            </a:r>
            <a:r>
              <a:rPr lang="en-US" altLang="zh-CN" sz="2000" dirty="0"/>
              <a:t>Storm</a:t>
            </a:r>
            <a:r>
              <a:rPr lang="zh-CN" altLang="en-US" sz="2000" dirty="0"/>
              <a:t>作业流程的逻辑设计，真正要实现这个逻辑设计，还需要</a:t>
            </a:r>
            <a:r>
              <a:rPr lang="en-US" altLang="zh-CN" sz="2000" dirty="0"/>
              <a:t>Storm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FF0000"/>
                </a:solidFill>
              </a:rPr>
              <a:t>系统架构或物理模型</a:t>
            </a:r>
            <a:r>
              <a:rPr lang="zh-CN" altLang="en-US" sz="2000" dirty="0"/>
              <a:t>来支撑。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66" y="2590800"/>
            <a:ext cx="4314566" cy="3343670"/>
          </a:xfrm>
          <a:prstGeom prst="rect">
            <a:avLst/>
          </a:prstGeom>
        </p:spPr>
      </p:pic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逻辑架构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  <p:sp>
        <p:nvSpPr>
          <p:cNvPr id="8" name="文本框 7"/>
          <p:cNvSpPr txBox="1"/>
          <p:nvPr/>
        </p:nvSpPr>
        <p:spPr>
          <a:xfrm>
            <a:off x="762000" y="1905000"/>
            <a:ext cx="34505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 Storm</a:t>
            </a:r>
            <a:r>
              <a:rPr lang="zh-CN" altLang="en-US" dirty="0" smtClean="0"/>
              <a:t>计算</a:t>
            </a:r>
            <a:r>
              <a:rPr lang="zh-CN" altLang="en-US" dirty="0"/>
              <a:t>体系也采用了主从（</a:t>
            </a:r>
            <a:r>
              <a:rPr lang="en-US" altLang="zh-CN" dirty="0"/>
              <a:t>Master/Slave</a:t>
            </a:r>
            <a:r>
              <a:rPr lang="zh-CN" altLang="en-US" dirty="0"/>
              <a:t>）架构，主要有两类节点：主节点</a:t>
            </a:r>
            <a:r>
              <a:rPr lang="en-US" altLang="zh-CN" dirty="0"/>
              <a:t>Master</a:t>
            </a:r>
            <a:r>
              <a:rPr lang="zh-CN" altLang="en-US" dirty="0"/>
              <a:t>和工作节点</a:t>
            </a:r>
            <a:r>
              <a:rPr lang="en-US" altLang="zh-CN" dirty="0" smtClean="0"/>
              <a:t>Slave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主</a:t>
            </a:r>
            <a:r>
              <a:rPr lang="zh-CN" altLang="en-US" dirty="0"/>
              <a:t>节点上运行一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Nimbus</a:t>
            </a:r>
            <a:r>
              <a:rPr lang="zh-CN" altLang="en-US" dirty="0" smtClean="0"/>
              <a:t>守护</a:t>
            </a:r>
            <a:r>
              <a:rPr lang="zh-CN" altLang="en-US" dirty="0"/>
              <a:t>进程，类似于</a:t>
            </a:r>
            <a:r>
              <a:rPr lang="en-US" altLang="zh-CN" dirty="0"/>
              <a:t>Hadoop</a:t>
            </a:r>
            <a:r>
              <a:rPr lang="zh-CN" altLang="en-US" dirty="0"/>
              <a:t>的</a:t>
            </a:r>
            <a:r>
              <a:rPr lang="en-US" altLang="zh-CN" dirty="0" err="1"/>
              <a:t>JobTracker</a:t>
            </a:r>
            <a:r>
              <a:rPr lang="zh-CN" altLang="en-US" dirty="0"/>
              <a:t>，负责集群的任务分发和故障监测。</a:t>
            </a:r>
            <a:r>
              <a:rPr lang="en-US" altLang="zh-CN" dirty="0"/>
              <a:t>Nimbus</a:t>
            </a:r>
            <a:r>
              <a:rPr lang="zh-CN" altLang="en-US" dirty="0"/>
              <a:t>通过一组</a:t>
            </a:r>
            <a:r>
              <a:rPr lang="en-US" altLang="zh-CN" dirty="0"/>
              <a:t>Zookeeper</a:t>
            </a:r>
            <a:r>
              <a:rPr lang="zh-CN" altLang="en-US" dirty="0"/>
              <a:t>管理</a:t>
            </a:r>
            <a:r>
              <a:rPr lang="zh-CN" altLang="en-US" dirty="0" smtClean="0"/>
              <a:t>众多工作节点</a:t>
            </a:r>
            <a:endParaRPr lang="en-US" altLang="zh-CN" dirty="0" smtClean="0"/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每个</a:t>
            </a:r>
            <a:r>
              <a:rPr lang="zh-CN" altLang="en-US" dirty="0"/>
              <a:t>工作节点运行一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Supervisor</a:t>
            </a:r>
            <a:r>
              <a:rPr lang="zh-CN" altLang="en-US" dirty="0" smtClean="0"/>
              <a:t>守护</a:t>
            </a:r>
            <a:r>
              <a:rPr lang="zh-CN" altLang="en-US" dirty="0"/>
              <a:t>进程，监听本地节点状态，根据</a:t>
            </a:r>
            <a:r>
              <a:rPr lang="en-US" altLang="zh-CN" dirty="0"/>
              <a:t>Nimbus</a:t>
            </a:r>
            <a:r>
              <a:rPr lang="zh-CN" altLang="en-US" dirty="0"/>
              <a:t>的指令在必要时启动和关闭本节点的工作进程。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9630" y="5114821"/>
            <a:ext cx="5013435" cy="509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5800" y="2057400"/>
            <a:ext cx="4357716" cy="3970363"/>
          </a:xfrm>
          <a:prstGeom prst="rect">
            <a:avLst/>
          </a:prstGeom>
        </p:spPr>
      </p:pic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17.2 Storm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24395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  <p:sp>
        <p:nvSpPr>
          <p:cNvPr id="8" name="文本框 7"/>
          <p:cNvSpPr txBox="1"/>
          <p:nvPr/>
        </p:nvSpPr>
        <p:spPr>
          <a:xfrm>
            <a:off x="609600" y="1295400"/>
            <a:ext cx="809876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Storm</a:t>
            </a:r>
            <a:r>
              <a:rPr lang="zh-CN" altLang="en-US" sz="2800" b="1" dirty="0"/>
              <a:t>的系统架构（物理视图</a:t>
            </a:r>
            <a:r>
              <a:rPr lang="zh-CN" altLang="en-US" sz="2800" b="1" dirty="0" smtClean="0"/>
              <a:t>）组件</a:t>
            </a:r>
            <a:endParaRPr lang="zh-CN" altLang="en-US" b="1" dirty="0"/>
          </a:p>
          <a:p>
            <a:pPr lvl="0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dirty="0" smtClean="0"/>
              <a:t>  Storm</a:t>
            </a:r>
            <a:r>
              <a:rPr lang="zh-CN" altLang="en-US" dirty="0"/>
              <a:t>主控程序	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Nimbus</a:t>
            </a:r>
            <a:endParaRPr lang="en-US" altLang="zh-CN" dirty="0"/>
          </a:p>
          <a:p>
            <a:pPr lvl="0"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集群</a:t>
            </a:r>
            <a:r>
              <a:rPr lang="zh-CN" altLang="en-US" dirty="0"/>
              <a:t>调度器		</a:t>
            </a:r>
            <a:r>
              <a:rPr lang="en-US" altLang="zh-CN" dirty="0" smtClean="0"/>
              <a:t>Zookeeper</a:t>
            </a:r>
          </a:p>
          <a:p>
            <a:pPr lvl="0"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工作</a:t>
            </a:r>
            <a:r>
              <a:rPr lang="zh-CN" altLang="en-US" dirty="0"/>
              <a:t>节点控制程序	</a:t>
            </a:r>
            <a:r>
              <a:rPr lang="en-US" altLang="zh-CN" dirty="0" smtClean="0"/>
              <a:t>Supervisor</a:t>
            </a:r>
          </a:p>
          <a:p>
            <a:pPr lvl="0"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工作</a:t>
            </a:r>
            <a:r>
              <a:rPr lang="zh-CN" altLang="en-US" dirty="0"/>
              <a:t>进程		</a:t>
            </a:r>
            <a:r>
              <a:rPr lang="en-US" altLang="zh-CN" dirty="0" smtClean="0"/>
              <a:t>Worker</a:t>
            </a:r>
          </a:p>
          <a:p>
            <a:pPr lvl="0"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执行</a:t>
            </a:r>
            <a:r>
              <a:rPr lang="zh-CN" altLang="en-US" dirty="0"/>
              <a:t>进程		</a:t>
            </a:r>
            <a:r>
              <a:rPr lang="en-US" altLang="zh-CN" dirty="0" smtClean="0"/>
              <a:t>Executor</a:t>
            </a:r>
          </a:p>
          <a:p>
            <a:pPr lvl="0"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计算</a:t>
            </a:r>
            <a:r>
              <a:rPr lang="zh-CN" altLang="en-US" dirty="0"/>
              <a:t>任务		</a:t>
            </a:r>
            <a:r>
              <a:rPr lang="en-US" altLang="zh-CN" dirty="0"/>
              <a:t>Task</a:t>
            </a:r>
          </a:p>
          <a:p>
            <a:pPr>
              <a:spcBef>
                <a:spcPts val="1200"/>
              </a:spcBef>
            </a:pPr>
            <a:r>
              <a:rPr lang="zh-CN" altLang="en-US" b="1" dirty="0"/>
              <a:t>主控程序</a:t>
            </a:r>
            <a:r>
              <a:rPr lang="en-US" altLang="zh-CN" b="1" dirty="0"/>
              <a:t>Nimbus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运行</a:t>
            </a:r>
            <a:r>
              <a:rPr lang="zh-CN" altLang="en-US" dirty="0"/>
              <a:t>在主节点上，是整个流计算集群的控制核心，总体负责</a:t>
            </a:r>
            <a:r>
              <a:rPr lang="en-US" altLang="zh-CN" dirty="0"/>
              <a:t>topology</a:t>
            </a:r>
            <a:r>
              <a:rPr lang="zh-CN" altLang="en-US" dirty="0"/>
              <a:t>的提交、运行状态监控、负载均衡及任务重新分配等。</a:t>
            </a:r>
            <a:r>
              <a:rPr lang="en-US" altLang="zh-CN" dirty="0"/>
              <a:t>Nimbus</a:t>
            </a:r>
            <a:r>
              <a:rPr lang="zh-CN" altLang="en-US" dirty="0"/>
              <a:t>分配的任务包含了</a:t>
            </a:r>
            <a:r>
              <a:rPr lang="en-US" altLang="zh-CN" dirty="0"/>
              <a:t>Topology</a:t>
            </a:r>
            <a:r>
              <a:rPr lang="zh-CN" altLang="en-US" dirty="0"/>
              <a:t>代码所在</a:t>
            </a:r>
            <a:r>
              <a:rPr lang="zh-CN" altLang="en-US" dirty="0" smtClean="0"/>
              <a:t>路径以及</a:t>
            </a:r>
            <a:r>
              <a:rPr lang="en-US" altLang="zh-CN" dirty="0"/>
              <a:t>Worker</a:t>
            </a:r>
            <a:r>
              <a:rPr lang="zh-CN" altLang="en-US" dirty="0"/>
              <a:t>，</a:t>
            </a:r>
            <a:r>
              <a:rPr lang="en-US" altLang="zh-CN" dirty="0"/>
              <a:t> Executor</a:t>
            </a:r>
            <a:r>
              <a:rPr lang="zh-CN" altLang="en-US" dirty="0"/>
              <a:t>和</a:t>
            </a:r>
            <a:r>
              <a:rPr lang="en-US" altLang="zh-CN" dirty="0"/>
              <a:t>Task</a:t>
            </a:r>
            <a:r>
              <a:rPr lang="zh-CN" altLang="en-US" dirty="0"/>
              <a:t>的信息。</a:t>
            </a:r>
          </a:p>
          <a:p>
            <a:pPr>
              <a:spcBef>
                <a:spcPts val="1200"/>
              </a:spcBef>
            </a:pPr>
            <a:r>
              <a:rPr lang="zh-CN" altLang="en-US" b="1" dirty="0"/>
              <a:t>集群调度器</a:t>
            </a:r>
            <a:r>
              <a:rPr lang="en-US" altLang="zh-CN" b="1" dirty="0"/>
              <a:t>Zookeeper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由</a:t>
            </a:r>
            <a:r>
              <a:rPr lang="en-US" altLang="zh-CN" dirty="0" err="1"/>
              <a:t>Hadoop</a:t>
            </a:r>
            <a:r>
              <a:rPr lang="zh-CN" altLang="en-US" dirty="0"/>
              <a:t>平台提供，是整个集群状态同步协调的核心组件。</a:t>
            </a:r>
            <a:r>
              <a:rPr lang="en-US" altLang="zh-CN" dirty="0"/>
              <a:t>Supervisor</a:t>
            </a:r>
            <a:r>
              <a:rPr lang="zh-CN" altLang="en-US" dirty="0"/>
              <a:t>，</a:t>
            </a:r>
            <a:r>
              <a:rPr lang="en-US" altLang="zh-CN" dirty="0"/>
              <a:t>Worker</a:t>
            </a:r>
            <a:r>
              <a:rPr lang="zh-CN" altLang="en-US" dirty="0"/>
              <a:t>，</a:t>
            </a:r>
            <a:r>
              <a:rPr lang="en-US" altLang="zh-CN" dirty="0"/>
              <a:t>Executor</a:t>
            </a:r>
            <a:r>
              <a:rPr lang="zh-CN" altLang="en-US" dirty="0"/>
              <a:t>等组件会定期向</a:t>
            </a:r>
            <a:r>
              <a:rPr lang="en-US" altLang="zh-CN" dirty="0"/>
              <a:t>Zookeeper</a:t>
            </a:r>
            <a:r>
              <a:rPr lang="zh-CN" altLang="en-US" dirty="0"/>
              <a:t>写心跳信息。当</a:t>
            </a:r>
            <a:r>
              <a:rPr lang="en-US" altLang="zh-CN" dirty="0"/>
              <a:t>Topology</a:t>
            </a:r>
            <a:r>
              <a:rPr lang="zh-CN" altLang="en-US" dirty="0"/>
              <a:t>出现错误或者有新的</a:t>
            </a:r>
            <a:r>
              <a:rPr lang="en-US" altLang="zh-CN" dirty="0"/>
              <a:t>Topology</a:t>
            </a:r>
            <a:r>
              <a:rPr lang="zh-CN" altLang="en-US" dirty="0"/>
              <a:t>提交到集群时，相关信息会同步到</a:t>
            </a:r>
            <a:r>
              <a:rPr lang="en-US" altLang="zh-CN" dirty="0"/>
              <a:t>Zookeeper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53591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2922</Words>
  <Application>Microsoft Office PowerPoint</Application>
  <PresentationFormat>全屏显示(4:3)</PresentationFormat>
  <Paragraphs>227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tom</cp:lastModifiedBy>
  <cp:revision>264</cp:revision>
  <dcterms:created xsi:type="dcterms:W3CDTF">2010-07-16T22:48:00Z</dcterms:created>
  <dcterms:modified xsi:type="dcterms:W3CDTF">2021-09-21T01:27:39Z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