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99" r:id="rId3"/>
    <p:sldId id="300" r:id="rId4"/>
    <p:sldId id="302" r:id="rId5"/>
    <p:sldId id="301" r:id="rId6"/>
    <p:sldId id="321" r:id="rId7"/>
    <p:sldId id="303" r:id="rId8"/>
    <p:sldId id="305" r:id="rId9"/>
    <p:sldId id="308" r:id="rId10"/>
    <p:sldId id="307" r:id="rId11"/>
    <p:sldId id="319" r:id="rId12"/>
    <p:sldId id="318" r:id="rId13"/>
    <p:sldId id="309" r:id="rId14"/>
    <p:sldId id="306" r:id="rId15"/>
    <p:sldId id="310" r:id="rId16"/>
    <p:sldId id="320" r:id="rId17"/>
    <p:sldId id="313" r:id="rId18"/>
    <p:sldId id="304" r:id="rId19"/>
    <p:sldId id="312" r:id="rId20"/>
    <p:sldId id="314" r:id="rId21"/>
    <p:sldId id="315" r:id="rId22"/>
    <p:sldId id="311" r:id="rId23"/>
    <p:sldId id="316" r:id="rId24"/>
    <p:sldId id="317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7" autoAdjust="0"/>
  </p:normalViewPr>
  <p:slideViewPr>
    <p:cSldViewPr>
      <p:cViewPr varScale="1">
        <p:scale>
          <a:sx n="77" d="100"/>
          <a:sy n="77" d="100"/>
        </p:scale>
        <p:origin x="9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2021/9/22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开发，默认使用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作为编程语言。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https://blog.csdn.net/crazzy_lp/article/details/84687545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Matei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Zaharia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Mosharaf</a:t>
            </a:r>
            <a:r>
              <a:rPr lang="en-US" altLang="zh-CN" dirty="0" smtClean="0"/>
              <a:t> Chowdhury, </a:t>
            </a:r>
            <a:r>
              <a:rPr lang="en-US" altLang="zh-CN" dirty="0" err="1" smtClean="0"/>
              <a:t>Tathagata</a:t>
            </a:r>
            <a:r>
              <a:rPr lang="en-US" altLang="zh-CN" dirty="0" smtClean="0"/>
              <a:t> Das, </a:t>
            </a:r>
            <a:r>
              <a:rPr lang="en-US" altLang="zh-CN" dirty="0" err="1" smtClean="0"/>
              <a:t>Ankur</a:t>
            </a:r>
            <a:r>
              <a:rPr lang="en-US" altLang="zh-CN" dirty="0" smtClean="0"/>
              <a:t> Dave, Justin Ma, Murphy McCauley, Michael J. Franklin, Scott </a:t>
            </a:r>
            <a:r>
              <a:rPr lang="en-US" altLang="zh-CN" dirty="0" err="1" smtClean="0"/>
              <a:t>Shenker</a:t>
            </a:r>
            <a:r>
              <a:rPr lang="en-US" altLang="zh-CN" dirty="0" smtClean="0"/>
              <a:t>, and Ion </a:t>
            </a:r>
            <a:r>
              <a:rPr lang="en-US" altLang="zh-CN" dirty="0" err="1" smtClean="0"/>
              <a:t>Stoica</a:t>
            </a:r>
            <a:r>
              <a:rPr lang="en-US" altLang="zh-CN" dirty="0" smtClean="0"/>
              <a:t>. 2012. Resilient distributed datasets: a fault-tolerant abstraction for in-memory cluster computing. In 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&gt;Proceedings of the 9th USENIX conference on Networked Systems Design and Implementation&lt;/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 (&lt;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&gt;NSDI'12&lt;/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&gt;). USENIX Association, USA, 2.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650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597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September 22, 2021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September 22, 2021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September 22, 2021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jbcdn2.b0.upaiyun.com/2013/09/SparkTA11.jpg" TargetMode="Externa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g.blog.csdn.net/20160229162039400?watermark/2/text/aHR0cDovL2Jsb2cuY3Nkbi5uZXQv/font/5a6L5L2T/fontsize/400/fill/I0JBQkFCMA==/dissolve/70/gravity/Center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ages.cnitblog.com/blog/349490/201504/051615315763532.png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ages2015.cnblogs.com/blog/1004194/201608/1004194-20160829182313371-1648664691.png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images.cnblogs.com/cnblogs_com/barrenlake/745774/o_FIFO.png" TargetMode="Externa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upload-images.jianshu.io/upload_images/967544-1a7ce32deac7df40.jpg?imageMogr2/auto-orient/strip%7CimageView2/2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alphaModFix amt="7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276600" y="76200"/>
            <a:ext cx="5562600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大数据计算技术 </a:t>
            </a:r>
            <a:endParaRPr lang="en-US" altLang="zh-CN" sz="24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Big Data Computing Technology</a:t>
            </a:r>
            <a:endParaRPr lang="zh-CN" altLang="en-US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609600" y="1219200"/>
            <a:ext cx="792480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lvl="5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Lecture 19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内存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计算模型</a:t>
            </a:r>
            <a:endParaRPr lang="en-US" altLang="zh-CN" sz="40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/>
            <a:endParaRPr lang="en-US" altLang="zh-CN" sz="3200" b="1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	</a:t>
            </a:r>
            <a:endParaRPr lang="zh-CN" altLang="en-US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10</a:t>
            </a:fld>
            <a:endParaRPr lang="zh-CN" altLang="en-US" dirty="0" smtClean="0"/>
          </a:p>
        </p:txBody>
      </p:sp>
      <p:pic>
        <p:nvPicPr>
          <p:cNvPr id="7" name="图片 6" descr="967544-c5bf23c675782810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57200" y="2169543"/>
            <a:ext cx="8229600" cy="415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33400" y="12954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基本算子列表</a:t>
            </a:r>
            <a:endParaRPr lang="zh-CN" altLang="en-US" sz="2800" b="1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RDD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算子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11</a:t>
            </a:fld>
            <a:endParaRPr lang="zh-CN" altLang="en-US" dirty="0" smtClean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09600" y="1143000"/>
            <a:ext cx="8001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创建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SparkContext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sc = new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SparkContext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(master, "Example",  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System.getenv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("SPARK_HOME"),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Seq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System.getenv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("SPARK_TEST_JAR")))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//RDD A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文件创建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rdd_A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sc.textFile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://.....)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flatMap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转换产生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B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rdd_B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rdd_A.flatMap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((line =&gt; </a:t>
            </a: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line.split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("\\s+"))).map(word =&gt; (word, 1))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 RDD C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文件创建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rdd_C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sc.textFile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://.....)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Map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转换产生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rdd_D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rdd_C.map(line =&gt; 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line.substring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(10), 1))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reduceByKey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操作产生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rdd_D.reduceByKey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((a, b) =&gt; a + b)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对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进行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join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操作产生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F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val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rdd_F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rdd_B.join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//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通过</a:t>
            </a:r>
            <a:r>
              <a:rPr kumimoji="0" lang="en-US" altLang="zh-CN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saveAsSequenceFile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操作将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 F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写入存储系统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rdd_F.saveAsSequenceFile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hdfs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://....)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RDD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算子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12</a:t>
            </a:fld>
            <a:endParaRPr lang="zh-CN" altLang="en-US" dirty="0" smtClean="0"/>
          </a:p>
        </p:txBody>
      </p:sp>
      <p:pic>
        <p:nvPicPr>
          <p:cNvPr id="8" name="图片 7" descr="http://jbcdn2.b0.upaiyun.com/2013/09/SparkTA11.jp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228600" y="1219200"/>
            <a:ext cx="85725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RDD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算子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13</a:t>
            </a:fld>
            <a:endParaRPr lang="zh-CN" altLang="en-US" dirty="0" smtClean="0"/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228600" y="1288943"/>
            <a:ext cx="8610600" cy="47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823A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823A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19.5.1 </a:t>
            </a:r>
            <a:r>
              <a:rPr lang="zh-CN" altLang="zh-CN" sz="2400" dirty="0" smtClean="0">
                <a:solidFill>
                  <a:srgbClr val="0823A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依赖关系（</a:t>
            </a:r>
            <a:r>
              <a:rPr lang="en-US" altLang="zh-CN" sz="2400" dirty="0" smtClean="0">
                <a:solidFill>
                  <a:srgbClr val="0823A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Dependency</a:t>
            </a:r>
            <a:r>
              <a:rPr lang="zh-CN" altLang="zh-CN" sz="2400" dirty="0" smtClean="0">
                <a:solidFill>
                  <a:srgbClr val="0823A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的转换操作都是粗粒度的，一个旧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的转换操作会产生一个新的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，新旧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之间（又称父子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）会形成一个前后依赖关系，即所谓的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dependency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中存在两种依赖关系：</a:t>
            </a:r>
          </a:p>
          <a:p>
            <a:pPr lvl="1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窄依赖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narrow dependencies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：父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的每一个分区最多被子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的一个分区所用，表现为父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的一个分区对应于子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的一个分区或父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的多个分区对应于子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的一个分区，即转换前后父子的分区对应关系是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一对一或多对一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映射。</a:t>
            </a:r>
          </a:p>
          <a:p>
            <a:pPr lvl="1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宽依赖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wide dependencies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：子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的一个分区依赖于父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的所有分区或多个分区，父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的一个分区会被子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的多个分区使用，即转换前后父子的分区对应是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一对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或多对多映射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19.5 Dependency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Lineage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14</a:t>
            </a:fld>
            <a:endParaRPr lang="zh-CN" altLang="en-US" dirty="0" smtClean="0"/>
          </a:p>
        </p:txBody>
      </p:sp>
      <p:grpSp>
        <p:nvGrpSpPr>
          <p:cNvPr id="115713" name="Group 1"/>
          <p:cNvGrpSpPr>
            <a:grpSpLocks/>
          </p:cNvGrpSpPr>
          <p:nvPr/>
        </p:nvGrpSpPr>
        <p:grpSpPr bwMode="auto">
          <a:xfrm>
            <a:off x="457200" y="2209800"/>
            <a:ext cx="8229600" cy="2133600"/>
            <a:chOff x="1803" y="2857"/>
            <a:chExt cx="8113" cy="2066"/>
          </a:xfrm>
        </p:grpSpPr>
        <p:pic>
          <p:nvPicPr>
            <p:cNvPr id="115714" name="Picture 2" descr="d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03" y="2857"/>
              <a:ext cx="3844" cy="2042"/>
            </a:xfrm>
            <a:prstGeom prst="rect">
              <a:avLst/>
            </a:prstGeom>
            <a:noFill/>
          </p:spPr>
        </p:pic>
        <p:pic>
          <p:nvPicPr>
            <p:cNvPr id="115715" name="Picture 3" descr="d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58" y="2857"/>
              <a:ext cx="3858" cy="2066"/>
            </a:xfrm>
            <a:prstGeom prst="rect">
              <a:avLst/>
            </a:prstGeom>
            <a:noFill/>
          </p:spPr>
        </p:pic>
      </p:grpSp>
      <p:sp>
        <p:nvSpPr>
          <p:cNvPr id="9" name="矩形 8"/>
          <p:cNvSpPr/>
          <p:nvPr/>
        </p:nvSpPr>
        <p:spPr>
          <a:xfrm>
            <a:off x="304800" y="4724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 smtClean="0"/>
              <a:t> </a:t>
            </a:r>
            <a:r>
              <a:rPr lang="en-US" altLang="zh-CN" sz="2400" dirty="0" smtClean="0"/>
              <a:t>                 </a:t>
            </a:r>
            <a:r>
              <a:rPr lang="zh-CN" altLang="zh-CN" sz="2400" dirty="0" smtClean="0"/>
              <a:t>窄依赖</a:t>
            </a:r>
            <a:r>
              <a:rPr lang="en-US" altLang="zh-CN" sz="2400" dirty="0" smtClean="0"/>
              <a:t>                                         </a:t>
            </a:r>
            <a:r>
              <a:rPr lang="zh-CN" altLang="zh-CN" sz="2400" dirty="0" smtClean="0"/>
              <a:t>宽依赖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narrow dependency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               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wide dependency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             </a:t>
            </a:r>
            <a:endParaRPr lang="zh-CN" altLang="en-US" sz="2400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Dependency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15</a:t>
            </a:fld>
            <a:endParaRPr lang="zh-CN" altLang="en-US" dirty="0" smtClean="0"/>
          </a:p>
        </p:txBody>
      </p:sp>
      <p:pic>
        <p:nvPicPr>
          <p:cNvPr id="7" name="图片 6" descr="http://img.blog.csdn.net/20160229162039400?watermark/2/text/aHR0cDovL2Jsb2cuY3Nkbi5uZXQv/font/5a6L5L2T/fontsize/400/fill/I0JBQkFCMA==/dissolve/70/gravity/Center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1066800" y="2057400"/>
            <a:ext cx="701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66800" y="129540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算子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的依赖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类型</a:t>
            </a:r>
            <a:endParaRPr lang="en-US" altLang="zh-CN" sz="2800" b="1" dirty="0" smtClean="0">
              <a:cs typeface="Times New Roman" pitchFamily="18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Dependency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16</a:t>
            </a:fld>
            <a:endParaRPr lang="zh-CN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228600" y="1295400"/>
            <a:ext cx="8610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窄依赖的节点（</a:t>
            </a:r>
            <a:r>
              <a:rPr lang="en-US" altLang="zh-CN" sz="2400" dirty="0" smtClean="0"/>
              <a:t>RDD</a:t>
            </a:r>
            <a:r>
              <a:rPr lang="zh-CN" altLang="zh-CN" sz="2400" dirty="0" smtClean="0"/>
              <a:t>）关系如流水线一般，由于前后</a:t>
            </a:r>
            <a:r>
              <a:rPr lang="en-US" altLang="zh-CN" sz="2400" dirty="0" smtClean="0"/>
              <a:t>RDD</a:t>
            </a:r>
            <a:r>
              <a:rPr lang="zh-CN" altLang="zh-CN" sz="2400" dirty="0" smtClean="0"/>
              <a:t>的分区是一对一关系，所以当某个节点失败后只需重新计算父节点的分区即可；</a:t>
            </a:r>
            <a:endParaRPr lang="en-US" altLang="zh-CN" sz="24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宽依赖是多对一映射，因此一个子</a:t>
            </a:r>
            <a:r>
              <a:rPr lang="en-US" altLang="zh-CN" sz="2400" dirty="0" smtClean="0"/>
              <a:t>RDD</a:t>
            </a:r>
            <a:r>
              <a:rPr lang="zh-CN" altLang="zh-CN" sz="2400" dirty="0" smtClean="0"/>
              <a:t>失效需要重新计算父</a:t>
            </a:r>
            <a:r>
              <a:rPr lang="en-US" altLang="zh-CN" sz="2400" dirty="0" smtClean="0"/>
              <a:t>RDD</a:t>
            </a:r>
            <a:r>
              <a:rPr lang="zh-CN" altLang="zh-CN" sz="2400" dirty="0" smtClean="0"/>
              <a:t>的多个分区，代价是非常昂贵的</a:t>
            </a:r>
            <a:r>
              <a:rPr lang="en-US" altLang="zh-CN" sz="2400" dirty="0" smtClean="0"/>
              <a:t>;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窄依赖允许在一个集群节点上以流水线方式（</a:t>
            </a:r>
            <a:r>
              <a:rPr lang="en-US" altLang="zh-CN" sz="2400" dirty="0" smtClean="0"/>
              <a:t>pipeline</a:t>
            </a:r>
            <a:r>
              <a:rPr lang="zh-CN" altLang="zh-CN" sz="2400" dirty="0" smtClean="0"/>
              <a:t>）计算所有父分区，比如逐个分区地执行</a:t>
            </a:r>
            <a:r>
              <a:rPr lang="en-US" altLang="zh-CN" sz="2400" dirty="0" smtClean="0"/>
              <a:t>map</a:t>
            </a:r>
            <a:r>
              <a:rPr lang="zh-CN" altLang="zh-CN" sz="2400" dirty="0" smtClean="0"/>
              <a:t>，然后进行</a:t>
            </a:r>
            <a:r>
              <a:rPr lang="en-US" altLang="zh-CN" sz="2400" dirty="0" smtClean="0"/>
              <a:t>filter</a:t>
            </a:r>
            <a:r>
              <a:rPr lang="zh-CN" altLang="zh-CN" sz="2400" dirty="0" smtClean="0"/>
              <a:t>操作；</a:t>
            </a:r>
            <a:endParaRPr lang="en-US" altLang="zh-CN" sz="24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/>
              <a:t>  </a:t>
            </a:r>
            <a:r>
              <a:rPr lang="zh-CN" altLang="zh-CN" sz="2400" dirty="0" smtClean="0"/>
              <a:t>宽依赖则需要首先计算好父分区的所有数据，然后在节点之间进行</a:t>
            </a:r>
            <a:r>
              <a:rPr lang="en-US" altLang="zh-CN" sz="2400" dirty="0" smtClean="0"/>
              <a:t>Shuffle</a:t>
            </a:r>
            <a:r>
              <a:rPr lang="zh-CN" altLang="zh-CN" sz="2400" dirty="0" smtClean="0"/>
              <a:t>，这与</a:t>
            </a:r>
            <a:r>
              <a:rPr lang="en-US" altLang="zh-CN" sz="2400" dirty="0" err="1" smtClean="0"/>
              <a:t>MapReduce</a:t>
            </a:r>
            <a:r>
              <a:rPr lang="zh-CN" altLang="zh-CN" sz="2400" dirty="0" smtClean="0"/>
              <a:t>的中间步骤类似。</a:t>
            </a:r>
            <a:endParaRPr lang="zh-CN" altLang="en-US" sz="2400" dirty="0"/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Dependency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17</a:t>
            </a:fld>
            <a:endParaRPr lang="zh-CN" altLang="en-US" dirty="0" smtClean="0"/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457200" y="1188423"/>
            <a:ext cx="81534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 b="1" dirty="0" smtClean="0"/>
              <a:t>19.5.</a:t>
            </a:r>
            <a:r>
              <a:rPr lang="en-US" altLang="zh-CN" sz="2800" b="1" dirty="0" smtClean="0"/>
              <a:t>2 </a:t>
            </a:r>
            <a:r>
              <a:rPr lang="zh-CN" altLang="en-US" sz="2800" b="1" dirty="0" smtClean="0"/>
              <a:t>血缘</a:t>
            </a:r>
            <a:r>
              <a:rPr lang="zh-CN" altLang="zh-CN" sz="2800" b="1" dirty="0" smtClean="0"/>
              <a:t>关系（</a:t>
            </a:r>
            <a:r>
              <a:rPr lang="en-US" altLang="zh-CN" sz="2800" b="1" dirty="0" smtClean="0"/>
              <a:t>Lineage</a:t>
            </a:r>
            <a:r>
              <a:rPr lang="zh-CN" altLang="zh-CN" sz="2800" b="1" dirty="0" smtClean="0"/>
              <a:t>）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  RDD</a:t>
            </a:r>
            <a:r>
              <a:rPr lang="zh-CN" altLang="zh-CN" sz="2000" dirty="0" smtClean="0"/>
              <a:t>的转换（</a:t>
            </a:r>
            <a:r>
              <a:rPr lang="en-US" altLang="zh-CN" sz="2000" dirty="0" smtClean="0"/>
              <a:t>Transformation</a:t>
            </a:r>
            <a:r>
              <a:rPr lang="zh-CN" altLang="zh-CN" sz="2000" dirty="0" smtClean="0"/>
              <a:t>）采用惰性调用机制，每个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记录父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转换的方法，但并不立即实施转换，直到一个操作（</a:t>
            </a:r>
            <a:r>
              <a:rPr lang="en-US" altLang="zh-CN" sz="2000" dirty="0" smtClean="0"/>
              <a:t>Action</a:t>
            </a:r>
            <a:r>
              <a:rPr lang="zh-CN" altLang="zh-CN" sz="2000" dirty="0" smtClean="0"/>
              <a:t>）触发了这一系列转换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这种多个转换步骤调用构成了一个链表（如图），称之为血缘（</a:t>
            </a:r>
            <a:r>
              <a:rPr lang="en-US" altLang="zh-CN" sz="2000" dirty="0" smtClean="0"/>
              <a:t>Lineage</a:t>
            </a:r>
            <a:r>
              <a:rPr lang="zh-CN" altLang="zh-CN" sz="2000" dirty="0" smtClean="0"/>
              <a:t>）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的血缘关系图也就是计算模型的有向无环图（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）。</a:t>
            </a:r>
            <a:endParaRPr lang="zh-CN" altLang="zh-CN" sz="2000" dirty="0"/>
          </a:p>
        </p:txBody>
      </p:sp>
      <p:pic>
        <p:nvPicPr>
          <p:cNvPr id="7" name="图片 6" descr="http://images.cnitblog.com/blog/349490/201504/051615315763532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2514600" y="3429000"/>
            <a:ext cx="4419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19.5 Dependency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与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Lineage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18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28600" y="1684331"/>
            <a:ext cx="8610600" cy="45550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模型包括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（应用程序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（作业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（阶段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（任务）四个等级。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由多个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Jobs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组成；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又分为多个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Stages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之间需要进行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（混编）；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由一组执行相关任务但互相间没有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组成（组合成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Spark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基础上通过分析各个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分区之间的依赖关系来决定如何划分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，划分方法是：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将宽依赖的两边归入不同的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，将窄依赖归入一个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中进行反向解析，遇到宽依赖就断开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遇到窄依赖就把当前的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加入到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19.6 Spark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调度机制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81000" y="1099556"/>
            <a:ext cx="2971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作业模型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19</a:t>
            </a:fld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" y="1098042"/>
            <a:ext cx="8868130" cy="52583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200400" y="219801"/>
            <a:ext cx="2971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作业模型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 dirty="0" smtClean="0"/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内存计算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1680"/>
            <a:ext cx="79248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 smtClean="0"/>
              <a:t>Spark </a:t>
            </a:r>
            <a:r>
              <a:rPr lang="zh-CN" altLang="en-US" sz="2400" b="1" dirty="0" smtClean="0"/>
              <a:t>计算生态系统</a:t>
            </a:r>
            <a:r>
              <a:rPr lang="en-US" altLang="zh-CN" sz="2400" b="1" dirty="0" smtClean="0"/>
              <a:t>:  </a:t>
            </a:r>
            <a:r>
              <a:rPr lang="zh-CN" altLang="en-US" sz="2000" dirty="0" smtClean="0"/>
              <a:t>构建在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平台上，利用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存储系统架构，使用</a:t>
            </a:r>
            <a:r>
              <a:rPr lang="en-US" altLang="zh-CN" sz="2000" dirty="0" err="1" smtClean="0"/>
              <a:t>Mesos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YARN</a:t>
            </a:r>
            <a:r>
              <a:rPr lang="zh-CN" altLang="en-US" sz="2000" dirty="0" smtClean="0"/>
              <a:t>作为集群资源管理系统。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pic>
        <p:nvPicPr>
          <p:cNvPr id="8" name="图片 7" descr="03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371600" y="2286000"/>
            <a:ext cx="5890364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20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52400" y="1295400"/>
            <a:ext cx="86868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整个调度架构分为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计算需求调度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Application/Job/Stage/ Task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计算资源配置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Worker/Executor/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TaskThread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）两层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u="sng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需求调度层面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又分为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Job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调度（由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承担）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Task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调度（由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TaskScheduler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承担）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u="sng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资源配置层面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则需决定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上启动多少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进程，分配多少资源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内运行多少个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线程等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19.6.1 Spark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双层多级调度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模型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21</a:t>
            </a:fld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533400" y="1143000"/>
            <a:ext cx="79248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下</a:t>
            </a:r>
            <a:r>
              <a:rPr lang="zh-CN" altLang="zh-CN" sz="2000" dirty="0" smtClean="0"/>
              <a:t>图清楚地描绘了这种双层调度模型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lvl="1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上层包括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Task</a:t>
            </a:r>
            <a:r>
              <a:rPr lang="zh-CN" altLang="zh-CN" sz="2000" dirty="0" smtClean="0"/>
              <a:t>等计算项，由</a:t>
            </a:r>
            <a:r>
              <a:rPr lang="en-US" altLang="zh-CN" sz="2000" dirty="0" err="1" smtClean="0"/>
              <a:t>DAGScheduler</a:t>
            </a:r>
            <a:r>
              <a:rPr lang="zh-CN" altLang="zh-CN" sz="2000" dirty="0" smtClean="0"/>
              <a:t>完成划分调派</a:t>
            </a:r>
            <a:endParaRPr lang="en-US" altLang="zh-CN" sz="2000" dirty="0" smtClean="0"/>
          </a:p>
          <a:p>
            <a:pPr marL="0" lvl="1">
              <a:buFont typeface="Wingdings" pitchFamily="2" charset="2"/>
              <a:buChar char="ü"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下层包括</a:t>
            </a:r>
            <a:r>
              <a:rPr lang="en-US" altLang="zh-CN" sz="2000" dirty="0" smtClean="0"/>
              <a:t>Worker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Executor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Thread</a:t>
            </a:r>
            <a:r>
              <a:rPr lang="zh-CN" altLang="zh-CN" sz="2000" dirty="0" smtClean="0"/>
              <a:t>，由</a:t>
            </a:r>
            <a:r>
              <a:rPr lang="en-US" altLang="zh-CN" sz="2000" dirty="0" err="1" smtClean="0"/>
              <a:t>SchedulerBackend</a:t>
            </a:r>
            <a:r>
              <a:rPr lang="zh-CN" altLang="zh-CN" sz="2000" dirty="0" smtClean="0"/>
              <a:t>负责分派</a:t>
            </a:r>
            <a:endParaRPr lang="zh-CN" altLang="en-US" sz="2000" dirty="0"/>
          </a:p>
        </p:txBody>
      </p:sp>
      <p:pic>
        <p:nvPicPr>
          <p:cNvPr id="8" name="图片 7" descr="http://images2015.cnblogs.com/blog/1004194/201608/1004194-20160829182313371-1648664691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3048000" y="2590800"/>
            <a:ext cx="5835098" cy="413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33400" y="28194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dirty="0" smtClean="0"/>
              <a:t>  </a:t>
            </a:r>
            <a:r>
              <a:rPr lang="zh-CN" altLang="zh-CN" dirty="0" smtClean="0"/>
              <a:t>上层计算任务的调度（即如何将具体的</a:t>
            </a:r>
            <a:r>
              <a:rPr lang="en-US" altLang="zh-CN" dirty="0" smtClean="0"/>
              <a:t>RDD</a:t>
            </a:r>
            <a:r>
              <a:rPr lang="zh-CN" altLang="zh-CN" dirty="0" smtClean="0"/>
              <a:t>分区映射到</a:t>
            </a:r>
            <a:r>
              <a:rPr lang="en-US" altLang="zh-CN" dirty="0" smtClean="0"/>
              <a:t>Worker</a:t>
            </a:r>
            <a:r>
              <a:rPr lang="zh-CN" altLang="zh-CN" dirty="0" smtClean="0"/>
              <a:t>上的</a:t>
            </a:r>
            <a:r>
              <a:rPr lang="en-US" altLang="zh-CN" dirty="0" smtClean="0"/>
              <a:t>Task</a:t>
            </a:r>
            <a:r>
              <a:rPr lang="zh-CN" altLang="zh-CN" dirty="0" smtClean="0"/>
              <a:t>线程，或者说如何将</a:t>
            </a:r>
            <a:r>
              <a:rPr lang="en-US" altLang="zh-CN" dirty="0" smtClean="0"/>
              <a:t>Task</a:t>
            </a:r>
            <a:r>
              <a:rPr lang="zh-CN" altLang="zh-CN" dirty="0" smtClean="0"/>
              <a:t>分发到集群的</a:t>
            </a:r>
            <a:r>
              <a:rPr lang="en-US" altLang="zh-CN" dirty="0" smtClean="0"/>
              <a:t>Worker</a:t>
            </a:r>
            <a:r>
              <a:rPr lang="zh-CN" altLang="zh-CN" dirty="0" smtClean="0"/>
              <a:t>节点上去执行）则是由</a:t>
            </a:r>
            <a:r>
              <a:rPr lang="en-US" altLang="zh-CN" dirty="0" err="1" smtClean="0"/>
              <a:t>TaskSetManager</a:t>
            </a:r>
            <a:r>
              <a:rPr lang="zh-CN" altLang="zh-CN" dirty="0" smtClean="0"/>
              <a:t>通过</a:t>
            </a:r>
            <a:r>
              <a:rPr lang="en-US" altLang="zh-CN" dirty="0" err="1" smtClean="0"/>
              <a:t>TaskScheduler</a:t>
            </a:r>
            <a:r>
              <a:rPr lang="zh-CN" altLang="zh-CN" dirty="0" smtClean="0"/>
              <a:t>与下层的计算资源管理器（</a:t>
            </a:r>
            <a:r>
              <a:rPr lang="en-US" altLang="zh-CN" dirty="0" err="1" smtClean="0"/>
              <a:t>SchedulerBackend</a:t>
            </a:r>
            <a:r>
              <a:rPr lang="zh-CN" altLang="zh-CN" dirty="0" smtClean="0"/>
              <a:t>）的协调来实现</a:t>
            </a:r>
            <a:endParaRPr lang="zh-CN" altLang="en-US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双层多级调度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模型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22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28600" y="1015411"/>
            <a:ext cx="86106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处理流程构成一个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，然后由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 dependency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划分成多个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包含的分区组成一个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TaskScheduler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接口提交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，这个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最终会触发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TaskScheduler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构建一个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TaskSetManager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的实例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28600" y="3083597"/>
            <a:ext cx="8400039" cy="3522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19.6.2 Job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调度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算法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23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5400"/>
            <a:ext cx="8077200" cy="18466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FIFO</a:t>
            </a:r>
            <a:r>
              <a:rPr lang="zh-CN" altLang="zh-CN" sz="2400" b="1" dirty="0" smtClean="0"/>
              <a:t>调度</a:t>
            </a:r>
            <a:r>
              <a:rPr lang="zh-CN" altLang="en-US" sz="2400" b="1" dirty="0" smtClean="0"/>
              <a:t>策略</a:t>
            </a: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先进先出</a:t>
            </a:r>
            <a:r>
              <a:rPr lang="en-US" altLang="zh-CN" sz="2000" dirty="0" smtClean="0"/>
              <a:t>(First-In-First-Out)</a:t>
            </a:r>
            <a:r>
              <a:rPr lang="zh-CN" altLang="zh-CN" sz="2000" dirty="0" smtClean="0"/>
              <a:t>策略，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直接管理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。每个</a:t>
            </a:r>
            <a:r>
              <a:rPr lang="en-US" altLang="zh-CN" sz="2000" dirty="0" smtClean="0"/>
              <a:t>Job</a:t>
            </a:r>
            <a:r>
              <a:rPr lang="zh-CN" altLang="zh-CN" sz="2000" dirty="0" smtClean="0"/>
              <a:t>都有</a:t>
            </a:r>
            <a:r>
              <a:rPr lang="en-US" altLang="zh-CN" sz="2000" dirty="0" err="1" smtClean="0"/>
              <a:t>JobID</a:t>
            </a:r>
            <a:r>
              <a:rPr lang="zh-CN" altLang="zh-CN" sz="2000" dirty="0" smtClean="0"/>
              <a:t>，每个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都带有了其对应的</a:t>
            </a:r>
            <a:r>
              <a:rPr lang="en-US" altLang="zh-CN" sz="2000" dirty="0" smtClean="0"/>
              <a:t>Stage</a:t>
            </a:r>
            <a:r>
              <a:rPr lang="zh-CN" altLang="zh-CN" sz="2000" dirty="0" smtClean="0"/>
              <a:t>的</a:t>
            </a:r>
            <a:r>
              <a:rPr lang="en-US" altLang="zh-CN" sz="2000" dirty="0" err="1" smtClean="0"/>
              <a:t>StageID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最终根据</a:t>
            </a:r>
            <a:r>
              <a:rPr lang="en-US" altLang="zh-CN" sz="2000" dirty="0" err="1" smtClean="0"/>
              <a:t>JobID</a:t>
            </a:r>
            <a:r>
              <a:rPr lang="zh-CN" altLang="zh-CN" sz="2000" dirty="0" smtClean="0"/>
              <a:t>小优先、</a:t>
            </a:r>
            <a:r>
              <a:rPr lang="en-US" altLang="zh-CN" sz="2000" dirty="0" err="1" smtClean="0"/>
              <a:t>StageID</a:t>
            </a:r>
            <a:r>
              <a:rPr lang="zh-CN" altLang="zh-CN" sz="2000" dirty="0" smtClean="0"/>
              <a:t>大优先的原则来调度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，如图所示。</a:t>
            </a:r>
            <a:endParaRPr lang="en-US" altLang="zh-CN" sz="2000" dirty="0" smtClean="0"/>
          </a:p>
        </p:txBody>
      </p:sp>
      <p:pic>
        <p:nvPicPr>
          <p:cNvPr id="8" name="图片 7" descr="http://images.cnblogs.com/cnblogs_com/barrenlake/745774/o_FIFO.png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1219200" y="3276600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Job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调度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算法（续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24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09600" y="1295400"/>
            <a:ext cx="8077200" cy="18466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Fair</a:t>
            </a:r>
            <a:r>
              <a:rPr lang="zh-CN" altLang="zh-CN" sz="2400" b="1" dirty="0" smtClean="0"/>
              <a:t>调度</a:t>
            </a:r>
            <a:r>
              <a:rPr lang="zh-CN" altLang="en-US" sz="2400" b="1" dirty="0" smtClean="0"/>
              <a:t>策略</a:t>
            </a:r>
            <a:endParaRPr lang="en-US" altLang="zh-CN" sz="2400" b="1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公平调度</a:t>
            </a:r>
            <a:r>
              <a:rPr lang="zh-CN" altLang="zh-CN" sz="2000" dirty="0" smtClean="0"/>
              <a:t>策略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目前采用的是两级结构，即</a:t>
            </a:r>
            <a:r>
              <a:rPr lang="en-US" altLang="zh-CN" sz="2000" dirty="0" err="1" smtClean="0"/>
              <a:t>rootPool</a:t>
            </a:r>
            <a:r>
              <a:rPr lang="zh-CN" altLang="zh-CN" sz="2000" dirty="0" smtClean="0"/>
              <a:t>管理一组子调度池（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），子调度池进一步管理属于该调度池的</a:t>
            </a:r>
            <a:r>
              <a:rPr lang="en-US" altLang="zh-CN" sz="2000" dirty="0" err="1" smtClean="0"/>
              <a:t>TaskSetManager</a:t>
            </a:r>
            <a:r>
              <a:rPr lang="zh-CN" altLang="zh-CN" sz="2000" dirty="0" smtClean="0"/>
              <a:t>，如图所示。在</a:t>
            </a:r>
            <a:r>
              <a:rPr lang="en-US" altLang="zh-CN" sz="2000" dirty="0" smtClean="0"/>
              <a:t>Pool</a:t>
            </a:r>
            <a:r>
              <a:rPr lang="zh-CN" altLang="zh-CN" sz="2000" dirty="0" smtClean="0"/>
              <a:t>之间，</a:t>
            </a:r>
            <a:r>
              <a:rPr lang="en-US" altLang="zh-CN" sz="2000" dirty="0" err="1" smtClean="0"/>
              <a:t>TaskScheduler</a:t>
            </a:r>
            <a:r>
              <a:rPr lang="zh-CN" altLang="zh-CN" sz="2000" dirty="0" smtClean="0"/>
              <a:t>采用轮询（</a:t>
            </a:r>
            <a:r>
              <a:rPr lang="en-US" altLang="zh-CN" sz="2000" dirty="0" smtClean="0"/>
              <a:t>Round Robin</a:t>
            </a:r>
            <a:r>
              <a:rPr lang="zh-CN" altLang="zh-CN" sz="2000" dirty="0" smtClean="0"/>
              <a:t>）方式分配资源。</a:t>
            </a:r>
            <a:endParaRPr lang="en-US" altLang="zh-CN" sz="2000" dirty="0" smtClean="0"/>
          </a:p>
        </p:txBody>
      </p:sp>
      <p:pic>
        <p:nvPicPr>
          <p:cNvPr id="8" name="图片 7" descr="图17-45  Fair调度策略（修改，中间Sort画成root Pool）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295400" y="3200400"/>
            <a:ext cx="6629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Job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调度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算法（续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）</a:t>
            </a:r>
            <a:endParaRPr lang="zh-CN" altLang="en-US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181600" y="4724400"/>
            <a:ext cx="1676400" cy="457200"/>
          </a:xfrm>
          <a:prstGeom prst="roundRect">
            <a:avLst/>
          </a:prstGeom>
          <a:solidFill>
            <a:srgbClr val="FF0000">
              <a:alpha val="22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圆角矩形 9"/>
          <p:cNvSpPr/>
          <p:nvPr/>
        </p:nvSpPr>
        <p:spPr>
          <a:xfrm>
            <a:off x="1507670" y="4128692"/>
            <a:ext cx="5731329" cy="537366"/>
          </a:xfrm>
          <a:prstGeom prst="roundRect">
            <a:avLst/>
          </a:prstGeom>
          <a:solidFill>
            <a:srgbClr val="FF0000">
              <a:alpha val="22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685800" y="1295400"/>
            <a:ext cx="8001000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Shark SQL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查询引擎。</a:t>
            </a:r>
            <a:r>
              <a:rPr lang="zh-CN" altLang="zh-CN" sz="2000" dirty="0" smtClean="0"/>
              <a:t>通过</a:t>
            </a:r>
            <a:r>
              <a:rPr lang="en-US" altLang="zh-CN" sz="2000" dirty="0" smtClean="0"/>
              <a:t>Hive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HQL</a:t>
            </a:r>
            <a:r>
              <a:rPr lang="zh-CN" altLang="zh-CN" sz="2000" dirty="0" smtClean="0"/>
              <a:t>语句解析，把</a:t>
            </a:r>
            <a:r>
              <a:rPr lang="en-US" altLang="zh-CN" sz="2000" dirty="0" smtClean="0"/>
              <a:t>HQL</a:t>
            </a:r>
            <a:r>
              <a:rPr lang="zh-CN" altLang="zh-CN" sz="2000" dirty="0" smtClean="0"/>
              <a:t>翻译成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上的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操作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Spark Core</a:t>
            </a:r>
            <a:r>
              <a:rPr lang="zh-CN" altLang="en-US" sz="2000" dirty="0" smtClean="0">
                <a:solidFill>
                  <a:srgbClr val="FF0000"/>
                </a:solidFill>
              </a:rPr>
              <a:t>：内存计算模型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提供有向无环图（</a:t>
            </a:r>
            <a:r>
              <a:rPr lang="en-US" altLang="zh-CN" sz="2000" dirty="0" smtClean="0"/>
              <a:t>DAG</a:t>
            </a:r>
            <a:r>
              <a:rPr lang="zh-CN" altLang="zh-CN" sz="2000" dirty="0" smtClean="0"/>
              <a:t>）的分布式并行计算框架，支持内存多次迭代计算和数据共享，大大减少了迭代之间</a:t>
            </a:r>
            <a:r>
              <a:rPr lang="en-US" altLang="zh-CN" sz="2000" dirty="0" smtClean="0"/>
              <a:t>I/O</a:t>
            </a:r>
            <a:r>
              <a:rPr lang="zh-CN" altLang="zh-CN" sz="2000" dirty="0" smtClean="0"/>
              <a:t>的开销，对于需要进行多次迭代的数据计算性能有很大提升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b="1" dirty="0" smtClean="0">
                <a:latin typeface="Calibri" panose="020F0502020204030204" pitchFamily="34" charset="0"/>
              </a:rPr>
              <a:t>   </a:t>
            </a:r>
            <a:r>
              <a:rPr lang="en-US" altLang="zh-CN" sz="2000" dirty="0" smtClean="0"/>
              <a:t>Spark Streaming</a:t>
            </a:r>
            <a:r>
              <a:rPr lang="zh-CN" altLang="en-US" sz="2000" dirty="0" smtClean="0"/>
              <a:t>：支持流计算。</a:t>
            </a:r>
            <a:r>
              <a:rPr lang="zh-CN" altLang="zh-CN" sz="2000" dirty="0" smtClean="0"/>
              <a:t>将流</a:t>
            </a:r>
            <a:r>
              <a:rPr lang="zh-CN" altLang="en-US" sz="2000" dirty="0" smtClean="0"/>
              <a:t>数据</a:t>
            </a:r>
            <a:r>
              <a:rPr lang="zh-CN" altLang="zh-CN" sz="2000" dirty="0" smtClean="0"/>
              <a:t>按照</a:t>
            </a:r>
            <a:r>
              <a:rPr lang="en-US" altLang="zh-CN" sz="2000" dirty="0" smtClean="0"/>
              <a:t>batch size</a:t>
            </a:r>
            <a:r>
              <a:rPr lang="zh-CN" altLang="zh-CN" sz="2000" dirty="0" smtClean="0"/>
              <a:t>（如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秒）分成一段一段的数据</a:t>
            </a:r>
            <a:r>
              <a:rPr lang="zh-CN" altLang="en-US" sz="2000" dirty="0" smtClean="0"/>
              <a:t>段</a:t>
            </a:r>
            <a:r>
              <a:rPr lang="zh-CN" altLang="zh-CN" sz="2000" dirty="0" smtClean="0"/>
              <a:t>（</a:t>
            </a:r>
            <a:r>
              <a:rPr lang="en-US" altLang="zh-CN" sz="2000" dirty="0" err="1" smtClean="0"/>
              <a:t>Discretized</a:t>
            </a:r>
            <a:r>
              <a:rPr lang="en-US" altLang="zh-CN" sz="2000" dirty="0" smtClean="0"/>
              <a:t> Stream</a:t>
            </a:r>
            <a:r>
              <a:rPr lang="zh-CN" altLang="zh-CN" sz="2000" dirty="0" smtClean="0"/>
              <a:t>），每一段数据都转换成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RDD</a:t>
            </a:r>
            <a:r>
              <a:rPr lang="zh-CN" altLang="zh-CN" sz="2000" dirty="0" smtClean="0"/>
              <a:t>经过操作变成中间结果保存在内存中，</a:t>
            </a:r>
            <a:r>
              <a:rPr lang="en-US" altLang="zh-CN" sz="2000" dirty="0" smtClean="0"/>
              <a:t>Spark</a:t>
            </a:r>
            <a:r>
              <a:rPr lang="zh-CN" altLang="zh-CN" sz="2000" dirty="0" smtClean="0"/>
              <a:t>流计算引擎</a:t>
            </a:r>
            <a:r>
              <a:rPr lang="zh-CN" altLang="en-US" sz="2000" dirty="0" smtClean="0"/>
              <a:t>也可</a:t>
            </a:r>
            <a:r>
              <a:rPr lang="zh-CN" altLang="zh-CN" sz="2000" dirty="0" smtClean="0"/>
              <a:t>根据需求</a:t>
            </a:r>
            <a:r>
              <a:rPr lang="zh-CN" altLang="en-US" sz="2000" dirty="0" smtClean="0"/>
              <a:t>将</a:t>
            </a:r>
            <a:r>
              <a:rPr lang="zh-CN" altLang="zh-CN" sz="2000" dirty="0" smtClean="0"/>
              <a:t>中间结果存储到外部设备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GraphX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Spark</a:t>
            </a:r>
            <a:r>
              <a:rPr lang="zh-CN" altLang="en-US" sz="2000" dirty="0" smtClean="0"/>
              <a:t>的图并行计算框架。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MLBase</a:t>
            </a:r>
            <a:r>
              <a:rPr lang="zh-CN" altLang="en-US" sz="2000" dirty="0" smtClean="0"/>
              <a:t>：</a:t>
            </a:r>
            <a:r>
              <a:rPr lang="zh-CN" altLang="zh-CN" sz="2000" dirty="0" smtClean="0"/>
              <a:t>支持机器学习的组件</a:t>
            </a:r>
            <a:r>
              <a:rPr lang="zh-CN" altLang="en-US" sz="2000" dirty="0" smtClean="0"/>
              <a:t>库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SparkR</a:t>
            </a:r>
            <a:r>
              <a:rPr lang="zh-CN" altLang="en-US" sz="2000" dirty="0" smtClean="0"/>
              <a:t>：一个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开发包，可以作为</a:t>
            </a:r>
            <a:r>
              <a:rPr lang="en-US" altLang="zh-CN" sz="2000" dirty="0" smtClean="0"/>
              <a:t>Spark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job</a:t>
            </a:r>
            <a:r>
              <a:rPr lang="zh-CN" altLang="en-US" sz="2000" dirty="0" smtClean="0"/>
              <a:t>运行在集群上。</a:t>
            </a:r>
            <a:endParaRPr lang="en-US" altLang="zh-CN" sz="2000" dirty="0" smtClean="0"/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000" dirty="0" smtClean="0"/>
              <a:t>  Tachyon</a:t>
            </a:r>
            <a:r>
              <a:rPr lang="zh-CN" altLang="en-US" sz="2000" dirty="0"/>
              <a:t>：一个高容错的分布式文件系统，允许文件以内存的速度在集群框架中进行可靠的共享。</a:t>
            </a:r>
            <a:endParaRPr lang="zh-CN" altLang="en-US" sz="2000" dirty="0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功能框架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228600" y="1219200"/>
            <a:ext cx="86106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架构仍采用了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Master/Slave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结构，即集群由一个主节点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和多个从节点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作为整个集群的控制节点负责整个集群的运行管理，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作为计算节点接受主节点命令并报告本节点状态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19.1 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计算架构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3" y="3003415"/>
            <a:ext cx="3981561" cy="3262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30" y="3023248"/>
            <a:ext cx="4893090" cy="28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5</a:t>
            </a:fld>
            <a:endParaRPr lang="zh-CN" altLang="en-US" dirty="0" smtClean="0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609600" y="1143000"/>
            <a:ext cx="7924800" cy="311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系统软件（功能组件）到系统硬件（服务器）的部署关系如下：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主节点（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：部署有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ClusterManager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Standalone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程序，分布式模式是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ResourceManager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7188" marR="0" lvl="0" indent="-357188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工作节点（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：部署有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NodeManager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ApplicationMaster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，以及由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线程；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客户端节点（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Client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：应用程序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计算架构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6</a:t>
            </a:fld>
            <a:endParaRPr lang="zh-CN" altLang="en-US" dirty="0" smtClean="0"/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533400" y="1137433"/>
            <a:ext cx="79248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集群有三种典型的运行模式：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Standalone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：独立集群运行模式，使用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自带的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程序提供集群资源调度服务，这种模式主要用于本地开发测试。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YARN-Client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：此模式中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在客户端本地运行，使得应用程序和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客户端可以进行交互。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YARN-Cluster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：在此模式下当用户向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提交一个应用程序后，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将分两个阶段运行该应用程序：第一个阶段把应用主控程序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作为一个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ApplicationMaster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集群中先启动；第二个阶段是由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ApplicationMaster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创建应用程序并为它向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ResourceManager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申请资源，并启动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来运行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，同时监控它的整个运行过程，直到运行完成。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19.2 Spark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运行模式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593942" y="1012280"/>
            <a:ext cx="8077200" cy="29649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Resilient Distributed Datasets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）定义为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弹性分布式数据集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，即一组不可改变、可并行计算、分区的（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partitioned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）数据集集合。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既是一个数据模型也是一个内存抽象模型。在逻辑结构上，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可以理解为一个数组，数组的元素即是分区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；在物理数据存储上，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对应的就是一个数据块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可以有多个副本，分别存储在不同节点的内存中，当内存不够时还可以持久化存储到磁盘上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http://upload-images.jianshu.io/upload_images/967544-1a7ce32deac7df40.jpg?imageMogr2/auto-orient/strip%7CimageView2/2"/>
          <p:cNvPicPr/>
          <p:nvPr/>
        </p:nvPicPr>
        <p:blipFill>
          <a:blip r:embed="rId4" r:link="rId5" cstate="print"/>
          <a:srcRect/>
          <a:stretch>
            <a:fillRect/>
          </a:stretch>
        </p:blipFill>
        <p:spPr>
          <a:xfrm>
            <a:off x="1066800" y="3886200"/>
            <a:ext cx="6781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19.3 </a:t>
            </a:r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RDD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数据模型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8</a:t>
            </a:fld>
            <a:endParaRPr lang="zh-CN" altLang="en-US" dirty="0" smtClean="0"/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228600" y="1383476"/>
            <a:ext cx="8610600" cy="450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l"/>
            </a:pPr>
            <a:r>
              <a:rPr kumimoji="0" lang="en-US" altLang="zh-CN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immutable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（不可变性）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任何操作都不会改变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本身，只会创造新的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，但需记录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的转换过程，以支持无共享数据读写同步及可重算性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partitioned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是分布存储在集群节点上的、分区的（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partitioned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）数据集，以分区（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）作为最小存储和处理单位，可通过分区方法（如采用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分区）来优化存储结构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parallel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对应一个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之间相互独立、并行计算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fault-tolerant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：基于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Lineage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的高容错性，对于丢失的部分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partitions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只需根据其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Lineage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就可重新计算出来，而不需做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checkpoint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ts val="32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persistence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：必须是可序列化的，可通过控制存储级别（内存、磁盘等）来进行重用，当内存空间不足时可把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存储于磁盘上</a:t>
            </a:r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RDD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特点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UESTC\misc\uestc-logo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0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6" name="直接连接符 5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9</a:t>
            </a:fld>
            <a:endParaRPr lang="zh-CN" altLang="en-US" dirty="0" smtClean="0"/>
          </a:p>
        </p:txBody>
      </p:sp>
      <p:sp>
        <p:nvSpPr>
          <p:cNvPr id="117761" name="Rectangle 1"/>
          <p:cNvSpPr>
            <a:spLocks noChangeArrowheads="1"/>
          </p:cNvSpPr>
          <p:nvPr/>
        </p:nvSpPr>
        <p:spPr bwMode="auto">
          <a:xfrm>
            <a:off x="219205" y="1087913"/>
            <a:ext cx="8610600" cy="528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算子是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中定义的外部函数，可以对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中的数据进行转换和操作。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算子有转换（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）和操作（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）两种。其中，转换又分为数值型（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value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和键值对型（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key-value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两种。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 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按照一定的准则将一个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转换生成另一个新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，即返回值还是一个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属于延迟转换，即对一个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动作时并不是立即进行转换，而是记住其执行逻辑，等到有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操作的时候才真正启动转换过程完成计算。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算子有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map, filter, join,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cogroup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...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等多种类型。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完成对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的计算后返回结果或把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写到存储系统中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，它也是触发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计算流程的动因，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的返回值不是一个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算子有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count, collect, reduce, lookup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save</a:t>
            </a:r>
            <a:r>
              <a:rPr lang="zh-CN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等操作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3162300" y="248190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19.4 RDD</a:t>
            </a:r>
            <a:r>
              <a:rPr lang="zh-CN" altLang="en-US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算子</a:t>
            </a:r>
            <a:endParaRPr lang="zh-CN" altLang="en-US" sz="3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2253</Words>
  <Application>Microsoft Office PowerPoint</Application>
  <PresentationFormat>全屏显示(4:3)</PresentationFormat>
  <Paragraphs>141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Tom</cp:lastModifiedBy>
  <cp:revision>270</cp:revision>
  <dcterms:created xsi:type="dcterms:W3CDTF">2010-07-16T22:48:00Z</dcterms:created>
  <dcterms:modified xsi:type="dcterms:W3CDTF">2021-09-22T08:39:24Z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