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7" r:id="rId2"/>
    <p:sldId id="258" r:id="rId3"/>
    <p:sldId id="259" r:id="rId4"/>
    <p:sldId id="260" r:id="rId5"/>
    <p:sldId id="290" r:id="rId6"/>
    <p:sldId id="262" r:id="rId7"/>
    <p:sldId id="264" r:id="rId8"/>
    <p:sldId id="265" r:id="rId9"/>
    <p:sldId id="267" r:id="rId10"/>
    <p:sldId id="268" r:id="rId11"/>
    <p:sldId id="269" r:id="rId12"/>
    <p:sldId id="270" r:id="rId13"/>
    <p:sldId id="266" r:id="rId14"/>
    <p:sldId id="284" r:id="rId15"/>
    <p:sldId id="271" r:id="rId16"/>
    <p:sldId id="272" r:id="rId17"/>
    <p:sldId id="275" r:id="rId18"/>
    <p:sldId id="289" r:id="rId19"/>
    <p:sldId id="276" r:id="rId20"/>
    <p:sldId id="277" r:id="rId21"/>
    <p:sldId id="278" r:id="rId22"/>
    <p:sldId id="279" r:id="rId23"/>
    <p:sldId id="280" r:id="rId24"/>
    <p:sldId id="281" r:id="rId25"/>
    <p:sldId id="282" r:id="rId26"/>
    <p:sldId id="283" r:id="rId27"/>
    <p:sldId id="285" r:id="rId28"/>
    <p:sldId id="286" r:id="rId29"/>
    <p:sldId id="287"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0FFFF"/>
    <a:srgbClr val="0046D2"/>
    <a:srgbClr val="4F81BD"/>
    <a:srgbClr val="082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8" autoAdjust="0"/>
  </p:normalViewPr>
  <p:slideViewPr>
    <p:cSldViewPr>
      <p:cViewPr varScale="1">
        <p:scale>
          <a:sx n="106" d="100"/>
          <a:sy n="106" d="100"/>
        </p:scale>
        <p:origin x="1680" y="114"/>
      </p:cViewPr>
      <p:guideLst>
        <p:guide orient="horz" pos="2160"/>
        <p:guide pos="2880"/>
      </p:guideLst>
    </p:cSldViewPr>
  </p:slideViewPr>
  <p:outlineViewPr>
    <p:cViewPr>
      <p:scale>
        <a:sx n="33" d="100"/>
        <a:sy n="33" d="100"/>
      </p:scale>
      <p:origin x="0" y="-1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2021/9/27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2021/9/27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ACCD64-56C9-4095-88FF-7588471C75CA}" type="slidenum">
              <a:rPr lang="en-US" altLang="zh-CN"/>
              <a:pPr/>
              <a:t>7</a:t>
            </a:fld>
            <a:endParaRPr lang="en-US" altLang="zh-CN"/>
          </a:p>
        </p:txBody>
      </p:sp>
      <p:sp>
        <p:nvSpPr>
          <p:cNvPr id="11267"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11269" name="灯片编号占位符 3"/>
          <p:cNvSpPr txBox="1">
            <a:spLocks noGrp="1"/>
          </p:cNvSpPr>
          <p:nvPr/>
        </p:nvSpPr>
        <p:spPr bwMode="auto">
          <a:xfrm>
            <a:off x="3833813" y="9377363"/>
            <a:ext cx="29337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6ADADF12-0FD7-4A4D-BBB4-5CFBFAA28075}" type="slidenum">
              <a:rPr lang="en-US" altLang="zh-CN" sz="1200">
                <a:cs typeface="Arial" panose="020B0604020202020204" pitchFamily="34" charset="0"/>
              </a:rPr>
              <a:pPr algn="r" eaLnBrk="1" hangingPunct="1"/>
              <a:t>7</a:t>
            </a:fld>
            <a:endParaRPr lang="en-US" altLang="zh-CN" sz="1200">
              <a:cs typeface="Arial" panose="020B0604020202020204" pitchFamily="34" charset="0"/>
            </a:endParaRPr>
          </a:p>
        </p:txBody>
      </p:sp>
    </p:spTree>
    <p:extLst>
      <p:ext uri="{BB962C8B-B14F-4D97-AF65-F5344CB8AC3E}">
        <p14:creationId xmlns:p14="http://schemas.microsoft.com/office/powerpoint/2010/main" val="374018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4F0F7D-07B7-4EB8-AF3B-18CBDF50F362}" type="slidenum">
              <a:rPr lang="en-US" altLang="zh-CN"/>
              <a:pPr/>
              <a:t>8</a:t>
            </a:fld>
            <a:endParaRPr lang="en-US" altLang="zh-CN"/>
          </a:p>
        </p:txBody>
      </p:sp>
      <p:sp>
        <p:nvSpPr>
          <p:cNvPr id="13315"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13317"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7CE0F63-D6AA-438A-87C7-93FADCA0175B}" type="slidenum">
              <a:rPr lang="en-US" altLang="zh-CN" sz="1200">
                <a:latin typeface="Times New Roman" panose="02020603050405020304" pitchFamily="18" charset="0"/>
                <a:cs typeface="Arial" panose="020B0604020202020204" pitchFamily="34" charset="0"/>
              </a:rPr>
              <a:pPr algn="r" eaLnBrk="1" hangingPunct="1"/>
              <a:t>8</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7619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A45EC6-9C37-4AC1-9D41-0C8D1D3C90FA}" type="slidenum">
              <a:rPr lang="en-US" altLang="zh-CN"/>
              <a:pPr/>
              <a:t>11</a:t>
            </a:fld>
            <a:endParaRPr lang="en-US" altLang="zh-CN"/>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管理服务提供商（</a:t>
            </a:r>
            <a:r>
              <a:rPr lang="en-US" altLang="zh-CN" smtClean="0"/>
              <a:t>MSP</a:t>
            </a:r>
            <a:r>
              <a:rPr lang="zh-CN" altLang="en-US" smtClean="0"/>
              <a:t>） </a:t>
            </a:r>
          </a:p>
        </p:txBody>
      </p:sp>
    </p:spTree>
    <p:extLst>
      <p:ext uri="{BB962C8B-B14F-4D97-AF65-F5344CB8AC3E}">
        <p14:creationId xmlns:p14="http://schemas.microsoft.com/office/powerpoint/2010/main" val="7299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48BAA6-BB1F-45D5-862D-50C03C04AC58}" type="slidenum">
              <a:rPr lang="en-US" altLang="zh-CN"/>
              <a:pPr/>
              <a:t>13</a:t>
            </a:fld>
            <a:endParaRPr lang="en-US" altLang="zh-CN"/>
          </a:p>
        </p:txBody>
      </p:sp>
      <p:sp>
        <p:nvSpPr>
          <p:cNvPr id="15363"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15365"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49DE980-30F3-4FF5-AEFA-C52C263C7CB9}" type="slidenum">
              <a:rPr lang="en-US" altLang="zh-CN" sz="1200">
                <a:latin typeface="Times New Roman" panose="02020603050405020304" pitchFamily="18" charset="0"/>
                <a:cs typeface="Arial" panose="020B0604020202020204" pitchFamily="34" charset="0"/>
              </a:rPr>
              <a:pPr algn="r" eaLnBrk="1" hangingPunct="1"/>
              <a:t>13</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82263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2682F3-3EB4-4897-85CB-5D05A8FC3090}" type="slidenum">
              <a:rPr lang="en-US" altLang="zh-CN"/>
              <a:pPr/>
              <a:t>20</a:t>
            </a:fld>
            <a:endParaRPr lang="en-US" altLang="zh-CN"/>
          </a:p>
        </p:txBody>
      </p:sp>
    </p:spTree>
    <p:extLst>
      <p:ext uri="{BB962C8B-B14F-4D97-AF65-F5344CB8AC3E}">
        <p14:creationId xmlns:p14="http://schemas.microsoft.com/office/powerpoint/2010/main" val="321025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679017-E762-414D-9C83-A5E0103DC6B8}" type="slidenum">
              <a:rPr lang="en-US" altLang="zh-CN"/>
              <a:pPr/>
              <a:t>22</a:t>
            </a:fld>
            <a:endParaRPr lang="en-US" altLang="zh-CN"/>
          </a:p>
        </p:txBody>
      </p:sp>
      <p:sp>
        <p:nvSpPr>
          <p:cNvPr id="31747"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31749"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F5FA768-1D87-441D-B8AB-8D1E985F41BD}" type="slidenum">
              <a:rPr lang="en-US" altLang="zh-CN" sz="1200">
                <a:latin typeface="Times New Roman" panose="02020603050405020304" pitchFamily="18" charset="0"/>
                <a:cs typeface="Arial" panose="020B0604020202020204" pitchFamily="34" charset="0"/>
              </a:rPr>
              <a:pPr algn="r" eaLnBrk="1" hangingPunct="1"/>
              <a:t>22</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4311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44FCF5-AD57-4450-94B4-41D43E8CE798}" type="slidenum">
              <a:rPr lang="en-US" altLang="zh-CN"/>
              <a:pPr/>
              <a:t>28</a:t>
            </a:fld>
            <a:endParaRPr lang="en-US" altLang="zh-CN"/>
          </a:p>
        </p:txBody>
      </p:sp>
      <p:sp>
        <p:nvSpPr>
          <p:cNvPr id="39939"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39941"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6E79306-B66D-41A1-A373-2B0EEC67E0AE}" type="slidenum">
              <a:rPr lang="en-US" altLang="zh-CN" sz="1200">
                <a:latin typeface="Times New Roman" panose="02020603050405020304" pitchFamily="18" charset="0"/>
                <a:cs typeface="Arial" panose="020B0604020202020204" pitchFamily="34" charset="0"/>
              </a:rPr>
              <a:pPr algn="r" eaLnBrk="1" hangingPunct="1"/>
              <a:t>28</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65059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September 27,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September 27,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September 27,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September 27,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2D09EA-9096-4E51-ABD8-B9A1A2884D01}" type="slidenum">
              <a:rPr lang="en-US" altLang="zh-CN"/>
              <a:pPr>
                <a:defRPr/>
              </a:pPr>
              <a:t>‹#›</a:t>
            </a:fld>
            <a:endParaRPr lang="en-US" altLang="zh-CN"/>
          </a:p>
        </p:txBody>
      </p:sp>
    </p:spTree>
    <p:extLst>
      <p:ext uri="{BB962C8B-B14F-4D97-AF65-F5344CB8AC3E}">
        <p14:creationId xmlns:p14="http://schemas.microsoft.com/office/powerpoint/2010/main" val="260749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September 27,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27,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27,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September 27,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September 27,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September 27,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September 27,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September 27,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September 27,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3.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4.png"/><Relationship Id="rId11" Type="http://schemas.openxmlformats.org/officeDocument/2006/relationships/image" Target="../media/image29.jpe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676400"/>
            <a:ext cx="7924800" cy="769441"/>
          </a:xfrm>
          <a:prstGeom prst="rect">
            <a:avLst/>
          </a:prstGeom>
          <a:noFill/>
          <a:ln w="9525">
            <a:noFill/>
            <a:miter lim="800000"/>
          </a:ln>
        </p:spPr>
        <p:txBody>
          <a:bodyPr wrap="square">
            <a:spAutoFit/>
          </a:bodyPr>
          <a:lstStyle/>
          <a:p>
            <a:pPr algn="ctr"/>
            <a:r>
              <a:rPr lang="en-US" altLang="zh-CN" sz="4400" b="1" dirty="0" smtClean="0">
                <a:solidFill>
                  <a:srgbClr val="002060"/>
                </a:solidFill>
                <a:latin typeface="Calibri" panose="020F0502020204030204" pitchFamily="34" charset="0"/>
              </a:rPr>
              <a:t>Lecture 21  </a:t>
            </a:r>
            <a:r>
              <a:rPr lang="zh-CN" altLang="en-US" sz="4400" b="1" dirty="0" smtClean="0">
                <a:solidFill>
                  <a:srgbClr val="002060"/>
                </a:solidFill>
                <a:latin typeface="Calibri" panose="020F0502020204030204" pitchFamily="34" charset="0"/>
              </a:rPr>
              <a:t>云计算基础</a:t>
            </a:r>
            <a:r>
              <a:rPr lang="en-US" altLang="zh-CN" sz="4400" b="1" dirty="0">
                <a:solidFill>
                  <a:srgbClr val="002060"/>
                </a:solidFill>
                <a:latin typeface="Calibri" panose="020F0502020204030204" pitchFamily="34" charset="0"/>
              </a:rPr>
              <a:t>	</a:t>
            </a:r>
            <a:endParaRPr lang="zh-CN" altLang="en-US" sz="4400" b="1" dirty="0">
              <a:solidFill>
                <a:srgbClr val="00206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37650623-97B0-410E-BAFC-22AD6B2FBCC2}" type="slidenum">
              <a:rPr lang="en-US" altLang="zh-CN" sz="1000">
                <a:solidFill>
                  <a:srgbClr val="FFFFFF"/>
                </a:solidFill>
              </a:rPr>
              <a:pPr algn="l">
                <a:spcBef>
                  <a:spcPct val="0"/>
                </a:spcBef>
                <a:buFontTx/>
                <a:buNone/>
              </a:pPr>
              <a:t>10</a:t>
            </a:fld>
            <a:endParaRPr lang="en-US" altLang="zh-CN" sz="1000">
              <a:solidFill>
                <a:srgbClr val="FFFFFF"/>
              </a:solidFill>
            </a:endParaRPr>
          </a:p>
        </p:txBody>
      </p:sp>
      <p:sp>
        <p:nvSpPr>
          <p:cNvPr id="17411" name="矩形 4"/>
          <p:cNvSpPr>
            <a:spLocks noChangeArrowheads="1"/>
          </p:cNvSpPr>
          <p:nvPr/>
        </p:nvSpPr>
        <p:spPr bwMode="auto">
          <a:xfrm>
            <a:off x="642938" y="1000125"/>
            <a:ext cx="6357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smtClean="0">
                <a:cs typeface="Arial" panose="020B0604020202020204" pitchFamily="34" charset="0"/>
              </a:rPr>
              <a:t>数据在云端：不怕丢失</a:t>
            </a:r>
            <a:r>
              <a:rPr lang="en-US" altLang="zh-CN" sz="1800" dirty="0" smtClean="0">
                <a:cs typeface="Arial" panose="020B0604020202020204" pitchFamily="34" charset="0"/>
              </a:rPr>
              <a:t>,</a:t>
            </a:r>
            <a:r>
              <a:rPr lang="zh-CN" altLang="en-US" sz="1800" dirty="0" smtClean="0">
                <a:cs typeface="Arial" panose="020B0604020202020204" pitchFamily="34" charset="0"/>
              </a:rPr>
              <a:t>不必备份</a:t>
            </a:r>
            <a:r>
              <a:rPr lang="en-US" altLang="zh-CN" sz="1800" dirty="0" smtClean="0">
                <a:cs typeface="Arial" panose="020B0604020202020204" pitchFamily="34" charset="0"/>
              </a:rPr>
              <a:t>,</a:t>
            </a:r>
            <a:r>
              <a:rPr lang="zh-CN" altLang="en-US" sz="1800" dirty="0" smtClean="0">
                <a:cs typeface="Arial" panose="020B0604020202020204" pitchFamily="34" charset="0"/>
              </a:rPr>
              <a:t>可以任意点的恢复； </a:t>
            </a:r>
            <a:endParaRPr lang="zh-CN" altLang="en-US" sz="1800" dirty="0">
              <a:cs typeface="Arial" panose="020B0604020202020204" pitchFamily="34" charset="0"/>
            </a:endParaRPr>
          </a:p>
        </p:txBody>
      </p:sp>
      <p:sp>
        <p:nvSpPr>
          <p:cNvPr id="17412" name="矩形 6"/>
          <p:cNvSpPr>
            <a:spLocks noChangeArrowheads="1"/>
          </p:cNvSpPr>
          <p:nvPr/>
        </p:nvSpPr>
        <p:spPr bwMode="auto">
          <a:xfrm>
            <a:off x="642938" y="1428750"/>
            <a:ext cx="367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81000" indent="-381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0099"/>
              </a:buClr>
              <a:buFontTx/>
              <a:buNone/>
            </a:pPr>
            <a:r>
              <a:rPr lang="zh-CN" altLang="en-US" sz="1800" dirty="0">
                <a:cs typeface="Arial" panose="020B0604020202020204" pitchFamily="34" charset="0"/>
              </a:rPr>
              <a:t>软件在云端：不必下载自动升级 ；</a:t>
            </a:r>
          </a:p>
        </p:txBody>
      </p:sp>
      <p:sp>
        <p:nvSpPr>
          <p:cNvPr id="17413" name="矩形 7"/>
          <p:cNvSpPr>
            <a:spLocks noChangeArrowheads="1"/>
          </p:cNvSpPr>
          <p:nvPr/>
        </p:nvSpPr>
        <p:spPr bwMode="auto">
          <a:xfrm>
            <a:off x="642938" y="1928813"/>
            <a:ext cx="85010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0099"/>
              </a:buClr>
              <a:buFontTx/>
              <a:buNone/>
            </a:pPr>
            <a:r>
              <a:rPr lang="zh-CN" altLang="en-US" sz="1800" dirty="0">
                <a:cs typeface="Arial" panose="020B0604020202020204" pitchFamily="34" charset="0"/>
              </a:rPr>
              <a:t>无所不在的计算：在任何时间，任意地点，任何设备登录后就可以进行计算服务；</a:t>
            </a:r>
          </a:p>
          <a:p>
            <a:pPr eaLnBrk="1" hangingPunct="1">
              <a:spcBef>
                <a:spcPct val="0"/>
              </a:spcBef>
              <a:buClr>
                <a:srgbClr val="000099"/>
              </a:buClr>
              <a:buFontTx/>
              <a:buNone/>
            </a:pPr>
            <a:endParaRPr lang="en-US" altLang="zh-CN" sz="1800" dirty="0">
              <a:cs typeface="Arial" panose="020B0604020202020204" pitchFamily="34" charset="0"/>
            </a:endParaRPr>
          </a:p>
        </p:txBody>
      </p:sp>
      <p:sp>
        <p:nvSpPr>
          <p:cNvPr id="17414" name="矩形 8"/>
          <p:cNvSpPr>
            <a:spLocks noChangeArrowheads="1"/>
          </p:cNvSpPr>
          <p:nvPr/>
        </p:nvSpPr>
        <p:spPr bwMode="auto">
          <a:xfrm>
            <a:off x="642938" y="2428875"/>
            <a:ext cx="542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cs typeface="Arial" panose="020B0604020202020204" pitchFamily="34" charset="0"/>
              </a:rPr>
              <a:t>无限强大的计算：具有无限空间的，无限速度</a:t>
            </a:r>
          </a:p>
        </p:txBody>
      </p:sp>
      <p:sp>
        <p:nvSpPr>
          <p:cNvPr id="14" name="矩形 13"/>
          <p:cNvSpPr/>
          <p:nvPr/>
        </p:nvSpPr>
        <p:spPr>
          <a:xfrm>
            <a:off x="357188" y="1571625"/>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7416"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857625"/>
            <a:ext cx="15779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7"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3571875" y="3500438"/>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8"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4143375"/>
            <a:ext cx="92868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9" name="Picture 20"/>
          <p:cNvPicPr>
            <a:picLocks noChangeAspect="1" noChangeArrowheads="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786563" y="3429000"/>
            <a:ext cx="511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0" name="Picture 21" descr="ipod"/>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858125" y="3500438"/>
            <a:ext cx="4016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22"/>
          <p:cNvPicPr>
            <a:picLocks noChangeAspect="1" noChangeArrowheads="1"/>
          </p:cNvPicPr>
          <p:nvPr/>
        </p:nvPicPr>
        <p:blipFill>
          <a:blip r:embed="rId7"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86625" y="5072063"/>
            <a:ext cx="3111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2"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63" y="400050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3"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4714875" y="3500438"/>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4"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3571875" y="3500438"/>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5"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4857750" y="4786313"/>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6"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3643313" y="4786313"/>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3" name="矩形 32"/>
          <p:cNvSpPr/>
          <p:nvPr/>
        </p:nvSpPr>
        <p:spPr>
          <a:xfrm>
            <a:off x="3500438" y="3357563"/>
            <a:ext cx="2643187" cy="2643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4" name="矩形 33"/>
          <p:cNvSpPr/>
          <p:nvPr/>
        </p:nvSpPr>
        <p:spPr>
          <a:xfrm>
            <a:off x="571500" y="3357563"/>
            <a:ext cx="2643188" cy="2643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5" name="矩形 34"/>
          <p:cNvSpPr/>
          <p:nvPr/>
        </p:nvSpPr>
        <p:spPr>
          <a:xfrm>
            <a:off x="6357938" y="3357563"/>
            <a:ext cx="2643187" cy="2643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743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463" y="415290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31"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2863" y="430530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32"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0" y="400050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33"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5" y="428625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 name="矩形 42"/>
          <p:cNvSpPr/>
          <p:nvPr/>
        </p:nvSpPr>
        <p:spPr>
          <a:xfrm>
            <a:off x="571500" y="3000375"/>
            <a:ext cx="2643188"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zh-CN" smtClean="0">
                <a:solidFill>
                  <a:srgbClr val="FF0000"/>
                </a:solidFill>
              </a:rPr>
              <a:t>PC</a:t>
            </a:r>
          </a:p>
        </p:txBody>
      </p:sp>
      <p:sp>
        <p:nvSpPr>
          <p:cNvPr id="44" name="矩形 43"/>
          <p:cNvSpPr/>
          <p:nvPr/>
        </p:nvSpPr>
        <p:spPr>
          <a:xfrm>
            <a:off x="3500438" y="3000375"/>
            <a:ext cx="2643187"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zh-CN" smtClean="0">
                <a:solidFill>
                  <a:srgbClr val="FF0000"/>
                </a:solidFill>
              </a:rPr>
              <a:t>C/S</a:t>
            </a:r>
          </a:p>
        </p:txBody>
      </p:sp>
      <p:sp>
        <p:nvSpPr>
          <p:cNvPr id="45" name="矩形 44"/>
          <p:cNvSpPr/>
          <p:nvPr/>
        </p:nvSpPr>
        <p:spPr>
          <a:xfrm>
            <a:off x="6357938" y="3000375"/>
            <a:ext cx="2643187"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云计算</a:t>
            </a:r>
          </a:p>
        </p:txBody>
      </p:sp>
      <p:sp>
        <p:nvSpPr>
          <p:cNvPr id="17437" name="TextBox 45"/>
          <p:cNvSpPr txBox="1">
            <a:spLocks noChangeArrowheads="1"/>
          </p:cNvSpPr>
          <p:nvPr/>
        </p:nvSpPr>
        <p:spPr bwMode="auto">
          <a:xfrm>
            <a:off x="1000125" y="5572125"/>
            <a:ext cx="171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以硬件为中心</a:t>
            </a:r>
          </a:p>
        </p:txBody>
      </p:sp>
      <p:sp>
        <p:nvSpPr>
          <p:cNvPr id="17438" name="TextBox 46"/>
          <p:cNvSpPr txBox="1">
            <a:spLocks noChangeArrowheads="1"/>
          </p:cNvSpPr>
          <p:nvPr/>
        </p:nvSpPr>
        <p:spPr bwMode="auto">
          <a:xfrm>
            <a:off x="4071938" y="5643563"/>
            <a:ext cx="1643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以软件为中心</a:t>
            </a:r>
          </a:p>
        </p:txBody>
      </p:sp>
      <p:sp>
        <p:nvSpPr>
          <p:cNvPr id="17439" name="TextBox 47"/>
          <p:cNvSpPr txBox="1">
            <a:spLocks noChangeArrowheads="1"/>
          </p:cNvSpPr>
          <p:nvPr/>
        </p:nvSpPr>
        <p:spPr bwMode="auto">
          <a:xfrm>
            <a:off x="6786563" y="5643563"/>
            <a:ext cx="1714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以服务为中心</a:t>
            </a:r>
          </a:p>
        </p:txBody>
      </p:sp>
      <p:sp>
        <p:nvSpPr>
          <p:cNvPr id="17440" name="TextBox 48"/>
          <p:cNvSpPr txBox="1">
            <a:spLocks noChangeArrowheads="1"/>
          </p:cNvSpPr>
          <p:nvPr/>
        </p:nvSpPr>
        <p:spPr bwMode="auto">
          <a:xfrm>
            <a:off x="228600" y="342900"/>
            <a:ext cx="328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云计算体系特点</a:t>
            </a:r>
          </a:p>
        </p:txBody>
      </p:sp>
      <p:sp>
        <p:nvSpPr>
          <p:cNvPr id="36" name="矩形 35"/>
          <p:cNvSpPr/>
          <p:nvPr/>
        </p:nvSpPr>
        <p:spPr>
          <a:xfrm>
            <a:off x="357188" y="1143000"/>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7" name="矩形 36"/>
          <p:cNvSpPr/>
          <p:nvPr/>
        </p:nvSpPr>
        <p:spPr>
          <a:xfrm>
            <a:off x="357188" y="2071688"/>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8" name="矩形 37"/>
          <p:cNvSpPr/>
          <p:nvPr/>
        </p:nvSpPr>
        <p:spPr>
          <a:xfrm>
            <a:off x="357188" y="2571750"/>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171739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D0F2D02A-0A20-4D80-A53C-48A28F36156B}" type="slidenum">
              <a:rPr lang="en-US" altLang="zh-CN" sz="1000">
                <a:solidFill>
                  <a:srgbClr val="FFFFFF"/>
                </a:solidFill>
              </a:rPr>
              <a:pPr algn="l">
                <a:spcBef>
                  <a:spcPct val="0"/>
                </a:spcBef>
                <a:buFontTx/>
                <a:buNone/>
              </a:pPr>
              <a:t>11</a:t>
            </a:fld>
            <a:endParaRPr lang="en-US" altLang="zh-CN" sz="1000">
              <a:solidFill>
                <a:srgbClr val="FFFFFF"/>
              </a:solidFill>
            </a:endParaRPr>
          </a:p>
        </p:txBody>
      </p:sp>
      <p:sp>
        <p:nvSpPr>
          <p:cNvPr id="5" name="AutoShape 3"/>
          <p:cNvSpPr>
            <a:spLocks noChangeArrowheads="1"/>
          </p:cNvSpPr>
          <p:nvPr/>
        </p:nvSpPr>
        <p:spPr bwMode="gray">
          <a:xfrm rot="17973186">
            <a:off x="4768056"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6" name="AutoShape 4"/>
          <p:cNvSpPr>
            <a:spLocks noChangeArrowheads="1"/>
          </p:cNvSpPr>
          <p:nvPr/>
        </p:nvSpPr>
        <p:spPr bwMode="gray">
          <a:xfrm rot="3465783">
            <a:off x="4768057" y="48506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7" name="AutoShape 5"/>
          <p:cNvSpPr>
            <a:spLocks noChangeArrowheads="1"/>
          </p:cNvSpPr>
          <p:nvPr/>
        </p:nvSpPr>
        <p:spPr bwMode="gray">
          <a:xfrm rot="14369022">
            <a:off x="3548856" y="27630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8" name="AutoShape 6"/>
          <p:cNvSpPr>
            <a:spLocks noChangeArrowheads="1"/>
          </p:cNvSpPr>
          <p:nvPr/>
        </p:nvSpPr>
        <p:spPr bwMode="gray">
          <a:xfrm rot="7535209">
            <a:off x="3510756" y="48172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9" name="AutoShape 7"/>
          <p:cNvSpPr>
            <a:spLocks noChangeArrowheads="1"/>
          </p:cNvSpPr>
          <p:nvPr/>
        </p:nvSpPr>
        <p:spPr bwMode="gray">
          <a:xfrm>
            <a:off x="5346700" y="38147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10" name="AutoShape 8"/>
          <p:cNvSpPr>
            <a:spLocks noChangeArrowheads="1"/>
          </p:cNvSpPr>
          <p:nvPr/>
        </p:nvSpPr>
        <p:spPr bwMode="gray">
          <a:xfrm rot="10800000">
            <a:off x="2936875" y="38084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18441" name="Oval 9"/>
          <p:cNvSpPr>
            <a:spLocks noChangeArrowheads="1"/>
          </p:cNvSpPr>
          <p:nvPr/>
        </p:nvSpPr>
        <p:spPr bwMode="gray">
          <a:xfrm>
            <a:off x="2682875" y="3659188"/>
            <a:ext cx="3741738" cy="519112"/>
          </a:xfrm>
          <a:prstGeom prst="ellipse">
            <a:avLst/>
          </a:prstGeom>
          <a:noFill/>
          <a:ln w="38100"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cs typeface="Arial" panose="020B0604020202020204" pitchFamily="34" charset="0"/>
            </a:endParaRPr>
          </a:p>
        </p:txBody>
      </p:sp>
      <p:sp>
        <p:nvSpPr>
          <p:cNvPr id="23" name="AutoShape 21"/>
          <p:cNvSpPr>
            <a:spLocks noChangeArrowheads="1"/>
          </p:cNvSpPr>
          <p:nvPr/>
        </p:nvSpPr>
        <p:spPr bwMode="auto">
          <a:xfrm>
            <a:off x="304800" y="3733800"/>
            <a:ext cx="2590800" cy="457200"/>
          </a:xfrm>
          <a:prstGeom prst="roundRect">
            <a:avLst>
              <a:gd name="adj" fmla="val 16667"/>
            </a:avLst>
          </a:prstGeom>
          <a:gradFill rotWithShape="1">
            <a:gsLst>
              <a:gs pos="0">
                <a:schemeClr val="accent2"/>
              </a:gs>
              <a:gs pos="100000">
                <a:schemeClr val="accent2">
                  <a:gamma/>
                  <a:shade val="46275"/>
                  <a:invGamma/>
                </a:schemeClr>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网络服务</a:t>
            </a:r>
            <a:endParaRPr lang="en-US" altLang="zh-CN" dirty="0">
              <a:solidFill>
                <a:srgbClr val="FF0000"/>
              </a:solidFill>
              <a:latin typeface="黑体" pitchFamily="2" charset="-122"/>
              <a:ea typeface="黑体" pitchFamily="2" charset="-122"/>
            </a:endParaRPr>
          </a:p>
        </p:txBody>
      </p:sp>
      <p:sp>
        <p:nvSpPr>
          <p:cNvPr id="24" name="AutoShape 22"/>
          <p:cNvSpPr>
            <a:spLocks noChangeArrowheads="1"/>
          </p:cNvSpPr>
          <p:nvPr/>
        </p:nvSpPr>
        <p:spPr bwMode="auto">
          <a:xfrm>
            <a:off x="990600" y="2133600"/>
            <a:ext cx="2590800" cy="457200"/>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b="1" dirty="0">
                <a:solidFill>
                  <a:srgbClr val="FF0000"/>
                </a:solidFill>
                <a:latin typeface="Arial" charset="0"/>
              </a:rPr>
              <a:t>软件服务（</a:t>
            </a:r>
            <a:r>
              <a:rPr lang="en-US" altLang="zh-CN" dirty="0">
                <a:solidFill>
                  <a:srgbClr val="FF0000"/>
                </a:solidFill>
                <a:latin typeface="Arial" charset="0"/>
              </a:rPr>
              <a:t>SAAS</a:t>
            </a:r>
            <a:r>
              <a:rPr lang="zh-CN" altLang="en-US" dirty="0">
                <a:solidFill>
                  <a:srgbClr val="FF0000"/>
                </a:solidFill>
                <a:latin typeface="Arial" charset="0"/>
              </a:rPr>
              <a:t>）</a:t>
            </a:r>
            <a:endParaRPr lang="en-US" altLang="zh-CN" dirty="0">
              <a:solidFill>
                <a:srgbClr val="FF0000"/>
              </a:solidFill>
              <a:latin typeface="Arial" charset="0"/>
            </a:endParaRPr>
          </a:p>
        </p:txBody>
      </p:sp>
      <p:sp>
        <p:nvSpPr>
          <p:cNvPr id="25" name="AutoShape 23"/>
          <p:cNvSpPr>
            <a:spLocks noChangeArrowheads="1"/>
          </p:cNvSpPr>
          <p:nvPr/>
        </p:nvSpPr>
        <p:spPr bwMode="auto">
          <a:xfrm>
            <a:off x="990600" y="5181600"/>
            <a:ext cx="2590800" cy="457200"/>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en-US" altLang="zh-CN" dirty="0">
                <a:solidFill>
                  <a:srgbClr val="FF0000"/>
                </a:solidFill>
                <a:latin typeface="Arial" charset="0"/>
              </a:rPr>
              <a:t>MSP</a:t>
            </a:r>
          </a:p>
        </p:txBody>
      </p:sp>
      <p:sp>
        <p:nvSpPr>
          <p:cNvPr id="26" name="AutoShape 24"/>
          <p:cNvSpPr>
            <a:spLocks noChangeArrowheads="1"/>
          </p:cNvSpPr>
          <p:nvPr/>
        </p:nvSpPr>
        <p:spPr bwMode="auto">
          <a:xfrm>
            <a:off x="6248400" y="3733800"/>
            <a:ext cx="2667000" cy="457200"/>
          </a:xfrm>
          <a:prstGeom prst="roundRect">
            <a:avLst>
              <a:gd name="adj" fmla="val 16667"/>
            </a:avLst>
          </a:prstGeom>
          <a:gradFill rotWithShape="1">
            <a:gsLst>
              <a:gs pos="0">
                <a:schemeClr val="accent2">
                  <a:gamma/>
                  <a:shade val="46275"/>
                  <a:invGamma/>
                </a:schemeClr>
              </a:gs>
              <a:gs pos="100000">
                <a:schemeClr val="accent2"/>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平台即服务（</a:t>
            </a:r>
            <a:r>
              <a:rPr lang="en-US" altLang="zh-CN" dirty="0">
                <a:solidFill>
                  <a:srgbClr val="FF0000"/>
                </a:solidFill>
                <a:latin typeface="黑体" pitchFamily="2" charset="-122"/>
                <a:ea typeface="黑体" pitchFamily="2" charset="-122"/>
              </a:rPr>
              <a:t>PAAS</a:t>
            </a:r>
            <a:r>
              <a:rPr lang="zh-CN" altLang="en-US" dirty="0">
                <a:solidFill>
                  <a:srgbClr val="FF0000"/>
                </a:solidFill>
                <a:latin typeface="黑体" pitchFamily="2" charset="-122"/>
                <a:ea typeface="黑体" pitchFamily="2" charset="-122"/>
              </a:rPr>
              <a:t>）</a:t>
            </a:r>
            <a:endParaRPr lang="en-US" altLang="zh-CN" dirty="0">
              <a:solidFill>
                <a:srgbClr val="FF0000"/>
              </a:solidFill>
              <a:latin typeface="黑体" pitchFamily="2" charset="-122"/>
              <a:ea typeface="黑体" pitchFamily="2" charset="-122"/>
            </a:endParaRPr>
          </a:p>
        </p:txBody>
      </p:sp>
      <p:sp>
        <p:nvSpPr>
          <p:cNvPr id="27" name="AutoShape 25"/>
          <p:cNvSpPr>
            <a:spLocks noChangeArrowheads="1"/>
          </p:cNvSpPr>
          <p:nvPr/>
        </p:nvSpPr>
        <p:spPr bwMode="auto">
          <a:xfrm>
            <a:off x="5486400" y="2133600"/>
            <a:ext cx="2667000" cy="457200"/>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实用计算</a:t>
            </a:r>
            <a:endParaRPr lang="en-US" altLang="zh-CN" dirty="0">
              <a:solidFill>
                <a:srgbClr val="FF0000"/>
              </a:solidFill>
              <a:latin typeface="黑体" pitchFamily="2" charset="-122"/>
              <a:ea typeface="黑体" pitchFamily="2" charset="-122"/>
            </a:endParaRPr>
          </a:p>
        </p:txBody>
      </p:sp>
      <p:sp>
        <p:nvSpPr>
          <p:cNvPr id="28" name="AutoShape 26"/>
          <p:cNvSpPr>
            <a:spLocks noChangeArrowheads="1"/>
          </p:cNvSpPr>
          <p:nvPr/>
        </p:nvSpPr>
        <p:spPr bwMode="auto">
          <a:xfrm>
            <a:off x="5486400" y="5181600"/>
            <a:ext cx="2667000" cy="457200"/>
          </a:xfrm>
          <a:prstGeom prst="roundRect">
            <a:avLst>
              <a:gd name="adj" fmla="val 16667"/>
            </a:avLst>
          </a:prstGeom>
          <a:gradFill rotWithShape="1">
            <a:gsLst>
              <a:gs pos="0">
                <a:schemeClr val="hlink">
                  <a:gamma/>
                  <a:shade val="46275"/>
                  <a:invGamma/>
                </a:schemeClr>
              </a:gs>
              <a:gs pos="100000">
                <a:schemeClr val="hlink"/>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商业服务平台</a:t>
            </a:r>
            <a:endParaRPr lang="en-US" altLang="zh-CN" dirty="0">
              <a:solidFill>
                <a:srgbClr val="FF0000"/>
              </a:solidFill>
              <a:latin typeface="黑体" pitchFamily="2" charset="-122"/>
              <a:ea typeface="黑体" pitchFamily="2" charset="-122"/>
            </a:endParaRPr>
          </a:p>
        </p:txBody>
      </p:sp>
      <p:pic>
        <p:nvPicPr>
          <p:cNvPr id="18448" name="图片 9" descr="未命名2.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3313" y="3071813"/>
            <a:ext cx="18573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1071563"/>
            <a:ext cx="292893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779463"/>
            <a:ext cx="2566988"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2786063"/>
            <a:ext cx="2352675"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63" y="2500313"/>
            <a:ext cx="2928937"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3"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4422775"/>
            <a:ext cx="2566988"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143375"/>
            <a:ext cx="2566988"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TextBox 36"/>
          <p:cNvSpPr txBox="1">
            <a:spLocks noChangeArrowheads="1"/>
          </p:cNvSpPr>
          <p:nvPr/>
        </p:nvSpPr>
        <p:spPr bwMode="auto">
          <a:xfrm>
            <a:off x="214313" y="428625"/>
            <a:ext cx="4071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云计算六大服务方式</a:t>
            </a:r>
          </a:p>
        </p:txBody>
      </p:sp>
    </p:spTree>
    <p:extLst>
      <p:ext uri="{BB962C8B-B14F-4D97-AF65-F5344CB8AC3E}">
        <p14:creationId xmlns:p14="http://schemas.microsoft.com/office/powerpoint/2010/main" val="439820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AD2F074-2365-42EE-AA92-7920F88ACDF5}" type="slidenum">
              <a:rPr lang="en-US" altLang="zh-CN" sz="1000">
                <a:solidFill>
                  <a:srgbClr val="FFFFFF"/>
                </a:solidFill>
              </a:rPr>
              <a:pPr algn="l">
                <a:spcBef>
                  <a:spcPct val="0"/>
                </a:spcBef>
                <a:buFontTx/>
                <a:buNone/>
              </a:pPr>
              <a:t>12</a:t>
            </a:fld>
            <a:endParaRPr lang="en-US" altLang="zh-CN" sz="1000">
              <a:solidFill>
                <a:srgbClr val="FFFFFF"/>
              </a:solidFill>
            </a:endParaRPr>
          </a:p>
        </p:txBody>
      </p:sp>
      <p:graphicFrame>
        <p:nvGraphicFramePr>
          <p:cNvPr id="402461" name="Group 29"/>
          <p:cNvGraphicFramePr>
            <a:graphicFrameLocks noGrp="1"/>
          </p:cNvGraphicFramePr>
          <p:nvPr>
            <p:ph idx="4294967295"/>
          </p:nvPr>
        </p:nvGraphicFramePr>
        <p:xfrm>
          <a:off x="428625" y="928688"/>
          <a:ext cx="8405813" cy="5489662"/>
        </p:xfrm>
        <a:graphic>
          <a:graphicData uri="http://schemas.openxmlformats.org/drawingml/2006/table">
            <a:tbl>
              <a:tblPr/>
              <a:tblGrid>
                <a:gridCol w="1119188">
                  <a:extLst>
                    <a:ext uri="{9D8B030D-6E8A-4147-A177-3AD203B41FA5}">
                      <a16:colId xmlns:a16="http://schemas.microsoft.com/office/drawing/2014/main" val="4218960519"/>
                    </a:ext>
                  </a:extLst>
                </a:gridCol>
                <a:gridCol w="7286625">
                  <a:extLst>
                    <a:ext uri="{9D8B030D-6E8A-4147-A177-3AD203B41FA5}">
                      <a16:colId xmlns:a16="http://schemas.microsoft.com/office/drawing/2014/main" val="316437137"/>
                    </a:ext>
                  </a:extLst>
                </a:gridCol>
              </a:tblGrid>
              <a:tr h="1310581">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en-US" altLang="zh-CN" sz="1200" b="1" i="0" u="none" strike="noStrike" cap="none" normalizeH="0" baseline="0" dirty="0" smtClean="0">
                          <a:ln>
                            <a:noFill/>
                          </a:ln>
                          <a:solidFill>
                            <a:srgbClr val="FFFF00"/>
                          </a:solidFill>
                          <a:effectLst/>
                          <a:latin typeface="楷体_GB2312" pitchFamily="49" charset="-122"/>
                          <a:ea typeface="黑体" panose="02010609060101010101" pitchFamily="49" charset="-122"/>
                        </a:rPr>
                        <a:t>SAAS</a:t>
                      </a:r>
                      <a:r>
                        <a:rPr kumimoji="0" lang="en-US" altLang="zh-CN" sz="1200" b="1" i="0" u="none" strike="noStrike" cap="none" normalizeH="0" baseline="0" dirty="0" smtClean="0">
                          <a:ln>
                            <a:noFill/>
                          </a:ln>
                          <a:solidFill>
                            <a:srgbClr val="FFFF00"/>
                          </a:solidFill>
                          <a:effectLst/>
                          <a:latin typeface="黑体" panose="02010609060101010101" pitchFamily="49" charset="-122"/>
                          <a:ea typeface="黑体" panose="02010609060101010101" pitchFamily="49" charset="-122"/>
                        </a:rPr>
                        <a:t>(</a:t>
                      </a:r>
                      <a:r>
                        <a:rPr kumimoji="0" lang="zh-CN" altLang="en-US" sz="1200" b="1" i="0" u="none" strike="noStrike" cap="none" normalizeH="0" baseline="0" dirty="0" smtClean="0">
                          <a:ln>
                            <a:noFill/>
                          </a:ln>
                          <a:solidFill>
                            <a:srgbClr val="FFFF00"/>
                          </a:solidFill>
                          <a:effectLst/>
                          <a:latin typeface="黑体" panose="02010609060101010101" pitchFamily="49" charset="-122"/>
                          <a:ea typeface="黑体" panose="02010609060101010101" pitchFamily="49" charset="-122"/>
                        </a:rPr>
                        <a:t>即软件服务</a:t>
                      </a:r>
                      <a:r>
                        <a:rPr kumimoji="0" lang="en-US" altLang="zh-CN" sz="1200" b="1" i="0" u="none" strike="noStrike" cap="none" normalizeH="0" baseline="0" dirty="0" smtClean="0">
                          <a:ln>
                            <a:noFill/>
                          </a:ln>
                          <a:solidFill>
                            <a:srgbClr val="FFFF00"/>
                          </a:solidFill>
                          <a:effectLst/>
                          <a:latin typeface="黑体" panose="02010609060101010101" pitchFamily="49" charset="-122"/>
                          <a:ea typeface="黑体" panose="02010609060101010101" pitchFamily="49" charset="-122"/>
                        </a:rPr>
                        <a: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通过浏览器把程序传给成千上万的用户。在用户眼中看来，这样会省去在服务器和软件授权上的开支；从供应商角度来看，这样只需要维持一个程序就够了，这样能够减少成本。</a:t>
                      </a:r>
                      <a:r>
                        <a:rPr kumimoji="0" lang="en-US" altLang="zh-CN"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 </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Salesforce.com</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是迄今为止这类服务最为出名的公司。</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在人力资源管理程序和</a:t>
                      </a:r>
                      <a:r>
                        <a:rPr kumimoji="0" lang="en-US" altLang="zh-CN"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ERP</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中比较常用。 </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Google Apps</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和</a:t>
                      </a:r>
                      <a:r>
                        <a:rPr kumimoji="0" lang="en-US" altLang="zh-CN" sz="1600" b="1" i="0" u="none" strike="noStrike" cap="none" normalizeH="0" baseline="0" dirty="0" err="1" smtClean="0">
                          <a:ln>
                            <a:noFill/>
                          </a:ln>
                          <a:solidFill>
                            <a:srgbClr val="00B0F0"/>
                          </a:solidFill>
                          <a:effectLst/>
                          <a:latin typeface="楷体_GB2312" pitchFamily="49" charset="-122"/>
                          <a:ea typeface="黑体" panose="02010609060101010101" pitchFamily="49" charset="-122"/>
                        </a:rPr>
                        <a:t>Zoho</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 Office</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也是类似的服务</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48248509"/>
                  </a:ext>
                </a:extLst>
              </a:tr>
              <a:tr h="859491">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实用计算</a:t>
                      </a:r>
                      <a:endParaRPr kumimoji="0" lang="zh-CN" altLang="en-US" sz="1200" b="0" i="0" u="none" strike="noStrike" cap="none" normalizeH="0" baseline="0" smtClean="0">
                        <a:ln>
                          <a:noFill/>
                        </a:ln>
                        <a:solidFill>
                          <a:srgbClr val="FFFF00"/>
                        </a:solidFill>
                        <a:effectLst/>
                        <a:latin typeface="Verdana" panose="020B0604030504040204" pitchFamily="34" charset="0"/>
                        <a:ea typeface="楷体_GB2312" pitchFamily="49" charset="-122"/>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这种云计算是为</a:t>
                      </a:r>
                      <a:r>
                        <a:rPr kumimoji="0" lang="en-US" altLang="zh-CN"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IT</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行业创造虚拟的数据中心使得其能够把内存、</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I/O</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设备、存储和计算能力集中起来成为一个虚拟的资源池来为整个网络提供服务。最近才在                                                </a:t>
                      </a:r>
                    </a:p>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提供存储服务和虚拟服务器的公司中新生。</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869665549"/>
                  </a:ext>
                </a:extLst>
              </a:tr>
              <a:tr h="706282">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网络服务</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同</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关系密切，网络服务提供者们能够提供</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API</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让开发者能够开发更多基于互联网的应用，而不是提供单机程序。</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784791753"/>
                  </a:ext>
                </a:extLst>
              </a:tr>
              <a:tr h="736437">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rgbClr val="FFFF00"/>
                          </a:solidFill>
                          <a:effectLst/>
                          <a:latin typeface="楷体_GB2312" pitchFamily="49" charset="-122"/>
                          <a:ea typeface="黑体" panose="02010609060101010101" pitchFamily="49" charset="-122"/>
                        </a:rPr>
                        <a:t>PaaS(</a:t>
                      </a:r>
                      <a:r>
                        <a:rPr kumimoji="0" lang="zh-CN" altLang="en-US" sz="1200" b="1" i="0" u="none" strike="noStrike" cap="none" normalizeH="0" baseline="0" smtClean="0">
                          <a:ln>
                            <a:noFill/>
                          </a:ln>
                          <a:solidFill>
                            <a:srgbClr val="FFFF00"/>
                          </a:solidFill>
                          <a:effectLst/>
                          <a:latin typeface="楷体_GB2312" pitchFamily="49" charset="-122"/>
                          <a:ea typeface="黑体" panose="02010609060101010101" pitchFamily="49" charset="-122"/>
                        </a:rPr>
                        <a:t>即</a:t>
                      </a: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平台服务</a:t>
                      </a:r>
                      <a:r>
                        <a:rPr kumimoji="0" lang="en-US" altLang="zh-CN"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另一种</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，这种形式的云计算把开发环境作为一种服务来提供。你可以使用中间商的设备来开发自己的程序并通过互联网和其服务器传到用户手中。</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3346668175"/>
                  </a:ext>
                </a:extLst>
              </a:tr>
              <a:tr h="1053867">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rgbClr val="FFFF00"/>
                          </a:solidFill>
                          <a:effectLst/>
                          <a:latin typeface="楷体_GB2312" pitchFamily="49" charset="-122"/>
                          <a:ea typeface="黑体" panose="02010609060101010101" pitchFamily="49" charset="-122"/>
                        </a:rPr>
                        <a:t>MSP</a:t>
                      </a: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（管理服务提供商）</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最古老的云计算运用之一。这种应用更多的是面向</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IT</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行业而不是终端用户，常用于邮件病毒扫描、程序监控等等。</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3418451984"/>
                  </a:ext>
                </a:extLst>
              </a:tr>
              <a:tr h="822916">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商业服务平台</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和</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MSP</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的混合应用，该类云计算为用户和提供商之间的互动提供了一个平台。比如用户个人开支管理系统，能够根据用户的设置来管理其开支并协调其订购的各种服务。</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1462258357"/>
                  </a:ext>
                </a:extLst>
              </a:tr>
            </a:tbl>
          </a:graphicData>
        </a:graphic>
      </p:graphicFrame>
      <p:sp>
        <p:nvSpPr>
          <p:cNvPr id="20506" name="矩形 7"/>
          <p:cNvSpPr>
            <a:spLocks noChangeArrowheads="1"/>
          </p:cNvSpPr>
          <p:nvPr/>
        </p:nvSpPr>
        <p:spPr bwMode="auto">
          <a:xfrm>
            <a:off x="214313" y="242888"/>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云计算六大服务方式</a:t>
            </a:r>
          </a:p>
        </p:txBody>
      </p:sp>
    </p:spTree>
    <p:extLst>
      <p:ext uri="{BB962C8B-B14F-4D97-AF65-F5344CB8AC3E}">
        <p14:creationId xmlns:p14="http://schemas.microsoft.com/office/powerpoint/2010/main" val="1754445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CC9F5C6F-BBC0-415D-A073-BA5516B0EEFF}" type="slidenum">
              <a:rPr lang="en-US" altLang="zh-CN" sz="1000">
                <a:solidFill>
                  <a:srgbClr val="FFFFFF"/>
                </a:solidFill>
              </a:rPr>
              <a:pPr algn="l">
                <a:spcBef>
                  <a:spcPct val="0"/>
                </a:spcBef>
                <a:buFontTx/>
                <a:buNone/>
              </a:pPr>
              <a:t>13</a:t>
            </a:fld>
            <a:endParaRPr lang="en-US" altLang="zh-CN" sz="1000">
              <a:solidFill>
                <a:srgbClr val="FFFFFF"/>
              </a:solidFill>
            </a:endParaRPr>
          </a:p>
        </p:txBody>
      </p:sp>
      <p:sp>
        <p:nvSpPr>
          <p:cNvPr id="5" name="Rectangle 2"/>
          <p:cNvSpPr txBox="1">
            <a:spLocks noChangeArrowheads="1"/>
          </p:cNvSpPr>
          <p:nvPr/>
        </p:nvSpPr>
        <p:spPr>
          <a:xfrm>
            <a:off x="827212" y="228600"/>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云计算的服务类型</a:t>
            </a:r>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393" y="876300"/>
            <a:ext cx="5481754"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28600" y="3390900"/>
            <a:ext cx="8763000" cy="3455690"/>
          </a:xfrm>
          <a:prstGeom prst="rect">
            <a:avLst/>
          </a:prstGeom>
          <a:noFill/>
        </p:spPr>
        <p:txBody>
          <a:bodyPr wrap="square" rtlCol="0">
            <a:spAutoFit/>
          </a:bodyPr>
          <a:lstStyle/>
          <a:p>
            <a:pPr>
              <a:lnSpc>
                <a:spcPts val="2400"/>
              </a:lnSpc>
            </a:pP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将硬件设备等基础资源封装成服务供用户使用，如亚马逊云计算</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AWS</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弹性计算云</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EC2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和简单存储服务</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环境中，用户相当于在使用裸机和磁盘，既可以让它运行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，也可以让它运行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Linux</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，用户</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必须考虑如何才能让多台机器协同工作</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。同时</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是由公众共享的，因而具有更高的资源使用效率。</a:t>
            </a:r>
          </a:p>
          <a:p>
            <a:pPr>
              <a:lnSpc>
                <a:spcPts val="2400"/>
              </a:lnSpc>
            </a:pP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提供</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用户应用程序的运行环境，典型的如</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Google App Engine</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自身负责资源的动态扩展和容错管理，用户应用程序不必过多考虑节点间的配合问题。但与此同时，用户的自主权降低，必须使用特定的编程环境并遵照特定的编程模型。这有点像在高性能集群计算机里进行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MPI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编程，只适用于解决某些特定的计算问题</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2400"/>
              </a:lnSpc>
            </a:pPr>
            <a:r>
              <a:rPr lang="en-US" altLang="zh-CN" i="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将</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某些特定应用软件功能封装成</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服务。</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既不像</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一样提供计算或存储资源类型的服务，也不像</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一样提供运行用户自定义应用程序的环境， 它只提供某些专门用途的服务供应用调用。</a:t>
            </a:r>
            <a:endParaRPr 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16661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7EAD25D6-2EA5-444C-AC71-4B48EC14BFBC}" type="slidenum">
              <a:rPr lang="en-US" altLang="zh-CN" sz="1000">
                <a:solidFill>
                  <a:srgbClr val="FFFFFF"/>
                </a:solidFill>
              </a:rPr>
              <a:pPr algn="l">
                <a:spcBef>
                  <a:spcPct val="0"/>
                </a:spcBef>
                <a:buFontTx/>
                <a:buNone/>
              </a:pPr>
              <a:t>14</a:t>
            </a:fld>
            <a:endParaRPr lang="en-US" altLang="zh-CN" sz="1000">
              <a:solidFill>
                <a:srgbClr val="FFFFFF"/>
              </a:solidFill>
            </a:endParaRPr>
          </a:p>
        </p:txBody>
      </p:sp>
      <p:sp>
        <p:nvSpPr>
          <p:cNvPr id="36886" name="TextBox 115"/>
          <p:cNvSpPr txBox="1">
            <a:spLocks noChangeArrowheads="1"/>
          </p:cNvSpPr>
          <p:nvPr/>
        </p:nvSpPr>
        <p:spPr bwMode="auto">
          <a:xfrm>
            <a:off x="0" y="400050"/>
            <a:ext cx="5572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smtClean="0">
                <a:latin typeface="黑体" panose="02010609060101010101" pitchFamily="49" charset="-122"/>
                <a:ea typeface="黑体" panose="02010609060101010101" pitchFamily="49" charset="-122"/>
                <a:cs typeface="Arial" panose="020B0604020202020204" pitchFamily="34" charset="0"/>
              </a:rPr>
              <a:t>云</a:t>
            </a:r>
            <a:r>
              <a:rPr lang="zh-CN" altLang="en-US" dirty="0">
                <a:latin typeface="黑体" panose="02010609060101010101" pitchFamily="49" charset="-122"/>
                <a:ea typeface="黑体" panose="02010609060101010101" pitchFamily="49" charset="-122"/>
                <a:cs typeface="Arial" panose="020B0604020202020204" pitchFamily="34" charset="0"/>
              </a:rPr>
              <a:t>计算服务层次</a:t>
            </a:r>
          </a:p>
        </p:txBody>
      </p:sp>
      <p:grpSp>
        <p:nvGrpSpPr>
          <p:cNvPr id="2" name="组合 1"/>
          <p:cNvGrpSpPr/>
          <p:nvPr/>
        </p:nvGrpSpPr>
        <p:grpSpPr>
          <a:xfrm>
            <a:off x="357188" y="1714500"/>
            <a:ext cx="8501062" cy="4143375"/>
            <a:chOff x="357188" y="1714500"/>
            <a:chExt cx="8501062" cy="4143375"/>
          </a:xfrm>
        </p:grpSpPr>
        <p:sp>
          <p:nvSpPr>
            <p:cNvPr id="83" name="Freeform 79"/>
            <p:cNvSpPr>
              <a:spLocks/>
            </p:cNvSpPr>
            <p:nvPr/>
          </p:nvSpPr>
          <p:spPr bwMode="gray">
            <a:xfrm>
              <a:off x="4214813" y="4714875"/>
              <a:ext cx="4643437" cy="1143000"/>
            </a:xfrm>
            <a:custGeom>
              <a:avLst/>
              <a:gdLst>
                <a:gd name="T0" fmla="*/ 0 w 2561"/>
                <a:gd name="T1" fmla="*/ 620 h 621"/>
                <a:gd name="T2" fmla="*/ 2560 w 2561"/>
                <a:gd name="T3" fmla="*/ 620 h 621"/>
                <a:gd name="T4" fmla="*/ 2172 w 2561"/>
                <a:gd name="T5" fmla="*/ 0 h 621"/>
                <a:gd name="T6" fmla="*/ 382 w 2561"/>
                <a:gd name="T7" fmla="*/ 0 h 621"/>
                <a:gd name="T8" fmla="*/ 0 w 2561"/>
                <a:gd name="T9" fmla="*/ 620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chemeClr val="folHlink">
                    <a:gamma/>
                    <a:tint val="43922"/>
                    <a:invGamma/>
                  </a:schemeClr>
                </a:gs>
                <a:gs pos="100000">
                  <a:schemeClr val="folHlink"/>
                </a:gs>
              </a:gsLst>
              <a:lin ang="2700000" scaled="1"/>
            </a:gradFill>
            <a:ln w="12700" cap="rnd">
              <a:noFill/>
              <a:round/>
              <a:headEnd/>
              <a:tailEnd/>
            </a:ln>
          </p:spPr>
          <p:txBody>
            <a:bodyPr/>
            <a:lstStyle/>
            <a:p>
              <a:pPr algn="ctr" eaLnBrk="1" hangingPunct="1">
                <a:defRPr/>
              </a:pPr>
              <a:endParaRPr lang="en-US" altLang="zh-CN" dirty="0">
                <a:latin typeface="Arial" charset="0"/>
                <a:cs typeface="Arial" charset="0"/>
              </a:endParaRPr>
            </a:p>
            <a:p>
              <a:pPr algn="ctr" eaLnBrk="1" hangingPunct="1">
                <a:defRPr/>
              </a:pPr>
              <a:r>
                <a:rPr lang="en-US" altLang="zh-CN" dirty="0">
                  <a:latin typeface="Arial" charset="0"/>
                  <a:cs typeface="Arial" charset="0"/>
                </a:rPr>
                <a:t>IT</a:t>
              </a:r>
              <a:r>
                <a:rPr lang="zh-CN" altLang="en-US" dirty="0">
                  <a:latin typeface="Arial" charset="0"/>
                  <a:cs typeface="Arial" charset="0"/>
                </a:rPr>
                <a:t>基础设施（</a:t>
              </a:r>
              <a:r>
                <a:rPr lang="en-US" altLang="zh-CN" dirty="0" err="1">
                  <a:latin typeface="Arial" charset="0"/>
                  <a:cs typeface="Arial" charset="0"/>
                </a:rPr>
                <a:t>IaaS</a:t>
              </a:r>
              <a:r>
                <a:rPr lang="zh-CN" altLang="en-US" dirty="0">
                  <a:latin typeface="Arial" charset="0"/>
                  <a:cs typeface="Arial" charset="0"/>
                </a:rPr>
                <a:t>）</a:t>
              </a:r>
            </a:p>
          </p:txBody>
        </p:sp>
        <p:sp>
          <p:nvSpPr>
            <p:cNvPr id="86" name="Freeform 82"/>
            <p:cNvSpPr>
              <a:spLocks/>
            </p:cNvSpPr>
            <p:nvPr/>
          </p:nvSpPr>
          <p:spPr bwMode="ltGray">
            <a:xfrm>
              <a:off x="5000625" y="3357563"/>
              <a:ext cx="3143250" cy="1214437"/>
            </a:xfrm>
            <a:custGeom>
              <a:avLst/>
              <a:gdLst>
                <a:gd name="T0" fmla="*/ 0 w 1669"/>
                <a:gd name="T1" fmla="*/ 628 h 629"/>
                <a:gd name="T2" fmla="*/ 1668 w 1669"/>
                <a:gd name="T3" fmla="*/ 628 h 629"/>
                <a:gd name="T4" fmla="*/ 1281 w 1669"/>
                <a:gd name="T5" fmla="*/ 0 h 629"/>
                <a:gd name="T6" fmla="*/ 388 w 1669"/>
                <a:gd name="T7" fmla="*/ 0 h 629"/>
                <a:gd name="T8" fmla="*/ 0 w 1669"/>
                <a:gd name="T9" fmla="*/ 628 h 629"/>
                <a:gd name="T10" fmla="*/ 0 60000 65536"/>
                <a:gd name="T11" fmla="*/ 0 60000 65536"/>
                <a:gd name="T12" fmla="*/ 0 60000 65536"/>
                <a:gd name="T13" fmla="*/ 0 60000 65536"/>
                <a:gd name="T14" fmla="*/ 0 60000 65536"/>
                <a:gd name="T15" fmla="*/ 0 w 1669"/>
                <a:gd name="T16" fmla="*/ 0 h 629"/>
                <a:gd name="T17" fmla="*/ 1669 w 1669"/>
                <a:gd name="T18" fmla="*/ 629 h 629"/>
              </a:gdLst>
              <a:ahLst/>
              <a:cxnLst>
                <a:cxn ang="T10">
                  <a:pos x="T0" y="T1"/>
                </a:cxn>
                <a:cxn ang="T11">
                  <a:pos x="T2" y="T3"/>
                </a:cxn>
                <a:cxn ang="T12">
                  <a:pos x="T4" y="T5"/>
                </a:cxn>
                <a:cxn ang="T13">
                  <a:pos x="T6" y="T7"/>
                </a:cxn>
                <a:cxn ang="T14">
                  <a:pos x="T8" y="T9"/>
                </a:cxn>
              </a:cxnLst>
              <a:rect l="T15" t="T16" r="T17" b="T18"/>
              <a:pathLst>
                <a:path w="1669" h="629">
                  <a:moveTo>
                    <a:pt x="0" y="628"/>
                  </a:moveTo>
                  <a:lnTo>
                    <a:pt x="1668" y="628"/>
                  </a:lnTo>
                  <a:lnTo>
                    <a:pt x="1281" y="0"/>
                  </a:lnTo>
                  <a:lnTo>
                    <a:pt x="388" y="0"/>
                  </a:lnTo>
                  <a:lnTo>
                    <a:pt x="0" y="628"/>
                  </a:lnTo>
                </a:path>
              </a:pathLst>
            </a:custGeom>
            <a:gradFill rotWithShape="0">
              <a:gsLst>
                <a:gs pos="0">
                  <a:schemeClr val="accent2">
                    <a:gamma/>
                    <a:tint val="63922"/>
                    <a:invGamma/>
                  </a:schemeClr>
                </a:gs>
                <a:gs pos="100000">
                  <a:schemeClr val="accent2"/>
                </a:gs>
              </a:gsLst>
              <a:lin ang="2700000" scaled="1"/>
            </a:gradFill>
            <a:ln w="12700" cap="rnd">
              <a:noFill/>
              <a:round/>
              <a:headEnd/>
              <a:tailEnd/>
            </a:ln>
          </p:spPr>
          <p:txBody>
            <a:bodyPr/>
            <a:lstStyle/>
            <a:p>
              <a:pPr algn="ctr" eaLnBrk="1" hangingPunct="1">
                <a:defRPr/>
              </a:pPr>
              <a:endParaRPr lang="en-US" altLang="zh-CN" dirty="0">
                <a:latin typeface="Arial" charset="0"/>
                <a:cs typeface="Arial" charset="0"/>
              </a:endParaRPr>
            </a:p>
            <a:p>
              <a:pPr algn="ctr" eaLnBrk="1" hangingPunct="1">
                <a:defRPr/>
              </a:pPr>
              <a:r>
                <a:rPr lang="zh-CN" altLang="en-US" dirty="0">
                  <a:latin typeface="Arial" charset="0"/>
                  <a:cs typeface="Arial" charset="0"/>
                </a:rPr>
                <a:t>平台（</a:t>
              </a:r>
              <a:r>
                <a:rPr lang="en-US" altLang="zh-CN" dirty="0" err="1">
                  <a:latin typeface="Arial" charset="0"/>
                  <a:cs typeface="Arial" charset="0"/>
                </a:rPr>
                <a:t>PaaS</a:t>
              </a:r>
              <a:r>
                <a:rPr lang="zh-CN" altLang="en-US" dirty="0">
                  <a:latin typeface="Arial" charset="0"/>
                  <a:cs typeface="Arial" charset="0"/>
                </a:rPr>
                <a:t>）</a:t>
              </a:r>
              <a:endParaRPr lang="en-US" altLang="zh-CN" dirty="0">
                <a:latin typeface="Arial" charset="0"/>
                <a:cs typeface="Arial" charset="0"/>
              </a:endParaRPr>
            </a:p>
            <a:p>
              <a:pPr algn="ctr" eaLnBrk="1" hangingPunct="1">
                <a:defRPr/>
              </a:pPr>
              <a:endParaRPr lang="zh-CN" altLang="en-US" dirty="0">
                <a:latin typeface="Arial" charset="0"/>
                <a:cs typeface="Arial" charset="0"/>
              </a:endParaRPr>
            </a:p>
          </p:txBody>
        </p:sp>
        <p:sp>
          <p:nvSpPr>
            <p:cNvPr id="88" name="Freeform 84"/>
            <p:cNvSpPr>
              <a:spLocks/>
            </p:cNvSpPr>
            <p:nvPr/>
          </p:nvSpPr>
          <p:spPr bwMode="gray">
            <a:xfrm>
              <a:off x="5715000" y="1714500"/>
              <a:ext cx="1714500" cy="1500188"/>
            </a:xfrm>
            <a:custGeom>
              <a:avLst/>
              <a:gdLst>
                <a:gd name="T0" fmla="*/ 0 w 773"/>
                <a:gd name="T1" fmla="*/ 624 h 625"/>
                <a:gd name="T2" fmla="*/ 772 w 773"/>
                <a:gd name="T3" fmla="*/ 624 h 625"/>
                <a:gd name="T4" fmla="*/ 387 w 773"/>
                <a:gd name="T5" fmla="*/ 0 h 625"/>
                <a:gd name="T6" fmla="*/ 0 w 773"/>
                <a:gd name="T7" fmla="*/ 624 h 625"/>
                <a:gd name="T8" fmla="*/ 0 60000 65536"/>
                <a:gd name="T9" fmla="*/ 0 60000 65536"/>
                <a:gd name="T10" fmla="*/ 0 60000 65536"/>
                <a:gd name="T11" fmla="*/ 0 60000 65536"/>
                <a:gd name="T12" fmla="*/ 0 w 773"/>
                <a:gd name="T13" fmla="*/ 0 h 625"/>
                <a:gd name="T14" fmla="*/ 773 w 773"/>
                <a:gd name="T15" fmla="*/ 625 h 625"/>
              </a:gdLst>
              <a:ahLst/>
              <a:cxnLst>
                <a:cxn ang="T8">
                  <a:pos x="T0" y="T1"/>
                </a:cxn>
                <a:cxn ang="T9">
                  <a:pos x="T2" y="T3"/>
                </a:cxn>
                <a:cxn ang="T10">
                  <a:pos x="T4" y="T5"/>
                </a:cxn>
                <a:cxn ang="T11">
                  <a:pos x="T6" y="T7"/>
                </a:cxn>
              </a:cxnLst>
              <a:rect l="T12" t="T13" r="T14" b="T15"/>
              <a:pathLst>
                <a:path w="773" h="625">
                  <a:moveTo>
                    <a:pt x="0" y="624"/>
                  </a:moveTo>
                  <a:lnTo>
                    <a:pt x="772" y="624"/>
                  </a:lnTo>
                  <a:lnTo>
                    <a:pt x="387" y="0"/>
                  </a:lnTo>
                  <a:lnTo>
                    <a:pt x="0" y="624"/>
                  </a:lnTo>
                </a:path>
              </a:pathLst>
            </a:custGeom>
            <a:gradFill rotWithShape="0">
              <a:gsLst>
                <a:gs pos="0">
                  <a:schemeClr val="folHlink">
                    <a:gamma/>
                    <a:tint val="47451"/>
                    <a:invGamma/>
                  </a:schemeClr>
                </a:gs>
                <a:gs pos="100000">
                  <a:schemeClr val="folHlink"/>
                </a:gs>
              </a:gsLst>
              <a:lin ang="2700000" scaled="1"/>
            </a:gradFill>
            <a:ln w="12700" cap="rnd">
              <a:noFill/>
              <a:round/>
              <a:headEnd/>
              <a:tailEnd/>
            </a:ln>
          </p:spPr>
          <p:txBody>
            <a:bodyPr/>
            <a:lstStyle/>
            <a:p>
              <a:pPr algn="ctr" eaLnBrk="1" hangingPunct="1">
                <a:defRPr/>
              </a:pPr>
              <a:endParaRPr lang="zh-CN" altLang="en-US" dirty="0">
                <a:latin typeface="Arial" charset="0"/>
                <a:cs typeface="Arial" charset="0"/>
              </a:endParaRPr>
            </a:p>
          </p:txBody>
        </p:sp>
        <p:sp>
          <p:nvSpPr>
            <p:cNvPr id="36871" name="TextBox 94"/>
            <p:cNvSpPr txBox="1">
              <a:spLocks noChangeArrowheads="1"/>
            </p:cNvSpPr>
            <p:nvPr/>
          </p:nvSpPr>
          <p:spPr bwMode="auto">
            <a:xfrm>
              <a:off x="6215063" y="2214563"/>
              <a:ext cx="1000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cs typeface="Arial" panose="020B0604020202020204" pitchFamily="34" charset="0"/>
                </a:rPr>
                <a:t>应用</a:t>
              </a:r>
              <a:r>
                <a:rPr lang="en-US" altLang="zh-CN" sz="1800">
                  <a:cs typeface="Arial" panose="020B0604020202020204" pitchFamily="34" charset="0"/>
                </a:rPr>
                <a:t>(SaaS)</a:t>
              </a:r>
            </a:p>
          </p:txBody>
        </p:sp>
        <p:pic>
          <p:nvPicPr>
            <p:cNvPr id="36872"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5" y="2071688"/>
              <a:ext cx="9286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5"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3357563"/>
              <a:ext cx="2000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5"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4714875"/>
              <a:ext cx="321468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Box 99"/>
            <p:cNvSpPr txBox="1">
              <a:spLocks noChangeArrowheads="1"/>
            </p:cNvSpPr>
            <p:nvPr/>
          </p:nvSpPr>
          <p:spPr bwMode="auto">
            <a:xfrm>
              <a:off x="357188" y="1785938"/>
              <a:ext cx="4357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b="1">
                  <a:cs typeface="Arial" panose="020B0604020202020204" pitchFamily="34" charset="0"/>
                </a:rPr>
                <a:t>Software as a Service(SaaS</a:t>
              </a:r>
              <a:r>
                <a:rPr lang="en-US" altLang="zh-CN" sz="1800" b="1">
                  <a:cs typeface="Arial" panose="020B0604020202020204" pitchFamily="34" charset="0"/>
                </a:rPr>
                <a:t>)</a:t>
              </a:r>
            </a:p>
          </p:txBody>
        </p:sp>
        <p:pic>
          <p:nvPicPr>
            <p:cNvPr id="36876" name="图片 101" descr="QQ截图未命名.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286000"/>
              <a:ext cx="1571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7" name="图片 103" descr="QQ截图未命名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2357438"/>
              <a:ext cx="1123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8" name="图片 106" descr="QQ截图未命名222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43125" y="2357438"/>
              <a:ext cx="11906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图片 107" descr="88.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571875"/>
              <a:ext cx="819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0" name="图片 108" descr="66.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57313" y="3786188"/>
              <a:ext cx="1295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1" name="图片 109" descr="767.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28688" y="5143500"/>
              <a:ext cx="1066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2" name="图片 110" descr="22.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4375" y="3786188"/>
              <a:ext cx="5810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3" name="图片 111" descr="55.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214563" y="5214938"/>
              <a:ext cx="10191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4" name="TextBox 112"/>
            <p:cNvSpPr txBox="1">
              <a:spLocks noChangeArrowheads="1"/>
            </p:cNvSpPr>
            <p:nvPr/>
          </p:nvSpPr>
          <p:spPr bwMode="auto">
            <a:xfrm>
              <a:off x="357188" y="3286125"/>
              <a:ext cx="4000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b="1">
                  <a:cs typeface="Arial" panose="020B0604020202020204" pitchFamily="34" charset="0"/>
                </a:rPr>
                <a:t>Platform as a Service(PaaS)</a:t>
              </a:r>
            </a:p>
          </p:txBody>
        </p:sp>
        <p:sp>
          <p:nvSpPr>
            <p:cNvPr id="36885" name="TextBox 114"/>
            <p:cNvSpPr txBox="1">
              <a:spLocks noChangeArrowheads="1"/>
            </p:cNvSpPr>
            <p:nvPr/>
          </p:nvSpPr>
          <p:spPr bwMode="auto">
            <a:xfrm>
              <a:off x="357188" y="4714875"/>
              <a:ext cx="4214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b="1">
                  <a:cs typeface="Arial" panose="020B0604020202020204" pitchFamily="34" charset="0"/>
                </a:rPr>
                <a:t>Infrastructure as a Service laas</a:t>
              </a:r>
            </a:p>
          </p:txBody>
        </p:sp>
        <p:pic>
          <p:nvPicPr>
            <p:cNvPr id="36887" name="图片 23" descr="QQ截图未命名1.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571750" y="3714750"/>
              <a:ext cx="7143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53402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3"/>
          <p:cNvSpPr txBox="1">
            <a:spLocks noChangeArrowheads="1"/>
          </p:cNvSpPr>
          <p:nvPr/>
        </p:nvSpPr>
        <p:spPr bwMode="auto">
          <a:xfrm>
            <a:off x="0" y="471488"/>
            <a:ext cx="3571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云计算特点</a:t>
            </a:r>
          </a:p>
        </p:txBody>
      </p:sp>
      <p:grpSp>
        <p:nvGrpSpPr>
          <p:cNvPr id="2" name="组合 1"/>
          <p:cNvGrpSpPr/>
          <p:nvPr/>
        </p:nvGrpSpPr>
        <p:grpSpPr>
          <a:xfrm>
            <a:off x="1199680" y="471488"/>
            <a:ext cx="7368921" cy="4386263"/>
            <a:chOff x="142875" y="857250"/>
            <a:chExt cx="9001125" cy="5357813"/>
          </a:xfrm>
        </p:grpSpPr>
        <p:sp>
          <p:nvSpPr>
            <p:cNvPr id="5" name="矩形 4"/>
            <p:cNvSpPr/>
            <p:nvPr/>
          </p:nvSpPr>
          <p:spPr>
            <a:xfrm>
              <a:off x="2071688" y="1928813"/>
              <a:ext cx="2714625" cy="107156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买设备开发系统</a:t>
              </a:r>
            </a:p>
          </p:txBody>
        </p:sp>
        <p:sp>
          <p:nvSpPr>
            <p:cNvPr id="7" name="矩形 6"/>
            <p:cNvSpPr/>
            <p:nvPr/>
          </p:nvSpPr>
          <p:spPr>
            <a:xfrm>
              <a:off x="2071688" y="3000375"/>
              <a:ext cx="2714625" cy="107156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互联网</a:t>
              </a:r>
              <a:r>
                <a:rPr lang="en-US" altLang="zh-CN" sz="1400" b="1" dirty="0">
                  <a:solidFill>
                    <a:schemeClr val="tx1"/>
                  </a:solidFill>
                </a:rPr>
                <a:t>/</a:t>
              </a:r>
              <a:r>
                <a:rPr lang="zh-CN" altLang="en-US" sz="1400" b="1" dirty="0">
                  <a:solidFill>
                    <a:schemeClr val="tx1"/>
                  </a:solidFill>
                </a:rPr>
                <a:t>局域网</a:t>
              </a:r>
            </a:p>
          </p:txBody>
        </p:sp>
        <p:sp>
          <p:nvSpPr>
            <p:cNvPr id="8" name="矩形 7"/>
            <p:cNvSpPr/>
            <p:nvPr/>
          </p:nvSpPr>
          <p:spPr>
            <a:xfrm>
              <a:off x="2071688" y="4071938"/>
              <a:ext cx="2714625" cy="107156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支付设备和劳动力费用</a:t>
              </a:r>
            </a:p>
          </p:txBody>
        </p:sp>
        <p:sp>
          <p:nvSpPr>
            <p:cNvPr id="9" name="矩形 8"/>
            <p:cNvSpPr/>
            <p:nvPr/>
          </p:nvSpPr>
          <p:spPr>
            <a:xfrm>
              <a:off x="2071688" y="5143500"/>
              <a:ext cx="2714625" cy="107156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用户单一</a:t>
              </a:r>
            </a:p>
          </p:txBody>
        </p:sp>
        <p:sp>
          <p:nvSpPr>
            <p:cNvPr id="10" name="矩形 9"/>
            <p:cNvSpPr/>
            <p:nvPr/>
          </p:nvSpPr>
          <p:spPr>
            <a:xfrm>
              <a:off x="5786438" y="1928813"/>
              <a:ext cx="2786062" cy="1071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买外部服务</a:t>
              </a:r>
            </a:p>
          </p:txBody>
        </p:sp>
        <p:sp>
          <p:nvSpPr>
            <p:cNvPr id="11" name="矩形 10"/>
            <p:cNvSpPr/>
            <p:nvPr/>
          </p:nvSpPr>
          <p:spPr>
            <a:xfrm>
              <a:off x="5786438" y="5143500"/>
              <a:ext cx="2786062" cy="10715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sz="1400" b="1">
                  <a:solidFill>
                    <a:schemeClr val="tx1"/>
                  </a:solidFill>
                  <a:latin typeface="宋体" pitchFamily="2" charset="-122"/>
                  <a:ea typeface="Arial Unicode MS" pitchFamily="34" charset="-122"/>
                  <a:cs typeface="Arial Unicode MS" pitchFamily="34" charset="-122"/>
                </a:rPr>
                <a:t>可扩展</a:t>
              </a:r>
              <a:r>
                <a:rPr lang="en-US" altLang="zh-CN" sz="1400" b="1">
                  <a:solidFill>
                    <a:schemeClr val="tx1"/>
                  </a:solidFill>
                  <a:latin typeface="宋体" pitchFamily="2" charset="-122"/>
                  <a:ea typeface="Arial Unicode MS" pitchFamily="34" charset="-122"/>
                  <a:cs typeface="Arial Unicode MS" pitchFamily="34" charset="-122"/>
                </a:rPr>
                <a:t>, </a:t>
              </a:r>
              <a:r>
                <a:rPr lang="zh-CN" altLang="en-US" sz="1400" b="1">
                  <a:solidFill>
                    <a:schemeClr val="tx1"/>
                  </a:solidFill>
                  <a:latin typeface="宋体" pitchFamily="2" charset="-122"/>
                  <a:ea typeface="Arial Unicode MS" pitchFamily="34" charset="-122"/>
                  <a:cs typeface="Arial Unicode MS" pitchFamily="34" charset="-122"/>
                </a:rPr>
                <a:t>有弹性</a:t>
              </a:r>
              <a:r>
                <a:rPr lang="en-US" altLang="zh-CN" sz="1400" b="1">
                  <a:solidFill>
                    <a:schemeClr val="tx1"/>
                  </a:solidFill>
                  <a:latin typeface="宋体" pitchFamily="2" charset="-122"/>
                  <a:ea typeface="Arial Unicode MS" pitchFamily="34" charset="-122"/>
                  <a:cs typeface="Arial Unicode MS" pitchFamily="34" charset="-122"/>
                </a:rPr>
                <a:t>, </a:t>
              </a:r>
              <a:r>
                <a:rPr lang="zh-CN" altLang="en-US" sz="1400" b="1">
                  <a:solidFill>
                    <a:schemeClr val="tx1"/>
                  </a:solidFill>
                  <a:latin typeface="宋体" pitchFamily="2" charset="-122"/>
                  <a:ea typeface="Arial Unicode MS" pitchFamily="34" charset="-122"/>
                  <a:cs typeface="Arial Unicode MS" pitchFamily="34" charset="-122"/>
                </a:rPr>
                <a:t>动态</a:t>
              </a:r>
              <a:r>
                <a:rPr lang="en-US" altLang="zh-CN" sz="1400" b="1">
                  <a:solidFill>
                    <a:schemeClr val="tx1"/>
                  </a:solidFill>
                  <a:latin typeface="宋体" pitchFamily="2" charset="-122"/>
                  <a:ea typeface="Arial Unicode MS" pitchFamily="34" charset="-122"/>
                  <a:cs typeface="Arial Unicode MS" pitchFamily="34" charset="-122"/>
                </a:rPr>
                <a:t>,</a:t>
              </a:r>
              <a:r>
                <a:rPr lang="zh-CN" altLang="en-US" sz="1400" b="1">
                  <a:solidFill>
                    <a:schemeClr val="tx1"/>
                  </a:solidFill>
                  <a:latin typeface="宋体" pitchFamily="2" charset="-122"/>
                  <a:ea typeface="Arial Unicode MS" pitchFamily="34" charset="-122"/>
                  <a:cs typeface="Arial Unicode MS" pitchFamily="34" charset="-122"/>
                </a:rPr>
                <a:t>多用户  </a:t>
              </a:r>
            </a:p>
          </p:txBody>
        </p:sp>
        <p:sp>
          <p:nvSpPr>
            <p:cNvPr id="12" name="矩形 11"/>
            <p:cNvSpPr/>
            <p:nvPr/>
          </p:nvSpPr>
          <p:spPr>
            <a:xfrm>
              <a:off x="5786438" y="4071938"/>
              <a:ext cx="2786062" cy="1071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sz="1400" b="1">
                  <a:solidFill>
                    <a:schemeClr val="tx1"/>
                  </a:solidFill>
                  <a:latin typeface="宋体" pitchFamily="2" charset="-122"/>
                  <a:ea typeface="Arial Unicode MS" pitchFamily="34" charset="-122"/>
                  <a:cs typeface="Arial Unicode MS" pitchFamily="34" charset="-122"/>
                </a:rPr>
                <a:t>所用即所付</a:t>
              </a:r>
            </a:p>
          </p:txBody>
        </p:sp>
        <p:sp>
          <p:nvSpPr>
            <p:cNvPr id="13" name="矩形 12"/>
            <p:cNvSpPr/>
            <p:nvPr/>
          </p:nvSpPr>
          <p:spPr>
            <a:xfrm>
              <a:off x="5786438" y="3000375"/>
              <a:ext cx="2786062" cy="10715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sz="1400" b="1">
                  <a:solidFill>
                    <a:schemeClr val="tx1"/>
                  </a:solidFill>
                  <a:latin typeface="宋体" pitchFamily="2" charset="-122"/>
                  <a:ea typeface="Arial Unicode MS" pitchFamily="34" charset="-122"/>
                  <a:cs typeface="Arial Unicode MS" pitchFamily="34" charset="-122"/>
                </a:rPr>
                <a:t>通过</a:t>
              </a:r>
              <a:r>
                <a:rPr lang="en-US" altLang="zh-CN" sz="1400" b="1">
                  <a:solidFill>
                    <a:schemeClr val="tx1"/>
                  </a:solidFill>
                  <a:latin typeface="宋体" pitchFamily="2" charset="-122"/>
                  <a:ea typeface="Arial Unicode MS" pitchFamily="34" charset="-122"/>
                  <a:cs typeface="Arial Unicode MS" pitchFamily="34" charset="-122"/>
                </a:rPr>
                <a:t>Internet</a:t>
              </a:r>
              <a:r>
                <a:rPr lang="zh-CN" altLang="en-US" sz="1400" b="1">
                  <a:solidFill>
                    <a:schemeClr val="tx1"/>
                  </a:solidFill>
                  <a:latin typeface="宋体" pitchFamily="2" charset="-122"/>
                  <a:ea typeface="Arial Unicode MS" pitchFamily="34" charset="-122"/>
                  <a:cs typeface="Arial Unicode MS" pitchFamily="34" charset="-122"/>
                </a:rPr>
                <a:t>使用 </a:t>
              </a:r>
              <a:r>
                <a:rPr lang="en-US" altLang="zh-CN" sz="1400" b="1">
                  <a:solidFill>
                    <a:schemeClr val="tx1"/>
                  </a:solidFill>
                  <a:latin typeface="宋体" pitchFamily="2" charset="-122"/>
                  <a:ea typeface="Arial Unicode MS" pitchFamily="34" charset="-122"/>
                  <a:cs typeface="Arial Unicode MS" pitchFamily="34" charset="-122"/>
                </a:rPr>
                <a:t>IFaPs (IP, HTML, HTTP) </a:t>
              </a:r>
            </a:p>
          </p:txBody>
        </p:sp>
        <p:sp>
          <p:nvSpPr>
            <p:cNvPr id="21516" name="TextBox 13"/>
            <p:cNvSpPr txBox="1">
              <a:spLocks noChangeArrowheads="1"/>
            </p:cNvSpPr>
            <p:nvPr/>
          </p:nvSpPr>
          <p:spPr bwMode="auto">
            <a:xfrm>
              <a:off x="2714625" y="1071563"/>
              <a:ext cx="2071688" cy="4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传统方式</a:t>
              </a:r>
            </a:p>
          </p:txBody>
        </p:sp>
        <p:sp>
          <p:nvSpPr>
            <p:cNvPr id="21517" name="TextBox 14"/>
            <p:cNvSpPr txBox="1">
              <a:spLocks noChangeArrowheads="1"/>
            </p:cNvSpPr>
            <p:nvPr/>
          </p:nvSpPr>
          <p:spPr bwMode="auto">
            <a:xfrm>
              <a:off x="6572250" y="1071563"/>
              <a:ext cx="1714500" cy="4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云计算</a:t>
              </a:r>
            </a:p>
          </p:txBody>
        </p:sp>
        <p:sp>
          <p:nvSpPr>
            <p:cNvPr id="16" name="TextBox 15"/>
            <p:cNvSpPr txBox="1"/>
            <p:nvPr/>
          </p:nvSpPr>
          <p:spPr>
            <a:xfrm>
              <a:off x="571500" y="2214563"/>
              <a:ext cx="1785938" cy="413543"/>
            </a:xfrm>
            <a:prstGeom prst="rect">
              <a:avLst/>
            </a:prstGeom>
            <a:noFill/>
          </p:spPr>
          <p:txBody>
            <a:bodyPr>
              <a:spAutoFit/>
            </a:bodyPr>
            <a:lstStyle/>
            <a:p>
              <a:pPr eaLnBrk="1" hangingPunct="1">
                <a:defRPr/>
              </a:pPr>
              <a:r>
                <a:rPr lang="zh-CN" altLang="en-US" sz="1600" b="1" dirty="0">
                  <a:solidFill>
                    <a:schemeClr val="accent6"/>
                  </a:solidFill>
                  <a:latin typeface="Arial" charset="0"/>
                  <a:ea typeface="宋体" charset="-122"/>
                </a:rPr>
                <a:t>实现模式</a:t>
              </a:r>
            </a:p>
          </p:txBody>
        </p:sp>
        <p:sp>
          <p:nvSpPr>
            <p:cNvPr id="17" name="TextBox 16"/>
            <p:cNvSpPr txBox="1"/>
            <p:nvPr/>
          </p:nvSpPr>
          <p:spPr>
            <a:xfrm>
              <a:off x="571500" y="3357563"/>
              <a:ext cx="1571625" cy="413543"/>
            </a:xfrm>
            <a:prstGeom prst="rect">
              <a:avLst/>
            </a:prstGeom>
            <a:noFill/>
          </p:spPr>
          <p:txBody>
            <a:bodyPr>
              <a:spAutoFit/>
            </a:bodyPr>
            <a:lstStyle/>
            <a:p>
              <a:pPr eaLnBrk="1" hangingPunct="1">
                <a:defRPr/>
              </a:pPr>
              <a:r>
                <a:rPr lang="zh-CN" altLang="en-US" sz="1600" b="1" dirty="0">
                  <a:solidFill>
                    <a:schemeClr val="accent6"/>
                  </a:solidFill>
                  <a:latin typeface="Arial" charset="0"/>
                  <a:ea typeface="宋体" charset="-122"/>
                </a:rPr>
                <a:t>人机界面</a:t>
              </a:r>
            </a:p>
          </p:txBody>
        </p:sp>
        <p:sp>
          <p:nvSpPr>
            <p:cNvPr id="18" name="TextBox 17"/>
            <p:cNvSpPr txBox="1"/>
            <p:nvPr/>
          </p:nvSpPr>
          <p:spPr>
            <a:xfrm>
              <a:off x="571500" y="4500563"/>
              <a:ext cx="1357313" cy="413543"/>
            </a:xfrm>
            <a:prstGeom prst="rect">
              <a:avLst/>
            </a:prstGeom>
            <a:noFill/>
          </p:spPr>
          <p:txBody>
            <a:bodyPr>
              <a:spAutoFit/>
            </a:bodyPr>
            <a:lstStyle/>
            <a:p>
              <a:pPr eaLnBrk="1" hangingPunct="1">
                <a:defRPr/>
              </a:pPr>
              <a:r>
                <a:rPr lang="zh-CN" altLang="en-US" sz="1600" b="1" dirty="0">
                  <a:solidFill>
                    <a:schemeClr val="accent6"/>
                  </a:solidFill>
                  <a:latin typeface="Arial" charset="0"/>
                  <a:ea typeface="宋体" charset="-122"/>
                </a:rPr>
                <a:t>商业模式</a:t>
              </a:r>
            </a:p>
          </p:txBody>
        </p:sp>
        <p:sp>
          <p:nvSpPr>
            <p:cNvPr id="19" name="TextBox 18"/>
            <p:cNvSpPr txBox="1"/>
            <p:nvPr/>
          </p:nvSpPr>
          <p:spPr>
            <a:xfrm>
              <a:off x="571500" y="5500688"/>
              <a:ext cx="1285875" cy="413543"/>
            </a:xfrm>
            <a:prstGeom prst="rect">
              <a:avLst/>
            </a:prstGeom>
            <a:noFill/>
          </p:spPr>
          <p:txBody>
            <a:bodyPr>
              <a:spAutoFit/>
            </a:bodyPr>
            <a:lstStyle/>
            <a:p>
              <a:pPr eaLnBrk="1" hangingPunct="1">
                <a:defRPr/>
              </a:pPr>
              <a:r>
                <a:rPr lang="zh-CN" altLang="en-US" sz="1600" b="1" dirty="0">
                  <a:solidFill>
                    <a:schemeClr val="accent6"/>
                  </a:solidFill>
                  <a:latin typeface="Arial" charset="0"/>
                  <a:ea typeface="宋体" charset="-122"/>
                </a:rPr>
                <a:t>技术模式</a:t>
              </a:r>
            </a:p>
          </p:txBody>
        </p:sp>
        <p:pic>
          <p:nvPicPr>
            <p:cNvPr id="21522" name="Picture 17" descr="화살표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2143125"/>
              <a:ext cx="10715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3" name="Picture 17" descr="화살표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3214688"/>
              <a:ext cx="1071562"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4" name="Picture 17" descr="화살표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4286250"/>
              <a:ext cx="10715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5" name="Picture 17" descr="화살표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5357813"/>
              <a:ext cx="1071562"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6" name="Picture 15" descr="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75" y="857250"/>
              <a:ext cx="23526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连接符 25"/>
            <p:cNvCxnSpPr/>
            <p:nvPr/>
          </p:nvCxnSpPr>
          <p:spPr>
            <a:xfrm>
              <a:off x="142875" y="3000375"/>
              <a:ext cx="9001125"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42875" y="4071938"/>
              <a:ext cx="9001125" cy="15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42875" y="5143500"/>
              <a:ext cx="9001125"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32100" y="5486400"/>
            <a:ext cx="9161482" cy="707886"/>
          </a:xfrm>
          <a:prstGeom prst="rect">
            <a:avLst/>
          </a:prstGeom>
          <a:noFill/>
        </p:spPr>
        <p:txBody>
          <a:bodyPr wrap="none" rtlCol="0">
            <a:spAutoFit/>
          </a:bodyPr>
          <a:lstStyle/>
          <a:p>
            <a:pPr eaLnBrk="1" hangingPunct="1">
              <a:buFont typeface="Wingdings" panose="05000000000000000000" pitchFamily="2" charset="2"/>
              <a:buNone/>
            </a:pPr>
            <a:r>
              <a:rPr lang="en-US" altLang="zh-CN" sz="2000" dirty="0" smtClean="0">
                <a:solidFill>
                  <a:srgbClr val="FF0000"/>
                </a:solidFill>
                <a:latin typeface="黑体" panose="02010609060101010101" pitchFamily="49" charset="-122"/>
                <a:ea typeface="黑体" panose="02010609060101010101" pitchFamily="49" charset="-122"/>
              </a:rPr>
              <a:t>1</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缩减部署</a:t>
            </a:r>
            <a:r>
              <a:rPr lang="zh-CN" altLang="en-US" sz="2000" dirty="0" smtClean="0">
                <a:solidFill>
                  <a:srgbClr val="FF0000"/>
                </a:solidFill>
                <a:latin typeface="黑体" panose="02010609060101010101" pitchFamily="49" charset="-122"/>
                <a:ea typeface="黑体" panose="02010609060101010101" pitchFamily="49" charset="-122"/>
              </a:rPr>
              <a:t>时间           </a:t>
            </a:r>
            <a:r>
              <a:rPr lang="en-US" altLang="zh-CN" sz="2000" dirty="0" smtClean="0">
                <a:solidFill>
                  <a:srgbClr val="FF0000"/>
                </a:solidFill>
                <a:latin typeface="黑体" panose="02010609060101010101" pitchFamily="49" charset="-122"/>
                <a:ea typeface="黑体" panose="02010609060101010101" pitchFamily="49" charset="-122"/>
              </a:rPr>
              <a:t>2</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简化</a:t>
            </a:r>
            <a:r>
              <a:rPr lang="zh-CN" altLang="en-US" sz="2000" dirty="0" smtClean="0">
                <a:solidFill>
                  <a:srgbClr val="FF0000"/>
                </a:solidFill>
                <a:latin typeface="黑体" panose="02010609060101010101" pitchFamily="49" charset="-122"/>
                <a:ea typeface="黑体" panose="02010609060101010101" pitchFamily="49" charset="-122"/>
              </a:rPr>
              <a:t>管理             </a:t>
            </a:r>
            <a:r>
              <a:rPr lang="en-US" altLang="zh-CN" sz="2000" dirty="0" smtClean="0">
                <a:solidFill>
                  <a:srgbClr val="FF0000"/>
                </a:solidFill>
                <a:latin typeface="黑体" panose="02010609060101010101" pitchFamily="49" charset="-122"/>
                <a:ea typeface="黑体" panose="02010609060101010101" pitchFamily="49" charset="-122"/>
              </a:rPr>
              <a:t>3</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增加应用程序的灵活性</a:t>
            </a:r>
          </a:p>
          <a:p>
            <a:pPr eaLnBrk="1" hangingPunct="1">
              <a:buFont typeface="Wingdings" panose="05000000000000000000" pitchFamily="2" charset="2"/>
              <a:buNone/>
            </a:pPr>
            <a:r>
              <a:rPr lang="en-US" altLang="zh-CN" sz="2000" dirty="0" smtClean="0">
                <a:solidFill>
                  <a:srgbClr val="FF0000"/>
                </a:solidFill>
                <a:latin typeface="黑体" panose="02010609060101010101" pitchFamily="49" charset="-122"/>
                <a:ea typeface="黑体" panose="02010609060101010101" pitchFamily="49" charset="-122"/>
              </a:rPr>
              <a:t>4</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降低对专有平台的</a:t>
            </a:r>
            <a:r>
              <a:rPr lang="zh-CN" altLang="en-US" sz="2000" dirty="0" smtClean="0">
                <a:solidFill>
                  <a:srgbClr val="FF0000"/>
                </a:solidFill>
                <a:latin typeface="黑体" panose="02010609060101010101" pitchFamily="49" charset="-122"/>
                <a:ea typeface="黑体" panose="02010609060101010101" pitchFamily="49" charset="-122"/>
              </a:rPr>
              <a:t>依赖   </a:t>
            </a:r>
            <a:r>
              <a:rPr lang="en-US" altLang="zh-CN" sz="2000" dirty="0">
                <a:solidFill>
                  <a:srgbClr val="FF0000"/>
                </a:solidFill>
                <a:latin typeface="黑体" panose="02010609060101010101" pitchFamily="49" charset="-122"/>
                <a:ea typeface="黑体" panose="02010609060101010101" pitchFamily="49" charset="-122"/>
              </a:rPr>
              <a:t>5)</a:t>
            </a:r>
            <a:r>
              <a:rPr lang="zh-CN" altLang="en-US" sz="2000" dirty="0">
                <a:solidFill>
                  <a:srgbClr val="FF0000"/>
                </a:solidFill>
                <a:latin typeface="黑体" panose="02010609060101010101" pitchFamily="49" charset="-122"/>
                <a:ea typeface="黑体" panose="02010609060101010101" pitchFamily="49" charset="-122"/>
              </a:rPr>
              <a:t>适合特定的计算</a:t>
            </a:r>
            <a:r>
              <a:rPr lang="zh-CN" altLang="en-US" sz="2000" dirty="0" smtClean="0">
                <a:solidFill>
                  <a:srgbClr val="FF0000"/>
                </a:solidFill>
                <a:latin typeface="黑体" panose="02010609060101010101" pitchFamily="49" charset="-122"/>
                <a:ea typeface="黑体" panose="02010609060101010101" pitchFamily="49" charset="-122"/>
              </a:rPr>
              <a:t>目的   </a:t>
            </a:r>
            <a:r>
              <a:rPr lang="en-US" altLang="zh-CN" sz="2000" dirty="0">
                <a:solidFill>
                  <a:srgbClr val="FF0000"/>
                </a:solidFill>
                <a:latin typeface="黑体" panose="02010609060101010101" pitchFamily="49" charset="-122"/>
                <a:ea typeface="黑体" panose="02010609060101010101" pitchFamily="49" charset="-122"/>
              </a:rPr>
              <a:t>6)</a:t>
            </a:r>
            <a:r>
              <a:rPr lang="zh-CN" altLang="en-US" sz="2000" dirty="0">
                <a:solidFill>
                  <a:srgbClr val="FF0000"/>
                </a:solidFill>
                <a:latin typeface="黑体" panose="02010609060101010101" pitchFamily="49" charset="-122"/>
                <a:ea typeface="黑体" panose="02010609060101010101" pitchFamily="49" charset="-122"/>
              </a:rPr>
              <a:t>降低平台的负载</a:t>
            </a:r>
            <a:endParaRPr lang="en-US" sz="2000" dirty="0">
              <a:solidFill>
                <a:srgbClr val="FF0000"/>
              </a:solidFill>
            </a:endParaRPr>
          </a:p>
        </p:txBody>
      </p:sp>
    </p:spTree>
    <p:extLst>
      <p:ext uri="{BB962C8B-B14F-4D97-AF65-F5344CB8AC3E}">
        <p14:creationId xmlns:p14="http://schemas.microsoft.com/office/powerpoint/2010/main" val="3455382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9E66D1F-7B95-41A6-BF22-DDD0477A822F}" type="slidenum">
              <a:rPr lang="en-US" altLang="zh-CN" sz="1000">
                <a:solidFill>
                  <a:srgbClr val="FFFFFF"/>
                </a:solidFill>
              </a:rPr>
              <a:pPr algn="l">
                <a:spcBef>
                  <a:spcPct val="0"/>
                </a:spcBef>
                <a:buFontTx/>
                <a:buNone/>
              </a:pPr>
              <a:t>16</a:t>
            </a:fld>
            <a:endParaRPr lang="en-US" altLang="zh-CN" sz="1000">
              <a:solidFill>
                <a:srgbClr val="FFFFFF"/>
              </a:solidFill>
            </a:endParaRPr>
          </a:p>
        </p:txBody>
      </p:sp>
      <p:sp>
        <p:nvSpPr>
          <p:cNvPr id="22532" name="矩形 3"/>
          <p:cNvSpPr>
            <a:spLocks noChangeArrowheads="1"/>
          </p:cNvSpPr>
          <p:nvPr/>
        </p:nvSpPr>
        <p:spPr bwMode="auto">
          <a:xfrm>
            <a:off x="441356" y="533400"/>
            <a:ext cx="8169244" cy="326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3600"/>
              </a:lnSpc>
              <a:spcBef>
                <a:spcPct val="0"/>
              </a:spcBef>
              <a:buFontTx/>
              <a:buNone/>
            </a:pPr>
            <a:r>
              <a:rPr lang="zh-CN" altLang="en-US" sz="2400" dirty="0">
                <a:latin typeface="黑体" panose="02010609060101010101" pitchFamily="49" charset="-122"/>
                <a:ea typeface="黑体" panose="02010609060101010101" pitchFamily="49" charset="-122"/>
                <a:cs typeface="Arial" panose="020B0604020202020204" pitchFamily="34" charset="0"/>
              </a:rPr>
              <a:t>结论</a:t>
            </a:r>
          </a:p>
          <a:p>
            <a:pPr eaLnBrk="1" hangingPunct="1">
              <a:lnSpc>
                <a:spcPts val="3600"/>
              </a:lnSpc>
              <a:spcBef>
                <a:spcPct val="0"/>
              </a:spcBef>
              <a:buFontTx/>
              <a:buNone/>
            </a:pPr>
            <a:r>
              <a:rPr lang="zh-CN" altLang="en-US" sz="2400" dirty="0">
                <a:latin typeface="黑体" panose="02010609060101010101" pitchFamily="49" charset="-122"/>
                <a:ea typeface="黑体" panose="02010609060101010101" pitchFamily="49" charset="-122"/>
                <a:cs typeface="Arial" panose="020B0604020202020204" pitchFamily="34" charset="0"/>
              </a:rPr>
              <a:t>　　</a:t>
            </a:r>
            <a:r>
              <a:rPr lang="en-US" altLang="zh-CN" sz="2400" dirty="0">
                <a:latin typeface="黑体" panose="02010609060101010101" pitchFamily="49" charset="-122"/>
                <a:ea typeface="黑体" panose="02010609060101010101" pitchFamily="49" charset="-122"/>
                <a:cs typeface="Arial" panose="020B0604020202020204" pitchFamily="34" charset="0"/>
              </a:rPr>
              <a:t>IT</a:t>
            </a:r>
            <a:r>
              <a:rPr lang="zh-CN" altLang="en-US" sz="2400" dirty="0">
                <a:latin typeface="黑体" panose="02010609060101010101" pitchFamily="49" charset="-122"/>
                <a:ea typeface="黑体" panose="02010609060101010101" pitchFamily="49" charset="-122"/>
                <a:cs typeface="Arial" panose="020B0604020202020204" pitchFamily="34" charset="0"/>
              </a:rPr>
              <a:t>业之所以要开发云计算，是因为云计算不仅是一种应用，更是未来提供解决方案的重要途径。各大机构都需要以更快的速度处理新的负载，需要能够动态的对这些负载的处理方式进行调整，而与以往不同的是，他们还将按需对负载进行重新部署和撤销。而云计算正好能够满足以上需要，成为动态基础设施和构架的理想解决方案。</a:t>
            </a:r>
          </a:p>
        </p:txBody>
      </p:sp>
    </p:spTree>
    <p:extLst>
      <p:ext uri="{BB962C8B-B14F-4D97-AF65-F5344CB8AC3E}">
        <p14:creationId xmlns:p14="http://schemas.microsoft.com/office/powerpoint/2010/main" val="1765744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2EE68CE-232F-4579-921D-58753B92CEED}" type="slidenum">
              <a:rPr lang="en-US" altLang="zh-CN" sz="1000">
                <a:solidFill>
                  <a:srgbClr val="FFFFFF"/>
                </a:solidFill>
              </a:rPr>
              <a:pPr algn="l">
                <a:spcBef>
                  <a:spcPct val="0"/>
                </a:spcBef>
                <a:buFontTx/>
                <a:buNone/>
              </a:pPr>
              <a:t>17</a:t>
            </a:fld>
            <a:endParaRPr lang="en-US" altLang="zh-CN" sz="1000">
              <a:solidFill>
                <a:srgbClr val="FFFFFF"/>
              </a:solidFill>
            </a:endParaRPr>
          </a:p>
        </p:txBody>
      </p:sp>
      <p:sp>
        <p:nvSpPr>
          <p:cNvPr id="25603" name="Rectangle 2"/>
          <p:cNvSpPr>
            <a:spLocks noGrp="1" noChangeArrowheads="1"/>
          </p:cNvSpPr>
          <p:nvPr>
            <p:ph type="title"/>
          </p:nvPr>
        </p:nvSpPr>
        <p:spPr/>
        <p:txBody>
          <a:bodyPr/>
          <a:lstStyle/>
          <a:p>
            <a:pPr eaLnBrk="1" hangingPunct="1"/>
            <a:r>
              <a:rPr lang="en-US" altLang="zh-CN" dirty="0" smtClean="0"/>
              <a:t>	</a:t>
            </a:r>
            <a:endParaRPr lang="zh-CN" altLang="en-US" dirty="0" smtClean="0">
              <a:ea typeface="黑体" panose="02010609060101010101" pitchFamily="49" charset="-122"/>
            </a:endParaRPr>
          </a:p>
        </p:txBody>
      </p:sp>
      <p:sp>
        <p:nvSpPr>
          <p:cNvPr id="25604" name="Rectangle 3"/>
          <p:cNvSpPr>
            <a:spLocks noGrp="1" noChangeArrowheads="1"/>
          </p:cNvSpPr>
          <p:nvPr>
            <p:ph type="body" idx="1"/>
          </p:nvPr>
        </p:nvSpPr>
        <p:spPr>
          <a:xfrm>
            <a:off x="438150" y="1154113"/>
            <a:ext cx="8424863" cy="4981575"/>
          </a:xfrm>
        </p:spPr>
        <p:txBody>
          <a:bodyPr/>
          <a:lstStyle/>
          <a:p>
            <a:r>
              <a:rPr lang="zh-CN" altLang="en-US" dirty="0"/>
              <a:t>利用非本地或远程服务器（集群）的分布式计算机为互联网用户提供服务（计算、存储、软硬件等服务）。这使得用户可以将资源切换到需要的应用上，根据需求访问计算机和存储系统。</a:t>
            </a:r>
          </a:p>
          <a:p>
            <a:r>
              <a:rPr lang="zh-CN" altLang="en-US" dirty="0"/>
              <a:t>云计算可以把普通的服务器或者</a:t>
            </a:r>
            <a:r>
              <a:rPr lang="en-US" altLang="zh-CN" dirty="0"/>
              <a:t>PC</a:t>
            </a:r>
            <a:r>
              <a:rPr lang="zh-CN" altLang="en-US" dirty="0"/>
              <a:t>连接起来以获得超级计算机计算机的计算和存储等功能，但是成本更低。云计算真正实现了按需计算，从而有效地提高了对软硬件资源的利用效率。</a:t>
            </a:r>
          </a:p>
          <a:p>
            <a:endParaRPr lang="zh-CN" altLang="en-US" dirty="0"/>
          </a:p>
        </p:txBody>
      </p:sp>
      <p:sp>
        <p:nvSpPr>
          <p:cNvPr id="6" name="Rectangle 2"/>
          <p:cNvSpPr txBox="1">
            <a:spLocks noChangeArrowheads="1"/>
          </p:cNvSpPr>
          <p:nvPr/>
        </p:nvSpPr>
        <p:spPr>
          <a:xfrm>
            <a:off x="852487" y="304800"/>
            <a:ext cx="7596188" cy="647700"/>
          </a:xfrm>
          <a:prstGeom prst="rect">
            <a:avLst/>
          </a:prstGeom>
        </p:spPr>
        <p:txBody>
          <a:bodyPr anchor="ctr">
            <a:normAutofit fontScale="97500" lnSpcReduction="10000"/>
          </a:bodyPr>
          <a:lstStyle/>
          <a:p>
            <a:pPr algn="ctr" eaLnBrk="1" fontAlgn="auto" hangingPunct="1">
              <a:spcAft>
                <a:spcPts val="0"/>
              </a:spcAft>
              <a:defRPr/>
            </a:pPr>
            <a:r>
              <a:rPr lang="en-US" altLang="zh-CN" sz="3800" dirty="0" smtClean="0">
                <a:latin typeface="Times New Roman" panose="02020603050405020304" pitchFamily="18" charset="0"/>
                <a:ea typeface="华文中宋" pitchFamily="2" charset="-122"/>
                <a:cs typeface="Times New Roman" panose="02020603050405020304" pitchFamily="18" charset="0"/>
              </a:rPr>
              <a:t>21.4 </a:t>
            </a:r>
            <a:r>
              <a:rPr lang="zh-CN" altLang="en-US" sz="3800" dirty="0" smtClean="0">
                <a:latin typeface="黑体" pitchFamily="2" charset="-122"/>
                <a:ea typeface="华文中宋" pitchFamily="2" charset="-122"/>
                <a:cs typeface="+mj-cs"/>
              </a:rPr>
              <a:t>云计算原理</a:t>
            </a:r>
            <a:endParaRPr lang="zh-CN" altLang="en-US" sz="3800" dirty="0">
              <a:latin typeface="黑体" pitchFamily="2" charset="-122"/>
              <a:ea typeface="华文中宋" pitchFamily="2" charset="-122"/>
              <a:cs typeface="+mj-cs"/>
            </a:endParaRPr>
          </a:p>
        </p:txBody>
      </p:sp>
    </p:spTree>
    <p:extLst>
      <p:ext uri="{BB962C8B-B14F-4D97-AF65-F5344CB8AC3E}">
        <p14:creationId xmlns:p14="http://schemas.microsoft.com/office/powerpoint/2010/main" val="72227128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2EE68CE-232F-4579-921D-58753B92CEED}" type="slidenum">
              <a:rPr lang="en-US" altLang="zh-CN" sz="1000">
                <a:solidFill>
                  <a:srgbClr val="FFFFFF"/>
                </a:solidFill>
              </a:rPr>
              <a:pPr algn="l">
                <a:spcBef>
                  <a:spcPct val="0"/>
                </a:spcBef>
                <a:buFontTx/>
                <a:buNone/>
              </a:pPr>
              <a:t>18</a:t>
            </a:fld>
            <a:endParaRPr lang="en-US" altLang="zh-CN" sz="1000">
              <a:solidFill>
                <a:srgbClr val="FFFFFF"/>
              </a:solidFill>
            </a:endParaRPr>
          </a:p>
        </p:txBody>
      </p:sp>
      <p:sp>
        <p:nvSpPr>
          <p:cNvPr id="25603" name="Rectangle 2"/>
          <p:cNvSpPr>
            <a:spLocks noGrp="1" noChangeArrowheads="1"/>
          </p:cNvSpPr>
          <p:nvPr>
            <p:ph type="title"/>
          </p:nvPr>
        </p:nvSpPr>
        <p:spPr/>
        <p:txBody>
          <a:bodyPr/>
          <a:lstStyle/>
          <a:p>
            <a:pPr eaLnBrk="1" hangingPunct="1"/>
            <a:endParaRPr lang="zh-CN" altLang="en-US" dirty="0" smtClean="0">
              <a:ea typeface="黑体" panose="02010609060101010101" pitchFamily="49" charset="-122"/>
            </a:endParaRPr>
          </a:p>
        </p:txBody>
      </p:sp>
      <p:sp>
        <p:nvSpPr>
          <p:cNvPr id="25604" name="Rectangle 3"/>
          <p:cNvSpPr>
            <a:spLocks noGrp="1" noChangeArrowheads="1"/>
          </p:cNvSpPr>
          <p:nvPr>
            <p:ph type="body" idx="1"/>
          </p:nvPr>
        </p:nvSpPr>
        <p:spPr>
          <a:xfrm>
            <a:off x="438150" y="1154113"/>
            <a:ext cx="8424863" cy="4981575"/>
          </a:xfrm>
        </p:spPr>
        <p:txBody>
          <a:bodyPr/>
          <a:lstStyle/>
          <a:p>
            <a:pPr eaLnBrk="1" hangingPunct="1">
              <a:lnSpc>
                <a:spcPts val="3200"/>
              </a:lnSpc>
            </a:pPr>
            <a:r>
              <a:rPr lang="zh-CN" altLang="en-US" sz="2400" dirty="0" smtClean="0">
                <a:latin typeface="宋体" panose="02010600030101010101" pitchFamily="2" charset="-122"/>
              </a:rPr>
              <a:t>云计算是全新的基于互联网的超级计算理念和模式，实现云计算需要多种技术结合，并且需要用软件实现将硬件资源进行虚拟化管理和调度，形成一个巨大的</a:t>
            </a:r>
            <a:r>
              <a:rPr lang="zh-CN" altLang="en-US" sz="2400" dirty="0" smtClean="0">
                <a:solidFill>
                  <a:srgbClr val="FF0000"/>
                </a:solidFill>
                <a:latin typeface="宋体" panose="02010600030101010101" pitchFamily="2" charset="-122"/>
              </a:rPr>
              <a:t>虚拟化资源池</a:t>
            </a:r>
            <a:r>
              <a:rPr lang="zh-CN" altLang="en-US" sz="2400" dirty="0" smtClean="0">
                <a:latin typeface="宋体" panose="02010600030101010101" pitchFamily="2" charset="-122"/>
              </a:rPr>
              <a:t>，把存储于个人电脑、移动设备和其他设备上的大量信息和处理器资源集中在一起，协同工作。</a:t>
            </a:r>
          </a:p>
          <a:p>
            <a:pPr eaLnBrk="1" hangingPunct="1">
              <a:lnSpc>
                <a:spcPts val="3200"/>
              </a:lnSpc>
            </a:pPr>
            <a:r>
              <a:rPr lang="zh-CN" altLang="en-US" sz="2400" dirty="0" smtClean="0">
                <a:solidFill>
                  <a:srgbClr val="FF0000"/>
                </a:solidFill>
                <a:latin typeface="宋体" panose="02010600030101010101" pitchFamily="2" charset="-122"/>
              </a:rPr>
              <a:t>云计算就是把计算资源都放到互联网上，互联网即是云计算时代的云。</a:t>
            </a:r>
            <a:r>
              <a:rPr lang="zh-CN" altLang="en-US" sz="2400" dirty="0" smtClean="0">
                <a:latin typeface="宋体" panose="02010600030101010101" pitchFamily="2" charset="-122"/>
              </a:rPr>
              <a:t>计算资源则包括了计算机硬件资源（如计算机设备、存储设备、服务器集群、硬件服务等）和软件资源（如应用软件、集成开发环境、软件服务）。</a:t>
            </a:r>
          </a:p>
          <a:p>
            <a:pPr eaLnBrk="1" hangingPunct="1">
              <a:lnSpc>
                <a:spcPts val="3200"/>
              </a:lnSpc>
            </a:pPr>
            <a:r>
              <a:rPr lang="zh-CN" altLang="en-US" sz="2400" dirty="0" smtClean="0">
                <a:latin typeface="宋体" panose="02010600030101010101" pitchFamily="2" charset="-122"/>
              </a:rPr>
              <a:t>云计算平台是一个强大的“云”网络，连接了大量并发的网络计算和服务，可</a:t>
            </a:r>
            <a:r>
              <a:rPr lang="zh-CN" altLang="en-US" sz="2400" dirty="0" smtClean="0">
                <a:solidFill>
                  <a:srgbClr val="FF0000"/>
                </a:solidFill>
                <a:latin typeface="宋体" panose="02010600030101010101" pitchFamily="2" charset="-122"/>
              </a:rPr>
              <a:t>利用虚拟化技术扩展每一个服务器的能力，将各自的资源通过云计算平台结合起来，提供超级计算和存储能力</a:t>
            </a:r>
            <a:r>
              <a:rPr lang="zh-CN" altLang="en-US" sz="2400" dirty="0" smtClean="0">
                <a:latin typeface="宋体" panose="02010600030101010101" pitchFamily="2" charset="-122"/>
              </a:rPr>
              <a:t>。</a:t>
            </a:r>
          </a:p>
        </p:txBody>
      </p:sp>
      <p:pic>
        <p:nvPicPr>
          <p:cNvPr id="2" name="图片 1"/>
          <p:cNvPicPr>
            <a:picLocks noChangeAspect="1"/>
          </p:cNvPicPr>
          <p:nvPr/>
        </p:nvPicPr>
        <p:blipFill>
          <a:blip r:embed="rId2"/>
          <a:stretch>
            <a:fillRect/>
          </a:stretch>
        </p:blipFill>
        <p:spPr>
          <a:xfrm>
            <a:off x="2286000" y="0"/>
            <a:ext cx="4584589" cy="1176630"/>
          </a:xfrm>
          <a:prstGeom prst="rect">
            <a:avLst/>
          </a:prstGeom>
        </p:spPr>
      </p:pic>
    </p:spTree>
    <p:extLst>
      <p:ext uri="{BB962C8B-B14F-4D97-AF65-F5344CB8AC3E}">
        <p14:creationId xmlns:p14="http://schemas.microsoft.com/office/powerpoint/2010/main" val="197154186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E6389913-43F4-425A-80F0-A9BE5115F7DE}" type="slidenum">
              <a:rPr lang="en-US" altLang="zh-CN" sz="1000">
                <a:solidFill>
                  <a:srgbClr val="FFFFFF"/>
                </a:solidFill>
              </a:rPr>
              <a:pPr algn="l">
                <a:spcBef>
                  <a:spcPct val="0"/>
                </a:spcBef>
                <a:buFontTx/>
                <a:buNone/>
              </a:pPr>
              <a:t>19</a:t>
            </a:fld>
            <a:endParaRPr lang="en-US" altLang="zh-CN" sz="1000">
              <a:solidFill>
                <a:srgbClr val="FFFFFF"/>
              </a:solidFill>
            </a:endParaRP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96975"/>
            <a:ext cx="7148513"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p:cNvSpPr>
            <a:spLocks noGrp="1" noChangeArrowheads="1"/>
          </p:cNvSpPr>
          <p:nvPr>
            <p:ph type="title"/>
          </p:nvPr>
        </p:nvSpPr>
        <p:spPr/>
        <p:txBody>
          <a:bodyPr/>
          <a:lstStyle/>
          <a:p>
            <a:pPr eaLnBrk="1" hangingPunct="1"/>
            <a:endParaRPr lang="zh-CN" altLang="en-US" sz="2400" dirty="0" smtClean="0">
              <a:ea typeface="黑体" panose="02010609060101010101" pitchFamily="49" charset="-122"/>
            </a:endParaRPr>
          </a:p>
        </p:txBody>
      </p:sp>
      <p:sp>
        <p:nvSpPr>
          <p:cNvPr id="26629" name="Rectangle 4"/>
          <p:cNvSpPr>
            <a:spLocks noGrp="1" noChangeArrowheads="1"/>
          </p:cNvSpPr>
          <p:nvPr>
            <p:ph type="body" idx="1"/>
          </p:nvPr>
        </p:nvSpPr>
        <p:spPr>
          <a:xfrm>
            <a:off x="250825" y="4076700"/>
            <a:ext cx="8540750" cy="1966913"/>
          </a:xfrm>
        </p:spPr>
        <p:txBody>
          <a:bodyPr/>
          <a:lstStyle/>
          <a:p>
            <a:pPr eaLnBrk="1" hangingPunct="1">
              <a:lnSpc>
                <a:spcPct val="80000"/>
              </a:lnSpc>
              <a:buFont typeface="Wingdings" panose="05000000000000000000" pitchFamily="2" charset="2"/>
              <a:buNone/>
            </a:pPr>
            <a:endParaRPr lang="en-US" altLang="zh-CN" sz="1400" dirty="0" smtClean="0"/>
          </a:p>
          <a:p>
            <a:pPr eaLnBrk="1" hangingPunct="1">
              <a:lnSpc>
                <a:spcPct val="80000"/>
              </a:lnSpc>
            </a:pPr>
            <a:r>
              <a:rPr lang="zh-CN" altLang="en-US" sz="2000" dirty="0" smtClean="0">
                <a:latin typeface="宋体" panose="02010600030101010101" pitchFamily="2" charset="-122"/>
              </a:rPr>
              <a:t>云用户端：提供云用户请求服务的交互界面，也是用户使用云的入口，用户通过</a:t>
            </a:r>
            <a:r>
              <a:rPr lang="en-US" altLang="zh-CN" sz="2000" dirty="0" smtClean="0">
                <a:latin typeface="宋体" panose="02010600030101010101" pitchFamily="2" charset="-122"/>
              </a:rPr>
              <a:t>Web</a:t>
            </a:r>
            <a:r>
              <a:rPr lang="zh-CN" altLang="en-US" sz="2000" dirty="0" smtClean="0">
                <a:latin typeface="宋体" panose="02010600030101010101" pitchFamily="2" charset="-122"/>
              </a:rPr>
              <a:t>浏览器可以注册、登录及定制服务、配置和管理用户。打开应用实例与本地操作桌面系统一样。</a:t>
            </a:r>
          </a:p>
          <a:p>
            <a:pPr eaLnBrk="1" hangingPunct="1">
              <a:lnSpc>
                <a:spcPct val="80000"/>
              </a:lnSpc>
            </a:pPr>
            <a:r>
              <a:rPr lang="zh-CN" altLang="en-US" sz="2000" dirty="0" smtClean="0">
                <a:latin typeface="宋体" panose="02010600030101010101" pitchFamily="2" charset="-122"/>
              </a:rPr>
              <a:t>服务目录：云用户在取得相应权限（付费或其他限制）后可以选择或定制的服务列表，也可以对已有服务进行退订的操作，在云用户端界面生成相应的图标或列表的形式展示相关的服务。</a:t>
            </a:r>
          </a:p>
        </p:txBody>
      </p:sp>
      <p:pic>
        <p:nvPicPr>
          <p:cNvPr id="2" name="图片 1"/>
          <p:cNvPicPr>
            <a:picLocks noChangeAspect="1"/>
          </p:cNvPicPr>
          <p:nvPr/>
        </p:nvPicPr>
        <p:blipFill>
          <a:blip r:embed="rId3"/>
          <a:stretch>
            <a:fillRect/>
          </a:stretch>
        </p:blipFill>
        <p:spPr>
          <a:xfrm>
            <a:off x="3080117" y="355228"/>
            <a:ext cx="2499577" cy="640135"/>
          </a:xfrm>
          <a:prstGeom prst="rect">
            <a:avLst/>
          </a:prstGeom>
        </p:spPr>
      </p:pic>
    </p:spTree>
    <p:extLst>
      <p:ext uri="{BB962C8B-B14F-4D97-AF65-F5344CB8AC3E}">
        <p14:creationId xmlns:p14="http://schemas.microsoft.com/office/powerpoint/2010/main" val="301818105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5E3607F-A434-4ED7-B299-1EA54F0D1BCC}" type="slidenum">
              <a:rPr lang="en-US" altLang="zh-CN" sz="1000">
                <a:solidFill>
                  <a:srgbClr val="FFFFFF"/>
                </a:solidFill>
              </a:rPr>
              <a:pPr algn="l">
                <a:spcBef>
                  <a:spcPct val="0"/>
                </a:spcBef>
                <a:buFontTx/>
                <a:buNone/>
              </a:pPr>
              <a:t>2</a:t>
            </a:fld>
            <a:endParaRPr lang="en-US" altLang="zh-CN" sz="1000">
              <a:solidFill>
                <a:srgbClr val="FFFFFF"/>
              </a:solidFill>
            </a:endParaRPr>
          </a:p>
        </p:txBody>
      </p:sp>
      <p:sp>
        <p:nvSpPr>
          <p:cNvPr id="4099" name="TextBox 3"/>
          <p:cNvSpPr txBox="1">
            <a:spLocks noChangeArrowheads="1"/>
          </p:cNvSpPr>
          <p:nvPr/>
        </p:nvSpPr>
        <p:spPr bwMode="auto">
          <a:xfrm>
            <a:off x="171450" y="328613"/>
            <a:ext cx="321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smtClean="0">
                <a:latin typeface="黑体" panose="02010609060101010101" pitchFamily="49" charset="-122"/>
                <a:ea typeface="黑体" panose="02010609060101010101" pitchFamily="49" charset="-122"/>
                <a:cs typeface="Arial" panose="020B0604020202020204" pitchFamily="34" charset="0"/>
              </a:rPr>
              <a:t>21.1 </a:t>
            </a:r>
            <a:r>
              <a:rPr lang="zh-CN" altLang="en-US" sz="2800" dirty="0" smtClean="0">
                <a:latin typeface="黑体" panose="02010609060101010101" pitchFamily="49" charset="-122"/>
                <a:ea typeface="黑体" panose="02010609060101010101" pitchFamily="49" charset="-122"/>
                <a:cs typeface="Arial" panose="020B0604020202020204" pitchFamily="34" charset="0"/>
              </a:rPr>
              <a:t>什么</a:t>
            </a:r>
            <a:r>
              <a:rPr lang="zh-CN" altLang="en-US" sz="2800" dirty="0">
                <a:latin typeface="黑体" panose="02010609060101010101" pitchFamily="49" charset="-122"/>
                <a:ea typeface="黑体" panose="02010609060101010101" pitchFamily="49" charset="-122"/>
                <a:cs typeface="Arial" panose="020B0604020202020204" pitchFamily="34" charset="0"/>
              </a:rPr>
              <a:t>是云计算</a:t>
            </a:r>
          </a:p>
        </p:txBody>
      </p:sp>
      <p:sp>
        <p:nvSpPr>
          <p:cNvPr id="4100" name="TextBox 6"/>
          <p:cNvSpPr txBox="1">
            <a:spLocks noChangeArrowheads="1"/>
          </p:cNvSpPr>
          <p:nvPr/>
        </p:nvSpPr>
        <p:spPr bwMode="auto">
          <a:xfrm>
            <a:off x="285750" y="857250"/>
            <a:ext cx="2071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对于专业人员</a:t>
            </a:r>
            <a:r>
              <a:rPr lang="zh-CN" altLang="en-US" sz="1800" dirty="0">
                <a:ea typeface="微软雅黑" panose="020B0503020204020204" pitchFamily="34" charset="-122"/>
                <a:cs typeface="Arial" panose="020B0604020202020204" pitchFamily="34" charset="0"/>
              </a:rPr>
              <a:t>：</a:t>
            </a:r>
          </a:p>
        </p:txBody>
      </p:sp>
      <p:sp>
        <p:nvSpPr>
          <p:cNvPr id="4101" name="TextBox 7"/>
          <p:cNvSpPr txBox="1">
            <a:spLocks noChangeArrowheads="1"/>
          </p:cNvSpPr>
          <p:nvPr/>
        </p:nvSpPr>
        <p:spPr bwMode="auto">
          <a:xfrm>
            <a:off x="285750" y="1285875"/>
            <a:ext cx="8286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微软雅黑" panose="020B0503020204020204" pitchFamily="34" charset="-122"/>
                <a:ea typeface="微软雅黑" panose="020B0503020204020204" pitchFamily="34" charset="-122"/>
                <a:cs typeface="Arial" panose="020B0604020202020204" pitchFamily="34" charset="0"/>
              </a:rPr>
              <a:t>云计算：是分布式处理、并行处理、和网格计算的发展，或者说是这些计算机科学概念的商业实现。即把存储于个人电脑、移动电话和其他设备上的大量信息和处理器资源集中在一起，协同工作。在极大规模上可扩展的信息技术能力向外部客户作为服务来提供的一种计算方式。</a:t>
            </a:r>
          </a:p>
        </p:txBody>
      </p:sp>
      <p:sp>
        <p:nvSpPr>
          <p:cNvPr id="4102" name="TextBox 9"/>
          <p:cNvSpPr txBox="1">
            <a:spLocks noChangeArrowheads="1"/>
          </p:cNvSpPr>
          <p:nvPr/>
        </p:nvSpPr>
        <p:spPr bwMode="auto">
          <a:xfrm>
            <a:off x="1000125" y="4929188"/>
            <a:ext cx="6643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cs typeface="Arial" panose="020B0604020202020204" pitchFamily="34" charset="0"/>
            </a:endParaRPr>
          </a:p>
        </p:txBody>
      </p:sp>
      <p:pic>
        <p:nvPicPr>
          <p:cNvPr id="4103" name="图片 9" descr="2010031216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786063"/>
            <a:ext cx="842962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4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3371676E-6FF1-437B-93E6-ED79CF89B328}" type="slidenum">
              <a:rPr lang="en-US" altLang="zh-CN" sz="1000">
                <a:solidFill>
                  <a:srgbClr val="FFFFFF"/>
                </a:solidFill>
              </a:rPr>
              <a:pPr algn="l">
                <a:spcBef>
                  <a:spcPct val="0"/>
                </a:spcBef>
                <a:buFontTx/>
                <a:buNone/>
              </a:pPr>
              <a:t>20</a:t>
            </a:fld>
            <a:endParaRPr lang="en-US" altLang="zh-CN" sz="1000">
              <a:solidFill>
                <a:srgbClr val="FFFFFF"/>
              </a:solidFill>
            </a:endParaRPr>
          </a:p>
        </p:txBody>
      </p:sp>
      <p:sp>
        <p:nvSpPr>
          <p:cNvPr id="27651" name="Rectangle 2"/>
          <p:cNvSpPr>
            <a:spLocks noGrp="1" noChangeArrowheads="1"/>
          </p:cNvSpPr>
          <p:nvPr>
            <p:ph type="title"/>
          </p:nvPr>
        </p:nvSpPr>
        <p:spPr/>
        <p:txBody>
          <a:bodyPr/>
          <a:lstStyle/>
          <a:p>
            <a:pPr eaLnBrk="1" hangingPunct="1"/>
            <a:endParaRPr lang="zh-CN" altLang="en-US" sz="2400" dirty="0" smtClean="0">
              <a:ea typeface="黑体" panose="02010609060101010101" pitchFamily="49" charset="-122"/>
            </a:endParaRPr>
          </a:p>
        </p:txBody>
      </p:sp>
      <p:sp>
        <p:nvSpPr>
          <p:cNvPr id="27652" name="Rectangle 3"/>
          <p:cNvSpPr>
            <a:spLocks noGrp="1" noChangeArrowheads="1"/>
          </p:cNvSpPr>
          <p:nvPr>
            <p:ph type="body" idx="1"/>
          </p:nvPr>
        </p:nvSpPr>
        <p:spPr>
          <a:xfrm>
            <a:off x="365125" y="1047750"/>
            <a:ext cx="8424863" cy="3781425"/>
          </a:xfrm>
        </p:spPr>
        <p:txBody>
          <a:bodyPr/>
          <a:lstStyle/>
          <a:p>
            <a:pPr eaLnBrk="1" hangingPunct="1">
              <a:lnSpc>
                <a:spcPct val="80000"/>
              </a:lnSpc>
            </a:pPr>
            <a:r>
              <a:rPr lang="zh-CN" altLang="en-US" sz="2400" dirty="0" smtClean="0">
                <a:latin typeface="宋体" panose="02010600030101010101" pitchFamily="2" charset="-122"/>
              </a:rPr>
              <a:t>管理系统和部署工具：提供管理和服务，能管理云用户，能对用户授权、认证、登录进行管理，并可以管理可用计算资源和服务，接收用户发送的请求，根据用户请求并转发到相应的相应程序，调度资源智能地部署资源和应用，动态地部署、配置和回收资源。</a:t>
            </a:r>
          </a:p>
          <a:p>
            <a:pPr eaLnBrk="1" hangingPunct="1">
              <a:lnSpc>
                <a:spcPct val="80000"/>
              </a:lnSpc>
            </a:pPr>
            <a:r>
              <a:rPr lang="zh-CN" altLang="en-US" sz="2400" dirty="0" smtClean="0">
                <a:latin typeface="宋体" panose="02010600030101010101" pitchFamily="2" charset="-122"/>
              </a:rPr>
              <a:t>监控：监控和计量云系统资源的使用情况，以便做出迅速反应，完成节点同步配置、负载均衡配置和资源监控，确保资源能顺利分配给合适的用户。</a:t>
            </a:r>
          </a:p>
          <a:p>
            <a:pPr eaLnBrk="1" hangingPunct="1">
              <a:lnSpc>
                <a:spcPct val="80000"/>
              </a:lnSpc>
            </a:pPr>
            <a:r>
              <a:rPr lang="zh-CN" altLang="en-US" sz="2400" dirty="0" smtClean="0">
                <a:latin typeface="宋体" panose="02010600030101010101" pitchFamily="2" charset="-122"/>
              </a:rPr>
              <a:t>服务器集群：虚拟的或物理的服务器，由管理系统管理，负责高并发量的用户请求处理、大运算量计算处理、用户</a:t>
            </a:r>
            <a:r>
              <a:rPr lang="en-US" altLang="zh-CN" sz="2400" dirty="0" smtClean="0">
                <a:latin typeface="宋体" panose="02010600030101010101" pitchFamily="2" charset="-122"/>
              </a:rPr>
              <a:t>Web</a:t>
            </a:r>
            <a:r>
              <a:rPr lang="zh-CN" altLang="en-US" sz="2400" dirty="0" smtClean="0">
                <a:latin typeface="宋体" panose="02010600030101010101" pitchFamily="2" charset="-122"/>
              </a:rPr>
              <a:t>应用服务，云数据存储时采用相应数据切割算法采用并行方式上传和下载大容量数据。</a:t>
            </a:r>
            <a:endParaRPr lang="en-US" altLang="zh-CN" sz="2400" dirty="0" smtClean="0">
              <a:latin typeface="宋体" panose="02010600030101010101" pitchFamily="2" charset="-122"/>
            </a:endParaRPr>
          </a:p>
          <a:p>
            <a:pPr eaLnBrk="1" hangingPunct="1">
              <a:lnSpc>
                <a:spcPct val="80000"/>
              </a:lnSpc>
            </a:pPr>
            <a:endParaRPr lang="zh-CN" altLang="en-US" sz="2400" dirty="0" smtClean="0">
              <a:latin typeface="宋体" panose="02010600030101010101" pitchFamily="2" charset="-122"/>
            </a:endParaRPr>
          </a:p>
          <a:p>
            <a:pPr marL="0" indent="0" eaLnBrk="1" hangingPunct="1">
              <a:lnSpc>
                <a:spcPct val="80000"/>
              </a:lnSpc>
              <a:buNone/>
            </a:pPr>
            <a:r>
              <a:rPr lang="zh-CN" altLang="en-US" sz="2400" dirty="0" smtClean="0">
                <a:latin typeface="宋体" panose="02010600030101010101" pitchFamily="2" charset="-122"/>
              </a:rPr>
              <a:t>用户可通过云用户端从列表中选择所需的服务，其请求通过管理系统调度相应的资源，并通过部署工具分发请求、配置</a:t>
            </a:r>
            <a:r>
              <a:rPr lang="en-US" altLang="zh-CN" sz="2400" dirty="0" smtClean="0">
                <a:latin typeface="宋体" panose="02010600030101010101" pitchFamily="2" charset="-122"/>
              </a:rPr>
              <a:t>Web</a:t>
            </a:r>
            <a:r>
              <a:rPr lang="zh-CN" altLang="en-US" sz="2400" dirty="0" smtClean="0">
                <a:latin typeface="宋体" panose="02010600030101010101" pitchFamily="2" charset="-122"/>
              </a:rPr>
              <a:t>应用。</a:t>
            </a:r>
          </a:p>
        </p:txBody>
      </p:sp>
      <p:pic>
        <p:nvPicPr>
          <p:cNvPr id="2" name="图片 1"/>
          <p:cNvPicPr>
            <a:picLocks noChangeAspect="1"/>
          </p:cNvPicPr>
          <p:nvPr/>
        </p:nvPicPr>
        <p:blipFill>
          <a:blip r:embed="rId3"/>
          <a:stretch>
            <a:fillRect/>
          </a:stretch>
        </p:blipFill>
        <p:spPr>
          <a:xfrm>
            <a:off x="3124200" y="407615"/>
            <a:ext cx="2499577" cy="640135"/>
          </a:xfrm>
          <a:prstGeom prst="rect">
            <a:avLst/>
          </a:prstGeom>
        </p:spPr>
      </p:pic>
    </p:spTree>
    <p:extLst>
      <p:ext uri="{BB962C8B-B14F-4D97-AF65-F5344CB8AC3E}">
        <p14:creationId xmlns:p14="http://schemas.microsoft.com/office/powerpoint/2010/main" val="110213306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B8CBFC1F-6B1B-4636-90F4-B28F1DB353B4}" type="slidenum">
              <a:rPr lang="en-US" altLang="zh-CN" sz="1000">
                <a:solidFill>
                  <a:srgbClr val="FFFFFF"/>
                </a:solidFill>
              </a:rPr>
              <a:pPr algn="l">
                <a:spcBef>
                  <a:spcPct val="0"/>
                </a:spcBef>
                <a:buFontTx/>
                <a:buNone/>
              </a:pPr>
              <a:t>21</a:t>
            </a:fld>
            <a:endParaRPr lang="en-US" altLang="zh-CN" sz="1000">
              <a:solidFill>
                <a:srgbClr val="FFFFFF"/>
              </a:solidFill>
            </a:endParaRPr>
          </a:p>
        </p:txBody>
      </p:sp>
      <p:sp>
        <p:nvSpPr>
          <p:cNvPr id="29699" name="Rectangle 2"/>
          <p:cNvSpPr>
            <a:spLocks noGrp="1" noChangeArrowheads="1"/>
          </p:cNvSpPr>
          <p:nvPr>
            <p:ph type="title"/>
          </p:nvPr>
        </p:nvSpPr>
        <p:spPr/>
        <p:txBody>
          <a:bodyPr/>
          <a:lstStyle/>
          <a:p>
            <a:pPr eaLnBrk="1" hangingPunct="1"/>
            <a:endParaRPr lang="zh-CN" altLang="en-US" sz="2400" dirty="0" smtClean="0">
              <a:ea typeface="黑体" panose="02010609060101010101" pitchFamily="49" charset="-122"/>
            </a:endParaRPr>
          </a:p>
        </p:txBody>
      </p:sp>
      <p:sp>
        <p:nvSpPr>
          <p:cNvPr id="29700" name="Rectangle 3"/>
          <p:cNvSpPr>
            <a:spLocks noGrp="1" noChangeArrowheads="1"/>
          </p:cNvSpPr>
          <p:nvPr>
            <p:ph type="body" idx="1"/>
          </p:nvPr>
        </p:nvSpPr>
        <p:spPr>
          <a:xfrm>
            <a:off x="301625" y="1600200"/>
            <a:ext cx="8540750" cy="4572000"/>
          </a:xfrm>
        </p:spPr>
        <p:txBody>
          <a:bodyPr/>
          <a:lstStyle/>
          <a:p>
            <a:pPr eaLnBrk="1" hangingPunct="1"/>
            <a:r>
              <a:rPr lang="zh-CN" altLang="en-US" sz="2000" dirty="0" smtClean="0">
                <a:latin typeface="Times New Roman" panose="02020603050405020304" pitchFamily="18" charset="0"/>
                <a:ea typeface="微软雅黑" panose="020B0503020204020204" pitchFamily="34" charset="-122"/>
              </a:rPr>
              <a:t>云计算服务层次</a:t>
            </a:r>
          </a:p>
          <a:p>
            <a:pPr eaLnBrk="1" hangingPunct="1"/>
            <a:r>
              <a:rPr lang="zh-CN" altLang="en-US" sz="2000" dirty="0" smtClean="0">
                <a:latin typeface="Times New Roman" panose="02020603050405020304" pitchFamily="18" charset="0"/>
                <a:ea typeface="微软雅黑" panose="020B0503020204020204" pitchFamily="34" charset="-122"/>
              </a:rPr>
              <a:t>在云计算中，根据其服务集合所提供的服务类型，整个云计算服务集合被划分成</a:t>
            </a:r>
            <a:r>
              <a:rPr lang="en-US" altLang="zh-CN" sz="2000" dirty="0" smtClean="0">
                <a:latin typeface="Times New Roman" panose="02020603050405020304" pitchFamily="18" charset="0"/>
                <a:ea typeface="微软雅黑" panose="020B0503020204020204" pitchFamily="34" charset="-122"/>
              </a:rPr>
              <a:t>4</a:t>
            </a:r>
            <a:r>
              <a:rPr lang="zh-CN" altLang="en-US" sz="2000" dirty="0" smtClean="0">
                <a:latin typeface="Times New Roman" panose="02020603050405020304" pitchFamily="18" charset="0"/>
                <a:ea typeface="微软雅黑" panose="020B0503020204020204" pitchFamily="34" charset="-122"/>
              </a:rPr>
              <a:t>个层次：应用层、平台层、基础设施层和虚拟化层。这</a:t>
            </a:r>
            <a:r>
              <a:rPr lang="en-US" altLang="zh-CN" sz="2000" dirty="0" smtClean="0">
                <a:latin typeface="Times New Roman" panose="02020603050405020304" pitchFamily="18" charset="0"/>
                <a:ea typeface="微软雅黑" panose="020B0503020204020204" pitchFamily="34" charset="-122"/>
              </a:rPr>
              <a:t>4</a:t>
            </a:r>
            <a:r>
              <a:rPr lang="zh-CN" altLang="en-US" sz="2000" dirty="0" smtClean="0">
                <a:latin typeface="Times New Roman" panose="02020603050405020304" pitchFamily="18" charset="0"/>
                <a:ea typeface="微软雅黑" panose="020B0503020204020204" pitchFamily="34" charset="-122"/>
              </a:rPr>
              <a:t>个层次每一层都对应着一个子服务集合，为云计算服务层次如下图所示：</a:t>
            </a:r>
          </a:p>
          <a:p>
            <a:pPr eaLnBrk="1" hangingPunct="1"/>
            <a:endParaRPr lang="en-US" altLang="zh-CN" sz="2000" dirty="0" smtClean="0">
              <a:latin typeface="Times New Roman" panose="02020603050405020304" pitchFamily="18" charset="0"/>
              <a:ea typeface="微软雅黑" panose="020B0503020204020204" pitchFamily="34" charset="-122"/>
            </a:endParaRPr>
          </a:p>
        </p:txBody>
      </p:sp>
      <p:pic>
        <p:nvPicPr>
          <p:cNvPr id="297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0400"/>
            <a:ext cx="75438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3200400" y="685800"/>
            <a:ext cx="2499577" cy="640135"/>
          </a:xfrm>
          <a:prstGeom prst="rect">
            <a:avLst/>
          </a:prstGeom>
        </p:spPr>
      </p:pic>
    </p:spTree>
    <p:extLst>
      <p:ext uri="{BB962C8B-B14F-4D97-AF65-F5344CB8AC3E}">
        <p14:creationId xmlns:p14="http://schemas.microsoft.com/office/powerpoint/2010/main" val="371579451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0E7CD8AF-7F54-46CF-8AD9-C2BB3DB7F1BF}" type="slidenum">
              <a:rPr lang="en-US" altLang="zh-CN" sz="1000">
                <a:solidFill>
                  <a:srgbClr val="FFFFFF"/>
                </a:solidFill>
              </a:rPr>
              <a:pPr algn="l">
                <a:spcBef>
                  <a:spcPct val="0"/>
                </a:spcBef>
                <a:buFontTx/>
                <a:buNone/>
              </a:pPr>
              <a:t>22</a:t>
            </a:fld>
            <a:endParaRPr lang="en-US" altLang="zh-CN" sz="1000">
              <a:solidFill>
                <a:srgbClr val="FFFFFF"/>
              </a:solidFill>
            </a:endParaRPr>
          </a:p>
        </p:txBody>
      </p:sp>
      <p:sp>
        <p:nvSpPr>
          <p:cNvPr id="5" name="Rectangle 2"/>
          <p:cNvSpPr txBox="1">
            <a:spLocks noChangeArrowheads="1"/>
          </p:cNvSpPr>
          <p:nvPr/>
        </p:nvSpPr>
        <p:spPr>
          <a:xfrm>
            <a:off x="714375" y="285750"/>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云计算技术体系结构</a:t>
            </a:r>
          </a:p>
        </p:txBody>
      </p:sp>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038225"/>
            <a:ext cx="772477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398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640"/>
          <p:cNvPicPr>
            <a:picLocks noChangeAspect="1"/>
          </p:cNvPicPr>
          <p:nvPr/>
        </p:nvPicPr>
        <p:blipFill>
          <a:blip r:embed="rId2">
            <a:extLst>
              <a:ext uri="{28A0092B-C50C-407E-A947-70E740481C1C}">
                <a14:useLocalDpi xmlns:a14="http://schemas.microsoft.com/office/drawing/2010/main" val="0"/>
              </a:ext>
            </a:extLst>
          </a:blip>
          <a:srcRect l="7394" t="21585" r="7309" b="21466"/>
          <a:stretch>
            <a:fillRect/>
          </a:stretch>
        </p:blipFill>
        <p:spPr bwMode="auto">
          <a:xfrm>
            <a:off x="0" y="85725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1" name="组合 5"/>
          <p:cNvGrpSpPr>
            <a:grpSpLocks/>
          </p:cNvGrpSpPr>
          <p:nvPr/>
        </p:nvGrpSpPr>
        <p:grpSpPr bwMode="auto">
          <a:xfrm>
            <a:off x="968375" y="800100"/>
            <a:ext cx="7818438" cy="4351338"/>
            <a:chOff x="856343" y="1215318"/>
            <a:chExt cx="10406742" cy="5021111"/>
          </a:xfrm>
        </p:grpSpPr>
        <p:sp>
          <p:nvSpPr>
            <p:cNvPr id="3" name="圆角矩形 2"/>
            <p:cNvSpPr/>
            <p:nvPr/>
          </p:nvSpPr>
          <p:spPr>
            <a:xfrm>
              <a:off x="856343" y="1215318"/>
              <a:ext cx="4847323" cy="2099304"/>
            </a:xfrm>
            <a:prstGeom prst="roundRect">
              <a:avLst>
                <a:gd name="adj" fmla="val 9986"/>
              </a:avLst>
            </a:prstGeom>
            <a:noFill/>
            <a:ln w="28575">
              <a:solidFill>
                <a:srgbClr val="96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56" name="圆角矩形 55"/>
            <p:cNvSpPr/>
            <p:nvPr/>
          </p:nvSpPr>
          <p:spPr>
            <a:xfrm>
              <a:off x="6415762" y="1215318"/>
              <a:ext cx="4847323" cy="2099304"/>
            </a:xfrm>
            <a:prstGeom prst="roundRect">
              <a:avLst>
                <a:gd name="adj" fmla="val 9986"/>
              </a:avLst>
            </a:prstGeom>
            <a:noFill/>
            <a:ln w="28575">
              <a:solidFill>
                <a:srgbClr val="96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57" name="圆角矩形 56"/>
            <p:cNvSpPr/>
            <p:nvPr/>
          </p:nvSpPr>
          <p:spPr>
            <a:xfrm>
              <a:off x="856343" y="4137125"/>
              <a:ext cx="4847323" cy="2099304"/>
            </a:xfrm>
            <a:prstGeom prst="roundRect">
              <a:avLst>
                <a:gd name="adj" fmla="val 9986"/>
              </a:avLst>
            </a:prstGeom>
            <a:noFill/>
            <a:ln w="28575">
              <a:solidFill>
                <a:srgbClr val="96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58" name="圆角矩形 57"/>
            <p:cNvSpPr/>
            <p:nvPr/>
          </p:nvSpPr>
          <p:spPr>
            <a:xfrm>
              <a:off x="6415762" y="4137125"/>
              <a:ext cx="4847323" cy="2099304"/>
            </a:xfrm>
            <a:prstGeom prst="roundRect">
              <a:avLst>
                <a:gd name="adj" fmla="val 9986"/>
              </a:avLst>
            </a:prstGeom>
            <a:noFill/>
            <a:ln w="28575">
              <a:solidFill>
                <a:srgbClr val="96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2781" name="Text Box 12"/>
            <p:cNvSpPr txBox="1">
              <a:spLocks noChangeArrowheads="1"/>
            </p:cNvSpPr>
            <p:nvPr/>
          </p:nvSpPr>
          <p:spPr bwMode="gray">
            <a:xfrm>
              <a:off x="1027523" y="4685152"/>
              <a:ext cx="2828650" cy="111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计算机、存储器、网络设施、数据库和软件等 </a:t>
              </a:r>
              <a:endParaRPr lang="en-US" altLang="zh-CN" sz="1500">
                <a:solidFill>
                  <a:srgbClr val="404040"/>
                </a:solidFill>
                <a:latin typeface="微软雅黑" panose="020B0503020204020204" pitchFamily="34" charset="-122"/>
                <a:cs typeface="Arial" panose="020B0604020202020204" pitchFamily="34" charset="0"/>
              </a:endParaRPr>
            </a:p>
          </p:txBody>
        </p:sp>
        <p:sp>
          <p:nvSpPr>
            <p:cNvPr id="32782" name="Text Box 13"/>
            <p:cNvSpPr txBox="1">
              <a:spLocks noChangeArrowheads="1"/>
            </p:cNvSpPr>
            <p:nvPr/>
          </p:nvSpPr>
          <p:spPr bwMode="gray">
            <a:xfrm>
              <a:off x="985055" y="1714777"/>
              <a:ext cx="3041858" cy="141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封装云计算能力成标准的</a:t>
              </a:r>
              <a:r>
                <a:rPr lang="en-US" altLang="zh-CN" sz="1500">
                  <a:solidFill>
                    <a:srgbClr val="404040"/>
                  </a:solidFill>
                  <a:latin typeface="微软雅黑" panose="020B0503020204020204" pitchFamily="34" charset="-122"/>
                  <a:cs typeface="Arial" panose="020B0604020202020204" pitchFamily="34" charset="0"/>
                </a:rPr>
                <a:t>Web Services</a:t>
              </a:r>
              <a:r>
                <a:rPr lang="zh-CN" altLang="en-US" sz="1500">
                  <a:solidFill>
                    <a:srgbClr val="404040"/>
                  </a:solidFill>
                  <a:latin typeface="微软雅黑" panose="020B0503020204020204" pitchFamily="34" charset="-122"/>
                  <a:cs typeface="Arial" panose="020B0604020202020204" pitchFamily="34" charset="0"/>
                </a:rPr>
                <a:t>服务，</a:t>
              </a:r>
              <a:endParaRPr lang="en-US" altLang="zh-CN" sz="1500">
                <a:solidFill>
                  <a:srgbClr val="404040"/>
                </a:solidFill>
                <a:latin typeface="微软雅黑" panose="020B0503020204020204" pitchFamily="34" charset="-122"/>
                <a:cs typeface="Arial" panose="020B0604020202020204" pitchFamily="34" charset="0"/>
              </a:endParaRPr>
            </a:p>
            <a:p>
              <a:pPr>
                <a:lnSpc>
                  <a:spcPct val="130000"/>
                </a:lnSpc>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并纳入到</a:t>
              </a:r>
              <a:r>
                <a:rPr lang="en-US" altLang="zh-CN" sz="1500">
                  <a:solidFill>
                    <a:srgbClr val="404040"/>
                  </a:solidFill>
                  <a:latin typeface="微软雅黑" panose="020B0503020204020204" pitchFamily="34" charset="-122"/>
                  <a:cs typeface="Arial" panose="020B0604020202020204" pitchFamily="34" charset="0"/>
                </a:rPr>
                <a:t>SOA</a:t>
              </a:r>
              <a:r>
                <a:rPr lang="zh-CN" altLang="en-US" sz="1500">
                  <a:solidFill>
                    <a:srgbClr val="404040"/>
                  </a:solidFill>
                  <a:latin typeface="微软雅黑" panose="020B0503020204020204" pitchFamily="34" charset="-122"/>
                  <a:cs typeface="Arial" panose="020B0604020202020204" pitchFamily="34" charset="0"/>
                </a:rPr>
                <a:t>体系</a:t>
              </a:r>
              <a:endParaRPr lang="en-US" altLang="zh-CN" sz="1500">
                <a:solidFill>
                  <a:srgbClr val="404040"/>
                </a:solidFill>
                <a:latin typeface="微软雅黑" panose="020B0503020204020204" pitchFamily="34" charset="-122"/>
                <a:cs typeface="Arial" panose="020B0604020202020204" pitchFamily="34" charset="0"/>
              </a:endParaRPr>
            </a:p>
          </p:txBody>
        </p:sp>
        <p:sp>
          <p:nvSpPr>
            <p:cNvPr id="32783" name="Text Box 14"/>
            <p:cNvSpPr txBox="1">
              <a:spLocks noChangeArrowheads="1"/>
            </p:cNvSpPr>
            <p:nvPr/>
          </p:nvSpPr>
          <p:spPr bwMode="gray">
            <a:xfrm>
              <a:off x="8259972" y="1602962"/>
              <a:ext cx="2946967" cy="1775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云计算的资源管理，并对众多应用任务进行调度，使资源能够高效、安全地为应用提供服务 </a:t>
              </a:r>
              <a:endParaRPr lang="en-US" altLang="zh-CN" sz="1500">
                <a:solidFill>
                  <a:srgbClr val="404040"/>
                </a:solidFill>
                <a:latin typeface="微软雅黑" panose="020B0503020204020204" pitchFamily="34" charset="-122"/>
                <a:cs typeface="Arial" panose="020B0604020202020204" pitchFamily="34" charset="0"/>
              </a:endParaRPr>
            </a:p>
          </p:txBody>
        </p:sp>
        <p:sp>
          <p:nvSpPr>
            <p:cNvPr id="32784" name="Text Box 15"/>
            <p:cNvSpPr txBox="1">
              <a:spLocks noChangeArrowheads="1"/>
            </p:cNvSpPr>
            <p:nvPr/>
          </p:nvSpPr>
          <p:spPr bwMode="gray">
            <a:xfrm>
              <a:off x="8351333" y="4585286"/>
              <a:ext cx="2764243" cy="141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将大量相同类型的资源构成同构或接近同构的资源池</a:t>
              </a:r>
              <a:endParaRPr lang="en-US" altLang="zh-CN" sz="1500">
                <a:solidFill>
                  <a:srgbClr val="404040"/>
                </a:solidFill>
                <a:latin typeface="微软雅黑" panose="020B0503020204020204" pitchFamily="34" charset="-122"/>
                <a:cs typeface="Arial" panose="020B0604020202020204" pitchFamily="34" charset="0"/>
              </a:endParaRPr>
            </a:p>
          </p:txBody>
        </p:sp>
        <p:sp>
          <p:nvSpPr>
            <p:cNvPr id="4" name="椭圆 3"/>
            <p:cNvSpPr/>
            <p:nvPr/>
          </p:nvSpPr>
          <p:spPr>
            <a:xfrm>
              <a:off x="3510326" y="1275770"/>
              <a:ext cx="4889584" cy="48892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 name="椭圆 1"/>
            <p:cNvSpPr/>
            <p:nvPr/>
          </p:nvSpPr>
          <p:spPr>
            <a:xfrm>
              <a:off x="4843658" y="2609359"/>
              <a:ext cx="2222922" cy="2222038"/>
            </a:xfrm>
            <a:prstGeom prst="ellipse">
              <a:avLst/>
            </a:prstGeom>
            <a:solidFill>
              <a:srgbClr val="96C527"/>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2787" name="Text Box 49"/>
            <p:cNvSpPr txBox="1">
              <a:spLocks noChangeArrowheads="1"/>
            </p:cNvSpPr>
            <p:nvPr/>
          </p:nvSpPr>
          <p:spPr bwMode="gray">
            <a:xfrm>
              <a:off x="5076578" y="3287987"/>
              <a:ext cx="1825994" cy="105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100" b="1">
                  <a:solidFill>
                    <a:srgbClr val="FFFFFF"/>
                  </a:solidFill>
                  <a:latin typeface="微软雅黑" panose="020B0503020204020204" pitchFamily="34" charset="-122"/>
                  <a:cs typeface="Arial" panose="020B0604020202020204" pitchFamily="34" charset="0"/>
                </a:rPr>
                <a:t>云计算体系结构</a:t>
              </a:r>
            </a:p>
          </p:txBody>
        </p:sp>
        <p:sp>
          <p:nvSpPr>
            <p:cNvPr id="32788" name="Rectangle 5"/>
            <p:cNvSpPr>
              <a:spLocks noChangeArrowheads="1"/>
            </p:cNvSpPr>
            <p:nvPr/>
          </p:nvSpPr>
          <p:spPr bwMode="gray">
            <a:xfrm>
              <a:off x="4007368" y="1917045"/>
              <a:ext cx="1724069" cy="78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FF0066"/>
                </a:buClr>
                <a:buSzPct val="75000"/>
                <a:buFont typeface="Wingdings" panose="05000000000000000000" pitchFamily="2" charset="2"/>
                <a:buNone/>
              </a:pPr>
              <a:r>
                <a:rPr lang="en-US" altLang="zh-CN" sz="1500" b="1">
                  <a:solidFill>
                    <a:srgbClr val="FFFFFF"/>
                  </a:solidFill>
                  <a:latin typeface="微软雅黑" panose="020B0503020204020204" pitchFamily="34" charset="-122"/>
                  <a:cs typeface="Arial" panose="020B0604020202020204" pitchFamily="34" charset="0"/>
                </a:rPr>
                <a:t>SOA</a:t>
              </a:r>
            </a:p>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构建层 </a:t>
              </a:r>
              <a:endParaRPr lang="en-US" altLang="zh-CN" sz="1500" b="1">
                <a:solidFill>
                  <a:srgbClr val="FFFFFF"/>
                </a:solidFill>
                <a:latin typeface="微软雅黑" panose="020B0503020204020204" pitchFamily="34" charset="-122"/>
                <a:cs typeface="Arial" panose="020B0604020202020204" pitchFamily="34" charset="0"/>
              </a:endParaRPr>
            </a:p>
          </p:txBody>
        </p:sp>
        <p:sp>
          <p:nvSpPr>
            <p:cNvPr id="32789" name="Rectangle 7"/>
            <p:cNvSpPr>
              <a:spLocks noChangeArrowheads="1"/>
            </p:cNvSpPr>
            <p:nvPr/>
          </p:nvSpPr>
          <p:spPr bwMode="gray">
            <a:xfrm>
              <a:off x="6281024" y="2032652"/>
              <a:ext cx="1947803" cy="78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管理</a:t>
              </a:r>
              <a:endParaRPr lang="en-US" altLang="zh-CN" sz="1500" b="1">
                <a:solidFill>
                  <a:srgbClr val="FFFFFF"/>
                </a:solidFill>
                <a:latin typeface="微软雅黑" panose="020B0503020204020204" pitchFamily="34" charset="-122"/>
                <a:cs typeface="Arial" panose="020B0604020202020204" pitchFamily="34" charset="0"/>
              </a:endParaRPr>
            </a:p>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中间件层 </a:t>
              </a:r>
              <a:endParaRPr lang="en-US" altLang="zh-CN" sz="1500" b="1">
                <a:solidFill>
                  <a:srgbClr val="FFFFFF"/>
                </a:solidFill>
                <a:latin typeface="微软雅黑" panose="020B0503020204020204" pitchFamily="34" charset="-122"/>
                <a:cs typeface="Arial" panose="020B0604020202020204" pitchFamily="34" charset="0"/>
              </a:endParaRPr>
            </a:p>
          </p:txBody>
        </p:sp>
        <p:sp>
          <p:nvSpPr>
            <p:cNvPr id="32790" name="Rectangle 9"/>
            <p:cNvSpPr>
              <a:spLocks noChangeArrowheads="1"/>
            </p:cNvSpPr>
            <p:nvPr/>
          </p:nvSpPr>
          <p:spPr bwMode="gray">
            <a:xfrm>
              <a:off x="4038827" y="4570640"/>
              <a:ext cx="1838758" cy="78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物理</a:t>
              </a:r>
              <a:endParaRPr lang="en-US" altLang="zh-CN" sz="1500" b="1">
                <a:solidFill>
                  <a:srgbClr val="FFFFFF"/>
                </a:solidFill>
                <a:latin typeface="微软雅黑" panose="020B0503020204020204" pitchFamily="34" charset="-122"/>
                <a:cs typeface="Arial" panose="020B0604020202020204" pitchFamily="34" charset="0"/>
              </a:endParaRPr>
            </a:p>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资源层</a:t>
              </a:r>
            </a:p>
          </p:txBody>
        </p:sp>
        <p:sp>
          <p:nvSpPr>
            <p:cNvPr id="32791" name="Rectangle 11"/>
            <p:cNvSpPr>
              <a:spLocks noChangeArrowheads="1"/>
            </p:cNvSpPr>
            <p:nvPr/>
          </p:nvSpPr>
          <p:spPr bwMode="gray">
            <a:xfrm>
              <a:off x="6571638" y="4685152"/>
              <a:ext cx="1445811" cy="46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资源池层 </a:t>
              </a:r>
              <a:endParaRPr lang="en-US" altLang="zh-CN" sz="1500" b="1">
                <a:solidFill>
                  <a:srgbClr val="FFFFFF"/>
                </a:solidFill>
                <a:latin typeface="微软雅黑" panose="020B0503020204020204" pitchFamily="34" charset="-122"/>
                <a:cs typeface="Arial" panose="020B0604020202020204" pitchFamily="34" charset="0"/>
              </a:endParaRPr>
            </a:p>
          </p:txBody>
        </p:sp>
      </p:grpSp>
      <p:sp>
        <p:nvSpPr>
          <p:cNvPr id="5" name="矩形 4"/>
          <p:cNvSpPr/>
          <p:nvPr/>
        </p:nvSpPr>
        <p:spPr>
          <a:xfrm>
            <a:off x="355600" y="5405438"/>
            <a:ext cx="8431213" cy="323850"/>
          </a:xfrm>
          <a:prstGeom prst="rect">
            <a:avLst/>
          </a:prstGeom>
          <a:solidFill>
            <a:schemeClr val="tx1">
              <a:lumMod val="75000"/>
              <a:lumOff val="25000"/>
            </a:schemeClr>
          </a:solidFill>
          <a:ln>
            <a:noFill/>
          </a:ln>
          <a:effectLst/>
        </p:spPr>
        <p:txBody>
          <a:bodyPr>
            <a:spAutoFit/>
          </a:bodyPr>
          <a:lstStyle/>
          <a:p>
            <a:pPr>
              <a:defRPr/>
            </a:pPr>
            <a:r>
              <a:rPr lang="zh-CN" altLang="zh-CN" sz="1500" dirty="0">
                <a:solidFill>
                  <a:prstClr val="white"/>
                </a:solidFill>
                <a:cs typeface="Arial" panose="020B0604020202020204" pitchFamily="34" charset="0"/>
              </a:rPr>
              <a:t>管理中间件层和资源池层是云计算技术的最关键部分，</a:t>
            </a:r>
            <a:r>
              <a:rPr lang="en-US" altLang="zh-CN" sz="1500" dirty="0">
                <a:solidFill>
                  <a:prstClr val="white"/>
                </a:solidFill>
                <a:cs typeface="Arial" panose="020B0604020202020204" pitchFamily="34" charset="0"/>
              </a:rPr>
              <a:t>SOA</a:t>
            </a:r>
            <a:r>
              <a:rPr lang="zh-CN" altLang="zh-CN" sz="1500" dirty="0">
                <a:solidFill>
                  <a:prstClr val="white"/>
                </a:solidFill>
                <a:cs typeface="Arial" panose="020B0604020202020204" pitchFamily="34" charset="0"/>
              </a:rPr>
              <a:t>构建层的功能更多依靠外部设施提供。</a:t>
            </a:r>
            <a:endParaRPr lang="zh-CN" altLang="en-US" sz="1500" dirty="0">
              <a:solidFill>
                <a:prstClr val="white"/>
              </a:solidFill>
              <a:cs typeface="Arial" panose="020B0604020202020204" pitchFamily="34" charset="0"/>
            </a:endParaRPr>
          </a:p>
        </p:txBody>
      </p:sp>
      <p:sp>
        <p:nvSpPr>
          <p:cNvPr id="41" name="文本框 40"/>
          <p:cNvSpPr txBox="1"/>
          <p:nvPr/>
        </p:nvSpPr>
        <p:spPr>
          <a:xfrm>
            <a:off x="6500813" y="234950"/>
            <a:ext cx="2573337" cy="300038"/>
          </a:xfrm>
          <a:prstGeom prst="rect">
            <a:avLst/>
          </a:prstGeom>
          <a:noFill/>
        </p:spPr>
        <p:txBody>
          <a:bodyPr wrap="none">
            <a:spAutoFit/>
          </a:bodyPr>
          <a:lstStyle/>
          <a:p>
            <a:pPr>
              <a:defRPr/>
            </a:pPr>
            <a:r>
              <a:rPr lang="en-US" altLang="zh-CN" sz="1350" dirty="0">
                <a:solidFill>
                  <a:prstClr val="white"/>
                </a:solidFill>
              </a:rPr>
              <a:t>《</a:t>
            </a:r>
            <a:r>
              <a:rPr lang="zh-CN" altLang="en-US" sz="1350" dirty="0">
                <a:solidFill>
                  <a:prstClr val="white"/>
                </a:solidFill>
              </a:rPr>
              <a:t>云计算</a:t>
            </a:r>
            <a:r>
              <a:rPr lang="en-US" altLang="zh-CN" sz="1350" dirty="0">
                <a:solidFill>
                  <a:prstClr val="white"/>
                </a:solidFill>
              </a:rPr>
              <a:t>》</a:t>
            </a:r>
            <a:r>
              <a:rPr lang="zh-CN" altLang="en-US" sz="1350" dirty="0">
                <a:solidFill>
                  <a:prstClr val="white"/>
                </a:solidFill>
              </a:rPr>
              <a:t>第三版配套</a:t>
            </a:r>
            <a:r>
              <a:rPr lang="en-US" altLang="zh-CN" sz="1350" dirty="0">
                <a:solidFill>
                  <a:prstClr val="white"/>
                </a:solidFill>
              </a:rPr>
              <a:t>PPT</a:t>
            </a:r>
            <a:r>
              <a:rPr lang="zh-CN" altLang="en-US" sz="1350" dirty="0">
                <a:solidFill>
                  <a:prstClr val="white"/>
                </a:solidFill>
              </a:rPr>
              <a:t>课件</a:t>
            </a:r>
          </a:p>
        </p:txBody>
      </p:sp>
      <p:sp>
        <p:nvSpPr>
          <p:cNvPr id="32776" name="灯片编号占位符 7"/>
          <p:cNvSpPr>
            <a:spLocks noGrp="1"/>
          </p:cNvSpPr>
          <p:nvPr>
            <p:ph type="sldNum"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E91581-1B76-40B8-99BB-DDC1F4B96CA0}" type="slidenum">
              <a:rPr lang="zh-CN" altLang="en-US">
                <a:solidFill>
                  <a:srgbClr val="898989"/>
                </a:solidFill>
              </a:rPr>
              <a:pPr/>
              <a:t>23</a:t>
            </a:fld>
            <a:endParaRPr lang="zh-CN" altLang="en-US">
              <a:solidFill>
                <a:srgbClr val="898989"/>
              </a:solidFill>
            </a:endParaRPr>
          </a:p>
        </p:txBody>
      </p:sp>
      <p:sp>
        <p:nvSpPr>
          <p:cNvPr id="24" name="文本框 23"/>
          <p:cNvSpPr txBox="1"/>
          <p:nvPr/>
        </p:nvSpPr>
        <p:spPr>
          <a:xfrm>
            <a:off x="452438" y="161925"/>
            <a:ext cx="2911374" cy="523220"/>
          </a:xfrm>
          <a:prstGeom prst="rect">
            <a:avLst/>
          </a:prstGeom>
          <a:noFill/>
        </p:spPr>
        <p:txBody>
          <a:bodyPr wrap="none">
            <a:spAutoFit/>
          </a:bodyPr>
          <a:lstStyle/>
          <a:p>
            <a:pPr>
              <a:defRPr/>
            </a:pPr>
            <a:r>
              <a:rPr lang="zh-CN" altLang="en-US" sz="2800" b="1" spc="225" dirty="0" smtClean="0"/>
              <a:t>云</a:t>
            </a:r>
            <a:r>
              <a:rPr lang="zh-CN" altLang="en-US" sz="2800" b="1" spc="225" dirty="0"/>
              <a:t>计算实现机制</a:t>
            </a:r>
          </a:p>
        </p:txBody>
      </p:sp>
    </p:spTree>
    <p:extLst>
      <p:ext uri="{BB962C8B-B14F-4D97-AF65-F5344CB8AC3E}">
        <p14:creationId xmlns:p14="http://schemas.microsoft.com/office/powerpoint/2010/main" val="401662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图片 640"/>
          <p:cNvPicPr>
            <a:picLocks noChangeAspect="1"/>
          </p:cNvPicPr>
          <p:nvPr/>
        </p:nvPicPr>
        <p:blipFill>
          <a:blip r:embed="rId2">
            <a:extLst>
              <a:ext uri="{28A0092B-C50C-407E-A947-70E740481C1C}">
                <a14:useLocalDpi xmlns:a14="http://schemas.microsoft.com/office/drawing/2010/main" val="0"/>
              </a:ext>
            </a:extLst>
          </a:blip>
          <a:srcRect l="7394" t="21585" r="7309" b="21466"/>
          <a:stretch>
            <a:fillRect/>
          </a:stretch>
        </p:blipFill>
        <p:spPr bwMode="auto">
          <a:xfrm>
            <a:off x="0" y="820738"/>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30213" y="2382838"/>
            <a:ext cx="4127500" cy="1404937"/>
          </a:xfrm>
          <a:prstGeom prst="rect">
            <a:avLst/>
          </a:pr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9" name="矩形 28"/>
          <p:cNvSpPr/>
          <p:nvPr/>
        </p:nvSpPr>
        <p:spPr>
          <a:xfrm>
            <a:off x="4605338" y="2382838"/>
            <a:ext cx="4127500" cy="1404937"/>
          </a:xfrm>
          <a:prstGeom prst="rect">
            <a:avLst/>
          </a:pr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2" name="矩形 31"/>
          <p:cNvSpPr/>
          <p:nvPr/>
        </p:nvSpPr>
        <p:spPr>
          <a:xfrm>
            <a:off x="4616450" y="3830638"/>
            <a:ext cx="4127500" cy="1404937"/>
          </a:xfrm>
          <a:prstGeom prst="rect">
            <a:avLst/>
          </a:pr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3" name="矩形 32"/>
          <p:cNvSpPr/>
          <p:nvPr/>
        </p:nvSpPr>
        <p:spPr>
          <a:xfrm>
            <a:off x="423863" y="3830638"/>
            <a:ext cx="4127500" cy="1404937"/>
          </a:xfrm>
          <a:prstGeom prst="rect">
            <a:avLst/>
          </a:pr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0" name="AutoShape 4"/>
          <p:cNvSpPr>
            <a:spLocks noChangeArrowheads="1"/>
          </p:cNvSpPr>
          <p:nvPr/>
        </p:nvSpPr>
        <p:spPr bwMode="gray">
          <a:xfrm>
            <a:off x="423863" y="1735138"/>
            <a:ext cx="8308975" cy="420687"/>
          </a:xfrm>
          <a:prstGeom prst="roundRect">
            <a:avLst>
              <a:gd name="adj" fmla="val 0"/>
            </a:avLst>
          </a:prstGeom>
          <a:solidFill>
            <a:schemeClr val="tx1">
              <a:lumMod val="75000"/>
              <a:lumOff val="25000"/>
            </a:schemeClr>
          </a:solidFill>
          <a:ln>
            <a:noFill/>
          </a:ln>
          <a:effectLst/>
        </p:spPr>
        <p:txBody>
          <a:bodyPr wrap="none" anchor="ctr"/>
          <a:lstStyle/>
          <a:p>
            <a:pPr>
              <a:defRPr/>
            </a:pPr>
            <a:endParaRPr lang="zh-CN" altLang="en-US" sz="1350">
              <a:solidFill>
                <a:prstClr val="black"/>
              </a:solidFill>
              <a:cs typeface="Arial" panose="020B0604020202020204" pitchFamily="34" charset="0"/>
            </a:endParaRPr>
          </a:p>
        </p:txBody>
      </p:sp>
      <p:sp>
        <p:nvSpPr>
          <p:cNvPr id="17" name="Rectangle 11"/>
          <p:cNvSpPr>
            <a:spLocks noChangeArrowheads="1"/>
          </p:cNvSpPr>
          <p:nvPr/>
        </p:nvSpPr>
        <p:spPr bwMode="gray">
          <a:xfrm>
            <a:off x="527050" y="2428875"/>
            <a:ext cx="2979738"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defRPr/>
            </a:pPr>
            <a:r>
              <a:rPr lang="zh-CN" altLang="en-US" sz="1350" dirty="0">
                <a:solidFill>
                  <a:prstClr val="black">
                    <a:lumMod val="65000"/>
                    <a:lumOff val="35000"/>
                  </a:prstClr>
                </a:solidFill>
                <a:latin typeface="微软雅黑" panose="020B0503020204020204" pitchFamily="34" charset="-122"/>
              </a:rPr>
              <a:t>均衡使用云资源节点，检测节点故障并试图恢复或屏蔽之，并对资源的使用情况进行监视统计 </a:t>
            </a:r>
            <a:endParaRPr lang="en-US" altLang="zh-CN" sz="1350" dirty="0">
              <a:solidFill>
                <a:prstClr val="black">
                  <a:lumMod val="65000"/>
                  <a:lumOff val="35000"/>
                </a:prstClr>
              </a:solidFill>
              <a:latin typeface="微软雅黑" panose="020B0503020204020204" pitchFamily="34" charset="-122"/>
            </a:endParaRPr>
          </a:p>
        </p:txBody>
      </p:sp>
      <p:grpSp>
        <p:nvGrpSpPr>
          <p:cNvPr id="33801" name="组合 1"/>
          <p:cNvGrpSpPr>
            <a:grpSpLocks/>
          </p:cNvGrpSpPr>
          <p:nvPr/>
        </p:nvGrpSpPr>
        <p:grpSpPr bwMode="auto">
          <a:xfrm>
            <a:off x="3152775" y="2382838"/>
            <a:ext cx="2855913" cy="2862262"/>
            <a:chOff x="4003675" y="1171575"/>
            <a:chExt cx="3806825" cy="3814763"/>
          </a:xfrm>
        </p:grpSpPr>
        <p:sp>
          <p:nvSpPr>
            <p:cNvPr id="11" name="AutoShape 5"/>
            <p:cNvSpPr>
              <a:spLocks noChangeArrowheads="1"/>
            </p:cNvSpPr>
            <p:nvPr/>
          </p:nvSpPr>
          <p:spPr bwMode="gray">
            <a:xfrm flipH="1">
              <a:off x="4003675" y="1171575"/>
              <a:ext cx="1872730" cy="1872471"/>
            </a:xfrm>
            <a:prstGeom prst="rtTriangle">
              <a:avLst/>
            </a:prstGeom>
            <a:solidFill>
              <a:srgbClr val="96C527"/>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zh-CN" altLang="en-US" sz="1350">
                <a:solidFill>
                  <a:prstClr val="black"/>
                </a:solidFill>
              </a:endParaRPr>
            </a:p>
          </p:txBody>
        </p:sp>
        <p:sp>
          <p:nvSpPr>
            <p:cNvPr id="13" name="AutoShape 7"/>
            <p:cNvSpPr>
              <a:spLocks noChangeArrowheads="1"/>
            </p:cNvSpPr>
            <p:nvPr/>
          </p:nvSpPr>
          <p:spPr bwMode="gray">
            <a:xfrm>
              <a:off x="5935655" y="1171575"/>
              <a:ext cx="1872728" cy="1872471"/>
            </a:xfrm>
            <a:prstGeom prst="rtTriangle">
              <a:avLst/>
            </a:prstGeom>
            <a:solidFill>
              <a:schemeClr val="tx1">
                <a:lumMod val="75000"/>
                <a:lumOff val="25000"/>
              </a:schemeClr>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zh-CN" altLang="en-US" sz="1350">
                <a:solidFill>
                  <a:prstClr val="black"/>
                </a:solidFill>
              </a:endParaRPr>
            </a:p>
          </p:txBody>
        </p:sp>
        <p:sp>
          <p:nvSpPr>
            <p:cNvPr id="14" name="AutoShape 8"/>
            <p:cNvSpPr>
              <a:spLocks noChangeArrowheads="1"/>
            </p:cNvSpPr>
            <p:nvPr/>
          </p:nvSpPr>
          <p:spPr bwMode="gray">
            <a:xfrm rot="5400000">
              <a:off x="5937899" y="3113738"/>
              <a:ext cx="1872471" cy="1872730"/>
            </a:xfrm>
            <a:prstGeom prst="rtTriangle">
              <a:avLst/>
            </a:prstGeom>
            <a:solidFill>
              <a:srgbClr val="96C527"/>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zh-CN" altLang="en-US" sz="1350">
                <a:solidFill>
                  <a:prstClr val="black"/>
                </a:solidFill>
              </a:endParaRPr>
            </a:p>
          </p:txBody>
        </p:sp>
        <p:sp>
          <p:nvSpPr>
            <p:cNvPr id="15" name="AutoShape 9"/>
            <p:cNvSpPr>
              <a:spLocks noChangeArrowheads="1"/>
            </p:cNvSpPr>
            <p:nvPr/>
          </p:nvSpPr>
          <p:spPr bwMode="gray">
            <a:xfrm rot="16200000" flipH="1">
              <a:off x="4005921" y="3113738"/>
              <a:ext cx="1872471" cy="1872728"/>
            </a:xfrm>
            <a:prstGeom prst="rtTriangle">
              <a:avLst/>
            </a:prstGeom>
            <a:solidFill>
              <a:schemeClr val="tx1">
                <a:lumMod val="75000"/>
                <a:lumOff val="25000"/>
              </a:schemeClr>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zh-CN" altLang="en-US" sz="1350">
                <a:solidFill>
                  <a:prstClr val="black"/>
                </a:solidFill>
              </a:endParaRPr>
            </a:p>
          </p:txBody>
        </p:sp>
        <p:sp>
          <p:nvSpPr>
            <p:cNvPr id="33814" name="Rectangle 12"/>
            <p:cNvSpPr>
              <a:spLocks noChangeArrowheads="1"/>
            </p:cNvSpPr>
            <p:nvPr/>
          </p:nvSpPr>
          <p:spPr bwMode="gray">
            <a:xfrm>
              <a:off x="4528810" y="2523295"/>
              <a:ext cx="1349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500" b="1">
                  <a:solidFill>
                    <a:srgbClr val="FFFFFF"/>
                  </a:solidFill>
                  <a:latin typeface="微软雅黑" panose="020B0503020204020204" pitchFamily="34" charset="-122"/>
                  <a:cs typeface="Arial" panose="020B0604020202020204" pitchFamily="34" charset="0"/>
                </a:rPr>
                <a:t>资源管理</a:t>
              </a:r>
              <a:r>
                <a:rPr lang="zh-CN" altLang="en-US" sz="1500">
                  <a:solidFill>
                    <a:srgbClr val="FFFFFF"/>
                  </a:solidFill>
                  <a:latin typeface="微软雅黑" panose="020B0503020204020204" pitchFamily="34" charset="-122"/>
                  <a:cs typeface="Arial" panose="020B0604020202020204" pitchFamily="34" charset="0"/>
                </a:rPr>
                <a:t> </a:t>
              </a:r>
              <a:endParaRPr lang="en-US" altLang="zh-CN" sz="1500">
                <a:solidFill>
                  <a:srgbClr val="FFFFFF"/>
                </a:solidFill>
                <a:latin typeface="微软雅黑" panose="020B0503020204020204" pitchFamily="34" charset="-122"/>
                <a:cs typeface="Arial" panose="020B0604020202020204" pitchFamily="34" charset="0"/>
              </a:endParaRPr>
            </a:p>
          </p:txBody>
        </p:sp>
        <p:sp>
          <p:nvSpPr>
            <p:cNvPr id="33815" name="Rectangle 13"/>
            <p:cNvSpPr>
              <a:spLocks noChangeArrowheads="1"/>
            </p:cNvSpPr>
            <p:nvPr/>
          </p:nvSpPr>
          <p:spPr bwMode="gray">
            <a:xfrm>
              <a:off x="6010028" y="2516824"/>
              <a:ext cx="127214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500" b="1">
                  <a:solidFill>
                    <a:srgbClr val="E7E6E6"/>
                  </a:solidFill>
                  <a:latin typeface="微软雅黑" panose="020B0503020204020204" pitchFamily="34" charset="-122"/>
                  <a:cs typeface="Arial" panose="020B0604020202020204" pitchFamily="34" charset="0"/>
                </a:rPr>
                <a:t>任务管理</a:t>
              </a:r>
              <a:endParaRPr lang="en-US" altLang="zh-CN" sz="1500">
                <a:solidFill>
                  <a:srgbClr val="E7E6E6"/>
                </a:solidFill>
                <a:latin typeface="微软雅黑" panose="020B0503020204020204" pitchFamily="34" charset="-122"/>
                <a:cs typeface="Arial" panose="020B0604020202020204" pitchFamily="34" charset="0"/>
              </a:endParaRPr>
            </a:p>
          </p:txBody>
        </p:sp>
        <p:sp>
          <p:nvSpPr>
            <p:cNvPr id="33816" name="Rectangle 14"/>
            <p:cNvSpPr>
              <a:spLocks noChangeArrowheads="1"/>
            </p:cNvSpPr>
            <p:nvPr/>
          </p:nvSpPr>
          <p:spPr bwMode="gray">
            <a:xfrm>
              <a:off x="6033879" y="3201234"/>
              <a:ext cx="1349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500" b="1">
                  <a:solidFill>
                    <a:srgbClr val="FFFFFF"/>
                  </a:solidFill>
                  <a:latin typeface="微软雅黑" panose="020B0503020204020204" pitchFamily="34" charset="-122"/>
                  <a:cs typeface="Arial" panose="020B0604020202020204" pitchFamily="34" charset="0"/>
                </a:rPr>
                <a:t>安全管理</a:t>
              </a:r>
              <a:r>
                <a:rPr lang="zh-CN" altLang="en-US" sz="1500">
                  <a:solidFill>
                    <a:srgbClr val="FFFFFF"/>
                  </a:solidFill>
                  <a:latin typeface="微软雅黑" panose="020B0503020204020204" pitchFamily="34" charset="-122"/>
                  <a:cs typeface="Arial" panose="020B0604020202020204" pitchFamily="34" charset="0"/>
                </a:rPr>
                <a:t> </a:t>
              </a:r>
              <a:endParaRPr lang="en-US" altLang="zh-CN" sz="1500">
                <a:solidFill>
                  <a:srgbClr val="FFFFFF"/>
                </a:solidFill>
                <a:latin typeface="微软雅黑" panose="020B0503020204020204" pitchFamily="34" charset="-122"/>
                <a:cs typeface="Arial" panose="020B0604020202020204" pitchFamily="34" charset="0"/>
              </a:endParaRPr>
            </a:p>
          </p:txBody>
        </p:sp>
        <p:sp>
          <p:nvSpPr>
            <p:cNvPr id="33817" name="Rectangle 15"/>
            <p:cNvSpPr>
              <a:spLocks noChangeArrowheads="1"/>
            </p:cNvSpPr>
            <p:nvPr/>
          </p:nvSpPr>
          <p:spPr bwMode="gray">
            <a:xfrm>
              <a:off x="4526572" y="3175969"/>
              <a:ext cx="1349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500" b="1">
                  <a:solidFill>
                    <a:srgbClr val="E7E6E6"/>
                  </a:solidFill>
                  <a:latin typeface="微软雅黑" panose="020B0503020204020204" pitchFamily="34" charset="-122"/>
                  <a:cs typeface="Arial" panose="020B0604020202020204" pitchFamily="34" charset="0"/>
                </a:rPr>
                <a:t>用户管理</a:t>
              </a:r>
              <a:r>
                <a:rPr lang="zh-CN" altLang="en-US" sz="1500">
                  <a:solidFill>
                    <a:srgbClr val="000000"/>
                  </a:solidFill>
                  <a:latin typeface="微软雅黑" panose="020B0503020204020204" pitchFamily="34" charset="-122"/>
                  <a:cs typeface="Arial" panose="020B0604020202020204" pitchFamily="34" charset="0"/>
                </a:rPr>
                <a:t> </a:t>
              </a:r>
              <a:endParaRPr lang="en-US" altLang="zh-CN" sz="1500">
                <a:solidFill>
                  <a:srgbClr val="000000"/>
                </a:solidFill>
                <a:latin typeface="微软雅黑" panose="020B0503020204020204" pitchFamily="34" charset="-122"/>
                <a:cs typeface="Arial" panose="020B0604020202020204" pitchFamily="34" charset="0"/>
              </a:endParaRPr>
            </a:p>
          </p:txBody>
        </p:sp>
      </p:grpSp>
      <p:sp>
        <p:nvSpPr>
          <p:cNvPr id="33802" name="Rectangle 16"/>
          <p:cNvSpPr>
            <a:spLocks noChangeArrowheads="1"/>
          </p:cNvSpPr>
          <p:nvPr/>
        </p:nvSpPr>
        <p:spPr bwMode="gray">
          <a:xfrm>
            <a:off x="2201863" y="1763713"/>
            <a:ext cx="46863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b="1">
                <a:solidFill>
                  <a:srgbClr val="FFFFFF"/>
                </a:solidFill>
                <a:latin typeface="黑体" panose="02010609060101010101" pitchFamily="49" charset="-122"/>
                <a:ea typeface="黑体" panose="02010609060101010101" pitchFamily="49" charset="-122"/>
                <a:cs typeface="Arial" panose="020B0604020202020204" pitchFamily="34" charset="0"/>
              </a:rPr>
              <a:t>云计算的管理中间件层</a:t>
            </a:r>
            <a:r>
              <a:rPr lang="zh-CN" altLang="en-US" sz="1800">
                <a:solidFill>
                  <a:srgbClr val="FFFFFF"/>
                </a:solidFill>
                <a:latin typeface="黑体" panose="02010609060101010101" pitchFamily="49" charset="-122"/>
                <a:ea typeface="黑体" panose="02010609060101010101" pitchFamily="49" charset="-122"/>
                <a:cs typeface="Arial" panose="020B0604020202020204" pitchFamily="34" charset="0"/>
              </a:rPr>
              <a:t> </a:t>
            </a:r>
            <a:endParaRPr lang="en-US" altLang="zh-CN" sz="180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23" name="Rectangle 17"/>
          <p:cNvSpPr>
            <a:spLocks noChangeArrowheads="1"/>
          </p:cNvSpPr>
          <p:nvPr/>
        </p:nvSpPr>
        <p:spPr bwMode="gray">
          <a:xfrm>
            <a:off x="5770563" y="2411413"/>
            <a:ext cx="3009900" cy="133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defRPr/>
            </a:pPr>
            <a:r>
              <a:rPr lang="zh-CN" altLang="en-US" sz="1350" dirty="0">
                <a:solidFill>
                  <a:prstClr val="black">
                    <a:lumMod val="65000"/>
                    <a:lumOff val="35000"/>
                  </a:prstClr>
                </a:solidFill>
                <a:latin typeface="微软雅黑" panose="020B0503020204020204" pitchFamily="34" charset="-122"/>
              </a:rPr>
              <a:t>执行用户或应用提交的任务，包括完 成用户任务映象（</a:t>
            </a:r>
            <a:r>
              <a:rPr lang="en-US" altLang="zh-CN" sz="1350" dirty="0">
                <a:solidFill>
                  <a:prstClr val="black">
                    <a:lumMod val="65000"/>
                    <a:lumOff val="35000"/>
                  </a:prstClr>
                </a:solidFill>
                <a:latin typeface="微软雅黑" panose="020B0503020204020204" pitchFamily="34" charset="-122"/>
              </a:rPr>
              <a:t>Image</a:t>
            </a:r>
            <a:r>
              <a:rPr lang="zh-CN" altLang="en-US" sz="1350" dirty="0">
                <a:solidFill>
                  <a:prstClr val="black">
                    <a:lumMod val="65000"/>
                    <a:lumOff val="35000"/>
                  </a:prstClr>
                </a:solidFill>
                <a:latin typeface="微软雅黑" panose="020B0503020204020204" pitchFamily="34" charset="-122"/>
              </a:rPr>
              <a:t>）的部署和管理、任务调度、任务执行、任务生   命期管理等 </a:t>
            </a:r>
            <a:endParaRPr lang="en-US" altLang="zh-CN" sz="1350" dirty="0">
              <a:solidFill>
                <a:prstClr val="black">
                  <a:lumMod val="65000"/>
                  <a:lumOff val="35000"/>
                </a:prstClr>
              </a:solidFill>
              <a:latin typeface="微软雅黑" panose="020B0503020204020204" pitchFamily="34" charset="-122"/>
            </a:endParaRPr>
          </a:p>
        </p:txBody>
      </p:sp>
      <p:sp>
        <p:nvSpPr>
          <p:cNvPr id="24" name="Rectangle 18"/>
          <p:cNvSpPr>
            <a:spLocks noChangeArrowheads="1"/>
          </p:cNvSpPr>
          <p:nvPr/>
        </p:nvSpPr>
        <p:spPr bwMode="gray">
          <a:xfrm>
            <a:off x="449263" y="3810000"/>
            <a:ext cx="3121025" cy="133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defRPr/>
            </a:pPr>
            <a:r>
              <a:rPr lang="zh-CN" altLang="en-US" sz="1350" dirty="0">
                <a:solidFill>
                  <a:prstClr val="black">
                    <a:lumMod val="65000"/>
                    <a:lumOff val="35000"/>
                  </a:prstClr>
                </a:solidFill>
                <a:latin typeface="微软雅黑" panose="020B0503020204020204" pitchFamily="34" charset="-122"/>
              </a:rPr>
              <a:t>实现云计算商业模式的一个必不可</a:t>
            </a:r>
            <a:endParaRPr lang="en-US" altLang="zh-CN" sz="1350" dirty="0">
              <a:solidFill>
                <a:prstClr val="black">
                  <a:lumMod val="65000"/>
                  <a:lumOff val="35000"/>
                </a:prstClr>
              </a:solidFill>
              <a:latin typeface="微软雅黑" panose="020B0503020204020204" pitchFamily="34" charset="-122"/>
            </a:endParaRPr>
          </a:p>
          <a:p>
            <a:pPr>
              <a:lnSpc>
                <a:spcPct val="150000"/>
              </a:lnSpc>
              <a:defRPr/>
            </a:pPr>
            <a:r>
              <a:rPr lang="zh-CN" altLang="en-US" sz="1350" dirty="0">
                <a:solidFill>
                  <a:prstClr val="black">
                    <a:lumMod val="65000"/>
                    <a:lumOff val="35000"/>
                  </a:prstClr>
                </a:solidFill>
                <a:latin typeface="微软雅黑" panose="020B0503020204020204" pitchFamily="34" charset="-122"/>
              </a:rPr>
              <a:t>少的环节，包括提供用户交互接口、管理和识别用户身份、创建用户程序的执行环境、对用户的使用进行计费等 </a:t>
            </a:r>
            <a:endParaRPr lang="en-US" altLang="zh-CN" sz="1350" dirty="0">
              <a:solidFill>
                <a:prstClr val="black">
                  <a:lumMod val="65000"/>
                  <a:lumOff val="35000"/>
                </a:prstClr>
              </a:solidFill>
              <a:latin typeface="微软雅黑" panose="020B0503020204020204" pitchFamily="34" charset="-122"/>
            </a:endParaRPr>
          </a:p>
        </p:txBody>
      </p:sp>
      <p:sp>
        <p:nvSpPr>
          <p:cNvPr id="25" name="Rectangle 19"/>
          <p:cNvSpPr>
            <a:spLocks noChangeArrowheads="1"/>
          </p:cNvSpPr>
          <p:nvPr/>
        </p:nvSpPr>
        <p:spPr bwMode="gray">
          <a:xfrm>
            <a:off x="5810250" y="4016375"/>
            <a:ext cx="2730500"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defRPr/>
            </a:pPr>
            <a:r>
              <a:rPr lang="zh-CN" altLang="en-US" sz="1350" dirty="0">
                <a:solidFill>
                  <a:prstClr val="black">
                    <a:lumMod val="65000"/>
                    <a:lumOff val="35000"/>
                  </a:prstClr>
                </a:solidFill>
                <a:latin typeface="微软雅黑" panose="020B0503020204020204" pitchFamily="34" charset="-122"/>
              </a:rPr>
              <a:t>保障云计算设施的整体安全，包括身份认证、访问授权、综合防护和安全审计等 </a:t>
            </a:r>
            <a:endParaRPr lang="en-US" altLang="zh-CN" sz="1350" dirty="0">
              <a:solidFill>
                <a:prstClr val="black">
                  <a:lumMod val="65000"/>
                  <a:lumOff val="35000"/>
                </a:prstClr>
              </a:solidFill>
              <a:latin typeface="微软雅黑" panose="020B0503020204020204" pitchFamily="34" charset="-122"/>
            </a:endParaRPr>
          </a:p>
        </p:txBody>
      </p:sp>
      <p:sp>
        <p:nvSpPr>
          <p:cNvPr id="38" name="文本框 37"/>
          <p:cNvSpPr txBox="1"/>
          <p:nvPr/>
        </p:nvSpPr>
        <p:spPr>
          <a:xfrm>
            <a:off x="6500813" y="234950"/>
            <a:ext cx="2573337" cy="300038"/>
          </a:xfrm>
          <a:prstGeom prst="rect">
            <a:avLst/>
          </a:prstGeom>
          <a:noFill/>
        </p:spPr>
        <p:txBody>
          <a:bodyPr wrap="none">
            <a:spAutoFit/>
          </a:bodyPr>
          <a:lstStyle/>
          <a:p>
            <a:pPr>
              <a:defRPr/>
            </a:pPr>
            <a:r>
              <a:rPr lang="en-US" altLang="zh-CN" sz="1350" dirty="0">
                <a:solidFill>
                  <a:prstClr val="white"/>
                </a:solidFill>
              </a:rPr>
              <a:t>《</a:t>
            </a:r>
            <a:r>
              <a:rPr lang="zh-CN" altLang="en-US" sz="1350" dirty="0">
                <a:solidFill>
                  <a:prstClr val="white"/>
                </a:solidFill>
              </a:rPr>
              <a:t>云计算</a:t>
            </a:r>
            <a:r>
              <a:rPr lang="en-US" altLang="zh-CN" sz="1350" dirty="0">
                <a:solidFill>
                  <a:prstClr val="white"/>
                </a:solidFill>
              </a:rPr>
              <a:t>》</a:t>
            </a:r>
            <a:r>
              <a:rPr lang="zh-CN" altLang="en-US" sz="1350" dirty="0">
                <a:solidFill>
                  <a:prstClr val="white"/>
                </a:solidFill>
              </a:rPr>
              <a:t>第三版配套</a:t>
            </a:r>
            <a:r>
              <a:rPr lang="en-US" altLang="zh-CN" sz="1350" dirty="0">
                <a:solidFill>
                  <a:prstClr val="white"/>
                </a:solidFill>
              </a:rPr>
              <a:t>PPT</a:t>
            </a:r>
            <a:r>
              <a:rPr lang="zh-CN" altLang="en-US" sz="1350" dirty="0">
                <a:solidFill>
                  <a:prstClr val="white"/>
                </a:solidFill>
              </a:rPr>
              <a:t>课件</a:t>
            </a:r>
          </a:p>
        </p:txBody>
      </p:sp>
      <p:sp>
        <p:nvSpPr>
          <p:cNvPr id="40" name="Freeform 136"/>
          <p:cNvSpPr>
            <a:spLocks noEditPoints="1"/>
          </p:cNvSpPr>
          <p:nvPr/>
        </p:nvSpPr>
        <p:spPr bwMode="auto">
          <a:xfrm>
            <a:off x="177800" y="201613"/>
            <a:ext cx="279400" cy="279400"/>
          </a:xfrm>
          <a:custGeom>
            <a:avLst/>
            <a:gdLst>
              <a:gd name="T0" fmla="*/ 0 w 36"/>
              <a:gd name="T1" fmla="*/ 0 h 36"/>
              <a:gd name="T2" fmla="*/ 0 w 36"/>
              <a:gd name="T3" fmla="*/ 6 h 36"/>
              <a:gd name="T4" fmla="*/ 30 w 36"/>
              <a:gd name="T5" fmla="*/ 36 h 36"/>
              <a:gd name="T6" fmla="*/ 36 w 36"/>
              <a:gd name="T7" fmla="*/ 36 h 36"/>
              <a:gd name="T8" fmla="*/ 0 w 36"/>
              <a:gd name="T9" fmla="*/ 0 h 36"/>
              <a:gd name="T10" fmla="*/ 0 w 36"/>
              <a:gd name="T11" fmla="*/ 11 h 36"/>
              <a:gd name="T12" fmla="*/ 0 w 36"/>
              <a:gd name="T13" fmla="*/ 17 h 36"/>
              <a:gd name="T14" fmla="*/ 19 w 36"/>
              <a:gd name="T15" fmla="*/ 36 h 36"/>
              <a:gd name="T16" fmla="*/ 24 w 36"/>
              <a:gd name="T17" fmla="*/ 36 h 36"/>
              <a:gd name="T18" fmla="*/ 0 w 36"/>
              <a:gd name="T19" fmla="*/ 11 h 36"/>
              <a:gd name="T20" fmla="*/ 5 w 36"/>
              <a:gd name="T21" fmla="*/ 25 h 36"/>
              <a:gd name="T22" fmla="*/ 0 w 36"/>
              <a:gd name="T23" fmla="*/ 31 h 36"/>
              <a:gd name="T24" fmla="*/ 5 w 36"/>
              <a:gd name="T25" fmla="*/ 36 h 36"/>
              <a:gd name="T26" fmla="*/ 10 w 36"/>
              <a:gd name="T27" fmla="*/ 31 h 36"/>
              <a:gd name="T28" fmla="*/ 5 w 36"/>
              <a:gd name="T29" fmla="*/ 2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6">
                <a:moveTo>
                  <a:pt x="0" y="0"/>
                </a:moveTo>
                <a:cubicBezTo>
                  <a:pt x="0" y="6"/>
                  <a:pt x="0" y="6"/>
                  <a:pt x="0" y="6"/>
                </a:cubicBezTo>
                <a:cubicBezTo>
                  <a:pt x="16" y="6"/>
                  <a:pt x="30" y="19"/>
                  <a:pt x="30" y="36"/>
                </a:cubicBezTo>
                <a:cubicBezTo>
                  <a:pt x="36" y="36"/>
                  <a:pt x="36" y="36"/>
                  <a:pt x="36" y="36"/>
                </a:cubicBezTo>
                <a:cubicBezTo>
                  <a:pt x="36" y="16"/>
                  <a:pt x="20" y="0"/>
                  <a:pt x="0" y="0"/>
                </a:cubicBezTo>
                <a:close/>
                <a:moveTo>
                  <a:pt x="0" y="11"/>
                </a:moveTo>
                <a:cubicBezTo>
                  <a:pt x="0" y="17"/>
                  <a:pt x="0" y="17"/>
                  <a:pt x="0" y="17"/>
                </a:cubicBezTo>
                <a:cubicBezTo>
                  <a:pt x="10" y="17"/>
                  <a:pt x="19" y="25"/>
                  <a:pt x="19" y="36"/>
                </a:cubicBezTo>
                <a:cubicBezTo>
                  <a:pt x="24" y="36"/>
                  <a:pt x="24" y="36"/>
                  <a:pt x="24" y="36"/>
                </a:cubicBezTo>
                <a:cubicBezTo>
                  <a:pt x="24" y="22"/>
                  <a:pt x="13" y="11"/>
                  <a:pt x="0" y="11"/>
                </a:cubicBezTo>
                <a:close/>
                <a:moveTo>
                  <a:pt x="5" y="25"/>
                </a:moveTo>
                <a:cubicBezTo>
                  <a:pt x="2" y="25"/>
                  <a:pt x="0" y="28"/>
                  <a:pt x="0" y="31"/>
                </a:cubicBezTo>
                <a:cubicBezTo>
                  <a:pt x="0" y="34"/>
                  <a:pt x="2" y="36"/>
                  <a:pt x="5" y="36"/>
                </a:cubicBezTo>
                <a:cubicBezTo>
                  <a:pt x="8" y="36"/>
                  <a:pt x="10" y="34"/>
                  <a:pt x="10" y="31"/>
                </a:cubicBezTo>
                <a:cubicBezTo>
                  <a:pt x="10" y="28"/>
                  <a:pt x="8" y="25"/>
                  <a:pt x="5" y="25"/>
                </a:cubicBezTo>
                <a:close/>
              </a:path>
            </a:pathLst>
          </a:custGeom>
          <a:solidFill>
            <a:schemeClr val="bg1"/>
          </a:solidFill>
          <a:ln>
            <a:noFill/>
          </a:ln>
        </p:spPr>
        <p:txBody>
          <a:bodyPr lIns="68580" tIns="34290" rIns="68580" bIns="34290"/>
          <a:lstStyle/>
          <a:p>
            <a:pPr>
              <a:defRPr/>
            </a:pPr>
            <a:endParaRPr lang="id-ID" sz="1350">
              <a:solidFill>
                <a:prstClr val="black"/>
              </a:solidFill>
            </a:endParaRPr>
          </a:p>
        </p:txBody>
      </p:sp>
      <p:sp>
        <p:nvSpPr>
          <p:cNvPr id="33809" name="灯片编号占位符 3"/>
          <p:cNvSpPr>
            <a:spLocks noGrp="1"/>
          </p:cNvSpPr>
          <p:nvPr>
            <p:ph type="sldNum"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2B7B7D-4034-4A3F-A590-5FE70F79B020}" type="slidenum">
              <a:rPr lang="zh-CN" altLang="en-US">
                <a:solidFill>
                  <a:srgbClr val="898989"/>
                </a:solidFill>
              </a:rPr>
              <a:pPr/>
              <a:t>24</a:t>
            </a:fld>
            <a:endParaRPr lang="zh-CN" altLang="en-US">
              <a:solidFill>
                <a:srgbClr val="898989"/>
              </a:solidFill>
            </a:endParaRPr>
          </a:p>
        </p:txBody>
      </p:sp>
      <p:pic>
        <p:nvPicPr>
          <p:cNvPr id="4" name="图片 3"/>
          <p:cNvPicPr>
            <a:picLocks noChangeAspect="1"/>
          </p:cNvPicPr>
          <p:nvPr/>
        </p:nvPicPr>
        <p:blipFill>
          <a:blip r:embed="rId3"/>
          <a:stretch>
            <a:fillRect/>
          </a:stretch>
        </p:blipFill>
        <p:spPr>
          <a:xfrm>
            <a:off x="625910" y="547277"/>
            <a:ext cx="3151905" cy="755970"/>
          </a:xfrm>
          <a:prstGeom prst="rect">
            <a:avLst/>
          </a:prstGeom>
        </p:spPr>
      </p:pic>
    </p:spTree>
    <p:extLst>
      <p:ext uri="{BB962C8B-B14F-4D97-AF65-F5344CB8AC3E}">
        <p14:creationId xmlns:p14="http://schemas.microsoft.com/office/powerpoint/2010/main" val="3826166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4" descr="1-4"/>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9660" y="1964935"/>
            <a:ext cx="4749584" cy="337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6"/>
          <p:cNvSpPr>
            <a:spLocks noChangeArrowheads="1"/>
          </p:cNvSpPr>
          <p:nvPr/>
        </p:nvSpPr>
        <p:spPr bwMode="gray">
          <a:xfrm>
            <a:off x="630238" y="1501775"/>
            <a:ext cx="46863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a:solidFill>
                  <a:srgbClr val="404040"/>
                </a:solidFill>
                <a:latin typeface="黑体" panose="02010609060101010101" pitchFamily="49" charset="-122"/>
                <a:ea typeface="黑体" panose="02010609060101010101" pitchFamily="49" charset="-122"/>
                <a:cs typeface="Arial" panose="020B0604020202020204" pitchFamily="34" charset="0"/>
              </a:rPr>
              <a:t>简化的</a:t>
            </a:r>
            <a:r>
              <a:rPr lang="en-US" altLang="zh-CN" sz="1800" b="1">
                <a:solidFill>
                  <a:srgbClr val="404040"/>
                </a:solidFill>
                <a:latin typeface="黑体" panose="02010609060101010101" pitchFamily="49" charset="-122"/>
                <a:ea typeface="黑体" panose="02010609060101010101" pitchFamily="49" charset="-122"/>
                <a:cs typeface="Arial" panose="020B0604020202020204" pitchFamily="34" charset="0"/>
              </a:rPr>
              <a:t>IaaS</a:t>
            </a:r>
            <a:r>
              <a:rPr lang="zh-CN" altLang="en-US" sz="1800" b="1">
                <a:solidFill>
                  <a:srgbClr val="404040"/>
                </a:solidFill>
                <a:latin typeface="黑体" panose="02010609060101010101" pitchFamily="49" charset="-122"/>
                <a:ea typeface="黑体" panose="02010609060101010101" pitchFamily="49" charset="-122"/>
                <a:cs typeface="Arial" panose="020B0604020202020204" pitchFamily="34" charset="0"/>
              </a:rPr>
              <a:t>实现机制图</a:t>
            </a:r>
            <a:endParaRPr lang="en-US" altLang="zh-CN" sz="180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sp>
        <p:nvSpPr>
          <p:cNvPr id="4" name="矩形 3"/>
          <p:cNvSpPr/>
          <p:nvPr/>
        </p:nvSpPr>
        <p:spPr>
          <a:xfrm>
            <a:off x="5745163" y="2805113"/>
            <a:ext cx="3213100" cy="300037"/>
          </a:xfrm>
          <a:prstGeom prst="rect">
            <a:avLst/>
          </a:prstGeom>
        </p:spPr>
        <p:txBody>
          <a:bodyPr>
            <a:spAutoFit/>
          </a:bodyPr>
          <a:lstStyle/>
          <a:p>
            <a:pPr>
              <a:defRPr/>
            </a:pPr>
            <a:r>
              <a:rPr lang="zh-CN" altLang="en-US" sz="1350" dirty="0">
                <a:solidFill>
                  <a:prstClr val="black">
                    <a:lumMod val="75000"/>
                    <a:lumOff val="25000"/>
                  </a:prstClr>
                </a:solidFill>
              </a:rPr>
              <a:t>服务目录是用户可以访问的服务清单。</a:t>
            </a:r>
          </a:p>
        </p:txBody>
      </p:sp>
      <p:sp>
        <p:nvSpPr>
          <p:cNvPr id="5" name="矩形 4"/>
          <p:cNvSpPr/>
          <p:nvPr/>
        </p:nvSpPr>
        <p:spPr>
          <a:xfrm>
            <a:off x="5745163" y="3222625"/>
            <a:ext cx="3213100" cy="506413"/>
          </a:xfrm>
          <a:prstGeom prst="rect">
            <a:avLst/>
          </a:prstGeom>
        </p:spPr>
        <p:txBody>
          <a:bodyPr>
            <a:spAutoFit/>
          </a:bodyPr>
          <a:lstStyle/>
          <a:p>
            <a:pPr>
              <a:defRPr/>
            </a:pPr>
            <a:r>
              <a:rPr lang="zh-CN" altLang="en-US" sz="1350" dirty="0">
                <a:solidFill>
                  <a:prstClr val="black">
                    <a:lumMod val="75000"/>
                    <a:lumOff val="25000"/>
                  </a:prstClr>
                </a:solidFill>
              </a:rPr>
              <a:t>系统管理模块负责管理和分配所有可用的资源，其核心是负载均衡。</a:t>
            </a:r>
          </a:p>
        </p:txBody>
      </p:sp>
      <p:sp>
        <p:nvSpPr>
          <p:cNvPr id="6" name="矩形 5"/>
          <p:cNvSpPr/>
          <p:nvPr/>
        </p:nvSpPr>
        <p:spPr>
          <a:xfrm>
            <a:off x="5745163" y="3846513"/>
            <a:ext cx="3213100" cy="508000"/>
          </a:xfrm>
          <a:prstGeom prst="rect">
            <a:avLst/>
          </a:prstGeom>
        </p:spPr>
        <p:txBody>
          <a:bodyPr>
            <a:spAutoFit/>
          </a:bodyPr>
          <a:lstStyle/>
          <a:p>
            <a:pPr>
              <a:defRPr/>
            </a:pPr>
            <a:r>
              <a:rPr lang="zh-CN" altLang="en-US" sz="1350" dirty="0">
                <a:solidFill>
                  <a:prstClr val="black">
                    <a:lumMod val="75000"/>
                    <a:lumOff val="25000"/>
                  </a:prstClr>
                </a:solidFill>
              </a:rPr>
              <a:t>配置工具负责在分配的节点上准备任务运行环境。</a:t>
            </a:r>
          </a:p>
        </p:txBody>
      </p:sp>
      <p:sp>
        <p:nvSpPr>
          <p:cNvPr id="8" name="矩形 7"/>
          <p:cNvSpPr/>
          <p:nvPr/>
        </p:nvSpPr>
        <p:spPr>
          <a:xfrm>
            <a:off x="5745163" y="4471988"/>
            <a:ext cx="3213100" cy="508000"/>
          </a:xfrm>
          <a:prstGeom prst="rect">
            <a:avLst/>
          </a:prstGeom>
        </p:spPr>
        <p:txBody>
          <a:bodyPr>
            <a:spAutoFit/>
          </a:bodyPr>
          <a:lstStyle/>
          <a:p>
            <a:pPr>
              <a:defRPr/>
            </a:pPr>
            <a:r>
              <a:rPr lang="zh-CN" altLang="en-US" sz="1350" dirty="0">
                <a:solidFill>
                  <a:prstClr val="black">
                    <a:lumMod val="75000"/>
                    <a:lumOff val="25000"/>
                  </a:prstClr>
                </a:solidFill>
              </a:rPr>
              <a:t>监视统计模块负责监视节点的运行状态，并完成用户使用节点情况的统计。</a:t>
            </a:r>
          </a:p>
        </p:txBody>
      </p:sp>
      <p:sp>
        <p:nvSpPr>
          <p:cNvPr id="9" name="矩形 8"/>
          <p:cNvSpPr/>
          <p:nvPr/>
        </p:nvSpPr>
        <p:spPr>
          <a:xfrm>
            <a:off x="5745163" y="2179638"/>
            <a:ext cx="3213100" cy="508000"/>
          </a:xfrm>
          <a:prstGeom prst="rect">
            <a:avLst/>
          </a:prstGeom>
        </p:spPr>
        <p:txBody>
          <a:bodyPr>
            <a:spAutoFit/>
          </a:bodyPr>
          <a:lstStyle/>
          <a:p>
            <a:pPr>
              <a:defRPr/>
            </a:pPr>
            <a:r>
              <a:rPr lang="zh-CN" altLang="en-US" sz="1350" dirty="0">
                <a:solidFill>
                  <a:prstClr val="black">
                    <a:lumMod val="75000"/>
                    <a:lumOff val="25000"/>
                  </a:prstClr>
                </a:solidFill>
              </a:rPr>
              <a:t>用户交互接口向应用以</a:t>
            </a:r>
            <a:r>
              <a:rPr lang="en-US" altLang="zh-CN" sz="1350" dirty="0">
                <a:solidFill>
                  <a:prstClr val="black">
                    <a:lumMod val="75000"/>
                    <a:lumOff val="25000"/>
                  </a:prstClr>
                </a:solidFill>
              </a:rPr>
              <a:t>Web Services</a:t>
            </a:r>
            <a:r>
              <a:rPr lang="zh-CN" altLang="en-US" sz="1350" dirty="0">
                <a:solidFill>
                  <a:prstClr val="black">
                    <a:lumMod val="75000"/>
                    <a:lumOff val="25000"/>
                  </a:prstClr>
                </a:solidFill>
              </a:rPr>
              <a:t>方式提供访问接口，获取用户需求。</a:t>
            </a:r>
          </a:p>
        </p:txBody>
      </p:sp>
      <p:sp>
        <p:nvSpPr>
          <p:cNvPr id="19" name="椭圆 18"/>
          <p:cNvSpPr/>
          <p:nvPr/>
        </p:nvSpPr>
        <p:spPr>
          <a:xfrm>
            <a:off x="5549900" y="2844800"/>
            <a:ext cx="195263" cy="195263"/>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0" name="椭圆 19"/>
          <p:cNvSpPr/>
          <p:nvPr/>
        </p:nvSpPr>
        <p:spPr>
          <a:xfrm>
            <a:off x="5549900" y="2228850"/>
            <a:ext cx="195263" cy="19685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1" name="椭圆 20"/>
          <p:cNvSpPr/>
          <p:nvPr/>
        </p:nvSpPr>
        <p:spPr>
          <a:xfrm>
            <a:off x="5549900" y="3257550"/>
            <a:ext cx="195263" cy="19685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2" name="椭圆 21"/>
          <p:cNvSpPr/>
          <p:nvPr/>
        </p:nvSpPr>
        <p:spPr>
          <a:xfrm>
            <a:off x="5549900" y="3887788"/>
            <a:ext cx="195263" cy="19685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3" name="椭圆 22"/>
          <p:cNvSpPr/>
          <p:nvPr/>
        </p:nvSpPr>
        <p:spPr>
          <a:xfrm>
            <a:off x="5549900" y="4502150"/>
            <a:ext cx="195263" cy="195263"/>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2" name="文本框 31"/>
          <p:cNvSpPr txBox="1"/>
          <p:nvPr/>
        </p:nvSpPr>
        <p:spPr>
          <a:xfrm>
            <a:off x="6500813" y="234950"/>
            <a:ext cx="2573337" cy="300038"/>
          </a:xfrm>
          <a:prstGeom prst="rect">
            <a:avLst/>
          </a:prstGeom>
          <a:noFill/>
        </p:spPr>
        <p:txBody>
          <a:bodyPr wrap="none">
            <a:spAutoFit/>
          </a:bodyPr>
          <a:lstStyle/>
          <a:p>
            <a:pPr>
              <a:defRPr/>
            </a:pPr>
            <a:r>
              <a:rPr lang="en-US" altLang="zh-CN" sz="1350" dirty="0">
                <a:solidFill>
                  <a:prstClr val="white"/>
                </a:solidFill>
              </a:rPr>
              <a:t>《</a:t>
            </a:r>
            <a:r>
              <a:rPr lang="zh-CN" altLang="en-US" sz="1350" dirty="0">
                <a:solidFill>
                  <a:prstClr val="white"/>
                </a:solidFill>
              </a:rPr>
              <a:t>云计算</a:t>
            </a:r>
            <a:r>
              <a:rPr lang="en-US" altLang="zh-CN" sz="1350" dirty="0">
                <a:solidFill>
                  <a:prstClr val="white"/>
                </a:solidFill>
              </a:rPr>
              <a:t>》</a:t>
            </a:r>
            <a:r>
              <a:rPr lang="zh-CN" altLang="en-US" sz="1350" dirty="0">
                <a:solidFill>
                  <a:prstClr val="white"/>
                </a:solidFill>
              </a:rPr>
              <a:t>第三版配套</a:t>
            </a:r>
            <a:r>
              <a:rPr lang="en-US" altLang="zh-CN" sz="1350" dirty="0">
                <a:solidFill>
                  <a:prstClr val="white"/>
                </a:solidFill>
              </a:rPr>
              <a:t>PPT</a:t>
            </a:r>
            <a:r>
              <a:rPr lang="zh-CN" altLang="en-US" sz="1350" dirty="0">
                <a:solidFill>
                  <a:prstClr val="white"/>
                </a:solidFill>
              </a:rPr>
              <a:t>课件</a:t>
            </a:r>
          </a:p>
        </p:txBody>
      </p:sp>
      <p:sp>
        <p:nvSpPr>
          <p:cNvPr id="33" name="文本框 32"/>
          <p:cNvSpPr txBox="1"/>
          <p:nvPr/>
        </p:nvSpPr>
        <p:spPr>
          <a:xfrm>
            <a:off x="452438" y="161925"/>
            <a:ext cx="2911374" cy="523220"/>
          </a:xfrm>
          <a:prstGeom prst="rect">
            <a:avLst/>
          </a:prstGeom>
          <a:noFill/>
        </p:spPr>
        <p:txBody>
          <a:bodyPr wrap="none">
            <a:spAutoFit/>
          </a:bodyPr>
          <a:lstStyle/>
          <a:p>
            <a:pPr>
              <a:defRPr/>
            </a:pPr>
            <a:r>
              <a:rPr lang="zh-CN" altLang="en-US" sz="2800" b="1" spc="225" dirty="0" smtClean="0"/>
              <a:t>云</a:t>
            </a:r>
            <a:r>
              <a:rPr lang="zh-CN" altLang="en-US" sz="2800" b="1" spc="225" dirty="0"/>
              <a:t>计算实现机制</a:t>
            </a:r>
          </a:p>
        </p:txBody>
      </p:sp>
      <p:sp>
        <p:nvSpPr>
          <p:cNvPr id="34833" name="灯片编号占位符 1"/>
          <p:cNvSpPr>
            <a:spLocks noGrp="1"/>
          </p:cNvSpPr>
          <p:nvPr>
            <p:ph type="sldNum"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EF203F-0FE9-44E0-B468-EA46932614C4}" type="slidenum">
              <a:rPr lang="zh-CN" altLang="en-US">
                <a:solidFill>
                  <a:srgbClr val="898989"/>
                </a:solidFill>
              </a:rPr>
              <a:pPr/>
              <a:t>25</a:t>
            </a:fld>
            <a:endParaRPr lang="zh-CN" altLang="en-US">
              <a:solidFill>
                <a:srgbClr val="898989"/>
              </a:solidFill>
            </a:endParaRPr>
          </a:p>
        </p:txBody>
      </p:sp>
    </p:spTree>
    <p:extLst>
      <p:ext uri="{BB962C8B-B14F-4D97-AF65-F5344CB8AC3E}">
        <p14:creationId xmlns:p14="http://schemas.microsoft.com/office/powerpoint/2010/main" val="593846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3007D826-505B-4430-8DE5-4DBEA2459E87}" type="slidenum">
              <a:rPr lang="en-US" altLang="zh-CN" sz="1000">
                <a:solidFill>
                  <a:srgbClr val="FFFFFF"/>
                </a:solidFill>
              </a:rPr>
              <a:pPr algn="l">
                <a:spcBef>
                  <a:spcPct val="0"/>
                </a:spcBef>
                <a:buFontTx/>
                <a:buNone/>
              </a:pPr>
              <a:t>26</a:t>
            </a:fld>
            <a:endParaRPr lang="en-US" altLang="zh-CN" sz="1000">
              <a:solidFill>
                <a:srgbClr val="FFFFFF"/>
              </a:solidFill>
            </a:endParaRPr>
          </a:p>
        </p:txBody>
      </p:sp>
      <p:sp>
        <p:nvSpPr>
          <p:cNvPr id="35843" name="Rectangle 2"/>
          <p:cNvSpPr>
            <a:spLocks noGrp="1" noChangeArrowheads="1"/>
          </p:cNvSpPr>
          <p:nvPr>
            <p:ph type="title"/>
          </p:nvPr>
        </p:nvSpPr>
        <p:spPr/>
        <p:txBody>
          <a:bodyPr/>
          <a:lstStyle/>
          <a:p>
            <a:pPr eaLnBrk="1" hangingPunct="1"/>
            <a:endParaRPr lang="zh-CN" altLang="en-US" dirty="0" smtClean="0"/>
          </a:p>
        </p:txBody>
      </p:sp>
      <p:grpSp>
        <p:nvGrpSpPr>
          <p:cNvPr id="35844" name="Group 3"/>
          <p:cNvGrpSpPr>
            <a:grpSpLocks/>
          </p:cNvGrpSpPr>
          <p:nvPr/>
        </p:nvGrpSpPr>
        <p:grpSpPr bwMode="auto">
          <a:xfrm>
            <a:off x="1371600" y="2362200"/>
            <a:ext cx="6019800" cy="3352800"/>
            <a:chOff x="720" y="1968"/>
            <a:chExt cx="3792" cy="2112"/>
          </a:xfrm>
        </p:grpSpPr>
        <p:sp>
          <p:nvSpPr>
            <p:cNvPr id="35845" name="AutoShape 4"/>
            <p:cNvSpPr>
              <a:spLocks noChangeArrowheads="1"/>
            </p:cNvSpPr>
            <p:nvPr/>
          </p:nvSpPr>
          <p:spPr bwMode="auto">
            <a:xfrm>
              <a:off x="720" y="3744"/>
              <a:ext cx="3792" cy="336"/>
            </a:xfrm>
            <a:prstGeom prst="roundRect">
              <a:avLst>
                <a:gd name="adj" fmla="val 16667"/>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t>硬件基础设施（</a:t>
              </a:r>
              <a:r>
                <a:rPr lang="en-US" altLang="zh-CN" sz="1800" dirty="0"/>
                <a:t>HW</a:t>
              </a:r>
              <a:r>
                <a:rPr lang="zh-CN" altLang="en-US" sz="1800" dirty="0"/>
                <a:t>）</a:t>
              </a:r>
            </a:p>
          </p:txBody>
        </p:sp>
        <p:sp>
          <p:nvSpPr>
            <p:cNvPr id="35846" name="AutoShape 5"/>
            <p:cNvSpPr>
              <a:spLocks noChangeArrowheads="1"/>
            </p:cNvSpPr>
            <p:nvPr/>
          </p:nvSpPr>
          <p:spPr bwMode="auto">
            <a:xfrm>
              <a:off x="720" y="3312"/>
              <a:ext cx="3792" cy="288"/>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t>云计算基础软件供应商（</a:t>
              </a:r>
              <a:r>
                <a:rPr lang="en-US" altLang="zh-CN" sz="1800" dirty="0" err="1"/>
                <a:t>Enabers</a:t>
              </a:r>
              <a:r>
                <a:rPr lang="en-US" altLang="zh-CN" sz="1800" dirty="0"/>
                <a:t>)</a:t>
              </a:r>
            </a:p>
          </p:txBody>
        </p:sp>
        <p:sp>
          <p:nvSpPr>
            <p:cNvPr id="35847" name="AutoShape 6"/>
            <p:cNvSpPr>
              <a:spLocks noChangeArrowheads="1"/>
            </p:cNvSpPr>
            <p:nvPr/>
          </p:nvSpPr>
          <p:spPr bwMode="auto">
            <a:xfrm>
              <a:off x="720" y="2832"/>
              <a:ext cx="3792" cy="288"/>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云计算化基础设施服务（</a:t>
              </a:r>
              <a:r>
                <a:rPr lang="en-US" altLang="zh-CN" sz="1800"/>
                <a:t>Iaas</a:t>
              </a:r>
              <a:r>
                <a:rPr lang="zh-CN" altLang="en-US" sz="1800"/>
                <a:t>）</a:t>
              </a:r>
            </a:p>
          </p:txBody>
        </p:sp>
        <p:sp>
          <p:nvSpPr>
            <p:cNvPr id="35848" name="AutoShape 7"/>
            <p:cNvSpPr>
              <a:spLocks noChangeArrowheads="1"/>
            </p:cNvSpPr>
            <p:nvPr/>
          </p:nvSpPr>
          <p:spPr bwMode="auto">
            <a:xfrm>
              <a:off x="720" y="2400"/>
              <a:ext cx="3792" cy="288"/>
            </a:xfrm>
            <a:prstGeom prst="roundRect">
              <a:avLst>
                <a:gd name="adj" fmla="val 16667"/>
              </a:avLst>
            </a:prstGeom>
            <a:solidFill>
              <a:srgbClr val="33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平台即服务（</a:t>
              </a:r>
              <a:r>
                <a:rPr lang="en-US" altLang="zh-CN" sz="1800"/>
                <a:t>Paas</a:t>
              </a:r>
              <a:r>
                <a:rPr lang="zh-CN" altLang="en-US" sz="1800"/>
                <a:t>）</a:t>
              </a:r>
            </a:p>
          </p:txBody>
        </p:sp>
        <p:sp>
          <p:nvSpPr>
            <p:cNvPr id="35849" name="AutoShape 8"/>
            <p:cNvSpPr>
              <a:spLocks noChangeArrowheads="1"/>
            </p:cNvSpPr>
            <p:nvPr/>
          </p:nvSpPr>
          <p:spPr bwMode="auto">
            <a:xfrm>
              <a:off x="720" y="1968"/>
              <a:ext cx="1776" cy="288"/>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软件即服务（</a:t>
              </a:r>
              <a:r>
                <a:rPr lang="en-US" altLang="zh-CN" sz="1800"/>
                <a:t>Saas</a:t>
              </a:r>
              <a:r>
                <a:rPr lang="zh-CN" altLang="en-US" sz="1800"/>
                <a:t>）</a:t>
              </a:r>
            </a:p>
          </p:txBody>
        </p:sp>
        <p:sp>
          <p:nvSpPr>
            <p:cNvPr id="35850" name="AutoShape 9"/>
            <p:cNvSpPr>
              <a:spLocks noChangeArrowheads="1"/>
            </p:cNvSpPr>
            <p:nvPr/>
          </p:nvSpPr>
          <p:spPr bwMode="auto">
            <a:xfrm>
              <a:off x="2736" y="1968"/>
              <a:ext cx="1728" cy="288"/>
            </a:xfrm>
            <a:prstGeom prst="roundRect">
              <a:avLst>
                <a:gd name="adj" fmla="val 16667"/>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一切皆服务（</a:t>
              </a:r>
              <a:r>
                <a:rPr lang="en-US" altLang="zh-CN" sz="1800"/>
                <a:t>Xaas</a:t>
              </a:r>
              <a:r>
                <a:rPr lang="zh-CN" altLang="en-US" sz="1800"/>
                <a:t>）</a:t>
              </a:r>
            </a:p>
          </p:txBody>
        </p:sp>
      </p:grpSp>
      <p:pic>
        <p:nvPicPr>
          <p:cNvPr id="2" name="图片 1"/>
          <p:cNvPicPr>
            <a:picLocks noChangeAspect="1"/>
          </p:cNvPicPr>
          <p:nvPr/>
        </p:nvPicPr>
        <p:blipFill>
          <a:blip r:embed="rId2"/>
          <a:stretch>
            <a:fillRect/>
          </a:stretch>
        </p:blipFill>
        <p:spPr>
          <a:xfrm>
            <a:off x="2083109" y="376089"/>
            <a:ext cx="4596782" cy="1176630"/>
          </a:xfrm>
          <a:prstGeom prst="rect">
            <a:avLst/>
          </a:prstGeom>
        </p:spPr>
      </p:pic>
    </p:spTree>
    <p:extLst>
      <p:ext uri="{BB962C8B-B14F-4D97-AF65-F5344CB8AC3E}">
        <p14:creationId xmlns:p14="http://schemas.microsoft.com/office/powerpoint/2010/main" val="4000473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8347F52D-0610-463C-B89E-492DCB937457}" type="slidenum">
              <a:rPr lang="en-US" altLang="zh-CN" sz="1000">
                <a:solidFill>
                  <a:srgbClr val="FFFFFF"/>
                </a:solidFill>
              </a:rPr>
              <a:pPr algn="l">
                <a:spcBef>
                  <a:spcPct val="0"/>
                </a:spcBef>
                <a:buFontTx/>
                <a:buNone/>
              </a:pPr>
              <a:t>27</a:t>
            </a:fld>
            <a:endParaRPr lang="en-US" altLang="zh-CN" sz="1000">
              <a:solidFill>
                <a:srgbClr val="FFFFFF"/>
              </a:solidFill>
            </a:endParaRPr>
          </a:p>
        </p:txBody>
      </p:sp>
      <p:sp>
        <p:nvSpPr>
          <p:cNvPr id="37891" name="TextBox 3"/>
          <p:cNvSpPr txBox="1">
            <a:spLocks noChangeArrowheads="1"/>
          </p:cNvSpPr>
          <p:nvPr/>
        </p:nvSpPr>
        <p:spPr bwMode="auto">
          <a:xfrm>
            <a:off x="214313" y="142875"/>
            <a:ext cx="3786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云计算体系逻辑结构</a:t>
            </a:r>
          </a:p>
        </p:txBody>
      </p:sp>
      <p:pic>
        <p:nvPicPr>
          <p:cNvPr id="37892" name="Picture 20"/>
          <p:cNvPicPr>
            <a:picLocks noChangeAspect="1" noChangeArrowheads="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85750" y="2500313"/>
            <a:ext cx="511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3" name="Picture 22"/>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28625" y="4071938"/>
            <a:ext cx="2857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4" name="Picture 24"/>
          <p:cNvPicPr>
            <a:picLocks noChangeAspect="1" noChangeArrowheads="1"/>
          </p:cNvPicPr>
          <p:nvPr/>
        </p:nvPicPr>
        <p:blipFill>
          <a:blip r:embed="rId4">
            <a:extLst>
              <a:ext uri="{28A0092B-C50C-407E-A947-70E740481C1C}">
                <a14:useLocalDpi xmlns:a14="http://schemas.microsoft.com/office/drawing/2010/main" val="0"/>
              </a:ext>
            </a:extLst>
          </a:blip>
          <a:srcRect t="18776" b="12802"/>
          <a:stretch>
            <a:fillRect/>
          </a:stretch>
        </p:blipFill>
        <p:spPr bwMode="auto">
          <a:xfrm>
            <a:off x="0" y="3071813"/>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 name="Picture 17" descr="5p-00년"/>
          <p:cNvPicPr>
            <a:picLocks noChangeAspect="1" noChangeArrowheads="1"/>
          </p:cNvPicPr>
          <p:nvPr/>
        </p:nvPicPr>
        <p:blipFill>
          <a:blip r:embed="rId5">
            <a:duotone>
              <a:prstClr val="black"/>
              <a:schemeClr val="tx2">
                <a:tint val="45000"/>
                <a:satMod val="400000"/>
              </a:schemeClr>
            </a:duotone>
          </a:blip>
          <a:srcRect/>
          <a:stretch>
            <a:fillRect/>
          </a:stretch>
        </p:blipFill>
        <p:spPr bwMode="auto">
          <a:xfrm>
            <a:off x="357158" y="1571612"/>
            <a:ext cx="425450" cy="765171"/>
          </a:xfrm>
          <a:prstGeom prst="rect">
            <a:avLst/>
          </a:prstGeom>
          <a:noFill/>
          <a:effectLst>
            <a:outerShdw dist="17961" dir="13500000" algn="ctr" rotWithShape="0">
              <a:srgbClr val="FFFFFF"/>
            </a:outerShdw>
          </a:effectLst>
        </p:spPr>
      </p:pic>
      <p:sp>
        <p:nvSpPr>
          <p:cNvPr id="12" name="圆角矩形 11"/>
          <p:cNvSpPr/>
          <p:nvPr/>
        </p:nvSpPr>
        <p:spPr>
          <a:xfrm>
            <a:off x="1928813" y="1928813"/>
            <a:ext cx="571500" cy="19288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用户界面</a:t>
            </a:r>
          </a:p>
        </p:txBody>
      </p:sp>
      <p:sp>
        <p:nvSpPr>
          <p:cNvPr id="13" name="流程图: 文档 12"/>
          <p:cNvSpPr/>
          <p:nvPr/>
        </p:nvSpPr>
        <p:spPr>
          <a:xfrm>
            <a:off x="4214813" y="1357313"/>
            <a:ext cx="1143000" cy="571500"/>
          </a:xfrm>
          <a:prstGeom prst="flowChartDocumen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流程图: 文档 14"/>
          <p:cNvSpPr/>
          <p:nvPr/>
        </p:nvSpPr>
        <p:spPr>
          <a:xfrm>
            <a:off x="4214813" y="1071563"/>
            <a:ext cx="1143000" cy="571500"/>
          </a:xfrm>
          <a:prstGeom prst="flowChartDocumen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服务目录</a:t>
            </a:r>
          </a:p>
        </p:txBody>
      </p:sp>
      <p:sp>
        <p:nvSpPr>
          <p:cNvPr id="18" name="圆角矩形 17"/>
          <p:cNvSpPr/>
          <p:nvPr/>
        </p:nvSpPr>
        <p:spPr>
          <a:xfrm>
            <a:off x="6858000" y="2214563"/>
            <a:ext cx="1285875" cy="13573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监视统计</a:t>
            </a:r>
          </a:p>
        </p:txBody>
      </p:sp>
      <p:pic>
        <p:nvPicPr>
          <p:cNvPr id="37900" name="图片 18" descr="QQ截图未命名6.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4929188"/>
            <a:ext cx="3662363" cy="121443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 name="圆角矩形 20"/>
          <p:cNvSpPr/>
          <p:nvPr/>
        </p:nvSpPr>
        <p:spPr>
          <a:xfrm>
            <a:off x="3857625" y="2500313"/>
            <a:ext cx="1928813" cy="7858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系统管理</a:t>
            </a:r>
            <a:endParaRPr lang="en-US" altLang="zh-CN" b="1" dirty="0">
              <a:solidFill>
                <a:schemeClr val="tx1"/>
              </a:solidFill>
            </a:endParaRPr>
          </a:p>
          <a:p>
            <a:pPr algn="ctr" eaLnBrk="1" hangingPunct="1">
              <a:defRPr/>
            </a:pPr>
            <a:r>
              <a:rPr lang="en-US" altLang="zh-CN" dirty="0">
                <a:solidFill>
                  <a:schemeClr val="tx1"/>
                </a:solidFill>
              </a:rPr>
              <a:t>(</a:t>
            </a:r>
            <a:r>
              <a:rPr lang="zh-CN" altLang="en-US" dirty="0">
                <a:solidFill>
                  <a:schemeClr val="tx1"/>
                </a:solidFill>
              </a:rPr>
              <a:t>负载均衡</a:t>
            </a:r>
            <a:r>
              <a:rPr lang="en-US" altLang="zh-CN" dirty="0">
                <a:solidFill>
                  <a:schemeClr val="tx1"/>
                </a:solidFill>
              </a:rPr>
              <a:t>)</a:t>
            </a:r>
            <a:endParaRPr lang="zh-CN" altLang="en-US" dirty="0">
              <a:solidFill>
                <a:schemeClr val="tx1"/>
              </a:solidFill>
            </a:endParaRPr>
          </a:p>
        </p:txBody>
      </p:sp>
      <p:sp>
        <p:nvSpPr>
          <p:cNvPr id="22" name="圆角矩形 21"/>
          <p:cNvSpPr/>
          <p:nvPr/>
        </p:nvSpPr>
        <p:spPr>
          <a:xfrm>
            <a:off x="3857625" y="3643313"/>
            <a:ext cx="1928813" cy="7858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配置工具</a:t>
            </a:r>
          </a:p>
        </p:txBody>
      </p:sp>
      <p:cxnSp>
        <p:nvCxnSpPr>
          <p:cNvPr id="26" name="形状 25"/>
          <p:cNvCxnSpPr>
            <a:stCxn id="18" idx="2"/>
          </p:cNvCxnSpPr>
          <p:nvPr/>
        </p:nvCxnSpPr>
        <p:spPr>
          <a:xfrm rot="5400000">
            <a:off x="6036469" y="3536156"/>
            <a:ext cx="1428750" cy="1500188"/>
          </a:xfrm>
          <a:prstGeom prst="curved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2"/>
            <a:endCxn id="22" idx="0"/>
          </p:cNvCxnSpPr>
          <p:nvPr/>
        </p:nvCxnSpPr>
        <p:spPr>
          <a:xfrm rot="5400000">
            <a:off x="4642644" y="3464719"/>
            <a:ext cx="358775" cy="1587"/>
          </a:xfrm>
          <a:prstGeom prst="straightConnector1">
            <a:avLst/>
          </a:prstGeom>
          <a:ln w="190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4536281" y="4679157"/>
            <a:ext cx="50006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3" idx="2"/>
            <a:endCxn id="21" idx="0"/>
          </p:cNvCxnSpPr>
          <p:nvPr/>
        </p:nvCxnSpPr>
        <p:spPr>
          <a:xfrm rot="16200000" flipH="1">
            <a:off x="4499769" y="2177257"/>
            <a:ext cx="609600" cy="36512"/>
          </a:xfrm>
          <a:prstGeom prst="straightConnector1">
            <a:avLst/>
          </a:prstGeom>
          <a:ln w="1905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13" idx="3"/>
            <a:endCxn id="22" idx="3"/>
          </p:cNvCxnSpPr>
          <p:nvPr/>
        </p:nvCxnSpPr>
        <p:spPr>
          <a:xfrm>
            <a:off x="5357813" y="1643063"/>
            <a:ext cx="428625" cy="2393950"/>
          </a:xfrm>
          <a:prstGeom prst="curvedConnector3">
            <a:avLst>
              <a:gd name="adj1" fmla="val 254796"/>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21" idx="3"/>
            <a:endCxn id="18" idx="1"/>
          </p:cNvCxnSpPr>
          <p:nvPr/>
        </p:nvCxnSpPr>
        <p:spPr>
          <a:xfrm>
            <a:off x="5786438" y="2892425"/>
            <a:ext cx="1071562" cy="158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2" idx="3"/>
            <a:endCxn id="21" idx="1"/>
          </p:cNvCxnSpPr>
          <p:nvPr/>
        </p:nvCxnSpPr>
        <p:spPr>
          <a:xfrm>
            <a:off x="2500313" y="2892425"/>
            <a:ext cx="135731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 idx="3"/>
          </p:cNvCxnSpPr>
          <p:nvPr/>
        </p:nvCxnSpPr>
        <p:spPr>
          <a:xfrm>
            <a:off x="782638" y="1954213"/>
            <a:ext cx="1146175" cy="617537"/>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5" idx="3"/>
            <a:endCxn id="12" idx="1"/>
          </p:cNvCxnSpPr>
          <p:nvPr/>
        </p:nvCxnSpPr>
        <p:spPr>
          <a:xfrm>
            <a:off x="796925" y="2744788"/>
            <a:ext cx="1131888" cy="147637"/>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1000125" y="3143250"/>
            <a:ext cx="928688" cy="214313"/>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7" idx="1"/>
          </p:cNvCxnSpPr>
          <p:nvPr/>
        </p:nvCxnSpPr>
        <p:spPr>
          <a:xfrm flipV="1">
            <a:off x="714375" y="3429000"/>
            <a:ext cx="1214438" cy="877888"/>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37914" name="TextBox 113"/>
          <p:cNvSpPr txBox="1">
            <a:spLocks noChangeArrowheads="1"/>
          </p:cNvSpPr>
          <p:nvPr/>
        </p:nvSpPr>
        <p:spPr bwMode="auto">
          <a:xfrm>
            <a:off x="5214938" y="5929313"/>
            <a:ext cx="157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计算存储资源</a:t>
            </a:r>
          </a:p>
        </p:txBody>
      </p:sp>
      <p:cxnSp>
        <p:nvCxnSpPr>
          <p:cNvPr id="137" name="曲线连接符 136"/>
          <p:cNvCxnSpPr/>
          <p:nvPr/>
        </p:nvCxnSpPr>
        <p:spPr>
          <a:xfrm flipV="1">
            <a:off x="2500313" y="1500188"/>
            <a:ext cx="1714500" cy="928687"/>
          </a:xfrm>
          <a:prstGeom prst="curvedConnector3">
            <a:avLst>
              <a:gd name="adj1" fmla="val 50000"/>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94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E4FAE2B6-F3FA-44D9-BFBD-7154A575E3C2}" type="slidenum">
              <a:rPr lang="en-US" altLang="zh-CN" sz="1000">
                <a:solidFill>
                  <a:srgbClr val="FFFFFF"/>
                </a:solidFill>
              </a:rPr>
              <a:pPr algn="l">
                <a:spcBef>
                  <a:spcPct val="0"/>
                </a:spcBef>
                <a:buFontTx/>
                <a:buNone/>
              </a:pPr>
              <a:t>28</a:t>
            </a:fld>
            <a:endParaRPr lang="en-US" altLang="zh-CN" sz="1000">
              <a:solidFill>
                <a:srgbClr val="FFFFFF"/>
              </a:solidFill>
            </a:endParaRPr>
          </a:p>
        </p:txBody>
      </p:sp>
      <p:sp>
        <p:nvSpPr>
          <p:cNvPr id="5" name="Rectangle 2"/>
          <p:cNvSpPr txBox="1">
            <a:spLocks noChangeArrowheads="1"/>
          </p:cNvSpPr>
          <p:nvPr/>
        </p:nvSpPr>
        <p:spPr>
          <a:xfrm>
            <a:off x="714375" y="285750"/>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云计算简化实现机制</a:t>
            </a:r>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214438"/>
            <a:ext cx="7429500" cy="524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421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D53F0F24-1528-4549-A9E1-66A0E4BE58F5}" type="slidenum">
              <a:rPr lang="en-US" altLang="zh-CN" sz="1000">
                <a:solidFill>
                  <a:srgbClr val="FFFFFF"/>
                </a:solidFill>
              </a:rPr>
              <a:pPr algn="l">
                <a:spcBef>
                  <a:spcPct val="0"/>
                </a:spcBef>
                <a:buFontTx/>
                <a:buNone/>
              </a:pPr>
              <a:t>29</a:t>
            </a:fld>
            <a:endParaRPr lang="en-US" altLang="zh-CN" sz="1000">
              <a:solidFill>
                <a:srgbClr val="FFFFFF"/>
              </a:solidFill>
            </a:endParaRPr>
          </a:p>
        </p:txBody>
      </p:sp>
      <p:sp>
        <p:nvSpPr>
          <p:cNvPr id="40963" name="TextBox 3"/>
          <p:cNvSpPr txBox="1">
            <a:spLocks noChangeArrowheads="1"/>
          </p:cNvSpPr>
          <p:nvPr/>
        </p:nvSpPr>
        <p:spPr bwMode="auto">
          <a:xfrm>
            <a:off x="214312" y="371475"/>
            <a:ext cx="80152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smtClean="0">
                <a:latin typeface="黑体" panose="02010609060101010101" pitchFamily="49" charset="-122"/>
                <a:ea typeface="黑体" panose="02010609060101010101" pitchFamily="49" charset="-122"/>
                <a:cs typeface="Arial" panose="020B0604020202020204" pitchFamily="34" charset="0"/>
              </a:rPr>
              <a:t>21.5 </a:t>
            </a:r>
            <a:r>
              <a:rPr lang="zh-CN" altLang="en-US" sz="2800" dirty="0" smtClean="0">
                <a:latin typeface="黑体" panose="02010609060101010101" pitchFamily="49" charset="-122"/>
                <a:ea typeface="黑体" panose="02010609060101010101" pitchFamily="49" charset="-122"/>
                <a:cs typeface="Arial" panose="020B0604020202020204" pitchFamily="34" charset="0"/>
              </a:rPr>
              <a:t>云计算应用</a:t>
            </a:r>
            <a:r>
              <a:rPr lang="en-US" altLang="zh-CN" sz="2800" dirty="0" smtClean="0">
                <a:latin typeface="黑体" panose="02010609060101010101" pitchFamily="49" charset="-122"/>
                <a:ea typeface="黑体" panose="02010609060101010101" pitchFamily="49" charset="-122"/>
                <a:cs typeface="Arial" panose="020B0604020202020204" pitchFamily="34" charset="0"/>
              </a:rPr>
              <a:t>——</a:t>
            </a:r>
            <a:r>
              <a:rPr lang="zh-CN" altLang="en-US" sz="2800" dirty="0" smtClean="0">
                <a:latin typeface="黑体" panose="02010609060101010101" pitchFamily="49" charset="-122"/>
                <a:ea typeface="黑体" panose="02010609060101010101" pitchFamily="49" charset="-122"/>
                <a:cs typeface="Arial" panose="020B0604020202020204" pitchFamily="34" charset="0"/>
              </a:rPr>
              <a:t>云</a:t>
            </a:r>
            <a:r>
              <a:rPr lang="zh-CN" altLang="en-US" sz="2800" dirty="0">
                <a:latin typeface="黑体" panose="02010609060101010101" pitchFamily="49" charset="-122"/>
                <a:ea typeface="黑体" panose="02010609060101010101" pitchFamily="49" charset="-122"/>
                <a:cs typeface="Arial" panose="020B0604020202020204" pitchFamily="34" charset="0"/>
              </a:rPr>
              <a:t>存储系统架构模型</a:t>
            </a:r>
          </a:p>
        </p:txBody>
      </p:sp>
      <p:sp>
        <p:nvSpPr>
          <p:cNvPr id="40964" name="AutoShape 13"/>
          <p:cNvSpPr>
            <a:spLocks noChangeArrowheads="1"/>
          </p:cNvSpPr>
          <p:nvPr/>
        </p:nvSpPr>
        <p:spPr bwMode="gray">
          <a:xfrm>
            <a:off x="1500188" y="2922588"/>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a:latin typeface="黑体" panose="02010609060101010101" pitchFamily="49" charset="-122"/>
                <a:ea typeface="黑体" panose="02010609060101010101" pitchFamily="49" charset="-122"/>
              </a:rPr>
              <a:t>               网络（广域网或互联网）接入、用户认证、权限管理</a:t>
            </a:r>
          </a:p>
        </p:txBody>
      </p:sp>
      <p:sp>
        <p:nvSpPr>
          <p:cNvPr id="15" name="AutoShape 13"/>
          <p:cNvSpPr>
            <a:spLocks noChangeArrowheads="1"/>
          </p:cNvSpPr>
          <p:nvPr/>
        </p:nvSpPr>
        <p:spPr bwMode="gray">
          <a:xfrm>
            <a:off x="1500188" y="3279775"/>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p>
            <a:pPr eaLnBrk="1" hangingPunct="1">
              <a:defRPr/>
            </a:pPr>
            <a:r>
              <a:rPr lang="zh-CN" altLang="en-US" sz="1400" dirty="0">
                <a:latin typeface="黑体" pitchFamily="2" charset="-122"/>
                <a:ea typeface="黑体" pitchFamily="2" charset="-122"/>
              </a:rPr>
              <a:t>               公用</a:t>
            </a:r>
            <a:r>
              <a:rPr lang="en-US" altLang="zh-CN" sz="1400" dirty="0">
                <a:latin typeface="黑体" pitchFamily="2" charset="-122"/>
                <a:ea typeface="黑体" pitchFamily="2" charset="-122"/>
              </a:rPr>
              <a:t>API</a:t>
            </a:r>
            <a:r>
              <a:rPr lang="zh-CN" altLang="en-US" sz="1400" dirty="0">
                <a:latin typeface="黑体" pitchFamily="2" charset="-122"/>
                <a:ea typeface="黑体" pitchFamily="2" charset="-122"/>
              </a:rPr>
              <a:t>接口、应用软件、</a:t>
            </a:r>
            <a:r>
              <a:rPr lang="en-US" altLang="zh-CN" sz="1400" dirty="0">
                <a:latin typeface="+mn-lt"/>
                <a:ea typeface="黑体" pitchFamily="2" charset="-122"/>
              </a:rPr>
              <a:t>web service</a:t>
            </a:r>
            <a:r>
              <a:rPr lang="zh-CN" altLang="en-US" sz="1400" dirty="0">
                <a:latin typeface="黑体" pitchFamily="2" charset="-122"/>
                <a:ea typeface="黑体" pitchFamily="2" charset="-122"/>
              </a:rPr>
              <a:t>等</a:t>
            </a:r>
          </a:p>
        </p:txBody>
      </p:sp>
      <p:sp>
        <p:nvSpPr>
          <p:cNvPr id="40966" name="AutoShape 13"/>
          <p:cNvSpPr>
            <a:spLocks noChangeArrowheads="1"/>
          </p:cNvSpPr>
          <p:nvPr/>
        </p:nvSpPr>
        <p:spPr bwMode="gray">
          <a:xfrm>
            <a:off x="1500188" y="5424488"/>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a:latin typeface="黑体" panose="02010609060101010101" pitchFamily="49" charset="-122"/>
                <a:ea typeface="黑体" panose="02010609060101010101" pitchFamily="49" charset="-122"/>
              </a:rPr>
              <a:t>                存储虚拟化、存储集中管理、状态监控、维护升级等</a:t>
            </a:r>
          </a:p>
        </p:txBody>
      </p:sp>
      <p:sp>
        <p:nvSpPr>
          <p:cNvPr id="17" name="AutoShape 13"/>
          <p:cNvSpPr>
            <a:spLocks noChangeArrowheads="1"/>
          </p:cNvSpPr>
          <p:nvPr/>
        </p:nvSpPr>
        <p:spPr bwMode="gray">
          <a:xfrm>
            <a:off x="1500188" y="5781675"/>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p>
            <a:pPr eaLnBrk="1" hangingPunct="1">
              <a:defRPr/>
            </a:pPr>
            <a:r>
              <a:rPr lang="zh-CN" altLang="en-US" sz="1400" dirty="0">
                <a:latin typeface="黑体" pitchFamily="2" charset="-122"/>
                <a:ea typeface="黑体" pitchFamily="2" charset="-122"/>
              </a:rPr>
              <a:t>                存储设备（</a:t>
            </a:r>
            <a:r>
              <a:rPr lang="en-US" altLang="zh-CN" sz="1400" dirty="0">
                <a:latin typeface="+mn-lt"/>
                <a:ea typeface="黑体" pitchFamily="2" charset="-122"/>
              </a:rPr>
              <a:t>NAS</a:t>
            </a:r>
            <a:r>
              <a:rPr lang="zh-CN" altLang="en-US" sz="1400" dirty="0">
                <a:latin typeface="Arial" charset="0"/>
                <a:ea typeface="黑体" pitchFamily="2" charset="-122"/>
              </a:rPr>
              <a:t>、</a:t>
            </a:r>
            <a:r>
              <a:rPr lang="en-US" altLang="zh-CN" sz="1400" dirty="0">
                <a:latin typeface="Arial" charset="0"/>
                <a:ea typeface="黑体" pitchFamily="2" charset="-122"/>
              </a:rPr>
              <a:t>FC</a:t>
            </a:r>
            <a:r>
              <a:rPr lang="zh-CN" altLang="en-US" sz="1400" dirty="0">
                <a:latin typeface="Arial" charset="0"/>
                <a:ea typeface="黑体" pitchFamily="2" charset="-122"/>
              </a:rPr>
              <a:t>、</a:t>
            </a:r>
            <a:r>
              <a:rPr lang="en-US" altLang="zh-CN" sz="1400" dirty="0" err="1">
                <a:latin typeface="Arial" charset="0"/>
                <a:ea typeface="黑体" pitchFamily="2" charset="-122"/>
              </a:rPr>
              <a:t>iSCSI</a:t>
            </a:r>
            <a:r>
              <a:rPr lang="zh-CN" altLang="en-US" sz="1400" dirty="0">
                <a:latin typeface="黑体" pitchFamily="2" charset="-122"/>
                <a:ea typeface="黑体" pitchFamily="2" charset="-122"/>
              </a:rPr>
              <a:t>等）</a:t>
            </a:r>
          </a:p>
        </p:txBody>
      </p:sp>
      <p:sp>
        <p:nvSpPr>
          <p:cNvPr id="40968" name="AutoShape 12"/>
          <p:cNvSpPr>
            <a:spLocks noChangeArrowheads="1"/>
          </p:cNvSpPr>
          <p:nvPr/>
        </p:nvSpPr>
        <p:spPr bwMode="gray">
          <a:xfrm>
            <a:off x="1500188" y="1357313"/>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黑体" panose="02010609060101010101" pitchFamily="49" charset="-122"/>
                <a:ea typeface="黑体" panose="02010609060101010101" pitchFamily="49" charset="-122"/>
                <a:cs typeface="Arial" panose="020B0604020202020204" pitchFamily="34" charset="0"/>
              </a:rPr>
              <a:t>个人空间服务、运</a:t>
            </a:r>
          </a:p>
          <a:p>
            <a:pPr algn="ctr" eaLnBrk="1" hangingPunct="1">
              <a:spcBef>
                <a:spcPct val="0"/>
              </a:spcBef>
              <a:buFontTx/>
              <a:buNone/>
            </a:pPr>
            <a:r>
              <a:rPr lang="zh-CN" altLang="en-US" sz="1400">
                <a:latin typeface="黑体" panose="02010609060101010101" pitchFamily="49" charset="-122"/>
                <a:ea typeface="黑体" panose="02010609060101010101" pitchFamily="49" charset="-122"/>
                <a:cs typeface="Arial" panose="020B0604020202020204" pitchFamily="34" charset="0"/>
              </a:rPr>
              <a:t> 营商空间租凭等</a:t>
            </a:r>
          </a:p>
          <a:p>
            <a:pPr algn="ctr" eaLnBrk="1" hangingPunct="1">
              <a:spcBef>
                <a:spcPct val="0"/>
              </a:spcBef>
              <a:buFontTx/>
              <a:buNone/>
            </a:pPr>
            <a:r>
              <a:rPr lang="en-US" altLang="zh-CN" sz="1400">
                <a:latin typeface="黑体" panose="02010609060101010101" pitchFamily="49" charset="-122"/>
                <a:ea typeface="黑体" panose="02010609060101010101" pitchFamily="49" charset="-122"/>
                <a:cs typeface="Arial" panose="020B0604020202020204" pitchFamily="34" charset="0"/>
              </a:rPr>
              <a:t>……</a:t>
            </a:r>
          </a:p>
        </p:txBody>
      </p:sp>
      <p:sp>
        <p:nvSpPr>
          <p:cNvPr id="40969" name="AutoShape 12"/>
          <p:cNvSpPr>
            <a:spLocks noChangeArrowheads="1"/>
          </p:cNvSpPr>
          <p:nvPr/>
        </p:nvSpPr>
        <p:spPr bwMode="gray">
          <a:xfrm>
            <a:off x="4071938" y="1357313"/>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en-US" altLang="zh-CN" sz="1400" dirty="0">
              <a:latin typeface="黑体" panose="02010609060101010101" pitchFamily="49" charset="-122"/>
              <a:ea typeface="黑体" panose="02010609060101010101" pitchFamily="49" charset="-122"/>
              <a:cs typeface="Arial" panose="020B0604020202020204" pitchFamily="34" charset="0"/>
            </a:endParaRPr>
          </a:p>
          <a:p>
            <a:pPr algn="ctr">
              <a:spcBef>
                <a:spcPct val="0"/>
              </a:spcBef>
              <a:buFontTx/>
              <a:buNone/>
            </a:pPr>
            <a:endParaRPr lang="en-US" altLang="zh-CN" sz="1400" dirty="0">
              <a:latin typeface="黑体" panose="02010609060101010101" pitchFamily="49" charset="-122"/>
              <a:ea typeface="黑体" panose="02010609060101010101" pitchFamily="49" charset="-122"/>
              <a:cs typeface="Arial" panose="020B0604020202020204" pitchFamily="34" charset="0"/>
            </a:endParaRPr>
          </a:p>
          <a:p>
            <a:pPr algn="ctr">
              <a:spcBef>
                <a:spcPct val="0"/>
              </a:spcBef>
              <a:buFontTx/>
              <a:buNone/>
            </a:pPr>
            <a:r>
              <a:rPr lang="zh-CN" altLang="en-US" sz="1400" dirty="0">
                <a:latin typeface="黑体" panose="02010609060101010101" pitchFamily="49" charset="-122"/>
                <a:ea typeface="黑体" panose="02010609060101010101" pitchFamily="49" charset="-122"/>
                <a:cs typeface="Arial" panose="020B0604020202020204" pitchFamily="34" charset="0"/>
              </a:rPr>
              <a:t>企事业单位或</a:t>
            </a:r>
            <a:r>
              <a:rPr lang="en-US" altLang="zh-CN" sz="1400" dirty="0">
                <a:ea typeface="黑体" panose="02010609060101010101" pitchFamily="49" charset="-122"/>
                <a:cs typeface="Arial" panose="020B0604020202020204" pitchFamily="34" charset="0"/>
              </a:rPr>
              <a:t>SMB</a:t>
            </a:r>
            <a:r>
              <a:rPr lang="zh-CN" altLang="en-US" sz="1400" dirty="0">
                <a:latin typeface="黑体" panose="02010609060101010101" pitchFamily="49" charset="-122"/>
                <a:ea typeface="黑体" panose="02010609060101010101" pitchFamily="49" charset="-122"/>
                <a:cs typeface="Arial" panose="020B0604020202020204" pitchFamily="34" charset="0"/>
              </a:rPr>
              <a:t>实现</a:t>
            </a:r>
          </a:p>
          <a:p>
            <a:pPr algn="ctr">
              <a:spcBef>
                <a:spcPct val="0"/>
              </a:spcBef>
              <a:buFontTx/>
              <a:buNone/>
            </a:pPr>
            <a:r>
              <a:rPr lang="zh-CN" altLang="en-US" sz="1400" dirty="0">
                <a:latin typeface="黑体" panose="02010609060101010101" pitchFamily="49" charset="-122"/>
                <a:ea typeface="黑体" panose="02010609060101010101" pitchFamily="49" charset="-122"/>
                <a:cs typeface="Arial" panose="020B0604020202020204" pitchFamily="34" charset="0"/>
              </a:rPr>
              <a:t>数据备份、数据归档、</a:t>
            </a:r>
          </a:p>
          <a:p>
            <a:pPr algn="ctr">
              <a:spcBef>
                <a:spcPct val="0"/>
              </a:spcBef>
              <a:buFontTx/>
              <a:buNone/>
            </a:pPr>
            <a:r>
              <a:rPr lang="zh-CN" altLang="en-US" sz="1400" dirty="0">
                <a:latin typeface="黑体" panose="02010609060101010101" pitchFamily="49" charset="-122"/>
                <a:ea typeface="黑体" panose="02010609060101010101" pitchFamily="49" charset="-122"/>
                <a:cs typeface="Arial" panose="020B0604020202020204" pitchFamily="34" charset="0"/>
              </a:rPr>
              <a:t>集中存储、远程共享</a:t>
            </a:r>
          </a:p>
          <a:p>
            <a:pPr algn="ctr">
              <a:spcBef>
                <a:spcPct val="0"/>
              </a:spcBef>
              <a:buFontTx/>
              <a:buNone/>
            </a:pPr>
            <a:r>
              <a:rPr lang="en-US" altLang="zh-CN" sz="1400" dirty="0">
                <a:latin typeface="黑体" panose="02010609060101010101" pitchFamily="49" charset="-122"/>
                <a:ea typeface="黑体" panose="02010609060101010101" pitchFamily="49" charset="-122"/>
                <a:cs typeface="Arial" panose="020B0604020202020204" pitchFamily="34" charset="0"/>
              </a:rPr>
              <a:t>……</a:t>
            </a:r>
          </a:p>
          <a:p>
            <a:pPr algn="ctr">
              <a:spcBef>
                <a:spcPct val="0"/>
              </a:spcBef>
              <a:buFontTx/>
              <a:buNone/>
            </a:pPr>
            <a:endParaRPr lang="en-US" altLang="ko-KR" sz="1800" dirty="0">
              <a:solidFill>
                <a:srgbClr val="000000"/>
              </a:solidFill>
              <a:latin typeface="Verdana" panose="020B0604030504040204" pitchFamily="34" charset="0"/>
              <a:ea typeface="Gulim" pitchFamily="34" charset="-127"/>
              <a:cs typeface="Arial" panose="020B0604020202020204" pitchFamily="34" charset="0"/>
            </a:endParaRPr>
          </a:p>
        </p:txBody>
      </p:sp>
      <p:sp>
        <p:nvSpPr>
          <p:cNvPr id="40970" name="AutoShape 12"/>
          <p:cNvSpPr>
            <a:spLocks noChangeArrowheads="1"/>
          </p:cNvSpPr>
          <p:nvPr/>
        </p:nvSpPr>
        <p:spPr bwMode="gray">
          <a:xfrm>
            <a:off x="6643688" y="4000500"/>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数据加密</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数据备份</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数据容灾</a:t>
            </a:r>
            <a:endPar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40971" name="AutoShape 12"/>
          <p:cNvSpPr>
            <a:spLocks noChangeArrowheads="1"/>
          </p:cNvSpPr>
          <p:nvPr/>
        </p:nvSpPr>
        <p:spPr bwMode="gray">
          <a:xfrm>
            <a:off x="1571625" y="4000500"/>
            <a:ext cx="2071688"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集群系统</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分布式文件系统</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网格计算</a:t>
            </a:r>
            <a:endPar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40972" name="AutoShape 12"/>
          <p:cNvSpPr>
            <a:spLocks noChangeArrowheads="1"/>
          </p:cNvSpPr>
          <p:nvPr/>
        </p:nvSpPr>
        <p:spPr bwMode="gray">
          <a:xfrm>
            <a:off x="4071938" y="4000500"/>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内容分发</a:t>
            </a:r>
          </a:p>
          <a:p>
            <a:pPr algn="ctr">
              <a:spcBef>
                <a:spcPct val="0"/>
              </a:spcBef>
              <a:buFontTx/>
              <a:buNone/>
            </a:pPr>
            <a:r>
              <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rPr>
              <a:t>P2P</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重复数据删除</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数据压缩</a:t>
            </a:r>
            <a:endPar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40973" name="AutoShape 12"/>
          <p:cNvSpPr>
            <a:spLocks noChangeArrowheads="1"/>
          </p:cNvSpPr>
          <p:nvPr/>
        </p:nvSpPr>
        <p:spPr bwMode="gray">
          <a:xfrm>
            <a:off x="6643688" y="1357313"/>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en-US" altLang="zh-CN" sz="1400">
              <a:ea typeface="黑体" panose="02010609060101010101" pitchFamily="49" charset="-122"/>
              <a:cs typeface="Arial" panose="020B0604020202020204" pitchFamily="34" charset="0"/>
            </a:endParaRPr>
          </a:p>
          <a:p>
            <a:pPr algn="ctr">
              <a:spcBef>
                <a:spcPct val="0"/>
              </a:spcBef>
              <a:buFontTx/>
              <a:buNone/>
            </a:pPr>
            <a:endParaRPr lang="en-US" altLang="zh-CN" sz="1400">
              <a:ea typeface="黑体" panose="02010609060101010101" pitchFamily="49" charset="-122"/>
              <a:cs typeface="Arial" panose="020B0604020202020204" pitchFamily="34" charset="0"/>
            </a:endParaRPr>
          </a:p>
          <a:p>
            <a:pPr algn="ctr">
              <a:spcBef>
                <a:spcPct val="0"/>
              </a:spcBef>
              <a:buFontTx/>
              <a:buNone/>
            </a:pPr>
            <a:r>
              <a:rPr lang="zh-CN" altLang="en-US" sz="1400">
                <a:ea typeface="黑体" panose="02010609060101010101" pitchFamily="49" charset="-122"/>
                <a:cs typeface="Arial" panose="020B0604020202020204" pitchFamily="34" charset="0"/>
              </a:rPr>
              <a:t>视频监控、</a:t>
            </a:r>
            <a:r>
              <a:rPr lang="en-US" altLang="zh-CN" sz="1400">
                <a:ea typeface="黑体" panose="02010609060101010101" pitchFamily="49" charset="-122"/>
                <a:cs typeface="Arial" panose="020B0604020202020204" pitchFamily="34" charset="0"/>
              </a:rPr>
              <a:t>IPTV</a:t>
            </a:r>
            <a:r>
              <a:rPr lang="zh-CN" altLang="en-US" sz="1400">
                <a:ea typeface="黑体" panose="02010609060101010101" pitchFamily="49" charset="-122"/>
                <a:cs typeface="Arial" panose="020B0604020202020204" pitchFamily="34" charset="0"/>
              </a:rPr>
              <a:t>等系</a:t>
            </a:r>
          </a:p>
          <a:p>
            <a:pPr algn="ctr">
              <a:spcBef>
                <a:spcPct val="0"/>
              </a:spcBef>
              <a:buFontTx/>
              <a:buNone/>
            </a:pPr>
            <a:r>
              <a:rPr lang="zh-CN" altLang="en-US" sz="1400">
                <a:ea typeface="黑体" panose="02010609060101010101" pitchFamily="49" charset="-122"/>
                <a:cs typeface="Arial" panose="020B0604020202020204" pitchFamily="34" charset="0"/>
              </a:rPr>
              <a:t>统的集中存储，网站</a:t>
            </a:r>
          </a:p>
          <a:p>
            <a:pPr algn="ctr">
              <a:spcBef>
                <a:spcPct val="0"/>
              </a:spcBef>
              <a:buFontTx/>
              <a:buNone/>
            </a:pPr>
            <a:r>
              <a:rPr lang="zh-CN" altLang="en-US" sz="1400">
                <a:ea typeface="黑体" panose="02010609060101010101" pitchFamily="49" charset="-122"/>
                <a:cs typeface="Arial" panose="020B0604020202020204" pitchFamily="34" charset="0"/>
              </a:rPr>
              <a:t>大容量在线存储等</a:t>
            </a:r>
          </a:p>
          <a:p>
            <a:pPr algn="ctr">
              <a:spcBef>
                <a:spcPct val="0"/>
              </a:spcBef>
              <a:buFontTx/>
              <a:buNone/>
            </a:pPr>
            <a:r>
              <a:rPr lang="en-US" altLang="zh-CN" sz="1400">
                <a:latin typeface="黑体" panose="02010609060101010101" pitchFamily="49" charset="-122"/>
                <a:ea typeface="黑体" panose="02010609060101010101" pitchFamily="49" charset="-122"/>
                <a:cs typeface="Arial" panose="020B0604020202020204" pitchFamily="34" charset="0"/>
              </a:rPr>
              <a:t>……</a:t>
            </a:r>
          </a:p>
          <a:p>
            <a:pPr algn="ctr">
              <a:spcBef>
                <a:spcPct val="0"/>
              </a:spcBef>
              <a:buFontTx/>
              <a:buNone/>
            </a:pPr>
            <a:endParaRPr lang="en-US" altLang="ko-KR" sz="1800">
              <a:solidFill>
                <a:srgbClr val="000000"/>
              </a:solidFill>
              <a:latin typeface="Verdana" panose="020B0604030504040204" pitchFamily="34" charset="0"/>
              <a:ea typeface="Gulim" pitchFamily="34" charset="-127"/>
              <a:cs typeface="Arial" panose="020B0604020202020204" pitchFamily="34" charset="0"/>
            </a:endParaRPr>
          </a:p>
        </p:txBody>
      </p:sp>
      <p:sp>
        <p:nvSpPr>
          <p:cNvPr id="40974" name="TextBox 23"/>
          <p:cNvSpPr txBox="1">
            <a:spLocks noChangeArrowheads="1"/>
          </p:cNvSpPr>
          <p:nvPr/>
        </p:nvSpPr>
        <p:spPr bwMode="auto">
          <a:xfrm>
            <a:off x="214313" y="1643063"/>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访问层</a:t>
            </a:r>
          </a:p>
        </p:txBody>
      </p:sp>
      <p:sp>
        <p:nvSpPr>
          <p:cNvPr id="40975" name="TextBox 24"/>
          <p:cNvSpPr txBox="1">
            <a:spLocks noChangeArrowheads="1"/>
          </p:cNvSpPr>
          <p:nvPr/>
        </p:nvSpPr>
        <p:spPr bwMode="auto">
          <a:xfrm>
            <a:off x="0" y="3071813"/>
            <a:ext cx="1357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应用接口层</a:t>
            </a:r>
          </a:p>
        </p:txBody>
      </p:sp>
      <p:sp>
        <p:nvSpPr>
          <p:cNvPr id="40976" name="TextBox 25"/>
          <p:cNvSpPr txBox="1">
            <a:spLocks noChangeArrowheads="1"/>
          </p:cNvSpPr>
          <p:nvPr/>
        </p:nvSpPr>
        <p:spPr bwMode="auto">
          <a:xfrm>
            <a:off x="0" y="4357688"/>
            <a:ext cx="1357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基础管理层</a:t>
            </a:r>
          </a:p>
        </p:txBody>
      </p:sp>
      <p:sp>
        <p:nvSpPr>
          <p:cNvPr id="40977" name="TextBox 26"/>
          <p:cNvSpPr txBox="1">
            <a:spLocks noChangeArrowheads="1"/>
          </p:cNvSpPr>
          <p:nvPr/>
        </p:nvSpPr>
        <p:spPr bwMode="auto">
          <a:xfrm>
            <a:off x="142875" y="5572125"/>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存储层</a:t>
            </a:r>
          </a:p>
        </p:txBody>
      </p:sp>
    </p:spTree>
    <p:extLst>
      <p:ext uri="{BB962C8B-B14F-4D97-AF65-F5344CB8AC3E}">
        <p14:creationId xmlns:p14="http://schemas.microsoft.com/office/powerpoint/2010/main" val="3184971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0F4B57C3-6FDA-4750-87E2-481781784CED}" type="slidenum">
              <a:rPr lang="en-US" altLang="zh-CN" sz="1000">
                <a:solidFill>
                  <a:srgbClr val="FFFFFF"/>
                </a:solidFill>
              </a:rPr>
              <a:pPr algn="l">
                <a:spcBef>
                  <a:spcPct val="0"/>
                </a:spcBef>
                <a:buFontTx/>
                <a:buNone/>
              </a:pPr>
              <a:t>3</a:t>
            </a:fld>
            <a:endParaRPr lang="en-US" altLang="zh-CN" sz="1000">
              <a:solidFill>
                <a:srgbClr val="FFFFFF"/>
              </a:solidFill>
            </a:endParaRPr>
          </a:p>
        </p:txBody>
      </p:sp>
      <p:sp>
        <p:nvSpPr>
          <p:cNvPr id="5123" name="Rectangle 3"/>
          <p:cNvSpPr>
            <a:spLocks noGrp="1" noChangeArrowheads="1"/>
          </p:cNvSpPr>
          <p:nvPr>
            <p:ph type="body" idx="1"/>
          </p:nvPr>
        </p:nvSpPr>
        <p:spPr>
          <a:xfrm>
            <a:off x="474663" y="1052513"/>
            <a:ext cx="8229600" cy="4713287"/>
          </a:xfrm>
        </p:spPr>
        <p:txBody>
          <a:bodyPr/>
          <a:lstStyle/>
          <a:p>
            <a:pPr eaLnBrk="1" hangingPunct="1">
              <a:lnSpc>
                <a:spcPct val="90000"/>
              </a:lnSpc>
              <a:spcBef>
                <a:spcPct val="0"/>
              </a:spcBef>
              <a:buFont typeface="Wingdings" panose="05000000000000000000" pitchFamily="2" charset="2"/>
              <a:buNone/>
            </a:pPr>
            <a:endParaRPr lang="en-US" altLang="zh-CN" sz="1800" dirty="0" smtClean="0"/>
          </a:p>
          <a:p>
            <a:pPr eaLnBrk="1" hangingPunct="1">
              <a:lnSpc>
                <a:spcPct val="90000"/>
              </a:lnSpc>
            </a:pPr>
            <a:r>
              <a:rPr lang="zh-CN" altLang="en-US" sz="2400" dirty="0" smtClean="0"/>
              <a:t>云计算是一种商业计算模型。它将计算任务分布在大量计算机构成的资源池上，使各种应用系统能够根据需要获取计算力、存储空间和各种软件服务</a:t>
            </a:r>
          </a:p>
          <a:p>
            <a:pPr eaLnBrk="1" hangingPunct="1">
              <a:lnSpc>
                <a:spcPct val="90000"/>
              </a:lnSpc>
            </a:pPr>
            <a:r>
              <a:rPr lang="zh-CN" altLang="en-US" sz="2400" dirty="0" smtClean="0"/>
              <a:t>云计算颠覆</a:t>
            </a:r>
            <a:r>
              <a:rPr lang="zh-CN" altLang="en-US" sz="2400" dirty="0"/>
              <a:t>了</a:t>
            </a:r>
            <a:r>
              <a:rPr lang="zh-CN" altLang="en-US" sz="2400" dirty="0" smtClean="0"/>
              <a:t>软件产业，应用和许可被随时购买和生效，应用在网络上而不是本机上运行。这种转变将数据中心放在网络的核心位置，而所有的应用所需要的计算能力、存储、带宽、电力都由数据中心提供。云计算不仅影响商业模式，还影响开发、部署、运行、交付应用的方式。</a:t>
            </a:r>
          </a:p>
          <a:p>
            <a:pPr eaLnBrk="1" hangingPunct="1">
              <a:lnSpc>
                <a:spcPct val="90000"/>
              </a:lnSpc>
            </a:pPr>
            <a:r>
              <a:rPr lang="zh-CN" altLang="en-US" sz="2400" dirty="0" smtClean="0"/>
              <a:t>它提供更高的效率、巨大的可扩展性和更快、更容易的软件开发。其中心内容为新的编程模型、新的 </a:t>
            </a:r>
            <a:r>
              <a:rPr lang="en-US" altLang="zh-CN" sz="2400" dirty="0" smtClean="0"/>
              <a:t>IT </a:t>
            </a:r>
            <a:r>
              <a:rPr lang="zh-CN" altLang="en-US" sz="2400" dirty="0" smtClean="0"/>
              <a:t>基础设施以及实现新的商业模式。</a:t>
            </a:r>
          </a:p>
        </p:txBody>
      </p:sp>
      <p:sp>
        <p:nvSpPr>
          <p:cNvPr id="5124" name="TextBox 3"/>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endParaRPr lang="zh-CN" altLang="en-US" sz="2800" dirty="0" smtClean="0">
              <a:solidFill>
                <a:schemeClr val="tx1"/>
              </a:solidFill>
              <a:latin typeface="黑体" panose="02010609060101010101" pitchFamily="49" charset="-122"/>
              <a:ea typeface="黑体" panose="02010609060101010101" pitchFamily="49" charset="-122"/>
              <a:cs typeface="Arial" panose="020B0604020202020204" pitchFamily="34" charset="0"/>
            </a:endParaRPr>
          </a:p>
        </p:txBody>
      </p:sp>
      <p:sp>
        <p:nvSpPr>
          <p:cNvPr id="6" name="TextBox 3"/>
          <p:cNvSpPr txBox="1">
            <a:spLocks noChangeArrowheads="1"/>
          </p:cNvSpPr>
          <p:nvPr/>
        </p:nvSpPr>
        <p:spPr bwMode="auto">
          <a:xfrm>
            <a:off x="171450" y="328613"/>
            <a:ext cx="321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smtClean="0">
                <a:latin typeface="黑体" panose="02010609060101010101" pitchFamily="49" charset="-122"/>
                <a:ea typeface="黑体" panose="02010609060101010101" pitchFamily="49" charset="-122"/>
                <a:cs typeface="Arial" panose="020B0604020202020204" pitchFamily="34" charset="0"/>
              </a:rPr>
              <a:t>什么</a:t>
            </a:r>
            <a:r>
              <a:rPr lang="zh-CN" altLang="en-US" sz="2800" dirty="0">
                <a:latin typeface="黑体" panose="02010609060101010101" pitchFamily="49" charset="-122"/>
                <a:ea typeface="黑体" panose="02010609060101010101" pitchFamily="49" charset="-122"/>
                <a:cs typeface="Arial" panose="020B0604020202020204" pitchFamily="34" charset="0"/>
              </a:rPr>
              <a:t>是云计算</a:t>
            </a:r>
          </a:p>
        </p:txBody>
      </p:sp>
    </p:spTree>
    <p:extLst>
      <p:ext uri="{BB962C8B-B14F-4D97-AF65-F5344CB8AC3E}">
        <p14:creationId xmlns:p14="http://schemas.microsoft.com/office/powerpoint/2010/main" val="335892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CC2BFAC7-7E05-40C8-83A7-4B9D2C06803B}" type="slidenum">
              <a:rPr lang="en-US" altLang="zh-CN" sz="1000">
                <a:solidFill>
                  <a:srgbClr val="FFFFFF"/>
                </a:solidFill>
              </a:rPr>
              <a:pPr algn="l">
                <a:spcBef>
                  <a:spcPct val="0"/>
                </a:spcBef>
                <a:buFontTx/>
                <a:buNone/>
              </a:pPr>
              <a:t>4</a:t>
            </a:fld>
            <a:endParaRPr lang="en-US" altLang="zh-CN" sz="1000">
              <a:solidFill>
                <a:srgbClr val="FFFFFF"/>
              </a:solidFill>
            </a:endParaRPr>
          </a:p>
        </p:txBody>
      </p:sp>
      <p:sp>
        <p:nvSpPr>
          <p:cNvPr id="6147" name="TextBox 3"/>
          <p:cNvSpPr txBox="1">
            <a:spLocks noChangeArrowheads="1"/>
          </p:cNvSpPr>
          <p:nvPr/>
        </p:nvSpPr>
        <p:spPr bwMode="auto">
          <a:xfrm>
            <a:off x="428625" y="928688"/>
            <a:ext cx="2357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对于用户而言</a:t>
            </a:r>
            <a:r>
              <a:rPr lang="zh-CN" altLang="en-US" sz="1800" dirty="0">
                <a:ea typeface="微软雅黑" panose="020B0503020204020204" pitchFamily="34" charset="-122"/>
                <a:cs typeface="Arial" panose="020B0604020202020204" pitchFamily="34" charset="0"/>
              </a:rPr>
              <a:t>：</a:t>
            </a:r>
          </a:p>
        </p:txBody>
      </p:sp>
      <p:sp>
        <p:nvSpPr>
          <p:cNvPr id="6148" name="TextBox 5"/>
          <p:cNvSpPr txBox="1">
            <a:spLocks noChangeArrowheads="1"/>
          </p:cNvSpPr>
          <p:nvPr/>
        </p:nvSpPr>
        <p:spPr bwMode="auto">
          <a:xfrm>
            <a:off x="428625" y="1357313"/>
            <a:ext cx="8143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云计算：是一种全新网络服务方式，将传统的以桌面为核心的任务处理转变为以网络为核心的任务处理，利用互联网实现自己想要完成的一切处理任务，使网络成为传递服务、计算力和信息的综合媒介，真正实现按需计算、多人协作。</a:t>
            </a:r>
            <a:endParaRPr lang="en-US" altLang="zh-CN" sz="2000" dirty="0">
              <a:ea typeface="微软雅黑" panose="020B0503020204020204" pitchFamily="34" charset="-122"/>
              <a:cs typeface="Arial" panose="020B0604020202020204" pitchFamily="34" charset="0"/>
            </a:endParaRPr>
          </a:p>
        </p:txBody>
      </p:sp>
      <p:sp>
        <p:nvSpPr>
          <p:cNvPr id="6149" name="TextBox 7"/>
          <p:cNvSpPr txBox="1">
            <a:spLocks noChangeArrowheads="1"/>
          </p:cNvSpPr>
          <p:nvPr/>
        </p:nvSpPr>
        <p:spPr bwMode="auto">
          <a:xfrm>
            <a:off x="214313" y="371475"/>
            <a:ext cx="2786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什么是云计算</a:t>
            </a:r>
          </a:p>
        </p:txBody>
      </p:sp>
      <p:pic>
        <p:nvPicPr>
          <p:cNvPr id="6150" name="图片 5" descr="cmcc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857500"/>
            <a:ext cx="771525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005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判断云计算标准</a:t>
            </a:r>
            <a:endParaRPr lang="zh-CN" altLang="en-US" dirty="0"/>
          </a:p>
        </p:txBody>
      </p:sp>
      <p:sp>
        <p:nvSpPr>
          <p:cNvPr id="3" name="日期占位符 2"/>
          <p:cNvSpPr>
            <a:spLocks noGrp="1"/>
          </p:cNvSpPr>
          <p:nvPr>
            <p:ph type="dt" sz="half" idx="10"/>
          </p:nvPr>
        </p:nvSpPr>
        <p:spPr/>
        <p:txBody>
          <a:bodyPr/>
          <a:lstStyle/>
          <a:p>
            <a:pPr>
              <a:defRPr/>
            </a:pPr>
            <a:fld id="{3B96BF03-17DF-474C-986B-8CCF910A89B1}" type="datetime4">
              <a:rPr lang="en-US" altLang="zh-CN" smtClean="0"/>
              <a:pPr>
                <a:defRPr/>
              </a:pPr>
              <a:t>September 27, 2021</a:t>
            </a:fld>
            <a:endParaRPr lang="zh-CN" altLang="en-US"/>
          </a:p>
        </p:txBody>
      </p:sp>
      <p:sp>
        <p:nvSpPr>
          <p:cNvPr id="4" name="页脚占位符 3"/>
          <p:cNvSpPr>
            <a:spLocks noGrp="1"/>
          </p:cNvSpPr>
          <p:nvPr>
            <p:ph type="ftr" sz="quarter" idx="11"/>
          </p:nvPr>
        </p:nvSpPr>
        <p:spPr/>
        <p:txBody>
          <a:bodyPr/>
          <a:lstStyle/>
          <a:p>
            <a:pPr>
              <a:defRPr/>
            </a:pPr>
            <a:r>
              <a:rPr lang="en-US" altLang="zh-CN" smtClean="0"/>
              <a:t>Operating System Structure and Programming, 2010 Fall</a:t>
            </a:r>
            <a:endParaRPr lang="zh-CN" altLang="en-US"/>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pPr>
                <a:defRPr/>
              </a:pPr>
              <a:t>5</a:t>
            </a:fld>
            <a:endParaRPr lang="zh-CN" altLang="en-US"/>
          </a:p>
        </p:txBody>
      </p:sp>
      <p:sp>
        <p:nvSpPr>
          <p:cNvPr id="7" name="矩形 6"/>
          <p:cNvSpPr/>
          <p:nvPr/>
        </p:nvSpPr>
        <p:spPr>
          <a:xfrm>
            <a:off x="457200" y="1066800"/>
            <a:ext cx="8229600" cy="5062924"/>
          </a:xfrm>
          <a:prstGeom prst="rect">
            <a:avLst/>
          </a:prstGeom>
        </p:spPr>
        <p:txBody>
          <a:bodyPr wrap="square">
            <a:spAutoFit/>
          </a:bodyPr>
          <a:lstStyle/>
          <a:p>
            <a:pPr>
              <a:buFont typeface="Symbol" panose="05050102010706020507" pitchFamily="18" charset="2"/>
              <a:buChar char="·"/>
            </a:pPr>
            <a:r>
              <a:rPr lang="zh-CN" altLang="en-US" sz="2400" dirty="0" smtClean="0">
                <a:solidFill>
                  <a:srgbClr val="000000"/>
                </a:solidFill>
                <a:latin typeface="宋体" panose="02010600030101010101" pitchFamily="2" charset="-122"/>
              </a:rPr>
              <a:t>第</a:t>
            </a:r>
            <a:r>
              <a:rPr lang="zh-CN" altLang="en-US" sz="2400" dirty="0">
                <a:solidFill>
                  <a:srgbClr val="000000"/>
                </a:solidFill>
                <a:latin typeface="宋体" panose="02010600030101010101" pitchFamily="2" charset="-122"/>
              </a:rPr>
              <a:t>一</a:t>
            </a:r>
            <a:r>
              <a:rPr lang="zh-CN" altLang="en-US" sz="2400" dirty="0" smtClean="0">
                <a:solidFill>
                  <a:srgbClr val="000000"/>
                </a:solidFill>
                <a:latin typeface="宋体" panose="02010600030101010101" pitchFamily="2" charset="-122"/>
              </a:rPr>
              <a:t>条： </a:t>
            </a:r>
            <a:r>
              <a:rPr lang="zh-CN" altLang="en-US" sz="2400" dirty="0" smtClean="0">
                <a:solidFill>
                  <a:srgbClr val="FF0000"/>
                </a:solidFill>
                <a:latin typeface="宋体" panose="02010600030101010101" pitchFamily="2" charset="-122"/>
              </a:rPr>
              <a:t>用户</a:t>
            </a:r>
            <a:r>
              <a:rPr lang="zh-CN" altLang="en-US" sz="2400" dirty="0">
                <a:solidFill>
                  <a:srgbClr val="FF0000"/>
                </a:solidFill>
                <a:latin typeface="宋体" panose="02010600030101010101" pitchFamily="2" charset="-122"/>
              </a:rPr>
              <a:t>所需的资源不在客户端而来自网络</a:t>
            </a:r>
            <a:r>
              <a:rPr lang="zh-CN" altLang="en-US" sz="2400" dirty="0">
                <a:solidFill>
                  <a:srgbClr val="000000"/>
                </a:solidFill>
                <a:latin typeface="宋体" panose="02010600030101010101" pitchFamily="2" charset="-122"/>
              </a:rPr>
              <a:t>。这是</a:t>
            </a:r>
            <a:r>
              <a:rPr lang="zh-CN" altLang="en-US" sz="2400" dirty="0">
                <a:solidFill>
                  <a:srgbClr val="FF0000"/>
                </a:solidFill>
                <a:latin typeface="宋体" panose="02010600030101010101" pitchFamily="2" charset="-122"/>
              </a:rPr>
              <a:t>根本理念</a:t>
            </a:r>
            <a:r>
              <a:rPr lang="zh-CN" altLang="en-US" sz="2400" dirty="0">
                <a:solidFill>
                  <a:srgbClr val="000000"/>
                </a:solidFill>
                <a:latin typeface="宋体" panose="02010600030101010101" pitchFamily="2" charset="-122"/>
              </a:rPr>
              <a:t>所在，即通过网络提供用户所需的计算力、存储空间、软件功能和信息服务等。</a:t>
            </a:r>
            <a:r>
              <a:rPr lang="zh-CN" altLang="en-US" sz="2400" dirty="0">
                <a:solidFill>
                  <a:srgbClr val="FF0000"/>
                </a:solidFill>
                <a:latin typeface="宋体" panose="02010600030101010101" pitchFamily="2" charset="-122"/>
              </a:rPr>
              <a:t>计算资源</a:t>
            </a:r>
            <a:r>
              <a:rPr lang="zh-CN" altLang="en-US" sz="2400" dirty="0">
                <a:solidFill>
                  <a:srgbClr val="000000"/>
                </a:solidFill>
                <a:latin typeface="宋体" panose="02010600030101010101" pitchFamily="2" charset="-122"/>
              </a:rPr>
              <a:t>包括硬件资源（如计算机设备、存储设备、服务器集群、硬件服务等）和</a:t>
            </a:r>
            <a:r>
              <a:rPr lang="zh-CN" altLang="en-US" sz="2400" dirty="0">
                <a:solidFill>
                  <a:srgbClr val="FF0000"/>
                </a:solidFill>
                <a:latin typeface="宋体" panose="02010600030101010101" pitchFamily="2" charset="-122"/>
              </a:rPr>
              <a:t>软件资源</a:t>
            </a:r>
            <a:r>
              <a:rPr lang="zh-CN" altLang="en-US" sz="2400" dirty="0">
                <a:solidFill>
                  <a:srgbClr val="000000"/>
                </a:solidFill>
                <a:latin typeface="宋体" panose="02010600030101010101" pitchFamily="2" charset="-122"/>
              </a:rPr>
              <a:t>（如应用软件、集成开发环境、软件服务）。</a:t>
            </a:r>
          </a:p>
          <a:p>
            <a:pPr>
              <a:buFont typeface="Symbol" panose="05050102010706020507" pitchFamily="18" charset="2"/>
              <a:buChar char="·"/>
            </a:pPr>
            <a:r>
              <a:rPr lang="zh-CN" altLang="en-US" sz="2400" dirty="0">
                <a:solidFill>
                  <a:srgbClr val="000000"/>
                </a:solidFill>
                <a:latin typeface="宋体" panose="02010600030101010101" pitchFamily="2" charset="-122"/>
              </a:rPr>
              <a:t>第二条：</a:t>
            </a:r>
            <a:r>
              <a:rPr lang="zh-CN" altLang="en-US" sz="2400" dirty="0">
                <a:solidFill>
                  <a:srgbClr val="FF0000"/>
                </a:solidFill>
                <a:latin typeface="宋体" panose="02010600030101010101" pitchFamily="2" charset="-122"/>
              </a:rPr>
              <a:t>服务能力具有分钟级或秒级的伸缩能力</a:t>
            </a:r>
            <a:r>
              <a:rPr lang="zh-CN" altLang="en-US" sz="2400" dirty="0">
                <a:solidFill>
                  <a:srgbClr val="000000"/>
                </a:solidFill>
                <a:latin typeface="宋体" panose="02010600030101010101" pitchFamily="2" charset="-122"/>
              </a:rPr>
              <a:t>。需要足够的资源来应对网络的尖峰流量，服务节点的数量根据流量做出敏捷地动态变化。</a:t>
            </a:r>
          </a:p>
          <a:p>
            <a:pPr>
              <a:buFont typeface="Symbol" panose="05050102010706020507" pitchFamily="18" charset="2"/>
              <a:buChar char="·"/>
            </a:pPr>
            <a:r>
              <a:rPr lang="zh-CN" altLang="en-US" sz="2400" dirty="0">
                <a:solidFill>
                  <a:srgbClr val="000000"/>
                </a:solidFill>
                <a:latin typeface="宋体" panose="02010600030101010101" pitchFamily="2" charset="-122"/>
              </a:rPr>
              <a:t>第三条：</a:t>
            </a:r>
            <a:r>
              <a:rPr lang="zh-CN" altLang="en-US" sz="2400" dirty="0">
                <a:solidFill>
                  <a:srgbClr val="FF0000"/>
                </a:solidFill>
                <a:latin typeface="宋体" panose="02010600030101010101" pitchFamily="2" charset="-122"/>
              </a:rPr>
              <a:t>具有较之传统模式</a:t>
            </a:r>
            <a:r>
              <a:rPr lang="en-US" altLang="zh-CN" sz="2400" dirty="0">
                <a:solidFill>
                  <a:srgbClr val="FF0000"/>
                </a:solidFill>
                <a:latin typeface="Calibri" panose="020F0502020204030204" pitchFamily="34" charset="0"/>
              </a:rPr>
              <a:t>5</a:t>
            </a:r>
            <a:r>
              <a:rPr lang="zh-CN" altLang="en-US" sz="2400" dirty="0">
                <a:solidFill>
                  <a:srgbClr val="FF0000"/>
                </a:solidFill>
                <a:latin typeface="宋体" panose="02010600030101010101" pitchFamily="2" charset="-122"/>
              </a:rPr>
              <a:t>倍以上的性价比优势</a:t>
            </a:r>
            <a:r>
              <a:rPr lang="zh-CN" altLang="en-US" sz="2400" dirty="0">
                <a:solidFill>
                  <a:srgbClr val="000000"/>
                </a:solidFill>
                <a:latin typeface="宋体" panose="02010600030101010101" pitchFamily="2" charset="-122"/>
              </a:rPr>
              <a:t>。因为它将数量庞大的廉价计算机放进资源池中，用软件容错来降低硬件成本，通过将云计算设施部署在寒冷和电力资源丰富的地区来节省电力成本，通过规模化的共享使用来提高资源利用率。</a:t>
            </a:r>
          </a:p>
          <a:p>
            <a:endParaRPr lang="zh-CN" altLang="en-US" sz="1100" dirty="0">
              <a:solidFill>
                <a:prstClr val="black"/>
              </a:solidFill>
              <a:latin typeface="宋体" panose="02010600030101010101" pitchFamily="2" charset="-122"/>
            </a:endParaRPr>
          </a:p>
        </p:txBody>
      </p:sp>
    </p:spTree>
    <p:extLst>
      <p:ext uri="{BB962C8B-B14F-4D97-AF65-F5344CB8AC3E}">
        <p14:creationId xmlns:p14="http://schemas.microsoft.com/office/powerpoint/2010/main" val="2205418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BAE7071F-BAC0-42ED-8F68-2F997A8E7F58}" type="slidenum">
              <a:rPr lang="en-US" altLang="zh-CN" sz="1000">
                <a:solidFill>
                  <a:srgbClr val="FFFFFF"/>
                </a:solidFill>
              </a:rPr>
              <a:pPr algn="l">
                <a:spcBef>
                  <a:spcPct val="0"/>
                </a:spcBef>
                <a:buFontTx/>
                <a:buNone/>
              </a:pPr>
              <a:t>6</a:t>
            </a:fld>
            <a:endParaRPr lang="en-US" altLang="zh-CN" sz="1000">
              <a:solidFill>
                <a:srgbClr val="FFFFFF"/>
              </a:solidFill>
            </a:endParaRPr>
          </a:p>
        </p:txBody>
      </p:sp>
      <p:sp>
        <p:nvSpPr>
          <p:cNvPr id="8195" name="矩形 3"/>
          <p:cNvSpPr>
            <a:spLocks noChangeArrowheads="1"/>
          </p:cNvSpPr>
          <p:nvPr/>
        </p:nvSpPr>
        <p:spPr bwMode="auto">
          <a:xfrm>
            <a:off x="248695" y="186189"/>
            <a:ext cx="3886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云计算对于用户（开发人员）意味着什么</a:t>
            </a:r>
          </a:p>
        </p:txBody>
      </p:sp>
      <p:sp>
        <p:nvSpPr>
          <p:cNvPr id="8196" name="矩形 4"/>
          <p:cNvSpPr>
            <a:spLocks noChangeArrowheads="1"/>
          </p:cNvSpPr>
          <p:nvPr/>
        </p:nvSpPr>
        <p:spPr bwMode="auto">
          <a:xfrm>
            <a:off x="158378" y="1308783"/>
            <a:ext cx="4385741"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用户端负载降低</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降低</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总体拥有成本</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可能</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将应用的开发与基础设施维护相对分离</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可能</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将程序代码与物理资源分离</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不</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需要为一次性任务或罕见的负载状况准备大量设备</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按</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需扩展资源</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使</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应用具有高可用性</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快速</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部署应用</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按</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使用付费</a:t>
            </a:r>
          </a:p>
        </p:txBody>
      </p:sp>
      <p:pic>
        <p:nvPicPr>
          <p:cNvPr id="8197" name="Picture 15" descr="Cloud"/>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saturation sat="131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286375" y="642938"/>
            <a:ext cx="3857625"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15" descr="Cloud"/>
          <p:cNvPicPr>
            <a:picLocks noChangeAspect="1" noChangeArrowheads="1"/>
          </p:cNvPicPr>
          <p:nvPr/>
        </p:nvPicPr>
        <p:blipFill>
          <a:blip r:embed="rId4">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519113" y="4429125"/>
            <a:ext cx="55721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2"/>
          <p:cNvSpPr>
            <a:spLocks noChangeArrowheads="1"/>
          </p:cNvSpPr>
          <p:nvPr/>
        </p:nvSpPr>
        <p:spPr bwMode="auto">
          <a:xfrm>
            <a:off x="4962525" y="186189"/>
            <a:ext cx="3800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云计算对服务提供商意味着什么</a:t>
            </a:r>
          </a:p>
        </p:txBody>
      </p:sp>
      <p:sp>
        <p:nvSpPr>
          <p:cNvPr id="10" name="矩形 3"/>
          <p:cNvSpPr>
            <a:spLocks noChangeArrowheads="1"/>
          </p:cNvSpPr>
          <p:nvPr/>
        </p:nvSpPr>
        <p:spPr bwMode="auto">
          <a:xfrm>
            <a:off x="5009456" y="1239346"/>
            <a:ext cx="3648075" cy="561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快速部署</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缩小</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主机规模</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提高</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资源利用率</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提高</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管理效率</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降低</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运维成本</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基础</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设施可以放置在低土地和能源成本的地区</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提供</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商业连续性服务</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提高</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服务水平</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复杂</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的体系结构</a:t>
            </a:r>
          </a:p>
          <a:p>
            <a:pPr eaLnBrk="1" hangingPunct="1">
              <a:lnSpc>
                <a:spcPct val="150000"/>
              </a:lnSpc>
              <a:spcBef>
                <a:spcPct val="0"/>
              </a:spcBef>
              <a:buClr>
                <a:srgbClr val="FF0000"/>
              </a:buClr>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商业</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模式和理念的转变</a:t>
            </a:r>
          </a:p>
        </p:txBody>
      </p:sp>
    </p:spTree>
    <p:extLst>
      <p:ext uri="{BB962C8B-B14F-4D97-AF65-F5344CB8AC3E}">
        <p14:creationId xmlns:p14="http://schemas.microsoft.com/office/powerpoint/2010/main" val="143108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F7291BB-E3E0-43C6-805E-2ECBB0231D05}" type="slidenum">
              <a:rPr lang="en-US" altLang="zh-CN" sz="1000">
                <a:solidFill>
                  <a:srgbClr val="FFFFFF"/>
                </a:solidFill>
              </a:rPr>
              <a:pPr algn="l">
                <a:spcBef>
                  <a:spcPct val="0"/>
                </a:spcBef>
                <a:buFontTx/>
                <a:buNone/>
              </a:pPr>
              <a:t>7</a:t>
            </a:fld>
            <a:endParaRPr lang="en-US" altLang="zh-CN" sz="1000">
              <a:solidFill>
                <a:srgbClr val="FFFFFF"/>
              </a:solidFill>
            </a:endParaRPr>
          </a:p>
        </p:txBody>
      </p:sp>
      <p:sp>
        <p:nvSpPr>
          <p:cNvPr id="10243" name="TextBox 3"/>
          <p:cNvSpPr txBox="1">
            <a:spLocks noChangeArrowheads="1"/>
          </p:cNvSpPr>
          <p:nvPr/>
        </p:nvSpPr>
        <p:spPr bwMode="auto">
          <a:xfrm>
            <a:off x="214313" y="233552"/>
            <a:ext cx="6044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smtClean="0">
                <a:latin typeface="黑体" panose="02010609060101010101" pitchFamily="49" charset="-122"/>
                <a:ea typeface="黑体" panose="02010609060101010101" pitchFamily="49" charset="-122"/>
                <a:cs typeface="Arial" panose="020B0604020202020204" pitchFamily="34" charset="0"/>
              </a:rPr>
              <a:t>21.2 </a:t>
            </a:r>
            <a:r>
              <a:rPr lang="zh-CN" altLang="en-US" sz="2800" dirty="0" smtClean="0">
                <a:latin typeface="黑体" panose="02010609060101010101" pitchFamily="49" charset="-122"/>
                <a:ea typeface="黑体" panose="02010609060101010101" pitchFamily="49" charset="-122"/>
                <a:cs typeface="Arial" panose="020B0604020202020204" pitchFamily="34" charset="0"/>
              </a:rPr>
              <a:t>云</a:t>
            </a:r>
            <a:r>
              <a:rPr lang="zh-CN" altLang="en-US" sz="2800" dirty="0">
                <a:latin typeface="黑体" panose="02010609060101010101" pitchFamily="49" charset="-122"/>
                <a:ea typeface="黑体" panose="02010609060101010101" pitchFamily="49" charset="-122"/>
                <a:cs typeface="Arial" panose="020B0604020202020204" pitchFamily="34" charset="0"/>
              </a:rPr>
              <a:t>计算发展路线及演进</a:t>
            </a:r>
          </a:p>
        </p:txBody>
      </p:sp>
      <p:pic>
        <p:nvPicPr>
          <p:cNvPr id="10244" name="图片 5" descr="b74124f3df9d8a76352acce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45" y="3000359"/>
            <a:ext cx="6250781"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图片 3" descr="ParallelComput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000125"/>
            <a:ext cx="1506537"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7"/>
          <p:cNvSpPr txBox="1">
            <a:spLocks noChangeArrowheads="1"/>
          </p:cNvSpPr>
          <p:nvPr/>
        </p:nvSpPr>
        <p:spPr bwMode="auto">
          <a:xfrm>
            <a:off x="428625" y="2428875"/>
            <a:ext cx="1643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并行计算</a:t>
            </a:r>
          </a:p>
        </p:txBody>
      </p:sp>
      <p:pic>
        <p:nvPicPr>
          <p:cNvPr id="10247" name="图片 4" descr="m_cluster-s.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1750" y="1071563"/>
            <a:ext cx="14557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图片 9" descr="未命名2.bmp"/>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29500" y="928688"/>
            <a:ext cx="13858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TextBox 11"/>
          <p:cNvSpPr txBox="1">
            <a:spLocks noChangeArrowheads="1"/>
          </p:cNvSpPr>
          <p:nvPr/>
        </p:nvSpPr>
        <p:spPr bwMode="auto">
          <a:xfrm>
            <a:off x="2714625" y="2428875"/>
            <a:ext cx="1357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集群计算</a:t>
            </a:r>
          </a:p>
        </p:txBody>
      </p:sp>
      <p:sp>
        <p:nvSpPr>
          <p:cNvPr id="10250" name="TextBox 12"/>
          <p:cNvSpPr txBox="1">
            <a:spLocks noChangeArrowheads="1"/>
          </p:cNvSpPr>
          <p:nvPr/>
        </p:nvSpPr>
        <p:spPr bwMode="auto">
          <a:xfrm>
            <a:off x="5214938" y="2357438"/>
            <a:ext cx="121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网格计算</a:t>
            </a:r>
          </a:p>
        </p:txBody>
      </p:sp>
      <p:sp>
        <p:nvSpPr>
          <p:cNvPr id="10251" name="TextBox 13"/>
          <p:cNvSpPr txBox="1">
            <a:spLocks noChangeArrowheads="1"/>
          </p:cNvSpPr>
          <p:nvPr/>
        </p:nvSpPr>
        <p:spPr bwMode="auto">
          <a:xfrm>
            <a:off x="7572375" y="2357438"/>
            <a:ext cx="1071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云计算</a:t>
            </a:r>
          </a:p>
        </p:txBody>
      </p:sp>
      <p:sp>
        <p:nvSpPr>
          <p:cNvPr id="15" name="右箭头 14"/>
          <p:cNvSpPr/>
          <p:nvPr/>
        </p:nvSpPr>
        <p:spPr>
          <a:xfrm>
            <a:off x="1857375" y="1643063"/>
            <a:ext cx="642938" cy="2857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右箭头 15"/>
          <p:cNvSpPr/>
          <p:nvPr/>
        </p:nvSpPr>
        <p:spPr>
          <a:xfrm>
            <a:off x="4143375" y="1643063"/>
            <a:ext cx="642938" cy="2857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右箭头 16"/>
          <p:cNvSpPr/>
          <p:nvPr/>
        </p:nvSpPr>
        <p:spPr>
          <a:xfrm>
            <a:off x="6643688" y="1643063"/>
            <a:ext cx="642937" cy="2857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025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0" y="1000125"/>
            <a:ext cx="17145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324600" y="2871914"/>
            <a:ext cx="2714625" cy="341632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云</a:t>
            </a:r>
            <a:r>
              <a:rPr lang="zh-CN" altLang="en-US" dirty="0">
                <a:latin typeface="微软雅黑" panose="020B0503020204020204" pitchFamily="34" charset="-122"/>
                <a:ea typeface="微软雅黑" panose="020B0503020204020204" pitchFamily="34" charset="-122"/>
              </a:rPr>
              <a:t>计算的概念源于网格、公用计算和</a:t>
            </a:r>
            <a:r>
              <a:rPr lang="en-US" altLang="zh-CN" dirty="0">
                <a:latin typeface="微软雅黑" panose="020B0503020204020204" pitchFamily="34" charset="-122"/>
                <a:ea typeface="微软雅黑" panose="020B0503020204020204" pitchFamily="34" charset="-122"/>
              </a:rPr>
              <a:t>SaaS</a:t>
            </a:r>
            <a:r>
              <a:rPr lang="zh-CN" altLang="en-US" dirty="0">
                <a:latin typeface="微软雅黑" panose="020B0503020204020204" pitchFamily="34" charset="-122"/>
                <a:ea typeface="微软雅黑" panose="020B0503020204020204" pitchFamily="34" charset="-122"/>
              </a:rPr>
              <a:t>（将软件作为服务）概念。是并行计算、分布式计算、网格计算的发展，能够提供自定义的、可靠的、最大化资源利用的服务，是一种崭新的分布式计算模式。</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968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8F212A40-ECB5-4CDC-8349-D46B55C4504E}" type="slidenum">
              <a:rPr lang="en-US" altLang="zh-CN" sz="1000">
                <a:solidFill>
                  <a:srgbClr val="FFFFFF"/>
                </a:solidFill>
              </a:rPr>
              <a:pPr algn="l">
                <a:spcBef>
                  <a:spcPct val="0"/>
                </a:spcBef>
                <a:buFontTx/>
                <a:buNone/>
              </a:pPr>
              <a:t>8</a:t>
            </a:fld>
            <a:endParaRPr lang="en-US" altLang="zh-CN" sz="1000">
              <a:solidFill>
                <a:srgbClr val="FFFFFF"/>
              </a:solidFill>
            </a:endParaRPr>
          </a:p>
        </p:txBody>
      </p:sp>
      <p:sp>
        <p:nvSpPr>
          <p:cNvPr id="5" name="Rectangle 2"/>
          <p:cNvSpPr txBox="1">
            <a:spLocks noChangeArrowheads="1"/>
          </p:cNvSpPr>
          <p:nvPr/>
        </p:nvSpPr>
        <p:spPr>
          <a:xfrm>
            <a:off x="714375" y="285750"/>
            <a:ext cx="7596188" cy="647700"/>
          </a:xfrm>
          <a:prstGeom prst="rect">
            <a:avLst/>
          </a:prstGeom>
        </p:spPr>
        <p:txBody>
          <a:bodyPr anchor="ctr">
            <a:normAutofit fontScale="97500" lnSpcReduction="10000"/>
          </a:bodyPr>
          <a:lstStyle/>
          <a:p>
            <a:pPr algn="ctr" eaLnBrk="1" fontAlgn="auto" hangingPunct="1">
              <a:spcAft>
                <a:spcPts val="0"/>
              </a:spcAft>
              <a:defRPr/>
            </a:pPr>
            <a:r>
              <a:rPr lang="en-US" altLang="zh-CN" sz="3800" dirty="0" smtClean="0">
                <a:latin typeface="Times New Roman" panose="02020603050405020304" pitchFamily="18" charset="0"/>
                <a:ea typeface="华文中宋" pitchFamily="2" charset="-122"/>
                <a:cs typeface="Times New Roman" panose="02020603050405020304" pitchFamily="18" charset="0"/>
              </a:rPr>
              <a:t>21.3 </a:t>
            </a:r>
            <a:r>
              <a:rPr lang="zh-CN" altLang="en-US" sz="3800" dirty="0" smtClean="0">
                <a:latin typeface="黑体" pitchFamily="2" charset="-122"/>
                <a:ea typeface="华文中宋" pitchFamily="2" charset="-122"/>
                <a:cs typeface="+mj-cs"/>
              </a:rPr>
              <a:t>云</a:t>
            </a:r>
            <a:r>
              <a:rPr lang="zh-CN" altLang="en-US" sz="3800" dirty="0">
                <a:latin typeface="黑体" pitchFamily="2" charset="-122"/>
                <a:ea typeface="华文中宋" pitchFamily="2" charset="-122"/>
                <a:cs typeface="+mj-cs"/>
              </a:rPr>
              <a:t>计算的概念模型</a:t>
            </a:r>
          </a:p>
        </p:txBody>
      </p:sp>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148" y="1143000"/>
            <a:ext cx="47625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6200" y="1066800"/>
            <a:ext cx="4191000" cy="5302542"/>
          </a:xfrm>
          <a:prstGeom prst="rect">
            <a:avLst/>
          </a:prstGeom>
          <a:noFill/>
        </p:spPr>
        <p:txBody>
          <a:bodyPr wrap="square" rtlCol="0">
            <a:spAutoFit/>
          </a:bodyPr>
          <a:lstStyle/>
          <a:p>
            <a:pPr marL="285750" indent="-285750">
              <a:lnSpc>
                <a:spcPts val="2400"/>
              </a:lnSpc>
              <a:buFont typeface="Wingdings" panose="05000000000000000000" pitchFamily="2" charset="2"/>
              <a:buChar char="q"/>
            </a:pPr>
            <a:r>
              <a:rPr lang="zh-CN" altLang="en-US" dirty="0">
                <a:solidFill>
                  <a:srgbClr val="FF0000"/>
                </a:solidFill>
                <a:latin typeface="微软雅黑" panose="020B0503020204020204" pitchFamily="34" charset="-122"/>
                <a:ea typeface="微软雅黑" panose="020B0503020204020204" pitchFamily="34" charset="-122"/>
              </a:rPr>
              <a:t>用户的公共性：</a:t>
            </a:r>
            <a:r>
              <a:rPr lang="zh-CN" altLang="en-US" dirty="0">
                <a:latin typeface="微软雅黑" panose="020B0503020204020204" pitchFamily="34" charset="-122"/>
                <a:ea typeface="微软雅黑" panose="020B0503020204020204" pitchFamily="34" charset="-122"/>
              </a:rPr>
              <a:t>云计算所提供的服务对象，既有企业</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政府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学术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个人等最终用户，也包括应用软件、中间件平台等</a:t>
            </a:r>
            <a:r>
              <a:rPr lang="zh-CN" altLang="en-US" dirty="0" smtClean="0">
                <a:latin typeface="微软雅黑" panose="020B0503020204020204" pitchFamily="34" charset="-122"/>
                <a:ea typeface="微软雅黑" panose="020B0503020204020204" pitchFamily="34" charset="-122"/>
              </a:rPr>
              <a:t>“用户”。</a:t>
            </a:r>
            <a:endParaRPr lang="zh-CN" altLang="en-US" dirty="0">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q"/>
            </a:pPr>
            <a:r>
              <a:rPr lang="zh-CN" altLang="en-US" dirty="0" smtClean="0">
                <a:solidFill>
                  <a:srgbClr val="FF0000"/>
                </a:solidFill>
                <a:latin typeface="微软雅黑" panose="020B0503020204020204" pitchFamily="34" charset="-122"/>
                <a:ea typeface="微软雅黑" panose="020B0503020204020204" pitchFamily="34" charset="-122"/>
              </a:rPr>
              <a:t>设备的多样性：</a:t>
            </a:r>
            <a:r>
              <a:rPr lang="zh-CN" altLang="en-US" dirty="0" smtClean="0">
                <a:latin typeface="微软雅黑" panose="020B0503020204020204" pitchFamily="34" charset="-122"/>
                <a:ea typeface="微软雅黑" panose="020B0503020204020204" pitchFamily="34" charset="-122"/>
              </a:rPr>
              <a:t>云</a:t>
            </a:r>
            <a:r>
              <a:rPr lang="zh-CN" altLang="en-US" dirty="0">
                <a:latin typeface="微软雅黑" panose="020B0503020204020204" pitchFamily="34" charset="-122"/>
                <a:ea typeface="微软雅黑" panose="020B0503020204020204" pitchFamily="34" charset="-122"/>
              </a:rPr>
              <a:t>计算所提供服务的设备也是</a:t>
            </a:r>
            <a:r>
              <a:rPr lang="zh-CN" altLang="en-US" dirty="0" smtClean="0">
                <a:latin typeface="微软雅黑" panose="020B0503020204020204" pitchFamily="34" charset="-122"/>
                <a:ea typeface="微软雅黑" panose="020B0503020204020204" pitchFamily="34" charset="-122"/>
              </a:rPr>
              <a:t>多样的</a:t>
            </a:r>
            <a:r>
              <a:rPr lang="zh-CN" altLang="en-US" dirty="0">
                <a:latin typeface="微软雅黑" panose="020B0503020204020204" pitchFamily="34" charset="-122"/>
                <a:ea typeface="微软雅黑" panose="020B0503020204020204" pitchFamily="34" charset="-122"/>
              </a:rPr>
              <a:t>，既包括各种规模的服务器、主机、存储设备，也包括各种类型的终端设备，如计算机、智能手机、各种智能传感器、</a:t>
            </a:r>
            <a:r>
              <a:rPr lang="en-US" altLang="zh-CN" dirty="0">
                <a:latin typeface="微软雅黑" panose="020B0503020204020204" pitchFamily="34" charset="-122"/>
                <a:ea typeface="微软雅黑" panose="020B0503020204020204" pitchFamily="34" charset="-122"/>
              </a:rPr>
              <a:t>RFID</a:t>
            </a:r>
            <a:r>
              <a:rPr lang="zh-CN" altLang="en-US" dirty="0">
                <a:latin typeface="微软雅黑" panose="020B0503020204020204" pitchFamily="34" charset="-122"/>
                <a:ea typeface="微软雅黑" panose="020B0503020204020204" pitchFamily="34" charset="-122"/>
              </a:rPr>
              <a:t>设备等。</a:t>
            </a:r>
          </a:p>
          <a:p>
            <a:pPr marL="285750" indent="-285750">
              <a:lnSpc>
                <a:spcPts val="2400"/>
              </a:lnSpc>
              <a:buFont typeface="Wingdings" panose="05000000000000000000" pitchFamily="2" charset="2"/>
              <a:buChar char="q"/>
            </a:pPr>
            <a:r>
              <a:rPr lang="zh-CN" altLang="en-US" dirty="0">
                <a:solidFill>
                  <a:srgbClr val="FF0000"/>
                </a:solidFill>
                <a:latin typeface="微软雅黑" panose="020B0503020204020204" pitchFamily="34" charset="-122"/>
                <a:ea typeface="微软雅黑" panose="020B0503020204020204" pitchFamily="34" charset="-122"/>
              </a:rPr>
              <a:t>商业模式的服务性：</a:t>
            </a:r>
            <a:r>
              <a:rPr lang="zh-CN" altLang="en-US" dirty="0">
                <a:latin typeface="微软雅黑" panose="020B0503020204020204" pitchFamily="34" charset="-122"/>
                <a:ea typeface="微软雅黑" panose="020B0503020204020204" pitchFamily="34" charset="-122"/>
              </a:rPr>
              <a:t>云计算是以服务的方式提供设备和应用的。这种服务特性体现在两个</a:t>
            </a:r>
            <a:r>
              <a:rPr lang="zh-CN" altLang="en-US" dirty="0" smtClean="0">
                <a:latin typeface="微软雅黑" panose="020B0503020204020204" pitchFamily="34" charset="-122"/>
                <a:ea typeface="微软雅黑" panose="020B0503020204020204" pitchFamily="34" charset="-122"/>
              </a:rPr>
              <a:t>方面：</a:t>
            </a:r>
            <a:r>
              <a:rPr lang="zh-CN" altLang="en-US" dirty="0">
                <a:latin typeface="微软雅黑" panose="020B0503020204020204" pitchFamily="34" charset="-122"/>
                <a:ea typeface="微软雅黑" panose="020B0503020204020204" pitchFamily="34" charset="-122"/>
              </a:rPr>
              <a:t>简化和标准的服务接口，按需计费的商业模式。</a:t>
            </a:r>
          </a:p>
          <a:p>
            <a:pPr marL="285750" indent="-285750">
              <a:lnSpc>
                <a:spcPts val="2400"/>
              </a:lnSpc>
              <a:buFont typeface="Wingdings" panose="05000000000000000000" pitchFamily="2" charset="2"/>
              <a:buChar char="q"/>
            </a:pPr>
            <a:r>
              <a:rPr lang="zh-CN" altLang="en-US" dirty="0">
                <a:solidFill>
                  <a:srgbClr val="FF0000"/>
                </a:solidFill>
                <a:latin typeface="微软雅黑" panose="020B0503020204020204" pitchFamily="34" charset="-122"/>
                <a:ea typeface="微软雅黑" panose="020B0503020204020204" pitchFamily="34" charset="-122"/>
              </a:rPr>
              <a:t>提供方式的灵活性：</a:t>
            </a:r>
            <a:r>
              <a:rPr lang="zh-CN" altLang="en-US" dirty="0">
                <a:latin typeface="微软雅黑" panose="020B0503020204020204" pitchFamily="34" charset="-122"/>
                <a:ea typeface="微软雅黑" panose="020B0503020204020204" pitchFamily="34" charset="-122"/>
              </a:rPr>
              <a:t>云计算既可以作为一种共用设施</a:t>
            </a:r>
            <a:r>
              <a:rPr lang="zh-CN" altLang="en-US" dirty="0" smtClean="0">
                <a:latin typeface="微软雅黑" panose="020B0503020204020204" pitchFamily="34" charset="-122"/>
                <a:ea typeface="微软雅黑" panose="020B0503020204020204" pitchFamily="34" charset="-122"/>
              </a:rPr>
              <a:t>，即</a:t>
            </a:r>
            <a:r>
              <a:rPr lang="zh-CN" altLang="en-US" dirty="0">
                <a:latin typeface="微软雅黑" panose="020B0503020204020204" pitchFamily="34" charset="-122"/>
                <a:ea typeface="微软雅黑" panose="020B0503020204020204" pitchFamily="34" charset="-122"/>
              </a:rPr>
              <a:t>“公共云”，也可以作为企业信息化的集中计算平台来提供，即“私有云”。</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30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DCC9A2F-6841-43F7-B1D6-66BC4856F592}" type="slidenum">
              <a:rPr lang="en-US" altLang="zh-CN" sz="1000">
                <a:solidFill>
                  <a:srgbClr val="FFFFFF"/>
                </a:solidFill>
              </a:rPr>
              <a:pPr algn="l">
                <a:spcBef>
                  <a:spcPct val="0"/>
                </a:spcBef>
                <a:buFontTx/>
                <a:buNone/>
              </a:pPr>
              <a:t>9</a:t>
            </a:fld>
            <a:endParaRPr lang="en-US" altLang="zh-CN" sz="1000">
              <a:solidFill>
                <a:srgbClr val="FFFFFF"/>
              </a:solidFill>
            </a:endParaRPr>
          </a:p>
        </p:txBody>
      </p:sp>
      <p:sp>
        <p:nvSpPr>
          <p:cNvPr id="16387" name="TextBox 2"/>
          <p:cNvSpPr txBox="1">
            <a:spLocks noChangeArrowheads="1"/>
          </p:cNvSpPr>
          <p:nvPr/>
        </p:nvSpPr>
        <p:spPr bwMode="auto">
          <a:xfrm>
            <a:off x="214313" y="385763"/>
            <a:ext cx="3214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云计算体系特点</a:t>
            </a:r>
          </a:p>
        </p:txBody>
      </p:sp>
      <p:sp>
        <p:nvSpPr>
          <p:cNvPr id="16388" name="矩形 11"/>
          <p:cNvSpPr>
            <a:spLocks noChangeArrowheads="1"/>
          </p:cNvSpPr>
          <p:nvPr/>
        </p:nvSpPr>
        <p:spPr bwMode="auto">
          <a:xfrm>
            <a:off x="714375" y="17859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超大规模</a:t>
            </a:r>
          </a:p>
        </p:txBody>
      </p:sp>
      <p:sp>
        <p:nvSpPr>
          <p:cNvPr id="16389" name="TextBox 13"/>
          <p:cNvSpPr txBox="1">
            <a:spLocks noChangeArrowheads="1"/>
          </p:cNvSpPr>
          <p:nvPr/>
        </p:nvSpPr>
        <p:spPr bwMode="auto">
          <a:xfrm>
            <a:off x="6715125" y="1785938"/>
            <a:ext cx="1214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虚拟化</a:t>
            </a:r>
          </a:p>
        </p:txBody>
      </p:sp>
      <p:sp>
        <p:nvSpPr>
          <p:cNvPr id="16390" name="TextBox 14"/>
          <p:cNvSpPr txBox="1">
            <a:spLocks noChangeArrowheads="1"/>
          </p:cNvSpPr>
          <p:nvPr/>
        </p:nvSpPr>
        <p:spPr bwMode="auto">
          <a:xfrm>
            <a:off x="928688" y="4071938"/>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高可靠性</a:t>
            </a:r>
          </a:p>
        </p:txBody>
      </p:sp>
      <p:sp>
        <p:nvSpPr>
          <p:cNvPr id="16" name="TextBox 15"/>
          <p:cNvSpPr txBox="1"/>
          <p:nvPr/>
        </p:nvSpPr>
        <p:spPr>
          <a:xfrm>
            <a:off x="3857625" y="3214688"/>
            <a:ext cx="1143000" cy="369887"/>
          </a:xfrm>
          <a:prstGeom prst="rect">
            <a:avLst/>
          </a:prstGeom>
          <a:noFill/>
        </p:spPr>
        <p:txBody>
          <a:bodyPr>
            <a:spAutoFit/>
          </a:bodyPr>
          <a:lstStyle/>
          <a:p>
            <a:pPr eaLnBrk="1" hangingPunct="1">
              <a:defRPr/>
            </a:pPr>
            <a:r>
              <a:rPr lang="zh-CN" altLang="en-US" b="1" dirty="0">
                <a:solidFill>
                  <a:srgbClr val="00B0F0"/>
                </a:solidFill>
                <a:latin typeface="+mn-ea"/>
                <a:ea typeface="+mn-ea"/>
              </a:rPr>
              <a:t>通用性</a:t>
            </a:r>
          </a:p>
        </p:txBody>
      </p:sp>
      <p:sp>
        <p:nvSpPr>
          <p:cNvPr id="16392" name="TextBox 16"/>
          <p:cNvSpPr txBox="1">
            <a:spLocks noChangeArrowheads="1"/>
          </p:cNvSpPr>
          <p:nvPr/>
        </p:nvSpPr>
        <p:spPr bwMode="auto">
          <a:xfrm>
            <a:off x="3857625" y="1428750"/>
            <a:ext cx="1357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高可扩展性</a:t>
            </a:r>
          </a:p>
        </p:txBody>
      </p:sp>
      <p:sp>
        <p:nvSpPr>
          <p:cNvPr id="16393" name="TextBox 17"/>
          <p:cNvSpPr txBox="1">
            <a:spLocks noChangeArrowheads="1"/>
          </p:cNvSpPr>
          <p:nvPr/>
        </p:nvSpPr>
        <p:spPr bwMode="auto">
          <a:xfrm>
            <a:off x="3786188" y="500062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按需服务</a:t>
            </a:r>
          </a:p>
        </p:txBody>
      </p:sp>
      <p:sp>
        <p:nvSpPr>
          <p:cNvPr id="16394" name="TextBox 18"/>
          <p:cNvSpPr txBox="1">
            <a:spLocks noChangeArrowheads="1"/>
          </p:cNvSpPr>
          <p:nvPr/>
        </p:nvSpPr>
        <p:spPr bwMode="auto">
          <a:xfrm>
            <a:off x="6572250" y="4500563"/>
            <a:ext cx="1285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极其廉价</a:t>
            </a:r>
          </a:p>
        </p:txBody>
      </p:sp>
      <p:pic>
        <p:nvPicPr>
          <p:cNvPr id="16395"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4286250"/>
            <a:ext cx="30003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285875"/>
            <a:ext cx="2571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7"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214688"/>
            <a:ext cx="2495550"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071563"/>
            <a:ext cx="2928938"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13" y="3571875"/>
            <a:ext cx="26431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0"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2500313"/>
            <a:ext cx="3286125"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857250"/>
            <a:ext cx="2500313"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723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9917</TotalTime>
  <Words>2898</Words>
  <Application>Microsoft Office PowerPoint</Application>
  <PresentationFormat>全屏显示(4:3)</PresentationFormat>
  <Paragraphs>267</Paragraphs>
  <Slides>29</Slides>
  <Notes>8</Notes>
  <HiddenSlides>3</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 Unicode MS</vt:lpstr>
      <vt:lpstr>Gulim</vt:lpstr>
      <vt:lpstr>黑体</vt:lpstr>
      <vt:lpstr>华文中宋</vt:lpstr>
      <vt:lpstr>楷体_GB2312</vt:lpstr>
      <vt:lpstr>宋体</vt:lpstr>
      <vt:lpstr>微软雅黑</vt:lpstr>
      <vt:lpstr>Arial</vt:lpstr>
      <vt:lpstr>Calibri</vt:lpstr>
      <vt:lpstr>Symbol</vt:lpstr>
      <vt:lpstr>Times New Roman</vt:lpstr>
      <vt:lpstr>Verdana</vt:lpstr>
      <vt:lpstr>Wingdings</vt:lpstr>
      <vt:lpstr>Office 主题</vt:lpstr>
      <vt:lpstr>PowerPoint 演示文稿</vt:lpstr>
      <vt:lpstr>PowerPoint 演示文稿</vt:lpstr>
      <vt:lpstr>PowerPoint 演示文稿</vt:lpstr>
      <vt:lpstr>PowerPoint 演示文稿</vt:lpstr>
      <vt:lpstr>判断云计算标准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cp:lastModifiedBy>
  <cp:revision>389</cp:revision>
  <dcterms:created xsi:type="dcterms:W3CDTF">2010-07-16T22:48:00Z</dcterms:created>
  <dcterms:modified xsi:type="dcterms:W3CDTF">2021-09-27T02:05:27Z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